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2.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3.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1.xml" ContentType="application/vnd.openxmlformats-officedocument.drawingml.chartshapes+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4.xml" ContentType="application/vnd.openxmlformats-officedocument.themeOverride+xml"/>
  <Override PartName="/ppt/notesSlides/notesSlide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5.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6.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7.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40" r:id="rId5"/>
    <p:sldMasterId id="2147483750" r:id="rId6"/>
  </p:sldMasterIdLst>
  <p:notesMasterIdLst>
    <p:notesMasterId r:id="rId51"/>
  </p:notesMasterIdLst>
  <p:sldIdLst>
    <p:sldId id="383" r:id="rId7"/>
    <p:sldId id="2147478194" r:id="rId8"/>
    <p:sldId id="2147478198" r:id="rId9"/>
    <p:sldId id="2147478282" r:id="rId10"/>
    <p:sldId id="2147478237" r:id="rId11"/>
    <p:sldId id="2147478283" r:id="rId12"/>
    <p:sldId id="2147478284" r:id="rId13"/>
    <p:sldId id="2147478285" r:id="rId14"/>
    <p:sldId id="2147478286" r:id="rId15"/>
    <p:sldId id="2147478240" r:id="rId16"/>
    <p:sldId id="2147478287" r:id="rId17"/>
    <p:sldId id="2147478316" r:id="rId18"/>
    <p:sldId id="2147478289" r:id="rId19"/>
    <p:sldId id="2147478195" r:id="rId20"/>
    <p:sldId id="2147478280" r:id="rId21"/>
    <p:sldId id="2147478291" r:id="rId22"/>
    <p:sldId id="2147478292" r:id="rId23"/>
    <p:sldId id="2147478293" r:id="rId24"/>
    <p:sldId id="418" r:id="rId25"/>
    <p:sldId id="2147478294" r:id="rId26"/>
    <p:sldId id="2147478157" r:id="rId27"/>
    <p:sldId id="2147376974" r:id="rId28"/>
    <p:sldId id="2147478295" r:id="rId29"/>
    <p:sldId id="2147478296" r:id="rId30"/>
    <p:sldId id="2147477793" r:id="rId31"/>
    <p:sldId id="2147478297" r:id="rId32"/>
    <p:sldId id="2147478233" r:id="rId33"/>
    <p:sldId id="2147478207" r:id="rId34"/>
    <p:sldId id="2147478266" r:id="rId35"/>
    <p:sldId id="2147478298" r:id="rId36"/>
    <p:sldId id="2147478299" r:id="rId37"/>
    <p:sldId id="2147478307" r:id="rId38"/>
    <p:sldId id="2147478310" r:id="rId39"/>
    <p:sldId id="2147478313" r:id="rId40"/>
    <p:sldId id="2147478315" r:id="rId41"/>
    <p:sldId id="2147478232" r:id="rId42"/>
    <p:sldId id="2147478300" r:id="rId43"/>
    <p:sldId id="2147478301" r:id="rId44"/>
    <p:sldId id="2147478302" r:id="rId45"/>
    <p:sldId id="2147478231" r:id="rId46"/>
    <p:sldId id="261" r:id="rId47"/>
    <p:sldId id="2147478303" r:id="rId48"/>
    <p:sldId id="2147478304" r:id="rId49"/>
    <p:sldId id="2147478305" r:id="rId5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DC585E5F-7209-4FF7-8EE0-E9C20533899F}">
          <p14:sldIdLst>
            <p14:sldId id="383"/>
            <p14:sldId id="2147478194"/>
            <p14:sldId id="2147478198"/>
            <p14:sldId id="2147478282"/>
            <p14:sldId id="2147478237"/>
            <p14:sldId id="2147478283"/>
            <p14:sldId id="2147478284"/>
            <p14:sldId id="2147478285"/>
            <p14:sldId id="2147478286"/>
            <p14:sldId id="2147478240"/>
            <p14:sldId id="2147478287"/>
            <p14:sldId id="2147478316"/>
            <p14:sldId id="2147478289"/>
            <p14:sldId id="2147478195"/>
            <p14:sldId id="2147478280"/>
            <p14:sldId id="2147478291"/>
            <p14:sldId id="2147478292"/>
            <p14:sldId id="2147478293"/>
            <p14:sldId id="418"/>
            <p14:sldId id="2147478294"/>
            <p14:sldId id="2147478157"/>
            <p14:sldId id="2147376974"/>
            <p14:sldId id="2147478295"/>
            <p14:sldId id="2147478296"/>
            <p14:sldId id="2147477793"/>
            <p14:sldId id="2147478297"/>
            <p14:sldId id="2147478233"/>
            <p14:sldId id="2147478207"/>
            <p14:sldId id="2147478266"/>
            <p14:sldId id="2147478298"/>
            <p14:sldId id="2147478299"/>
            <p14:sldId id="2147478307"/>
            <p14:sldId id="2147478310"/>
            <p14:sldId id="2147478313"/>
            <p14:sldId id="2147478315"/>
            <p14:sldId id="2147478232"/>
            <p14:sldId id="2147478300"/>
            <p14:sldId id="2147478301"/>
            <p14:sldId id="2147478302"/>
            <p14:sldId id="2147478231"/>
            <p14:sldId id="261"/>
            <p14:sldId id="2147478303"/>
            <p14:sldId id="2147478304"/>
            <p14:sldId id="2147478305"/>
          </p14:sldIdLst>
        </p14:section>
        <p14:section name="Default Section" id="{AB2603FA-5B2D-4FA5-BC81-715F5208EBC2}">
          <p14:sldIdLst/>
        </p14:section>
        <p14:section name="Default Section" id="{DF7EAF9D-F5CD-421D-8A73-443972199D68}">
          <p14:sldIdLst/>
        </p14:section>
        <p14:section name="Unused Slides" id="{3C8593B6-98C5-4F24-AF5B-89D6308C6822}">
          <p14:sldIdLst/>
        </p14:section>
        <p14:section name="Default Section" id="{9B54C2E4-4571-457F-AD88-C9E91E397FA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1A262D-0308-E499-A894-AD6E73427C17}" name="Jenna Meyer" initials="JM" userId="4c71ac2a07f5787f" providerId="Windows Live"/>
  <p188:author id="{8CC9856F-86C6-EF1F-9920-1B7EEA1515DE}" name="Beniquez, Kimberly (SAMHSA/OIEA)" initials="BK(" userId="S::Kimberly.Beniquez@samhsa.hhs.gov::bf8753b7-65fa-4ef5-9ddd-35fce034b785" providerId="AD"/>
  <p188:author id="{874BB18B-4D61-8498-F0BB-15EE66350D36}" name="Jones, Christopher (SAMHSA)" initials="JC(" userId="S::Christopher.Jones@samhsa.hhs.gov::5da75dc5-1c16-406a-8dd9-5b456bf24285" providerId="AD"/>
  <p188:author id="{3C5E6CAC-143B-06FC-4F43-ADC6B977CE64}" name="Hearod, Karen (SAMHSA/OIEA)" initials="HK(" userId="S::Karen.Hearod@samhsa.hhs.gov::09e83275-b358-4798-b7aa-4c7e0e9b3437" providerId="AD"/>
  <p188:author id="{AB1AA3C3-0934-6A00-F5C2-1B0CD1CB21D0}" name="Garrett, Christopher (SAMHSA/OAS)" initials="GC(" userId="S::Christopher.Garrett@samhsa.hhs.gov::31241a72-d4b0-40aa-a580-1c337a481662" providerId="AD"/>
  <p188:author id="{48036DED-3446-C230-5BE2-B05697E419AB}" name="Meyer, Jenna (SAMHSA/OIEA)" initials="M(" userId="S::jenna.meyer@samhsa.hhs.gov::b0e7d02c-c9a8-4db2-a5ff-b583225ebf51" providerId="AD"/>
  <p188:author id="{33BB32FF-FC59-3705-B188-7B8FDD6910DA}" name="Hearod, Karen (SAMHSA/OIEA)" initials="H(" userId="S::karen.hearod@samhsa.hhs.gov::09e83275-b358-4798-b7aa-4c7e0e9b34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yer, Jenna (SAMHSA/OIEA)" initials="MJ(" lastIdx="5" clrIdx="0">
    <p:extLst>
      <p:ext uri="{19B8F6BF-5375-455C-9EA6-DF929625EA0E}">
        <p15:presenceInfo xmlns:p15="http://schemas.microsoft.com/office/powerpoint/2012/main" userId="S::Jenna.Meyer@samhsa.hhs.gov::b0e7d02c-c9a8-4db2-a5ff-b583225ebf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A6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FF7"/>
          </a:solidFill>
        </a:fill>
      </a:tcStyle>
    </a:wholeTbl>
    <a:band1H>
      <a:tcStyle>
        <a:tcBdr/>
        <a:fill>
          <a:solidFill>
            <a:srgbClr val="D2DEEF"/>
          </a:solidFill>
        </a:fill>
      </a:tcStyle>
    </a:band1H>
    <a:band2H>
      <a:tcStyle>
        <a:tcBdr/>
      </a:tcStyle>
    </a:band2H>
    <a:band1V>
      <a:tcStyle>
        <a:tcBdr/>
        <a:fill>
          <a:solidFill>
            <a:srgbClr val="D2DEEF"/>
          </a:solidFill>
        </a:fill>
      </a:tcStyle>
    </a:band1V>
    <a:band2V>
      <a:tcStyle>
        <a:tcBdr/>
      </a:tcStyle>
    </a:band2V>
    <a:lastCol>
      <a:tcTxStyle b="on">
        <a:font>
          <a:latin typeface="+mn-lt"/>
          <a:ea typeface="+mn-ea"/>
          <a:cs typeface="+mn-cs"/>
        </a:font>
        <a:srgbClr val="FFFFFF"/>
      </a:tcTxStyle>
      <a:tcStyle>
        <a:tcBdr/>
        <a:fill>
          <a:solidFill>
            <a:srgbClr val="5B9BD5"/>
          </a:solidFill>
        </a:fill>
      </a:tcStyle>
    </a:lastCol>
    <a:firstCol>
      <a:tcTxStyle b="on">
        <a:font>
          <a:latin typeface="+mn-lt"/>
          <a:ea typeface="+mn-ea"/>
          <a:cs typeface="+mn-cs"/>
        </a:font>
        <a:srgbClr val="FFFFFF"/>
      </a:tcTxStyle>
      <a:tcStyle>
        <a:tcBdr/>
        <a:fill>
          <a:solidFill>
            <a:srgbClr val="5B9BD5"/>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5B9BD5"/>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5B9B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358" autoAdjust="0"/>
  </p:normalViewPr>
  <p:slideViewPr>
    <p:cSldViewPr snapToGrid="0">
      <p:cViewPr varScale="1">
        <p:scale>
          <a:sx n="57" d="100"/>
          <a:sy n="57" d="100"/>
        </p:scale>
        <p:origin x="268" y="32"/>
      </p:cViewPr>
      <p:guideLst/>
    </p:cSldViewPr>
  </p:slideViewPr>
  <p:outlineViewPr>
    <p:cViewPr>
      <p:scale>
        <a:sx n="33" d="100"/>
        <a:sy n="33" d="100"/>
      </p:scale>
      <p:origin x="0" y="-6552"/>
    </p:cViewPr>
  </p:outlineViewPr>
  <p:notesTextViewPr>
    <p:cViewPr>
      <p:scale>
        <a:sx n="1" d="1"/>
        <a:sy n="1" d="1"/>
      </p:scale>
      <p:origin x="0" y="0"/>
    </p:cViewPr>
  </p:notesTextViewPr>
  <p:sorterViewPr>
    <p:cViewPr>
      <p:scale>
        <a:sx n="80" d="100"/>
        <a:sy n="80" d="100"/>
      </p:scale>
      <p:origin x="0" y="-44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3.xlsx"/></Relationships>
</file>

<file path=ppt/charts/_rels/chart17.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1.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4.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5.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6.xlsx"/></Relationships>
</file>

<file path=ppt/charts/_rels/chart24.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5.xml"/><Relationship Id="rId1" Type="http://schemas.microsoft.com/office/2011/relationships/chartStyle" Target="style25.xml"/><Relationship Id="rId5" Type="http://schemas.openxmlformats.org/officeDocument/2006/relationships/chartUserShapes" Target="../drawings/drawing2.xml"/><Relationship Id="rId4" Type="http://schemas.openxmlformats.org/officeDocument/2006/relationships/package" Target="../embeddings/Microsoft_Excel_Worksheet7.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hristopher.jones\OneDrive%20-%20HHS%20Office%20of%20the%20Secretary\Desktop\Harm%20Reduction%20Gap%20Slid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Sheet11!$B$1</c:f>
              <c:strCache>
                <c:ptCount val="1"/>
                <c:pt idx="0">
                  <c:v>Rate</c:v>
                </c:pt>
              </c:strCache>
            </c:strRef>
          </c:tx>
          <c:spPr>
            <a:ln w="66675" cap="rnd">
              <a:solidFill>
                <a:srgbClr val="002060"/>
              </a:solidFill>
              <a:round/>
            </a:ln>
            <a:effectLst/>
          </c:spPr>
          <c:marker>
            <c:symbol val="none"/>
          </c:marker>
          <c:cat>
            <c:strRef>
              <c:f>Sheet11!$A$2:$A$57</c:f>
              <c:strCach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2023P</c:v>
                </c:pt>
              </c:strCache>
            </c:strRef>
          </c:cat>
          <c:val>
            <c:numRef>
              <c:f>Sheet11!$B$2:$B$57</c:f>
              <c:numCache>
                <c:formatCode>0.0</c:formatCode>
                <c:ptCount val="56"/>
                <c:pt idx="0">
                  <c:v>2.9</c:v>
                </c:pt>
                <c:pt idx="1">
                  <c:v>3.4</c:v>
                </c:pt>
                <c:pt idx="2">
                  <c:v>4</c:v>
                </c:pt>
                <c:pt idx="3">
                  <c:v>4.0999999999999996</c:v>
                </c:pt>
                <c:pt idx="4">
                  <c:v>4</c:v>
                </c:pt>
                <c:pt idx="5">
                  <c:v>3.7</c:v>
                </c:pt>
                <c:pt idx="6">
                  <c:v>3.7</c:v>
                </c:pt>
                <c:pt idx="7">
                  <c:v>4</c:v>
                </c:pt>
                <c:pt idx="8">
                  <c:v>3.7</c:v>
                </c:pt>
                <c:pt idx="9">
                  <c:v>3.1</c:v>
                </c:pt>
                <c:pt idx="10">
                  <c:v>2.8</c:v>
                </c:pt>
                <c:pt idx="11">
                  <c:v>3</c:v>
                </c:pt>
                <c:pt idx="12">
                  <c:v>2.8</c:v>
                </c:pt>
                <c:pt idx="13">
                  <c:v>2.8</c:v>
                </c:pt>
                <c:pt idx="14">
                  <c:v>2.8</c:v>
                </c:pt>
                <c:pt idx="15">
                  <c:v>2.8</c:v>
                </c:pt>
                <c:pt idx="16">
                  <c:v>2.9</c:v>
                </c:pt>
                <c:pt idx="17">
                  <c:v>3</c:v>
                </c:pt>
                <c:pt idx="18">
                  <c:v>3.3</c:v>
                </c:pt>
                <c:pt idx="19">
                  <c:v>3.3</c:v>
                </c:pt>
                <c:pt idx="20">
                  <c:v>3.7</c:v>
                </c:pt>
                <c:pt idx="21">
                  <c:v>3.7</c:v>
                </c:pt>
                <c:pt idx="22">
                  <c:v>3.4</c:v>
                </c:pt>
                <c:pt idx="23">
                  <c:v>3.7</c:v>
                </c:pt>
                <c:pt idx="24">
                  <c:v>4.0999999999999996</c:v>
                </c:pt>
                <c:pt idx="25">
                  <c:v>4.7</c:v>
                </c:pt>
                <c:pt idx="26">
                  <c:v>4.8</c:v>
                </c:pt>
                <c:pt idx="27">
                  <c:v>4.8</c:v>
                </c:pt>
                <c:pt idx="28">
                  <c:v>4.9000000000000004</c:v>
                </c:pt>
                <c:pt idx="29">
                  <c:v>5.3</c:v>
                </c:pt>
                <c:pt idx="30">
                  <c:v>5.6</c:v>
                </c:pt>
                <c:pt idx="31">
                  <c:v>6</c:v>
                </c:pt>
                <c:pt idx="32">
                  <c:v>6.2</c:v>
                </c:pt>
                <c:pt idx="33">
                  <c:v>6.8</c:v>
                </c:pt>
                <c:pt idx="34">
                  <c:v>8.1999999999999993</c:v>
                </c:pt>
                <c:pt idx="35">
                  <c:v>8.9</c:v>
                </c:pt>
                <c:pt idx="36">
                  <c:v>9.4</c:v>
                </c:pt>
                <c:pt idx="37">
                  <c:v>10.1</c:v>
                </c:pt>
                <c:pt idx="38">
                  <c:v>11.5</c:v>
                </c:pt>
                <c:pt idx="39">
                  <c:v>12</c:v>
                </c:pt>
                <c:pt idx="40">
                  <c:v>12</c:v>
                </c:pt>
                <c:pt idx="41">
                  <c:v>12.1</c:v>
                </c:pt>
                <c:pt idx="42">
                  <c:v>12.4</c:v>
                </c:pt>
                <c:pt idx="43">
                  <c:v>13.3</c:v>
                </c:pt>
                <c:pt idx="44">
                  <c:v>13.2</c:v>
                </c:pt>
                <c:pt idx="45">
                  <c:v>13.9</c:v>
                </c:pt>
                <c:pt idx="46">
                  <c:v>14.8</c:v>
                </c:pt>
                <c:pt idx="47">
                  <c:v>16.3</c:v>
                </c:pt>
                <c:pt idx="48">
                  <c:v>19.7</c:v>
                </c:pt>
                <c:pt idx="49">
                  <c:v>21.6</c:v>
                </c:pt>
                <c:pt idx="50">
                  <c:v>20.6</c:v>
                </c:pt>
                <c:pt idx="51">
                  <c:v>21.5</c:v>
                </c:pt>
                <c:pt idx="52">
                  <c:v>27.9</c:v>
                </c:pt>
                <c:pt idx="53">
                  <c:v>32.1</c:v>
                </c:pt>
                <c:pt idx="54">
                  <c:v>32.6</c:v>
                </c:pt>
                <c:pt idx="55">
                  <c:v>31.5</c:v>
                </c:pt>
              </c:numCache>
            </c:numRef>
          </c:val>
          <c:smooth val="0"/>
          <c:extLst>
            <c:ext xmlns:c16="http://schemas.microsoft.com/office/drawing/2014/chart" uri="{C3380CC4-5D6E-409C-BE32-E72D297353CC}">
              <c16:uniqueId val="{00000000-FD28-40E3-98CD-B5026B2FEDA8}"/>
            </c:ext>
          </c:extLst>
        </c:ser>
        <c:dLbls>
          <c:showLegendKey val="0"/>
          <c:showVal val="0"/>
          <c:showCatName val="0"/>
          <c:showSerName val="0"/>
          <c:showPercent val="0"/>
          <c:showBubbleSize val="0"/>
        </c:dLbls>
        <c:smooth val="0"/>
        <c:axId val="758680960"/>
        <c:axId val="758670520"/>
      </c:lineChart>
      <c:catAx>
        <c:axId val="7586809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8670520"/>
        <c:crosses val="autoZero"/>
        <c:auto val="1"/>
        <c:lblAlgn val="ctr"/>
        <c:lblOffset val="100"/>
        <c:noMultiLvlLbl val="0"/>
      </c:catAx>
      <c:valAx>
        <c:axId val="7586705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Rate per 100,000</a:t>
                </a:r>
              </a:p>
            </c:rich>
          </c:tx>
          <c:layout>
            <c:manualLayout>
              <c:xMode val="edge"/>
              <c:yMode val="edge"/>
              <c:x val="1.0744523571327351E-3"/>
              <c:y val="0.383037823595689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8680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Other Challenges Among High School Students, YRBS 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'yrbs other challenges'!$A$2:$A$9</c:f>
              <c:strCache>
                <c:ptCount val="8"/>
                <c:pt idx="0">
                  <c:v>Did not feel close to someone at school</c:v>
                </c:pt>
                <c:pt idx="1">
                  <c:v>Persistent feellings of sadness or hopelessness</c:v>
                </c:pt>
                <c:pt idx="2">
                  <c:v>Poor mental heatlh</c:v>
                </c:pt>
                <c:pt idx="3">
                  <c:v>Seriously considered attempting suicide</c:v>
                </c:pt>
                <c:pt idx="4">
                  <c:v>Bullied at school</c:v>
                </c:pt>
                <c:pt idx="5">
                  <c:v>Electronic bullying</c:v>
                </c:pt>
                <c:pt idx="6">
                  <c:v>Did not go to school because of safety concerns</c:v>
                </c:pt>
                <c:pt idx="7">
                  <c:v>Experienced sexual violence</c:v>
                </c:pt>
              </c:strCache>
            </c:strRef>
          </c:cat>
          <c:val>
            <c:numRef>
              <c:f>'yrbs other challenges'!$B$2:$B$9</c:f>
              <c:numCache>
                <c:formatCode>General</c:formatCode>
                <c:ptCount val="8"/>
                <c:pt idx="0">
                  <c:v>45</c:v>
                </c:pt>
                <c:pt idx="1">
                  <c:v>40</c:v>
                </c:pt>
                <c:pt idx="2">
                  <c:v>29</c:v>
                </c:pt>
                <c:pt idx="3">
                  <c:v>20</c:v>
                </c:pt>
                <c:pt idx="4">
                  <c:v>19</c:v>
                </c:pt>
                <c:pt idx="5">
                  <c:v>16</c:v>
                </c:pt>
                <c:pt idx="6">
                  <c:v>13</c:v>
                </c:pt>
                <c:pt idx="7">
                  <c:v>11</c:v>
                </c:pt>
              </c:numCache>
            </c:numRef>
          </c:val>
          <c:extLst>
            <c:ext xmlns:c16="http://schemas.microsoft.com/office/drawing/2014/chart" uri="{C3380CC4-5D6E-409C-BE32-E72D297353CC}">
              <c16:uniqueId val="{00000000-CB14-476A-B4E6-26645F46E1F9}"/>
            </c:ext>
          </c:extLst>
        </c:ser>
        <c:dLbls>
          <c:dLblPos val="outEnd"/>
          <c:showLegendKey val="0"/>
          <c:showVal val="1"/>
          <c:showCatName val="0"/>
          <c:showSerName val="0"/>
          <c:showPercent val="0"/>
          <c:showBubbleSize val="0"/>
        </c:dLbls>
        <c:gapWidth val="182"/>
        <c:axId val="672704600"/>
        <c:axId val="672704960"/>
      </c:barChart>
      <c:catAx>
        <c:axId val="67270460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72704960"/>
        <c:crosses val="autoZero"/>
        <c:auto val="1"/>
        <c:lblAlgn val="ctr"/>
        <c:lblOffset val="100"/>
        <c:noMultiLvlLbl val="0"/>
      </c:catAx>
      <c:valAx>
        <c:axId val="672704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Prevalence</a:t>
                </a:r>
              </a:p>
            </c:rich>
          </c:tx>
          <c:layout>
            <c:manualLayout>
              <c:xMode val="edge"/>
              <c:yMode val="edge"/>
              <c:x val="0.61474508291099905"/>
              <c:y val="0.909707975185316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2704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Substance Use by Major Depressive Episode Status 12-17, 2023</a:t>
            </a:r>
          </a:p>
        </c:rich>
      </c:tx>
      <c:layout>
        <c:manualLayout>
          <c:xMode val="edge"/>
          <c:yMode val="edge"/>
          <c:x val="0.15981383531265952"/>
          <c:y val="1.388888888888888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Sheet10!$B$1</c:f>
              <c:strCache>
                <c:ptCount val="1"/>
                <c:pt idx="0">
                  <c:v>MDE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Sheet10!$A$2:$A$6</c:f>
              <c:strCache>
                <c:ptCount val="5"/>
                <c:pt idx="0">
                  <c:v>PY Illicit Drugs</c:v>
                </c:pt>
                <c:pt idx="1">
                  <c:v>PY Marijuana</c:v>
                </c:pt>
                <c:pt idx="2">
                  <c:v>PY Opioid Misuse</c:v>
                </c:pt>
                <c:pt idx="3">
                  <c:v>PM Binge Alcohol</c:v>
                </c:pt>
                <c:pt idx="4">
                  <c:v>PM Nicotine</c:v>
                </c:pt>
              </c:strCache>
            </c:strRef>
          </c:cat>
          <c:val>
            <c:numRef>
              <c:f>Sheet10!$B$2:$B$6</c:f>
              <c:numCache>
                <c:formatCode>General</c:formatCode>
                <c:ptCount val="5"/>
                <c:pt idx="0">
                  <c:v>28.4</c:v>
                </c:pt>
                <c:pt idx="1">
                  <c:v>21.9</c:v>
                </c:pt>
                <c:pt idx="2">
                  <c:v>3.5</c:v>
                </c:pt>
                <c:pt idx="3">
                  <c:v>7.1</c:v>
                </c:pt>
                <c:pt idx="4">
                  <c:v>14.9</c:v>
                </c:pt>
              </c:numCache>
            </c:numRef>
          </c:val>
          <c:extLst>
            <c:ext xmlns:c16="http://schemas.microsoft.com/office/drawing/2014/chart" uri="{C3380CC4-5D6E-409C-BE32-E72D297353CC}">
              <c16:uniqueId val="{00000000-43F1-447F-ACC1-E0C6A92319A3}"/>
            </c:ext>
          </c:extLst>
        </c:ser>
        <c:ser>
          <c:idx val="1"/>
          <c:order val="1"/>
          <c:tx>
            <c:strRef>
              <c:f>Sheet10!$C$1</c:f>
              <c:strCache>
                <c:ptCount val="1"/>
                <c:pt idx="0">
                  <c:v>No MDE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Sheet10!$A$2:$A$6</c:f>
              <c:strCache>
                <c:ptCount val="5"/>
                <c:pt idx="0">
                  <c:v>PY Illicit Drugs</c:v>
                </c:pt>
                <c:pt idx="1">
                  <c:v>PY Marijuana</c:v>
                </c:pt>
                <c:pt idx="2">
                  <c:v>PY Opioid Misuse</c:v>
                </c:pt>
                <c:pt idx="3">
                  <c:v>PM Binge Alcohol</c:v>
                </c:pt>
                <c:pt idx="4">
                  <c:v>PM Nicotine</c:v>
                </c:pt>
              </c:strCache>
            </c:strRef>
          </c:cat>
          <c:val>
            <c:numRef>
              <c:f>Sheet10!$C$2:$C$6</c:f>
              <c:numCache>
                <c:formatCode>General</c:formatCode>
                <c:ptCount val="5"/>
                <c:pt idx="0">
                  <c:v>11.6</c:v>
                </c:pt>
                <c:pt idx="1">
                  <c:v>8.6999999999999993</c:v>
                </c:pt>
                <c:pt idx="2">
                  <c:v>1.9</c:v>
                </c:pt>
                <c:pt idx="3">
                  <c:v>3.1</c:v>
                </c:pt>
                <c:pt idx="4">
                  <c:v>5.7</c:v>
                </c:pt>
              </c:numCache>
            </c:numRef>
          </c:val>
          <c:extLst>
            <c:ext xmlns:c16="http://schemas.microsoft.com/office/drawing/2014/chart" uri="{C3380CC4-5D6E-409C-BE32-E72D297353CC}">
              <c16:uniqueId val="{00000001-43F1-447F-ACC1-E0C6A92319A3}"/>
            </c:ext>
          </c:extLst>
        </c:ser>
        <c:dLbls>
          <c:dLblPos val="outEnd"/>
          <c:showLegendKey val="0"/>
          <c:showVal val="1"/>
          <c:showCatName val="0"/>
          <c:showSerName val="0"/>
          <c:showPercent val="0"/>
          <c:showBubbleSize val="0"/>
        </c:dLbls>
        <c:gapWidth val="219"/>
        <c:overlap val="-27"/>
        <c:axId val="758673760"/>
        <c:axId val="758677720"/>
      </c:barChart>
      <c:catAx>
        <c:axId val="758673760"/>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58677720"/>
        <c:crosses val="autoZero"/>
        <c:auto val="1"/>
        <c:lblAlgn val="ctr"/>
        <c:lblOffset val="100"/>
        <c:noMultiLvlLbl val="0"/>
      </c:catAx>
      <c:valAx>
        <c:axId val="7586777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Prevalence</a:t>
                </a:r>
              </a:p>
            </c:rich>
          </c:tx>
          <c:layout>
            <c:manualLayout>
              <c:xMode val="edge"/>
              <c:yMode val="edge"/>
              <c:x val="3.7399024474422233E-3"/>
              <c:y val="0.428853796803514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8673760"/>
        <c:crosses val="autoZero"/>
        <c:crossBetween val="between"/>
      </c:valAx>
      <c:spPr>
        <a:noFill/>
        <a:ln>
          <a:noFill/>
        </a:ln>
        <a:effectLst/>
      </c:spPr>
    </c:plotArea>
    <c:legend>
      <c:legendPos val="t"/>
      <c:layout>
        <c:manualLayout>
          <c:xMode val="edge"/>
          <c:yMode val="edge"/>
          <c:x val="0.4025714921371496"/>
          <c:y val="9.3009259259259264E-2"/>
          <c:w val="0.20233667338033143"/>
          <c:h val="9.49238116068824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a:t>Sex</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Sheet2!$B$15</c:f>
              <c:strCache>
                <c:ptCount val="1"/>
                <c:pt idx="0">
                  <c:v>Female</c:v>
                </c:pt>
              </c:strCache>
            </c:strRef>
          </c:tx>
          <c:spPr>
            <a:solidFill>
              <a:schemeClr val="accent1"/>
            </a:solidFill>
            <a:ln>
              <a:noFill/>
            </a:ln>
            <a:effectLst/>
          </c:spPr>
          <c:invertIfNegative val="0"/>
          <c:cat>
            <c:strRef>
              <c:f>Sheet2!$C$14:$G$14</c:f>
              <c:strCache>
                <c:ptCount val="5"/>
                <c:pt idx="0">
                  <c:v>Current Alcohol</c:v>
                </c:pt>
                <c:pt idx="1">
                  <c:v>Current Marijuana</c:v>
                </c:pt>
                <c:pt idx="2">
                  <c:v>Current Rx Opioid</c:v>
                </c:pt>
                <c:pt idx="3">
                  <c:v>Lifetime Illicit Drugs</c:v>
                </c:pt>
                <c:pt idx="4">
                  <c:v>Lifetime Rx Opioid</c:v>
                </c:pt>
              </c:strCache>
            </c:strRef>
          </c:cat>
          <c:val>
            <c:numRef>
              <c:f>Sheet2!$C$15:$G$15</c:f>
              <c:numCache>
                <c:formatCode>General</c:formatCode>
                <c:ptCount val="5"/>
                <c:pt idx="0">
                  <c:v>24</c:v>
                </c:pt>
                <c:pt idx="1">
                  <c:v>19</c:v>
                </c:pt>
                <c:pt idx="2">
                  <c:v>6</c:v>
                </c:pt>
                <c:pt idx="3">
                  <c:v>10</c:v>
                </c:pt>
                <c:pt idx="4">
                  <c:v>14</c:v>
                </c:pt>
              </c:numCache>
            </c:numRef>
          </c:val>
          <c:extLst>
            <c:ext xmlns:c16="http://schemas.microsoft.com/office/drawing/2014/chart" uri="{C3380CC4-5D6E-409C-BE32-E72D297353CC}">
              <c16:uniqueId val="{00000000-FB7C-4054-BE60-E808703E3D61}"/>
            </c:ext>
          </c:extLst>
        </c:ser>
        <c:ser>
          <c:idx val="1"/>
          <c:order val="1"/>
          <c:tx>
            <c:strRef>
              <c:f>Sheet2!$B$16</c:f>
              <c:strCache>
                <c:ptCount val="1"/>
                <c:pt idx="0">
                  <c:v>Male</c:v>
                </c:pt>
              </c:strCache>
            </c:strRef>
          </c:tx>
          <c:spPr>
            <a:solidFill>
              <a:schemeClr val="accent2"/>
            </a:solidFill>
            <a:ln>
              <a:noFill/>
            </a:ln>
            <a:effectLst/>
          </c:spPr>
          <c:invertIfNegative val="0"/>
          <c:cat>
            <c:strRef>
              <c:f>Sheet2!$C$14:$G$14</c:f>
              <c:strCache>
                <c:ptCount val="5"/>
                <c:pt idx="0">
                  <c:v>Current Alcohol</c:v>
                </c:pt>
                <c:pt idx="1">
                  <c:v>Current Marijuana</c:v>
                </c:pt>
                <c:pt idx="2">
                  <c:v>Current Rx Opioid</c:v>
                </c:pt>
                <c:pt idx="3">
                  <c:v>Lifetime Illicit Drugs</c:v>
                </c:pt>
                <c:pt idx="4">
                  <c:v>Lifetime Rx Opioid</c:v>
                </c:pt>
              </c:strCache>
            </c:strRef>
          </c:cat>
          <c:val>
            <c:numRef>
              <c:f>Sheet2!$C$16:$G$16</c:f>
              <c:numCache>
                <c:formatCode>General</c:formatCode>
                <c:ptCount val="5"/>
                <c:pt idx="0">
                  <c:v>20</c:v>
                </c:pt>
                <c:pt idx="1">
                  <c:v>15</c:v>
                </c:pt>
                <c:pt idx="2">
                  <c:v>3</c:v>
                </c:pt>
                <c:pt idx="3">
                  <c:v>10</c:v>
                </c:pt>
                <c:pt idx="4">
                  <c:v>9</c:v>
                </c:pt>
              </c:numCache>
            </c:numRef>
          </c:val>
          <c:extLst>
            <c:ext xmlns:c16="http://schemas.microsoft.com/office/drawing/2014/chart" uri="{C3380CC4-5D6E-409C-BE32-E72D297353CC}">
              <c16:uniqueId val="{00000001-FB7C-4054-BE60-E808703E3D61}"/>
            </c:ext>
          </c:extLst>
        </c:ser>
        <c:dLbls>
          <c:showLegendKey val="0"/>
          <c:showVal val="0"/>
          <c:showCatName val="0"/>
          <c:showSerName val="0"/>
          <c:showPercent val="0"/>
          <c:showBubbleSize val="0"/>
        </c:dLbls>
        <c:gapWidth val="219"/>
        <c:overlap val="-27"/>
        <c:axId val="789709192"/>
        <c:axId val="789710632"/>
      </c:barChart>
      <c:catAx>
        <c:axId val="78970919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89710632"/>
        <c:crosses val="autoZero"/>
        <c:auto val="1"/>
        <c:lblAlgn val="ctr"/>
        <c:lblOffset val="100"/>
        <c:noMultiLvlLbl val="0"/>
      </c:catAx>
      <c:valAx>
        <c:axId val="789710632"/>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Prevalence</a:t>
                </a:r>
              </a:p>
            </c:rich>
          </c:tx>
          <c:layout>
            <c:manualLayout>
              <c:xMode val="edge"/>
              <c:yMode val="edge"/>
              <c:x val="9.4775783444051229E-3"/>
              <c:y val="0.4092169728783902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89709192"/>
        <c:crosses val="autoZero"/>
        <c:crossBetween val="between"/>
      </c:valAx>
      <c:spPr>
        <a:noFill/>
        <a:ln>
          <a:noFill/>
        </a:ln>
        <a:effectLst/>
      </c:spPr>
    </c:plotArea>
    <c:legend>
      <c:legendPos val="t"/>
      <c:layout>
        <c:manualLayout>
          <c:xMode val="edge"/>
          <c:yMode val="edge"/>
          <c:x val="0.37681489561884013"/>
          <c:y val="0.10451407115777195"/>
          <c:w val="0.24637020876231969"/>
          <c:h val="9.49238116068824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a:t>Sexual  &amp; Gender Identity</a:t>
            </a:r>
          </a:p>
        </c:rich>
      </c:tx>
      <c:layout>
        <c:manualLayout>
          <c:xMode val="edge"/>
          <c:yMode val="edge"/>
          <c:x val="0.3162533565645943"/>
          <c:y val="0"/>
        </c:manualLayout>
      </c:layout>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Sheet2!$B$21</c:f>
              <c:strCache>
                <c:ptCount val="1"/>
                <c:pt idx="0">
                  <c:v>Cisgender and Heterosexual</c:v>
                </c:pt>
              </c:strCache>
            </c:strRef>
          </c:tx>
          <c:spPr>
            <a:solidFill>
              <a:schemeClr val="accent1"/>
            </a:solidFill>
            <a:ln>
              <a:noFill/>
            </a:ln>
            <a:effectLst/>
          </c:spPr>
          <c:invertIfNegative val="0"/>
          <c:cat>
            <c:strRef>
              <c:f>Sheet2!$C$20:$G$20</c:f>
              <c:strCache>
                <c:ptCount val="5"/>
                <c:pt idx="0">
                  <c:v>Current Alcohol</c:v>
                </c:pt>
                <c:pt idx="1">
                  <c:v>Current Marijuana</c:v>
                </c:pt>
                <c:pt idx="2">
                  <c:v>Current Rx Opioid</c:v>
                </c:pt>
                <c:pt idx="3">
                  <c:v>Lifetime Illicit Drugs</c:v>
                </c:pt>
                <c:pt idx="4">
                  <c:v>Lifetime Rx Opioid</c:v>
                </c:pt>
              </c:strCache>
            </c:strRef>
          </c:cat>
          <c:val>
            <c:numRef>
              <c:f>Sheet2!$C$21:$G$21</c:f>
              <c:numCache>
                <c:formatCode>General</c:formatCode>
                <c:ptCount val="5"/>
                <c:pt idx="0">
                  <c:v>21</c:v>
                </c:pt>
                <c:pt idx="1">
                  <c:v>14</c:v>
                </c:pt>
                <c:pt idx="2">
                  <c:v>3</c:v>
                </c:pt>
                <c:pt idx="3">
                  <c:v>8</c:v>
                </c:pt>
                <c:pt idx="4">
                  <c:v>8</c:v>
                </c:pt>
              </c:numCache>
            </c:numRef>
          </c:val>
          <c:extLst>
            <c:ext xmlns:c16="http://schemas.microsoft.com/office/drawing/2014/chart" uri="{C3380CC4-5D6E-409C-BE32-E72D297353CC}">
              <c16:uniqueId val="{00000000-DBED-486F-A947-2FCD23136639}"/>
            </c:ext>
          </c:extLst>
        </c:ser>
        <c:ser>
          <c:idx val="1"/>
          <c:order val="1"/>
          <c:tx>
            <c:strRef>
              <c:f>Sheet2!$B$22</c:f>
              <c:strCache>
                <c:ptCount val="1"/>
                <c:pt idx="0">
                  <c:v>LGBTQ+</c:v>
                </c:pt>
              </c:strCache>
            </c:strRef>
          </c:tx>
          <c:spPr>
            <a:solidFill>
              <a:schemeClr val="accent2"/>
            </a:solidFill>
            <a:ln>
              <a:noFill/>
            </a:ln>
            <a:effectLst/>
          </c:spPr>
          <c:invertIfNegative val="0"/>
          <c:cat>
            <c:strRef>
              <c:f>Sheet2!$C$20:$G$20</c:f>
              <c:strCache>
                <c:ptCount val="5"/>
                <c:pt idx="0">
                  <c:v>Current Alcohol</c:v>
                </c:pt>
                <c:pt idx="1">
                  <c:v>Current Marijuana</c:v>
                </c:pt>
                <c:pt idx="2">
                  <c:v>Current Rx Opioid</c:v>
                </c:pt>
                <c:pt idx="3">
                  <c:v>Lifetime Illicit Drugs</c:v>
                </c:pt>
                <c:pt idx="4">
                  <c:v>Lifetime Rx Opioid</c:v>
                </c:pt>
              </c:strCache>
            </c:strRef>
          </c:cat>
          <c:val>
            <c:numRef>
              <c:f>Sheet2!$C$22:$G$22</c:f>
              <c:numCache>
                <c:formatCode>General</c:formatCode>
                <c:ptCount val="5"/>
                <c:pt idx="0">
                  <c:v>26</c:v>
                </c:pt>
                <c:pt idx="1">
                  <c:v>25</c:v>
                </c:pt>
                <c:pt idx="2">
                  <c:v>7</c:v>
                </c:pt>
                <c:pt idx="3">
                  <c:v>15</c:v>
                </c:pt>
                <c:pt idx="4">
                  <c:v>18</c:v>
                </c:pt>
              </c:numCache>
            </c:numRef>
          </c:val>
          <c:extLst>
            <c:ext xmlns:c16="http://schemas.microsoft.com/office/drawing/2014/chart" uri="{C3380CC4-5D6E-409C-BE32-E72D297353CC}">
              <c16:uniqueId val="{00000001-DBED-486F-A947-2FCD23136639}"/>
            </c:ext>
          </c:extLst>
        </c:ser>
        <c:dLbls>
          <c:showLegendKey val="0"/>
          <c:showVal val="0"/>
          <c:showCatName val="0"/>
          <c:showSerName val="0"/>
          <c:showPercent val="0"/>
          <c:showBubbleSize val="0"/>
        </c:dLbls>
        <c:gapWidth val="219"/>
        <c:overlap val="-27"/>
        <c:axId val="556773480"/>
        <c:axId val="789323528"/>
      </c:barChart>
      <c:catAx>
        <c:axId val="5567734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89323528"/>
        <c:crosses val="autoZero"/>
        <c:auto val="1"/>
        <c:lblAlgn val="ctr"/>
        <c:lblOffset val="100"/>
        <c:noMultiLvlLbl val="0"/>
      </c:catAx>
      <c:valAx>
        <c:axId val="78932352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a:t>Prevalence</a:t>
                </a:r>
              </a:p>
            </c:rich>
          </c:tx>
          <c:layout>
            <c:manualLayout>
              <c:xMode val="edge"/>
              <c:yMode val="edge"/>
              <c:x val="7.1081837583038422E-3"/>
              <c:y val="0.416230218030550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56773480"/>
        <c:crosses val="autoZero"/>
        <c:crossBetween val="between"/>
      </c:valAx>
      <c:spPr>
        <a:noFill/>
        <a:ln>
          <a:noFill/>
        </a:ln>
        <a:effectLst/>
      </c:spPr>
    </c:plotArea>
    <c:legend>
      <c:legendPos val="t"/>
      <c:layout>
        <c:manualLayout>
          <c:xMode val="edge"/>
          <c:yMode val="edge"/>
          <c:x val="0.21274999211756526"/>
          <c:y val="8.3616304227620619E-2"/>
          <c:w val="0.57449982919836662"/>
          <c:h val="9.229754407256909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r>
              <a:rPr lang="en-US" b="1"/>
              <a:t>Race/Ethnicity</a:t>
            </a:r>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Sheet2!$K$3</c:f>
              <c:strCache>
                <c:ptCount val="1"/>
                <c:pt idx="0">
                  <c:v>White</c:v>
                </c:pt>
              </c:strCache>
            </c:strRef>
          </c:tx>
          <c:spPr>
            <a:solidFill>
              <a:schemeClr val="accent1"/>
            </a:solidFill>
            <a:ln>
              <a:noFill/>
            </a:ln>
            <a:effectLst/>
          </c:spPr>
          <c:invertIfNegative val="0"/>
          <c:cat>
            <c:strRef>
              <c:f>Sheet2!$L$2:$P$2</c:f>
              <c:strCache>
                <c:ptCount val="5"/>
                <c:pt idx="0">
                  <c:v>Current Alcohol</c:v>
                </c:pt>
                <c:pt idx="1">
                  <c:v>Current Marijuana</c:v>
                </c:pt>
                <c:pt idx="2">
                  <c:v>Current Rx Opioid</c:v>
                </c:pt>
                <c:pt idx="3">
                  <c:v>Lifetime Illicit Drugs</c:v>
                </c:pt>
                <c:pt idx="4">
                  <c:v>Lifetime Rx Opioid</c:v>
                </c:pt>
              </c:strCache>
            </c:strRef>
          </c:cat>
          <c:val>
            <c:numRef>
              <c:f>Sheet2!$L$3:$P$3</c:f>
              <c:numCache>
                <c:formatCode>General</c:formatCode>
                <c:ptCount val="5"/>
                <c:pt idx="0">
                  <c:v>26</c:v>
                </c:pt>
                <c:pt idx="1">
                  <c:v>18</c:v>
                </c:pt>
                <c:pt idx="2">
                  <c:v>3</c:v>
                </c:pt>
                <c:pt idx="3">
                  <c:v>11</c:v>
                </c:pt>
                <c:pt idx="4">
                  <c:v>10</c:v>
                </c:pt>
              </c:numCache>
            </c:numRef>
          </c:val>
          <c:extLst>
            <c:ext xmlns:c16="http://schemas.microsoft.com/office/drawing/2014/chart" uri="{C3380CC4-5D6E-409C-BE32-E72D297353CC}">
              <c16:uniqueId val="{00000000-601E-4EDD-ABC2-0B85982BE68B}"/>
            </c:ext>
          </c:extLst>
        </c:ser>
        <c:ser>
          <c:idx val="1"/>
          <c:order val="1"/>
          <c:tx>
            <c:strRef>
              <c:f>Sheet2!$K$4</c:f>
              <c:strCache>
                <c:ptCount val="1"/>
                <c:pt idx="0">
                  <c:v>Multiracial</c:v>
                </c:pt>
              </c:strCache>
            </c:strRef>
          </c:tx>
          <c:spPr>
            <a:solidFill>
              <a:schemeClr val="accent2"/>
            </a:solidFill>
            <a:ln>
              <a:noFill/>
            </a:ln>
            <a:effectLst/>
          </c:spPr>
          <c:invertIfNegative val="0"/>
          <c:cat>
            <c:strRef>
              <c:f>Sheet2!$L$2:$P$2</c:f>
              <c:strCache>
                <c:ptCount val="5"/>
                <c:pt idx="0">
                  <c:v>Current Alcohol</c:v>
                </c:pt>
                <c:pt idx="1">
                  <c:v>Current Marijuana</c:v>
                </c:pt>
                <c:pt idx="2">
                  <c:v>Current Rx Opioid</c:v>
                </c:pt>
                <c:pt idx="3">
                  <c:v>Lifetime Illicit Drugs</c:v>
                </c:pt>
                <c:pt idx="4">
                  <c:v>Lifetime Rx Opioid</c:v>
                </c:pt>
              </c:strCache>
            </c:strRef>
          </c:cat>
          <c:val>
            <c:numRef>
              <c:f>Sheet2!$L$4:$P$4</c:f>
              <c:numCache>
                <c:formatCode>General</c:formatCode>
                <c:ptCount val="5"/>
                <c:pt idx="0">
                  <c:v>22</c:v>
                </c:pt>
                <c:pt idx="1">
                  <c:v>21</c:v>
                </c:pt>
                <c:pt idx="2">
                  <c:v>6</c:v>
                </c:pt>
                <c:pt idx="3">
                  <c:v>14</c:v>
                </c:pt>
                <c:pt idx="4">
                  <c:v>14</c:v>
                </c:pt>
              </c:numCache>
            </c:numRef>
          </c:val>
          <c:extLst>
            <c:ext xmlns:c16="http://schemas.microsoft.com/office/drawing/2014/chart" uri="{C3380CC4-5D6E-409C-BE32-E72D297353CC}">
              <c16:uniqueId val="{00000001-601E-4EDD-ABC2-0B85982BE68B}"/>
            </c:ext>
          </c:extLst>
        </c:ser>
        <c:ser>
          <c:idx val="2"/>
          <c:order val="2"/>
          <c:tx>
            <c:strRef>
              <c:f>Sheet2!$K$5</c:f>
              <c:strCache>
                <c:ptCount val="1"/>
                <c:pt idx="0">
                  <c:v>AI/AN</c:v>
                </c:pt>
              </c:strCache>
            </c:strRef>
          </c:tx>
          <c:spPr>
            <a:solidFill>
              <a:schemeClr val="accent3"/>
            </a:solidFill>
            <a:ln>
              <a:noFill/>
            </a:ln>
            <a:effectLst/>
          </c:spPr>
          <c:invertIfNegative val="0"/>
          <c:cat>
            <c:strRef>
              <c:f>Sheet2!$L$2:$P$2</c:f>
              <c:strCache>
                <c:ptCount val="5"/>
                <c:pt idx="0">
                  <c:v>Current Alcohol</c:v>
                </c:pt>
                <c:pt idx="1">
                  <c:v>Current Marijuana</c:v>
                </c:pt>
                <c:pt idx="2">
                  <c:v>Current Rx Opioid</c:v>
                </c:pt>
                <c:pt idx="3">
                  <c:v>Lifetime Illicit Drugs</c:v>
                </c:pt>
                <c:pt idx="4">
                  <c:v>Lifetime Rx Opioid</c:v>
                </c:pt>
              </c:strCache>
            </c:strRef>
          </c:cat>
          <c:val>
            <c:numRef>
              <c:f>Sheet2!$L$5:$P$5</c:f>
              <c:numCache>
                <c:formatCode>General</c:formatCode>
                <c:ptCount val="5"/>
                <c:pt idx="0">
                  <c:v>21</c:v>
                </c:pt>
                <c:pt idx="1">
                  <c:v>20</c:v>
                </c:pt>
                <c:pt idx="2">
                  <c:v>1</c:v>
                </c:pt>
                <c:pt idx="3">
                  <c:v>18</c:v>
                </c:pt>
                <c:pt idx="4">
                  <c:v>11</c:v>
                </c:pt>
              </c:numCache>
            </c:numRef>
          </c:val>
          <c:extLst>
            <c:ext xmlns:c16="http://schemas.microsoft.com/office/drawing/2014/chart" uri="{C3380CC4-5D6E-409C-BE32-E72D297353CC}">
              <c16:uniqueId val="{00000002-601E-4EDD-ABC2-0B85982BE68B}"/>
            </c:ext>
          </c:extLst>
        </c:ser>
        <c:ser>
          <c:idx val="3"/>
          <c:order val="3"/>
          <c:tx>
            <c:strRef>
              <c:f>Sheet2!$K$6</c:f>
              <c:strCache>
                <c:ptCount val="1"/>
                <c:pt idx="0">
                  <c:v>Hispanic</c:v>
                </c:pt>
              </c:strCache>
            </c:strRef>
          </c:tx>
          <c:spPr>
            <a:solidFill>
              <a:schemeClr val="accent4"/>
            </a:solidFill>
            <a:ln>
              <a:noFill/>
            </a:ln>
            <a:effectLst/>
          </c:spPr>
          <c:invertIfNegative val="0"/>
          <c:cat>
            <c:strRef>
              <c:f>Sheet2!$L$2:$P$2</c:f>
              <c:strCache>
                <c:ptCount val="5"/>
                <c:pt idx="0">
                  <c:v>Current Alcohol</c:v>
                </c:pt>
                <c:pt idx="1">
                  <c:v>Current Marijuana</c:v>
                </c:pt>
                <c:pt idx="2">
                  <c:v>Current Rx Opioid</c:v>
                </c:pt>
                <c:pt idx="3">
                  <c:v>Lifetime Illicit Drugs</c:v>
                </c:pt>
                <c:pt idx="4">
                  <c:v>Lifetime Rx Opioid</c:v>
                </c:pt>
              </c:strCache>
            </c:strRef>
          </c:cat>
          <c:val>
            <c:numRef>
              <c:f>Sheet2!$L$6:$P$6</c:f>
              <c:numCache>
                <c:formatCode>General</c:formatCode>
                <c:ptCount val="5"/>
                <c:pt idx="0">
                  <c:v>20</c:v>
                </c:pt>
                <c:pt idx="1">
                  <c:v>17</c:v>
                </c:pt>
                <c:pt idx="2">
                  <c:v>6</c:v>
                </c:pt>
                <c:pt idx="3">
                  <c:v>10</c:v>
                </c:pt>
                <c:pt idx="4">
                  <c:v>13</c:v>
                </c:pt>
              </c:numCache>
            </c:numRef>
          </c:val>
          <c:extLst>
            <c:ext xmlns:c16="http://schemas.microsoft.com/office/drawing/2014/chart" uri="{C3380CC4-5D6E-409C-BE32-E72D297353CC}">
              <c16:uniqueId val="{00000003-601E-4EDD-ABC2-0B85982BE68B}"/>
            </c:ext>
          </c:extLst>
        </c:ser>
        <c:ser>
          <c:idx val="4"/>
          <c:order val="4"/>
          <c:tx>
            <c:strRef>
              <c:f>Sheet2!$K$7</c:f>
              <c:strCache>
                <c:ptCount val="1"/>
                <c:pt idx="0">
                  <c:v>Black</c:v>
                </c:pt>
              </c:strCache>
            </c:strRef>
          </c:tx>
          <c:spPr>
            <a:solidFill>
              <a:srgbClr val="7030A0"/>
            </a:solidFill>
            <a:ln>
              <a:noFill/>
            </a:ln>
            <a:effectLst/>
          </c:spPr>
          <c:invertIfNegative val="0"/>
          <c:cat>
            <c:strRef>
              <c:f>Sheet2!$L$2:$P$2</c:f>
              <c:strCache>
                <c:ptCount val="5"/>
                <c:pt idx="0">
                  <c:v>Current Alcohol</c:v>
                </c:pt>
                <c:pt idx="1">
                  <c:v>Current Marijuana</c:v>
                </c:pt>
                <c:pt idx="2">
                  <c:v>Current Rx Opioid</c:v>
                </c:pt>
                <c:pt idx="3">
                  <c:v>Lifetime Illicit Drugs</c:v>
                </c:pt>
                <c:pt idx="4">
                  <c:v>Lifetime Rx Opioid</c:v>
                </c:pt>
              </c:strCache>
            </c:strRef>
          </c:cat>
          <c:val>
            <c:numRef>
              <c:f>Sheet2!$L$7:$P$7</c:f>
              <c:numCache>
                <c:formatCode>General</c:formatCode>
                <c:ptCount val="5"/>
                <c:pt idx="0">
                  <c:v>17</c:v>
                </c:pt>
                <c:pt idx="1">
                  <c:v>18</c:v>
                </c:pt>
                <c:pt idx="2">
                  <c:v>5</c:v>
                </c:pt>
                <c:pt idx="3">
                  <c:v>7</c:v>
                </c:pt>
                <c:pt idx="4">
                  <c:v>12</c:v>
                </c:pt>
              </c:numCache>
            </c:numRef>
          </c:val>
          <c:extLst>
            <c:ext xmlns:c16="http://schemas.microsoft.com/office/drawing/2014/chart" uri="{C3380CC4-5D6E-409C-BE32-E72D297353CC}">
              <c16:uniqueId val="{00000004-601E-4EDD-ABC2-0B85982BE68B}"/>
            </c:ext>
          </c:extLst>
        </c:ser>
        <c:ser>
          <c:idx val="5"/>
          <c:order val="5"/>
          <c:tx>
            <c:strRef>
              <c:f>Sheet2!$K$8</c:f>
              <c:strCache>
                <c:ptCount val="1"/>
                <c:pt idx="0">
                  <c:v>Asian</c:v>
                </c:pt>
              </c:strCache>
            </c:strRef>
          </c:tx>
          <c:spPr>
            <a:solidFill>
              <a:schemeClr val="accent6"/>
            </a:solidFill>
            <a:ln>
              <a:noFill/>
            </a:ln>
            <a:effectLst/>
          </c:spPr>
          <c:invertIfNegative val="0"/>
          <c:cat>
            <c:strRef>
              <c:f>Sheet2!$L$2:$P$2</c:f>
              <c:strCache>
                <c:ptCount val="5"/>
                <c:pt idx="0">
                  <c:v>Current Alcohol</c:v>
                </c:pt>
                <c:pt idx="1">
                  <c:v>Current Marijuana</c:v>
                </c:pt>
                <c:pt idx="2">
                  <c:v>Current Rx Opioid</c:v>
                </c:pt>
                <c:pt idx="3">
                  <c:v>Lifetime Illicit Drugs</c:v>
                </c:pt>
                <c:pt idx="4">
                  <c:v>Lifetime Rx Opioid</c:v>
                </c:pt>
              </c:strCache>
            </c:strRef>
          </c:cat>
          <c:val>
            <c:numRef>
              <c:f>Sheet2!$L$8:$P$8</c:f>
              <c:numCache>
                <c:formatCode>General</c:formatCode>
                <c:ptCount val="5"/>
                <c:pt idx="0">
                  <c:v>12</c:v>
                </c:pt>
                <c:pt idx="1">
                  <c:v>7</c:v>
                </c:pt>
                <c:pt idx="2">
                  <c:v>4</c:v>
                </c:pt>
                <c:pt idx="3">
                  <c:v>9</c:v>
                </c:pt>
                <c:pt idx="4">
                  <c:v>10</c:v>
                </c:pt>
              </c:numCache>
            </c:numRef>
          </c:val>
          <c:extLst>
            <c:ext xmlns:c16="http://schemas.microsoft.com/office/drawing/2014/chart" uri="{C3380CC4-5D6E-409C-BE32-E72D297353CC}">
              <c16:uniqueId val="{00000005-601E-4EDD-ABC2-0B85982BE68B}"/>
            </c:ext>
          </c:extLst>
        </c:ser>
        <c:ser>
          <c:idx val="6"/>
          <c:order val="6"/>
          <c:tx>
            <c:strRef>
              <c:f>Sheet2!$K$9</c:f>
              <c:strCache>
                <c:ptCount val="1"/>
                <c:pt idx="0">
                  <c:v>NH/Pac Isl</c:v>
                </c:pt>
              </c:strCache>
            </c:strRef>
          </c:tx>
          <c:spPr>
            <a:solidFill>
              <a:schemeClr val="accent1">
                <a:lumMod val="60000"/>
              </a:schemeClr>
            </a:solidFill>
            <a:ln>
              <a:noFill/>
            </a:ln>
            <a:effectLst/>
          </c:spPr>
          <c:invertIfNegative val="0"/>
          <c:cat>
            <c:strRef>
              <c:f>Sheet2!$L$2:$P$2</c:f>
              <c:strCache>
                <c:ptCount val="5"/>
                <c:pt idx="0">
                  <c:v>Current Alcohol</c:v>
                </c:pt>
                <c:pt idx="1">
                  <c:v>Current Marijuana</c:v>
                </c:pt>
                <c:pt idx="2">
                  <c:v>Current Rx Opioid</c:v>
                </c:pt>
                <c:pt idx="3">
                  <c:v>Lifetime Illicit Drugs</c:v>
                </c:pt>
                <c:pt idx="4">
                  <c:v>Lifetime Rx Opioid</c:v>
                </c:pt>
              </c:strCache>
            </c:strRef>
          </c:cat>
          <c:val>
            <c:numRef>
              <c:f>Sheet2!$L$9:$P$9</c:f>
              <c:numCache>
                <c:formatCode>General</c:formatCode>
                <c:ptCount val="5"/>
                <c:pt idx="0">
                  <c:v>12</c:v>
                </c:pt>
                <c:pt idx="1">
                  <c:v>14</c:v>
                </c:pt>
                <c:pt idx="2">
                  <c:v>7</c:v>
                </c:pt>
                <c:pt idx="3">
                  <c:v>6</c:v>
                </c:pt>
                <c:pt idx="4">
                  <c:v>9</c:v>
                </c:pt>
              </c:numCache>
            </c:numRef>
          </c:val>
          <c:extLst>
            <c:ext xmlns:c16="http://schemas.microsoft.com/office/drawing/2014/chart" uri="{C3380CC4-5D6E-409C-BE32-E72D297353CC}">
              <c16:uniqueId val="{00000006-601E-4EDD-ABC2-0B85982BE68B}"/>
            </c:ext>
          </c:extLst>
        </c:ser>
        <c:dLbls>
          <c:showLegendKey val="0"/>
          <c:showVal val="0"/>
          <c:showCatName val="0"/>
          <c:showSerName val="0"/>
          <c:showPercent val="0"/>
          <c:showBubbleSize val="0"/>
        </c:dLbls>
        <c:gapWidth val="219"/>
        <c:overlap val="-27"/>
        <c:axId val="791397048"/>
        <c:axId val="791391288"/>
      </c:barChart>
      <c:catAx>
        <c:axId val="7913970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91391288"/>
        <c:crosses val="autoZero"/>
        <c:auto val="1"/>
        <c:lblAlgn val="ctr"/>
        <c:lblOffset val="100"/>
        <c:noMultiLvlLbl val="0"/>
      </c:catAx>
      <c:valAx>
        <c:axId val="79139128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Prevalence</a:t>
                </a:r>
              </a:p>
            </c:rich>
          </c:tx>
          <c:layout>
            <c:manualLayout>
              <c:xMode val="edge"/>
              <c:yMode val="edge"/>
              <c:x val="7.4458341217660635E-3"/>
              <c:y val="0.4589000610086493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91397048"/>
        <c:crosses val="autoZero"/>
        <c:crossBetween val="between"/>
      </c:valAx>
      <c:spPr>
        <a:noFill/>
        <a:ln>
          <a:noFill/>
        </a:ln>
        <a:effectLst/>
      </c:spPr>
    </c:plotArea>
    <c:legend>
      <c:legendPos val="t"/>
      <c:layout>
        <c:manualLayout>
          <c:xMode val="edge"/>
          <c:yMode val="edge"/>
          <c:x val="9.8397870491441178E-2"/>
          <c:y val="5.2655441473817018E-2"/>
          <c:w val="0.89999995602853866"/>
          <c:h val="5.1190108333000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300" b="1" baseline="0" dirty="0">
                <a:solidFill>
                  <a:schemeClr val="tx1"/>
                </a:solidFill>
              </a:rPr>
              <a:t>Prevalence of Past-Year Use Among 8</a:t>
            </a:r>
            <a:r>
              <a:rPr lang="en-US" sz="1300" b="1" baseline="30000" dirty="0">
                <a:solidFill>
                  <a:schemeClr val="tx1"/>
                </a:solidFill>
              </a:rPr>
              <a:t>th</a:t>
            </a:r>
            <a:r>
              <a:rPr lang="en-US" sz="1300" b="1" baseline="0" dirty="0">
                <a:solidFill>
                  <a:schemeClr val="tx1"/>
                </a:solidFill>
              </a:rPr>
              <a:t>, 10</a:t>
            </a:r>
            <a:r>
              <a:rPr lang="en-US" sz="1300" b="1" baseline="30000" dirty="0">
                <a:solidFill>
                  <a:schemeClr val="tx1"/>
                </a:solidFill>
              </a:rPr>
              <a:t>th</a:t>
            </a:r>
            <a:r>
              <a:rPr lang="en-US" sz="1300" b="1" baseline="0" dirty="0">
                <a:solidFill>
                  <a:schemeClr val="tx1"/>
                </a:solidFill>
              </a:rPr>
              <a:t>, 12</a:t>
            </a:r>
            <a:r>
              <a:rPr lang="en-US" sz="1300" b="1" baseline="30000" dirty="0">
                <a:solidFill>
                  <a:schemeClr val="tx1"/>
                </a:solidFill>
              </a:rPr>
              <a:t>th</a:t>
            </a:r>
            <a:r>
              <a:rPr lang="en-US" sz="1300" b="1" baseline="0" dirty="0">
                <a:solidFill>
                  <a:schemeClr val="tx1"/>
                </a:solidFill>
              </a:rPr>
              <a:t> Grade Students</a:t>
            </a:r>
          </a:p>
          <a:p>
            <a:pPr>
              <a:defRPr b="1">
                <a:solidFill>
                  <a:schemeClr val="tx1"/>
                </a:solidFill>
              </a:defRPr>
            </a:pPr>
            <a:r>
              <a:rPr lang="en-US" sz="1400" b="1" baseline="0" dirty="0">
                <a:solidFill>
                  <a:schemeClr val="tx1"/>
                </a:solidFill>
              </a:rPr>
              <a:t>Monitoring the Future – 2004-2023</a:t>
            </a:r>
            <a:endParaRPr lang="en-US" sz="1400"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5.8593784744172116E-2"/>
          <c:y val="0.12569794006017831"/>
          <c:w val="0.91881416477900946"/>
          <c:h val="0.76705925953066689"/>
        </c:manualLayout>
      </c:layout>
      <c:barChart>
        <c:barDir val="col"/>
        <c:grouping val="clustered"/>
        <c:varyColors val="0"/>
        <c:ser>
          <c:idx val="0"/>
          <c:order val="0"/>
          <c:tx>
            <c:strRef>
              <c:f>Sheet2!$B$1</c:f>
              <c:strCache>
                <c:ptCount val="1"/>
                <c:pt idx="0">
                  <c:v>2004</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Sheet2!$B$2:$B$5</c:f>
              <c:numCache>
                <c:formatCode>General</c:formatCode>
                <c:ptCount val="4"/>
                <c:pt idx="0">
                  <c:v>54</c:v>
                </c:pt>
                <c:pt idx="1">
                  <c:v>27.6</c:v>
                </c:pt>
                <c:pt idx="2">
                  <c:v>23.8</c:v>
                </c:pt>
                <c:pt idx="3">
                  <c:v>13.5</c:v>
                </c:pt>
              </c:numCache>
            </c:numRef>
          </c:val>
          <c:extLst>
            <c:ext xmlns:c16="http://schemas.microsoft.com/office/drawing/2014/chart" uri="{C3380CC4-5D6E-409C-BE32-E72D297353CC}">
              <c16:uniqueId val="{00000000-9702-4409-86AC-5BA2B27F5B7F}"/>
            </c:ext>
          </c:extLst>
        </c:ser>
        <c:ser>
          <c:idx val="1"/>
          <c:order val="1"/>
          <c:tx>
            <c:strRef>
              <c:f>Sheet2!$C$1</c:f>
              <c:strCache>
                <c:ptCount val="1"/>
                <c:pt idx="0">
                  <c:v>2005</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Sheet2!$C$2:$C$5</c:f>
              <c:numCache>
                <c:formatCode>General</c:formatCode>
                <c:ptCount val="4"/>
                <c:pt idx="0">
                  <c:v>51.9</c:v>
                </c:pt>
                <c:pt idx="1">
                  <c:v>27.1</c:v>
                </c:pt>
                <c:pt idx="2">
                  <c:v>23.4</c:v>
                </c:pt>
                <c:pt idx="3">
                  <c:v>13.1</c:v>
                </c:pt>
              </c:numCache>
            </c:numRef>
          </c:val>
          <c:extLst>
            <c:ext xmlns:c16="http://schemas.microsoft.com/office/drawing/2014/chart" uri="{C3380CC4-5D6E-409C-BE32-E72D297353CC}">
              <c16:uniqueId val="{00000001-9702-4409-86AC-5BA2B27F5B7F}"/>
            </c:ext>
          </c:extLst>
        </c:ser>
        <c:ser>
          <c:idx val="2"/>
          <c:order val="2"/>
          <c:tx>
            <c:strRef>
              <c:f>Sheet2!$D$1</c:f>
              <c:strCache>
                <c:ptCount val="1"/>
                <c:pt idx="0">
                  <c:v>2006</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Sheet2!$D$2:$D$5</c:f>
              <c:numCache>
                <c:formatCode>General</c:formatCode>
                <c:ptCount val="4"/>
                <c:pt idx="0">
                  <c:v>50.7</c:v>
                </c:pt>
                <c:pt idx="1">
                  <c:v>25.8</c:v>
                </c:pt>
                <c:pt idx="2">
                  <c:v>22</c:v>
                </c:pt>
                <c:pt idx="3">
                  <c:v>12.7</c:v>
                </c:pt>
              </c:numCache>
            </c:numRef>
          </c:val>
          <c:extLst>
            <c:ext xmlns:c16="http://schemas.microsoft.com/office/drawing/2014/chart" uri="{C3380CC4-5D6E-409C-BE32-E72D297353CC}">
              <c16:uniqueId val="{00000002-9702-4409-86AC-5BA2B27F5B7F}"/>
            </c:ext>
          </c:extLst>
        </c:ser>
        <c:ser>
          <c:idx val="3"/>
          <c:order val="3"/>
          <c:tx>
            <c:strRef>
              <c:f>Sheet2!$E$1</c:f>
              <c:strCache>
                <c:ptCount val="1"/>
                <c:pt idx="0">
                  <c:v>2007</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Sheet2!$E$2:$E$5</c:f>
              <c:numCache>
                <c:formatCode>General</c:formatCode>
                <c:ptCount val="4"/>
                <c:pt idx="0">
                  <c:v>50.2</c:v>
                </c:pt>
                <c:pt idx="1">
                  <c:v>24.8</c:v>
                </c:pt>
                <c:pt idx="2">
                  <c:v>21.4</c:v>
                </c:pt>
                <c:pt idx="3">
                  <c:v>12.4</c:v>
                </c:pt>
              </c:numCache>
            </c:numRef>
          </c:val>
          <c:extLst>
            <c:ext xmlns:c16="http://schemas.microsoft.com/office/drawing/2014/chart" uri="{C3380CC4-5D6E-409C-BE32-E72D297353CC}">
              <c16:uniqueId val="{00000003-9702-4409-86AC-5BA2B27F5B7F}"/>
            </c:ext>
          </c:extLst>
        </c:ser>
        <c:ser>
          <c:idx val="4"/>
          <c:order val="4"/>
          <c:tx>
            <c:strRef>
              <c:f>Sheet2!$F$1</c:f>
              <c:strCache>
                <c:ptCount val="1"/>
                <c:pt idx="0">
                  <c:v>2008</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Sheet2!$F$2:$F$5</c:f>
              <c:numCache>
                <c:formatCode>General</c:formatCode>
                <c:ptCount val="4"/>
                <c:pt idx="0">
                  <c:v>48.7</c:v>
                </c:pt>
                <c:pt idx="1">
                  <c:v>24.9</c:v>
                </c:pt>
                <c:pt idx="2">
                  <c:v>21.5</c:v>
                </c:pt>
                <c:pt idx="3">
                  <c:v>11.9</c:v>
                </c:pt>
              </c:numCache>
            </c:numRef>
          </c:val>
          <c:extLst>
            <c:ext xmlns:c16="http://schemas.microsoft.com/office/drawing/2014/chart" uri="{C3380CC4-5D6E-409C-BE32-E72D297353CC}">
              <c16:uniqueId val="{00000004-9702-4409-86AC-5BA2B27F5B7F}"/>
            </c:ext>
          </c:extLst>
        </c:ser>
        <c:ser>
          <c:idx val="5"/>
          <c:order val="5"/>
          <c:tx>
            <c:strRef>
              <c:f>Sheet2!$G$1</c:f>
              <c:strCache>
                <c:ptCount val="1"/>
                <c:pt idx="0">
                  <c:v>2009</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Sheet2!$G$2:$G$5</c:f>
              <c:numCache>
                <c:formatCode>General</c:formatCode>
                <c:ptCount val="4"/>
                <c:pt idx="0">
                  <c:v>48.4</c:v>
                </c:pt>
                <c:pt idx="1">
                  <c:v>25.9</c:v>
                </c:pt>
                <c:pt idx="2">
                  <c:v>22.9</c:v>
                </c:pt>
                <c:pt idx="3">
                  <c:v>11.6</c:v>
                </c:pt>
              </c:numCache>
            </c:numRef>
          </c:val>
          <c:extLst>
            <c:ext xmlns:c16="http://schemas.microsoft.com/office/drawing/2014/chart" uri="{C3380CC4-5D6E-409C-BE32-E72D297353CC}">
              <c16:uniqueId val="{00000005-9702-4409-86AC-5BA2B27F5B7F}"/>
            </c:ext>
          </c:extLst>
        </c:ser>
        <c:ser>
          <c:idx val="6"/>
          <c:order val="6"/>
          <c:tx>
            <c:strRef>
              <c:f>Sheet2!$H$1</c:f>
              <c:strCache>
                <c:ptCount val="1"/>
                <c:pt idx="0">
                  <c:v>2010</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Sheet2!$H$2:$H$5</c:f>
              <c:numCache>
                <c:formatCode>General</c:formatCode>
                <c:ptCount val="4"/>
                <c:pt idx="0">
                  <c:v>47.4</c:v>
                </c:pt>
                <c:pt idx="1">
                  <c:v>27.3</c:v>
                </c:pt>
                <c:pt idx="2">
                  <c:v>24.5</c:v>
                </c:pt>
                <c:pt idx="3">
                  <c:v>11.8</c:v>
                </c:pt>
              </c:numCache>
            </c:numRef>
          </c:val>
          <c:extLst>
            <c:ext xmlns:c16="http://schemas.microsoft.com/office/drawing/2014/chart" uri="{C3380CC4-5D6E-409C-BE32-E72D297353CC}">
              <c16:uniqueId val="{00000006-9702-4409-86AC-5BA2B27F5B7F}"/>
            </c:ext>
          </c:extLst>
        </c:ser>
        <c:ser>
          <c:idx val="7"/>
          <c:order val="7"/>
          <c:tx>
            <c:strRef>
              <c:f>Sheet2!$I$1</c:f>
              <c:strCache>
                <c:ptCount val="1"/>
                <c:pt idx="0">
                  <c:v>2011</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Sheet2!$I$2:$I$5</c:f>
              <c:numCache>
                <c:formatCode>General</c:formatCode>
                <c:ptCount val="4"/>
                <c:pt idx="0">
                  <c:v>45.3</c:v>
                </c:pt>
                <c:pt idx="1">
                  <c:v>27.6</c:v>
                </c:pt>
                <c:pt idx="2">
                  <c:v>25</c:v>
                </c:pt>
                <c:pt idx="3">
                  <c:v>11.3</c:v>
                </c:pt>
              </c:numCache>
            </c:numRef>
          </c:val>
          <c:extLst>
            <c:ext xmlns:c16="http://schemas.microsoft.com/office/drawing/2014/chart" uri="{C3380CC4-5D6E-409C-BE32-E72D297353CC}">
              <c16:uniqueId val="{00000007-9702-4409-86AC-5BA2B27F5B7F}"/>
            </c:ext>
          </c:extLst>
        </c:ser>
        <c:ser>
          <c:idx val="8"/>
          <c:order val="8"/>
          <c:tx>
            <c:strRef>
              <c:f>Sheet2!$J$1</c:f>
              <c:strCache>
                <c:ptCount val="1"/>
                <c:pt idx="0">
                  <c:v>2012</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Sheet2!$J$2:$J$5</c:f>
              <c:numCache>
                <c:formatCode>General</c:formatCode>
                <c:ptCount val="4"/>
                <c:pt idx="0">
                  <c:v>44.3</c:v>
                </c:pt>
                <c:pt idx="1">
                  <c:v>27.1</c:v>
                </c:pt>
                <c:pt idx="2">
                  <c:v>24.7</c:v>
                </c:pt>
                <c:pt idx="3">
                  <c:v>10.8</c:v>
                </c:pt>
              </c:numCache>
            </c:numRef>
          </c:val>
          <c:extLst>
            <c:ext xmlns:c16="http://schemas.microsoft.com/office/drawing/2014/chart" uri="{C3380CC4-5D6E-409C-BE32-E72D297353CC}">
              <c16:uniqueId val="{00000008-9702-4409-86AC-5BA2B27F5B7F}"/>
            </c:ext>
          </c:extLst>
        </c:ser>
        <c:ser>
          <c:idx val="9"/>
          <c:order val="9"/>
          <c:tx>
            <c:strRef>
              <c:f>Sheet2!$K$1</c:f>
              <c:strCache>
                <c:ptCount val="1"/>
                <c:pt idx="0">
                  <c:v>2013</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Sheet2!$K$2:$K$5</c:f>
              <c:numCache>
                <c:formatCode>General</c:formatCode>
                <c:ptCount val="4"/>
                <c:pt idx="0">
                  <c:v>42.8</c:v>
                </c:pt>
                <c:pt idx="1">
                  <c:v>28.6</c:v>
                </c:pt>
                <c:pt idx="2">
                  <c:v>25.8</c:v>
                </c:pt>
                <c:pt idx="3">
                  <c:v>11.4</c:v>
                </c:pt>
              </c:numCache>
            </c:numRef>
          </c:val>
          <c:extLst>
            <c:ext xmlns:c16="http://schemas.microsoft.com/office/drawing/2014/chart" uri="{C3380CC4-5D6E-409C-BE32-E72D297353CC}">
              <c16:uniqueId val="{00000009-9702-4409-86AC-5BA2B27F5B7F}"/>
            </c:ext>
          </c:extLst>
        </c:ser>
        <c:ser>
          <c:idx val="10"/>
          <c:order val="10"/>
          <c:tx>
            <c:strRef>
              <c:f>Sheet2!$L$1</c:f>
              <c:strCache>
                <c:ptCount val="1"/>
                <c:pt idx="0">
                  <c:v>2014</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Sheet2!$L$2:$L$5</c:f>
              <c:numCache>
                <c:formatCode>General</c:formatCode>
                <c:ptCount val="4"/>
                <c:pt idx="0">
                  <c:v>40.700000000000003</c:v>
                </c:pt>
                <c:pt idx="1">
                  <c:v>27.2</c:v>
                </c:pt>
                <c:pt idx="2">
                  <c:v>24.2</c:v>
                </c:pt>
                <c:pt idx="3">
                  <c:v>10.9</c:v>
                </c:pt>
              </c:numCache>
            </c:numRef>
          </c:val>
          <c:extLst>
            <c:ext xmlns:c16="http://schemas.microsoft.com/office/drawing/2014/chart" uri="{C3380CC4-5D6E-409C-BE32-E72D297353CC}">
              <c16:uniqueId val="{0000000A-9702-4409-86AC-5BA2B27F5B7F}"/>
            </c:ext>
          </c:extLst>
        </c:ser>
        <c:ser>
          <c:idx val="11"/>
          <c:order val="11"/>
          <c:tx>
            <c:strRef>
              <c:f>Sheet2!$M$1</c:f>
              <c:strCache>
                <c:ptCount val="1"/>
                <c:pt idx="0">
                  <c:v>2015</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Sheet2!$M$2:$M$5</c:f>
              <c:numCache>
                <c:formatCode>General</c:formatCode>
                <c:ptCount val="4"/>
                <c:pt idx="0">
                  <c:v>39.9</c:v>
                </c:pt>
                <c:pt idx="1">
                  <c:v>26.8</c:v>
                </c:pt>
                <c:pt idx="2">
                  <c:v>23.7</c:v>
                </c:pt>
                <c:pt idx="3">
                  <c:v>10.5</c:v>
                </c:pt>
              </c:numCache>
            </c:numRef>
          </c:val>
          <c:extLst>
            <c:ext xmlns:c16="http://schemas.microsoft.com/office/drawing/2014/chart" uri="{C3380CC4-5D6E-409C-BE32-E72D297353CC}">
              <c16:uniqueId val="{0000000B-9702-4409-86AC-5BA2B27F5B7F}"/>
            </c:ext>
          </c:extLst>
        </c:ser>
        <c:ser>
          <c:idx val="12"/>
          <c:order val="12"/>
          <c:tx>
            <c:strRef>
              <c:f>Sheet2!$N$1</c:f>
              <c:strCache>
                <c:ptCount val="1"/>
                <c:pt idx="0">
                  <c:v>2016</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Sheet2!$N$2:$N$5</c:f>
              <c:numCache>
                <c:formatCode>General</c:formatCode>
                <c:ptCount val="4"/>
                <c:pt idx="0">
                  <c:v>36.700000000000003</c:v>
                </c:pt>
                <c:pt idx="1">
                  <c:v>25.3</c:v>
                </c:pt>
                <c:pt idx="2">
                  <c:v>22.6</c:v>
                </c:pt>
                <c:pt idx="3">
                  <c:v>9.6999999999999993</c:v>
                </c:pt>
              </c:numCache>
            </c:numRef>
          </c:val>
          <c:extLst>
            <c:ext xmlns:c16="http://schemas.microsoft.com/office/drawing/2014/chart" uri="{C3380CC4-5D6E-409C-BE32-E72D297353CC}">
              <c16:uniqueId val="{0000000C-9702-4409-86AC-5BA2B27F5B7F}"/>
            </c:ext>
          </c:extLst>
        </c:ser>
        <c:ser>
          <c:idx val="13"/>
          <c:order val="13"/>
          <c:tx>
            <c:strRef>
              <c:f>Sheet2!$O$1</c:f>
              <c:strCache>
                <c:ptCount val="1"/>
                <c:pt idx="0">
                  <c:v>2017</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Sheet2!$O$2:$O$5</c:f>
              <c:numCache>
                <c:formatCode>General</c:formatCode>
                <c:ptCount val="4"/>
                <c:pt idx="0">
                  <c:v>36.700000000000003</c:v>
                </c:pt>
                <c:pt idx="1">
                  <c:v>26.5</c:v>
                </c:pt>
                <c:pt idx="2">
                  <c:v>23.9</c:v>
                </c:pt>
                <c:pt idx="3">
                  <c:v>9.4</c:v>
                </c:pt>
              </c:numCache>
            </c:numRef>
          </c:val>
          <c:extLst>
            <c:ext xmlns:c16="http://schemas.microsoft.com/office/drawing/2014/chart" uri="{C3380CC4-5D6E-409C-BE32-E72D297353CC}">
              <c16:uniqueId val="{0000000D-9702-4409-86AC-5BA2B27F5B7F}"/>
            </c:ext>
          </c:extLst>
        </c:ser>
        <c:ser>
          <c:idx val="14"/>
          <c:order val="14"/>
          <c:tx>
            <c:strRef>
              <c:f>Sheet2!$P$1</c:f>
              <c:strCache>
                <c:ptCount val="1"/>
                <c:pt idx="0">
                  <c:v>2018</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Sheet2!$P$2:$P$5</c:f>
              <c:numCache>
                <c:formatCode>General</c:formatCode>
                <c:ptCount val="4"/>
                <c:pt idx="0">
                  <c:v>36.1</c:v>
                </c:pt>
                <c:pt idx="1">
                  <c:v>27.1</c:v>
                </c:pt>
                <c:pt idx="2">
                  <c:v>24.3</c:v>
                </c:pt>
                <c:pt idx="3">
                  <c:v>9.3000000000000007</c:v>
                </c:pt>
              </c:numCache>
            </c:numRef>
          </c:val>
          <c:extLst>
            <c:ext xmlns:c16="http://schemas.microsoft.com/office/drawing/2014/chart" uri="{C3380CC4-5D6E-409C-BE32-E72D297353CC}">
              <c16:uniqueId val="{0000000E-9702-4409-86AC-5BA2B27F5B7F}"/>
            </c:ext>
          </c:extLst>
        </c:ser>
        <c:ser>
          <c:idx val="15"/>
          <c:order val="15"/>
          <c:tx>
            <c:strRef>
              <c:f>Sheet2!$Q$1</c:f>
              <c:strCache>
                <c:ptCount val="1"/>
                <c:pt idx="0">
                  <c:v>2019</c:v>
                </c:pt>
              </c:strCache>
            </c:strRef>
          </c:tx>
          <c:spPr>
            <a:solidFill>
              <a:srgbClr val="C0504D">
                <a:lumMod val="60000"/>
                <a:lumOff val="40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Sheet2!$Q$2:$Q$5</c:f>
              <c:numCache>
                <c:formatCode>General</c:formatCode>
                <c:ptCount val="4"/>
                <c:pt idx="0">
                  <c:v>35.9</c:v>
                </c:pt>
                <c:pt idx="1">
                  <c:v>27.7</c:v>
                </c:pt>
                <c:pt idx="2">
                  <c:v>25.2</c:v>
                </c:pt>
                <c:pt idx="3">
                  <c:v>9</c:v>
                </c:pt>
              </c:numCache>
            </c:numRef>
          </c:val>
          <c:extLst>
            <c:ext xmlns:c16="http://schemas.microsoft.com/office/drawing/2014/chart" uri="{C3380CC4-5D6E-409C-BE32-E72D297353CC}">
              <c16:uniqueId val="{0000000F-9702-4409-86AC-5BA2B27F5B7F}"/>
            </c:ext>
          </c:extLst>
        </c:ser>
        <c:ser>
          <c:idx val="16"/>
          <c:order val="16"/>
          <c:tx>
            <c:strRef>
              <c:f>Sheet2!$R$1</c:f>
              <c:strCache>
                <c:ptCount val="1"/>
                <c:pt idx="0">
                  <c:v>2020</c:v>
                </c:pt>
              </c:strCache>
            </c:strRef>
          </c:tx>
          <c:spPr>
            <a:solidFill>
              <a:srgbClr val="FF0000"/>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Sheet2!$R$2:$R$5</c:f>
              <c:numCache>
                <c:formatCode>General</c:formatCode>
                <c:ptCount val="4"/>
                <c:pt idx="0">
                  <c:v>38.299999999999997</c:v>
                </c:pt>
                <c:pt idx="1">
                  <c:v>27.3</c:v>
                </c:pt>
                <c:pt idx="2">
                  <c:v>24.6</c:v>
                </c:pt>
                <c:pt idx="3">
                  <c:v>9.1999999999999993</c:v>
                </c:pt>
              </c:numCache>
            </c:numRef>
          </c:val>
          <c:extLst>
            <c:ext xmlns:c16="http://schemas.microsoft.com/office/drawing/2014/chart" uri="{C3380CC4-5D6E-409C-BE32-E72D297353CC}">
              <c16:uniqueId val="{00000010-9702-4409-86AC-5BA2B27F5B7F}"/>
            </c:ext>
          </c:extLst>
        </c:ser>
        <c:ser>
          <c:idx val="17"/>
          <c:order val="17"/>
          <c:tx>
            <c:strRef>
              <c:f>Sheet2!$S$1</c:f>
              <c:strCache>
                <c:ptCount val="1"/>
                <c:pt idx="0">
                  <c:v>2021</c:v>
                </c:pt>
              </c:strCache>
            </c:strRef>
          </c:tx>
          <c:spPr>
            <a:solidFill>
              <a:srgbClr val="4F81BD">
                <a:lumMod val="75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Sheet2!$S$2:$S$5</c:f>
              <c:numCache>
                <c:formatCode>General</c:formatCode>
                <c:ptCount val="4"/>
                <c:pt idx="0">
                  <c:v>30.2</c:v>
                </c:pt>
                <c:pt idx="1">
                  <c:v>19.899999999999999</c:v>
                </c:pt>
                <c:pt idx="2">
                  <c:v>17.899999999999999</c:v>
                </c:pt>
                <c:pt idx="3">
                  <c:v>5.6</c:v>
                </c:pt>
              </c:numCache>
            </c:numRef>
          </c:val>
          <c:extLst>
            <c:ext xmlns:c16="http://schemas.microsoft.com/office/drawing/2014/chart" uri="{C3380CC4-5D6E-409C-BE32-E72D297353CC}">
              <c16:uniqueId val="{00000011-9702-4409-86AC-5BA2B27F5B7F}"/>
            </c:ext>
          </c:extLst>
        </c:ser>
        <c:ser>
          <c:idx val="18"/>
          <c:order val="18"/>
          <c:tx>
            <c:strRef>
              <c:f>Sheet2!$T$1</c:f>
              <c:strCache>
                <c:ptCount val="1"/>
                <c:pt idx="0">
                  <c:v>2022</c:v>
                </c:pt>
              </c:strCache>
            </c:strRef>
          </c:tx>
          <c:spPr>
            <a:solidFill>
              <a:srgbClr val="4F81BD">
                <a:lumMod val="75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Sheet2!$T$2:$T$5</c:f>
              <c:numCache>
                <c:formatCode>General</c:formatCode>
                <c:ptCount val="4"/>
                <c:pt idx="0">
                  <c:v>32.200000000000003</c:v>
                </c:pt>
                <c:pt idx="1">
                  <c:v>21.7</c:v>
                </c:pt>
                <c:pt idx="2">
                  <c:v>19.399999999999999</c:v>
                </c:pt>
                <c:pt idx="3">
                  <c:v>6.1</c:v>
                </c:pt>
              </c:numCache>
            </c:numRef>
          </c:val>
          <c:extLst>
            <c:ext xmlns:c16="http://schemas.microsoft.com/office/drawing/2014/chart" uri="{C3380CC4-5D6E-409C-BE32-E72D297353CC}">
              <c16:uniqueId val="{00000012-9702-4409-86AC-5BA2B27F5B7F}"/>
            </c:ext>
          </c:extLst>
        </c:ser>
        <c:ser>
          <c:idx val="19"/>
          <c:order val="19"/>
          <c:tx>
            <c:strRef>
              <c:f>Sheet2!$U$1</c:f>
              <c:strCache>
                <c:ptCount val="1"/>
                <c:pt idx="0">
                  <c:v>2023</c:v>
                </c:pt>
              </c:strCache>
            </c:strRef>
          </c:tx>
          <c:spPr>
            <a:solidFill>
              <a:srgbClr val="4F81BD">
                <a:lumMod val="75000"/>
              </a:srgbClr>
            </a:solidFill>
            <a:ln>
              <a:noFill/>
            </a:ln>
            <a:effectLst/>
          </c:spPr>
          <c:invertIfNegative val="0"/>
          <c:cat>
            <c:strRef>
              <c:f>Sheet2!$A$2:$A$5</c:f>
              <c:strCache>
                <c:ptCount val="4"/>
                <c:pt idx="0">
                  <c:v>Alcohol</c:v>
                </c:pt>
                <c:pt idx="1">
                  <c:v>Any Illicit Drug</c:v>
                </c:pt>
                <c:pt idx="2">
                  <c:v>Cannabis</c:v>
                </c:pt>
                <c:pt idx="3">
                  <c:v>Any illicit Drug Other than Cannabis</c:v>
                </c:pt>
              </c:strCache>
            </c:strRef>
          </c:cat>
          <c:val>
            <c:numRef>
              <c:f>Sheet2!$U$2:$U$5</c:f>
              <c:numCache>
                <c:formatCode>General</c:formatCode>
                <c:ptCount val="4"/>
                <c:pt idx="0">
                  <c:v>30</c:v>
                </c:pt>
                <c:pt idx="1">
                  <c:v>20.3</c:v>
                </c:pt>
                <c:pt idx="2">
                  <c:v>18</c:v>
                </c:pt>
                <c:pt idx="3">
                  <c:v>5.6</c:v>
                </c:pt>
              </c:numCache>
            </c:numRef>
          </c:val>
          <c:extLst>
            <c:ext xmlns:c16="http://schemas.microsoft.com/office/drawing/2014/chart" uri="{C3380CC4-5D6E-409C-BE32-E72D297353CC}">
              <c16:uniqueId val="{00000013-9702-4409-86AC-5BA2B27F5B7F}"/>
            </c:ext>
          </c:extLst>
        </c:ser>
        <c:dLbls>
          <c:showLegendKey val="0"/>
          <c:showVal val="0"/>
          <c:showCatName val="0"/>
          <c:showSerName val="0"/>
          <c:showPercent val="0"/>
          <c:showBubbleSize val="0"/>
        </c:dLbls>
        <c:gapWidth val="219"/>
        <c:overlap val="-27"/>
        <c:axId val="548558864"/>
        <c:axId val="548553288"/>
      </c:barChart>
      <c:catAx>
        <c:axId val="548558864"/>
        <c:scaling>
          <c:orientation val="minMax"/>
        </c:scaling>
        <c:delete val="0"/>
        <c:axPos val="b"/>
        <c:numFmt formatCode="General" sourceLinked="1"/>
        <c:majorTickMark val="none"/>
        <c:minorTickMark val="none"/>
        <c:tickLblPos val="nextTo"/>
        <c:spPr>
          <a:solidFill>
            <a:sysClr val="window" lastClr="FFFFFF"/>
          </a:solid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8553288"/>
        <c:crosses val="autoZero"/>
        <c:auto val="1"/>
        <c:lblAlgn val="ctr"/>
        <c:lblOffset val="100"/>
        <c:noMultiLvlLbl val="0"/>
      </c:catAx>
      <c:valAx>
        <c:axId val="548553288"/>
        <c:scaling>
          <c:orientation val="minMax"/>
          <c:max val="100"/>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855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t>Lifetime Non-Use of Substances</a:t>
            </a:r>
          </a:p>
        </c:rich>
      </c:tx>
      <c:layout>
        <c:manualLayout>
          <c:xMode val="edge"/>
          <c:yMode val="edge"/>
          <c:x val="0.38046069212996125"/>
          <c:y val="1.074968736668243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'Non-Use Detailed age'!$A$22</c:f>
              <c:strCache>
                <c:ptCount val="1"/>
                <c:pt idx="0">
                  <c:v>12-13</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'Non-Use Detailed age'!$B$21:$E$21</c:f>
              <c:strCache>
                <c:ptCount val="4"/>
                <c:pt idx="0">
                  <c:v>Nicotine</c:v>
                </c:pt>
                <c:pt idx="1">
                  <c:v>Alcohol</c:v>
                </c:pt>
                <c:pt idx="2">
                  <c:v>Illicit Drug Use</c:v>
                </c:pt>
                <c:pt idx="3">
                  <c:v>Marijuana</c:v>
                </c:pt>
              </c:strCache>
            </c:strRef>
          </c:cat>
          <c:val>
            <c:numRef>
              <c:f>'Non-Use Detailed age'!$B$22:$E$22</c:f>
              <c:numCache>
                <c:formatCode>General</c:formatCode>
                <c:ptCount val="4"/>
                <c:pt idx="0">
                  <c:v>91.6</c:v>
                </c:pt>
                <c:pt idx="1">
                  <c:v>91.9</c:v>
                </c:pt>
                <c:pt idx="2">
                  <c:v>89.7</c:v>
                </c:pt>
                <c:pt idx="3">
                  <c:v>97.4</c:v>
                </c:pt>
              </c:numCache>
            </c:numRef>
          </c:val>
          <c:extLst>
            <c:ext xmlns:c16="http://schemas.microsoft.com/office/drawing/2014/chart" uri="{C3380CC4-5D6E-409C-BE32-E72D297353CC}">
              <c16:uniqueId val="{00000000-C511-43E7-92EC-F6AB2601A668}"/>
            </c:ext>
          </c:extLst>
        </c:ser>
        <c:ser>
          <c:idx val="1"/>
          <c:order val="1"/>
          <c:tx>
            <c:strRef>
              <c:f>'Non-Use Detailed age'!$A$23</c:f>
              <c:strCache>
                <c:ptCount val="1"/>
                <c:pt idx="0">
                  <c:v>14-15</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'Non-Use Detailed age'!$B$21:$E$21</c:f>
              <c:strCache>
                <c:ptCount val="4"/>
                <c:pt idx="0">
                  <c:v>Nicotine</c:v>
                </c:pt>
                <c:pt idx="1">
                  <c:v>Alcohol</c:v>
                </c:pt>
                <c:pt idx="2">
                  <c:v>Illicit Drug Use</c:v>
                </c:pt>
                <c:pt idx="3">
                  <c:v>Marijuana</c:v>
                </c:pt>
              </c:strCache>
            </c:strRef>
          </c:cat>
          <c:val>
            <c:numRef>
              <c:f>'Non-Use Detailed age'!$B$23:$E$23</c:f>
              <c:numCache>
                <c:formatCode>General</c:formatCode>
                <c:ptCount val="4"/>
                <c:pt idx="0">
                  <c:v>78.599999999999994</c:v>
                </c:pt>
                <c:pt idx="1">
                  <c:v>80.099999999999994</c:v>
                </c:pt>
                <c:pt idx="2">
                  <c:v>79.2</c:v>
                </c:pt>
                <c:pt idx="3">
                  <c:v>86.9</c:v>
                </c:pt>
              </c:numCache>
            </c:numRef>
          </c:val>
          <c:extLst>
            <c:ext xmlns:c16="http://schemas.microsoft.com/office/drawing/2014/chart" uri="{C3380CC4-5D6E-409C-BE32-E72D297353CC}">
              <c16:uniqueId val="{00000001-C511-43E7-92EC-F6AB2601A668}"/>
            </c:ext>
          </c:extLst>
        </c:ser>
        <c:ser>
          <c:idx val="2"/>
          <c:order val="2"/>
          <c:tx>
            <c:strRef>
              <c:f>'Non-Use Detailed age'!$A$24</c:f>
              <c:strCache>
                <c:ptCount val="1"/>
                <c:pt idx="0">
                  <c:v>16-17</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'Non-Use Detailed age'!$B$21:$E$21</c:f>
              <c:strCache>
                <c:ptCount val="4"/>
                <c:pt idx="0">
                  <c:v>Nicotine</c:v>
                </c:pt>
                <c:pt idx="1">
                  <c:v>Alcohol</c:v>
                </c:pt>
                <c:pt idx="2">
                  <c:v>Illicit Drug Use</c:v>
                </c:pt>
                <c:pt idx="3">
                  <c:v>Marijuana</c:v>
                </c:pt>
              </c:strCache>
            </c:strRef>
          </c:cat>
          <c:val>
            <c:numRef>
              <c:f>'Non-Use Detailed age'!$B$24:$E$24</c:f>
              <c:numCache>
                <c:formatCode>General</c:formatCode>
                <c:ptCount val="4"/>
                <c:pt idx="0">
                  <c:v>69.8</c:v>
                </c:pt>
                <c:pt idx="1">
                  <c:v>64.5</c:v>
                </c:pt>
                <c:pt idx="2">
                  <c:v>70.5</c:v>
                </c:pt>
                <c:pt idx="3">
                  <c:v>76.7</c:v>
                </c:pt>
              </c:numCache>
            </c:numRef>
          </c:val>
          <c:extLst>
            <c:ext xmlns:c16="http://schemas.microsoft.com/office/drawing/2014/chart" uri="{C3380CC4-5D6E-409C-BE32-E72D297353CC}">
              <c16:uniqueId val="{00000002-C511-43E7-92EC-F6AB2601A668}"/>
            </c:ext>
          </c:extLst>
        </c:ser>
        <c:ser>
          <c:idx val="3"/>
          <c:order val="3"/>
          <c:tx>
            <c:strRef>
              <c:f>'Non-Use Detailed age'!$A$25</c:f>
              <c:strCache>
                <c:ptCount val="1"/>
                <c:pt idx="0">
                  <c:v>18-20</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'Non-Use Detailed age'!$B$21:$E$21</c:f>
              <c:strCache>
                <c:ptCount val="4"/>
                <c:pt idx="0">
                  <c:v>Nicotine</c:v>
                </c:pt>
                <c:pt idx="1">
                  <c:v>Alcohol</c:v>
                </c:pt>
                <c:pt idx="2">
                  <c:v>Illicit Drug Use</c:v>
                </c:pt>
                <c:pt idx="3">
                  <c:v>Marijuana</c:v>
                </c:pt>
              </c:strCache>
            </c:strRef>
          </c:cat>
          <c:val>
            <c:numRef>
              <c:f>'Non-Use Detailed age'!$B$25:$E$25</c:f>
              <c:numCache>
                <c:formatCode>General</c:formatCode>
                <c:ptCount val="4"/>
                <c:pt idx="0">
                  <c:v>52.5</c:v>
                </c:pt>
                <c:pt idx="1">
                  <c:v>42.2</c:v>
                </c:pt>
                <c:pt idx="2">
                  <c:v>55</c:v>
                </c:pt>
                <c:pt idx="3">
                  <c:v>59</c:v>
                </c:pt>
              </c:numCache>
            </c:numRef>
          </c:val>
          <c:extLst>
            <c:ext xmlns:c16="http://schemas.microsoft.com/office/drawing/2014/chart" uri="{C3380CC4-5D6E-409C-BE32-E72D297353CC}">
              <c16:uniqueId val="{00000003-C511-43E7-92EC-F6AB2601A668}"/>
            </c:ext>
          </c:extLst>
        </c:ser>
        <c:ser>
          <c:idx val="4"/>
          <c:order val="4"/>
          <c:tx>
            <c:strRef>
              <c:f>'Non-Use Detailed age'!$A$26</c:f>
              <c:strCache>
                <c:ptCount val="1"/>
                <c:pt idx="0">
                  <c:v>21-25</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'Non-Use Detailed age'!$B$21:$E$21</c:f>
              <c:strCache>
                <c:ptCount val="4"/>
                <c:pt idx="0">
                  <c:v>Nicotine</c:v>
                </c:pt>
                <c:pt idx="1">
                  <c:v>Alcohol</c:v>
                </c:pt>
                <c:pt idx="2">
                  <c:v>Illicit Drug Use</c:v>
                </c:pt>
                <c:pt idx="3">
                  <c:v>Marijuana</c:v>
                </c:pt>
              </c:strCache>
            </c:strRef>
          </c:cat>
          <c:val>
            <c:numRef>
              <c:f>'Non-Use Detailed age'!$B$26:$E$26</c:f>
              <c:numCache>
                <c:formatCode>General</c:formatCode>
                <c:ptCount val="4"/>
                <c:pt idx="0">
                  <c:v>38.9</c:v>
                </c:pt>
                <c:pt idx="1">
                  <c:v>15.900000000000006</c:v>
                </c:pt>
                <c:pt idx="2">
                  <c:v>41.4</c:v>
                </c:pt>
                <c:pt idx="3">
                  <c:v>44.9</c:v>
                </c:pt>
              </c:numCache>
            </c:numRef>
          </c:val>
          <c:extLst>
            <c:ext xmlns:c16="http://schemas.microsoft.com/office/drawing/2014/chart" uri="{C3380CC4-5D6E-409C-BE32-E72D297353CC}">
              <c16:uniqueId val="{00000004-C511-43E7-92EC-F6AB2601A668}"/>
            </c:ext>
          </c:extLst>
        </c:ser>
        <c:ser>
          <c:idx val="5"/>
          <c:order val="5"/>
          <c:tx>
            <c:strRef>
              <c:f>'Non-Use Detailed age'!$A$27</c:f>
              <c:strCache>
                <c:ptCount val="1"/>
                <c:pt idx="0">
                  <c:v>26-29</c:v>
                </c:pt>
              </c:strCache>
            </c:strRef>
          </c:tx>
          <c:spPr>
            <a:solidFill>
              <a:schemeClr val="accent6"/>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'Non-Use Detailed age'!$B$21:$E$21</c:f>
              <c:strCache>
                <c:ptCount val="4"/>
                <c:pt idx="0">
                  <c:v>Nicotine</c:v>
                </c:pt>
                <c:pt idx="1">
                  <c:v>Alcohol</c:v>
                </c:pt>
                <c:pt idx="2">
                  <c:v>Illicit Drug Use</c:v>
                </c:pt>
                <c:pt idx="3">
                  <c:v>Marijuana</c:v>
                </c:pt>
              </c:strCache>
            </c:strRef>
          </c:cat>
          <c:val>
            <c:numRef>
              <c:f>'Non-Use Detailed age'!$B$27:$E$27</c:f>
              <c:numCache>
                <c:formatCode>General</c:formatCode>
                <c:ptCount val="4"/>
                <c:pt idx="0">
                  <c:v>35.599999999999994</c:v>
                </c:pt>
                <c:pt idx="1">
                  <c:v>12.900000000000006</c:v>
                </c:pt>
                <c:pt idx="2">
                  <c:v>38</c:v>
                </c:pt>
                <c:pt idx="3">
                  <c:v>40.700000000000003</c:v>
                </c:pt>
              </c:numCache>
            </c:numRef>
          </c:val>
          <c:extLst>
            <c:ext xmlns:c16="http://schemas.microsoft.com/office/drawing/2014/chart" uri="{C3380CC4-5D6E-409C-BE32-E72D297353CC}">
              <c16:uniqueId val="{00000005-C511-43E7-92EC-F6AB2601A668}"/>
            </c:ext>
          </c:extLst>
        </c:ser>
        <c:dLbls>
          <c:dLblPos val="outEnd"/>
          <c:showLegendKey val="0"/>
          <c:showVal val="1"/>
          <c:showCatName val="0"/>
          <c:showSerName val="0"/>
          <c:showPercent val="0"/>
          <c:showBubbleSize val="0"/>
        </c:dLbls>
        <c:gapWidth val="219"/>
        <c:overlap val="-27"/>
        <c:axId val="816023088"/>
        <c:axId val="816021288"/>
      </c:barChart>
      <c:catAx>
        <c:axId val="81602308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16021288"/>
        <c:crosses val="autoZero"/>
        <c:auto val="1"/>
        <c:lblAlgn val="ctr"/>
        <c:lblOffset val="100"/>
        <c:noMultiLvlLbl val="0"/>
      </c:catAx>
      <c:valAx>
        <c:axId val="816021288"/>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t>Prevalence of Non-Use</a:t>
                </a:r>
              </a:p>
            </c:rich>
          </c:tx>
          <c:layout>
            <c:manualLayout>
              <c:xMode val="edge"/>
              <c:yMode val="edge"/>
              <c:x val="1.2110312550956286E-2"/>
              <c:y val="0.3896429044806830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16023088"/>
        <c:crosses val="autoZero"/>
        <c:crossBetween val="between"/>
      </c:valAx>
      <c:spPr>
        <a:noFill/>
        <a:ln>
          <a:noFill/>
        </a:ln>
        <a:effectLst/>
      </c:spPr>
    </c:plotArea>
    <c:legend>
      <c:legendPos val="t"/>
      <c:layout>
        <c:manualLayout>
          <c:xMode val="edge"/>
          <c:yMode val="edge"/>
          <c:x val="0.19978217889784486"/>
          <c:y val="6.5156756389793E-2"/>
          <c:w val="0.59844428572836228"/>
          <c:h val="6.848073981658170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919471481756636"/>
          <c:y val="9.967846500396358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'Mean Age of Initiation'!$B$1</c:f>
              <c:strCache>
                <c:ptCount val="1"/>
                <c:pt idx="0">
                  <c:v>Mean Age of Initiation</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'Mean Age of Initiation'!$A$2:$A$10</c:f>
              <c:strCache>
                <c:ptCount val="9"/>
                <c:pt idx="0">
                  <c:v>Inhalants</c:v>
                </c:pt>
                <c:pt idx="1">
                  <c:v>Marijuana</c:v>
                </c:pt>
                <c:pt idx="2">
                  <c:v>Cocaine</c:v>
                </c:pt>
                <c:pt idx="3">
                  <c:v>Hallucinogens</c:v>
                </c:pt>
                <c:pt idx="4">
                  <c:v>Rx Stimulants</c:v>
                </c:pt>
                <c:pt idx="5">
                  <c:v>Methamphetamine</c:v>
                </c:pt>
                <c:pt idx="6">
                  <c:v>Rx Opioids</c:v>
                </c:pt>
                <c:pt idx="7">
                  <c:v>Heroin</c:v>
                </c:pt>
                <c:pt idx="8">
                  <c:v>Rx Tranquilizers</c:v>
                </c:pt>
              </c:strCache>
            </c:strRef>
          </c:cat>
          <c:val>
            <c:numRef>
              <c:f>'Mean Age of Initiation'!$B$2:$B$10</c:f>
              <c:numCache>
                <c:formatCode>General</c:formatCode>
                <c:ptCount val="9"/>
                <c:pt idx="0">
                  <c:v>20.100000000000001</c:v>
                </c:pt>
                <c:pt idx="1">
                  <c:v>21</c:v>
                </c:pt>
                <c:pt idx="2">
                  <c:v>24.8</c:v>
                </c:pt>
                <c:pt idx="3">
                  <c:v>25.1</c:v>
                </c:pt>
                <c:pt idx="4">
                  <c:v>25.1</c:v>
                </c:pt>
                <c:pt idx="5">
                  <c:v>25.4</c:v>
                </c:pt>
                <c:pt idx="6">
                  <c:v>27.8</c:v>
                </c:pt>
                <c:pt idx="7">
                  <c:v>29.1</c:v>
                </c:pt>
                <c:pt idx="8">
                  <c:v>30.1</c:v>
                </c:pt>
              </c:numCache>
            </c:numRef>
          </c:val>
          <c:extLst>
            <c:ext xmlns:c16="http://schemas.microsoft.com/office/drawing/2014/chart" uri="{C3380CC4-5D6E-409C-BE32-E72D297353CC}">
              <c16:uniqueId val="{00000000-5C6A-4ADE-A6D2-3046E7CDE0F8}"/>
            </c:ext>
          </c:extLst>
        </c:ser>
        <c:dLbls>
          <c:dLblPos val="outEnd"/>
          <c:showLegendKey val="0"/>
          <c:showVal val="1"/>
          <c:showCatName val="0"/>
          <c:showSerName val="0"/>
          <c:showPercent val="0"/>
          <c:showBubbleSize val="0"/>
        </c:dLbls>
        <c:gapWidth val="182"/>
        <c:axId val="794499664"/>
        <c:axId val="794501104"/>
      </c:barChart>
      <c:catAx>
        <c:axId val="794499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94501104"/>
        <c:crosses val="autoZero"/>
        <c:auto val="1"/>
        <c:lblAlgn val="ctr"/>
        <c:lblOffset val="100"/>
        <c:noMultiLvlLbl val="0"/>
      </c:catAx>
      <c:valAx>
        <c:axId val="794501104"/>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9449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a:t>12-20 Year Olds</a:t>
            </a:r>
          </a:p>
          <a:p>
            <a:pPr>
              <a:defRPr sz="1400" b="1"/>
            </a:pPr>
            <a:r>
              <a:rPr lang="en-US" sz="1400" b="1"/>
              <a:t>N=10,604,000</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'12-20alc'!$J$2</c:f>
              <c:strCache>
                <c:ptCount val="1"/>
                <c:pt idx="0">
                  <c:v>12-20 Year Olds</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'12-20alc'!$I$3:$I$6</c:f>
              <c:strCache>
                <c:ptCount val="4"/>
                <c:pt idx="0">
                  <c:v>Past-Month Use</c:v>
                </c:pt>
                <c:pt idx="1">
                  <c:v>Past-Month Binge Use</c:v>
                </c:pt>
                <c:pt idx="2">
                  <c:v>Past Month Heavy Use</c:v>
                </c:pt>
                <c:pt idx="3">
                  <c:v>Past-Year AUD</c:v>
                </c:pt>
              </c:strCache>
            </c:strRef>
          </c:cat>
          <c:val>
            <c:numRef>
              <c:f>'12-20alc'!$J$3:$J$6</c:f>
              <c:numCache>
                <c:formatCode>General</c:formatCode>
                <c:ptCount val="4"/>
                <c:pt idx="0">
                  <c:v>5575</c:v>
                </c:pt>
                <c:pt idx="1">
                  <c:v>3283</c:v>
                </c:pt>
                <c:pt idx="2">
                  <c:v>663</c:v>
                </c:pt>
                <c:pt idx="3">
                  <c:v>2109</c:v>
                </c:pt>
              </c:numCache>
            </c:numRef>
          </c:val>
          <c:extLst>
            <c:ext xmlns:c16="http://schemas.microsoft.com/office/drawing/2014/chart" uri="{C3380CC4-5D6E-409C-BE32-E72D297353CC}">
              <c16:uniqueId val="{00000000-AB01-4872-BCA1-07A944B45E8B}"/>
            </c:ext>
          </c:extLst>
        </c:ser>
        <c:dLbls>
          <c:dLblPos val="outEnd"/>
          <c:showLegendKey val="0"/>
          <c:showVal val="1"/>
          <c:showCatName val="0"/>
          <c:showSerName val="0"/>
          <c:showPercent val="0"/>
          <c:showBubbleSize val="0"/>
        </c:dLbls>
        <c:gapWidth val="219"/>
        <c:overlap val="-27"/>
        <c:axId val="807668976"/>
        <c:axId val="562991656"/>
      </c:barChart>
      <c:catAx>
        <c:axId val="8076689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62991656"/>
        <c:crosses val="autoZero"/>
        <c:auto val="1"/>
        <c:lblAlgn val="ctr"/>
        <c:lblOffset val="100"/>
        <c:noMultiLvlLbl val="0"/>
      </c:catAx>
      <c:valAx>
        <c:axId val="56299165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solidFill>
                      <a:schemeClr val="tx1"/>
                    </a:solidFill>
                  </a:rPr>
                  <a:t>Number of People in Thousands</a:t>
                </a:r>
              </a:p>
            </c:rich>
          </c:tx>
          <c:layout>
            <c:manualLayout>
              <c:xMode val="edge"/>
              <c:yMode val="edge"/>
              <c:x val="8.8285964495486546E-3"/>
              <c:y val="0.3056356539062209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07668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prstClr val="black"/>
                </a:solidFill>
                <a:latin typeface="+mn-lt"/>
                <a:ea typeface="+mn-ea"/>
                <a:cs typeface="+mn-cs"/>
              </a:defRPr>
            </a:pPr>
            <a:r>
              <a:rPr lang="en-US" b="1" dirty="0"/>
              <a:t>21 and Older</a:t>
            </a:r>
          </a:p>
          <a:p>
            <a:pPr marL="0" marR="0" lvl="0" indent="0" algn="ctr" defTabSz="914400" rtl="0" eaLnBrk="1" fontAlgn="auto" latinLnBrk="0" hangingPunct="1">
              <a:lnSpc>
                <a:spcPct val="100000"/>
              </a:lnSpc>
              <a:spcBef>
                <a:spcPts val="0"/>
              </a:spcBef>
              <a:spcAft>
                <a:spcPts val="0"/>
              </a:spcAft>
              <a:buClrTx/>
              <a:buSzTx/>
              <a:buFontTx/>
              <a:buNone/>
              <a:tabLst/>
              <a:defRPr b="1">
                <a:solidFill>
                  <a:prstClr val="black"/>
                </a:solidFill>
              </a:defRPr>
            </a:pPr>
            <a:r>
              <a:rPr lang="en-US" sz="1400" b="1" i="0" u="none" strike="noStrike" kern="1200" spc="0" baseline="0" dirty="0">
                <a:solidFill>
                  <a:prstClr val="black"/>
                </a:solidFill>
              </a:rPr>
              <a:t>N=166,673,00</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prstClr val="black"/>
              </a:solidFill>
              <a:latin typeface="+mn-lt"/>
              <a:ea typeface="+mn-ea"/>
              <a:cs typeface="+mn-cs"/>
            </a:defRPr>
          </a:pPr>
          <a:endParaRPr lang="en-US"/>
        </a:p>
      </c:txPr>
    </c:title>
    <c:autoTitleDeleted val="0"/>
    <c:plotArea>
      <c:layout/>
      <c:barChart>
        <c:barDir val="col"/>
        <c:grouping val="clustered"/>
        <c:varyColors val="0"/>
        <c:ser>
          <c:idx val="0"/>
          <c:order val="0"/>
          <c:tx>
            <c:strRef>
              <c:f>'12-20alc'!$M$2</c:f>
              <c:strCache>
                <c:ptCount val="1"/>
                <c:pt idx="0">
                  <c:v>21 and Older</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'12-20alc'!$L$3:$L$6</c:f>
              <c:strCache>
                <c:ptCount val="4"/>
                <c:pt idx="0">
                  <c:v>Past-Month Use</c:v>
                </c:pt>
                <c:pt idx="1">
                  <c:v>Past-Month Binge Use</c:v>
                </c:pt>
                <c:pt idx="2">
                  <c:v>Past Month Heavy Use</c:v>
                </c:pt>
                <c:pt idx="3">
                  <c:v>Past-Year AUD</c:v>
                </c:pt>
              </c:strCache>
            </c:strRef>
          </c:cat>
          <c:val>
            <c:numRef>
              <c:f>'12-20alc'!$M$3:$M$6</c:f>
              <c:numCache>
                <c:formatCode>General</c:formatCode>
                <c:ptCount val="4"/>
                <c:pt idx="0">
                  <c:v>129154</c:v>
                </c:pt>
                <c:pt idx="1">
                  <c:v>58144</c:v>
                </c:pt>
                <c:pt idx="2">
                  <c:v>15749</c:v>
                </c:pt>
                <c:pt idx="3">
                  <c:v>26750</c:v>
                </c:pt>
              </c:numCache>
            </c:numRef>
          </c:val>
          <c:extLst>
            <c:ext xmlns:c16="http://schemas.microsoft.com/office/drawing/2014/chart" uri="{C3380CC4-5D6E-409C-BE32-E72D297353CC}">
              <c16:uniqueId val="{00000000-96DB-454F-98D1-6FA882B89E8F}"/>
            </c:ext>
          </c:extLst>
        </c:ser>
        <c:dLbls>
          <c:dLblPos val="outEnd"/>
          <c:showLegendKey val="0"/>
          <c:showVal val="1"/>
          <c:showCatName val="0"/>
          <c:showSerName val="0"/>
          <c:showPercent val="0"/>
          <c:showBubbleSize val="0"/>
        </c:dLbls>
        <c:gapWidth val="219"/>
        <c:overlap val="-27"/>
        <c:axId val="672693800"/>
        <c:axId val="672694160"/>
      </c:barChart>
      <c:catAx>
        <c:axId val="6726938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72694160"/>
        <c:crosses val="autoZero"/>
        <c:auto val="1"/>
        <c:lblAlgn val="ctr"/>
        <c:lblOffset val="100"/>
        <c:noMultiLvlLbl val="0"/>
      </c:catAx>
      <c:valAx>
        <c:axId val="672694160"/>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Number of People in Thousands</a:t>
                </a:r>
              </a:p>
            </c:rich>
          </c:tx>
          <c:layout>
            <c:manualLayout>
              <c:xMode val="edge"/>
              <c:yMode val="edge"/>
              <c:x val="4.185912525634594E-3"/>
              <c:y val="0.3079163316513853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72693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Race/Ethnicity</a:t>
            </a:r>
          </a:p>
        </c:rich>
      </c:tx>
      <c:layout>
        <c:manualLayout>
          <c:xMode val="edge"/>
          <c:yMode val="edge"/>
          <c:x val="0.38954661244687644"/>
          <c:y val="4.565546599881067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overdose!$A$19</c:f>
              <c:strCache>
                <c:ptCount val="1"/>
                <c:pt idx="0">
                  <c:v>2018</c:v>
                </c:pt>
              </c:strCache>
            </c:strRef>
          </c:tx>
          <c:spPr>
            <a:solidFill>
              <a:schemeClr val="accent1"/>
            </a:solidFill>
            <a:ln>
              <a:noFill/>
            </a:ln>
            <a:effectLst/>
          </c:spPr>
          <c:invertIfNegative val="0"/>
          <c:cat>
            <c:multiLvlStrRef>
              <c:f>overdose!$B$17:$H$18</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overdose!$B$19:$H$19</c:f>
              <c:numCache>
                <c:formatCode>General</c:formatCode>
                <c:ptCount val="7"/>
                <c:pt idx="0">
                  <c:v>26.8</c:v>
                </c:pt>
                <c:pt idx="1">
                  <c:v>21.3</c:v>
                </c:pt>
                <c:pt idx="2">
                  <c:v>3</c:v>
                </c:pt>
                <c:pt idx="3">
                  <c:v>12.3</c:v>
                </c:pt>
                <c:pt idx="4">
                  <c:v>25.9</c:v>
                </c:pt>
                <c:pt idx="5">
                  <c:v>12.4</c:v>
                </c:pt>
                <c:pt idx="6">
                  <c:v>11</c:v>
                </c:pt>
              </c:numCache>
            </c:numRef>
          </c:val>
          <c:extLst>
            <c:ext xmlns:c16="http://schemas.microsoft.com/office/drawing/2014/chart" uri="{C3380CC4-5D6E-409C-BE32-E72D297353CC}">
              <c16:uniqueId val="{00000000-9AFE-4880-9117-FA792B701132}"/>
            </c:ext>
          </c:extLst>
        </c:ser>
        <c:ser>
          <c:idx val="1"/>
          <c:order val="1"/>
          <c:tx>
            <c:strRef>
              <c:f>overdose!$A$20</c:f>
              <c:strCache>
                <c:ptCount val="1"/>
                <c:pt idx="0">
                  <c:v>2019</c:v>
                </c:pt>
              </c:strCache>
            </c:strRef>
          </c:tx>
          <c:spPr>
            <a:solidFill>
              <a:schemeClr val="accent2"/>
            </a:solidFill>
            <a:ln>
              <a:noFill/>
            </a:ln>
            <a:effectLst/>
          </c:spPr>
          <c:invertIfNegative val="0"/>
          <c:cat>
            <c:multiLvlStrRef>
              <c:f>overdose!$B$17:$H$18</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overdose!$B$20:$H$20</c:f>
              <c:numCache>
                <c:formatCode>General</c:formatCode>
                <c:ptCount val="7"/>
                <c:pt idx="0">
                  <c:v>30.5</c:v>
                </c:pt>
                <c:pt idx="1">
                  <c:v>24.8</c:v>
                </c:pt>
                <c:pt idx="2">
                  <c:v>3.3</c:v>
                </c:pt>
                <c:pt idx="3">
                  <c:v>9.5</c:v>
                </c:pt>
                <c:pt idx="4">
                  <c:v>26.2</c:v>
                </c:pt>
                <c:pt idx="5">
                  <c:v>12.7</c:v>
                </c:pt>
                <c:pt idx="6">
                  <c:v>12.7</c:v>
                </c:pt>
              </c:numCache>
            </c:numRef>
          </c:val>
          <c:extLst>
            <c:ext xmlns:c16="http://schemas.microsoft.com/office/drawing/2014/chart" uri="{C3380CC4-5D6E-409C-BE32-E72D297353CC}">
              <c16:uniqueId val="{00000001-9AFE-4880-9117-FA792B701132}"/>
            </c:ext>
          </c:extLst>
        </c:ser>
        <c:ser>
          <c:idx val="2"/>
          <c:order val="2"/>
          <c:tx>
            <c:strRef>
              <c:f>overdose!$A$21</c:f>
              <c:strCache>
                <c:ptCount val="1"/>
                <c:pt idx="0">
                  <c:v>2020</c:v>
                </c:pt>
              </c:strCache>
            </c:strRef>
          </c:tx>
          <c:spPr>
            <a:solidFill>
              <a:schemeClr val="accent3"/>
            </a:solidFill>
            <a:ln>
              <a:noFill/>
            </a:ln>
            <a:effectLst/>
          </c:spPr>
          <c:invertIfNegative val="0"/>
          <c:cat>
            <c:multiLvlStrRef>
              <c:f>overdose!$B$17:$H$18</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overdose!$B$21:$H$21</c:f>
              <c:numCache>
                <c:formatCode>General</c:formatCode>
                <c:ptCount val="7"/>
                <c:pt idx="0">
                  <c:v>42.5</c:v>
                </c:pt>
                <c:pt idx="1">
                  <c:v>35.799999999999997</c:v>
                </c:pt>
                <c:pt idx="2">
                  <c:v>4.5999999999999996</c:v>
                </c:pt>
                <c:pt idx="3">
                  <c:v>13.7</c:v>
                </c:pt>
                <c:pt idx="4">
                  <c:v>33.1</c:v>
                </c:pt>
                <c:pt idx="5">
                  <c:v>18.8</c:v>
                </c:pt>
                <c:pt idx="6">
                  <c:v>17.600000000000001</c:v>
                </c:pt>
              </c:numCache>
            </c:numRef>
          </c:val>
          <c:extLst>
            <c:ext xmlns:c16="http://schemas.microsoft.com/office/drawing/2014/chart" uri="{C3380CC4-5D6E-409C-BE32-E72D297353CC}">
              <c16:uniqueId val="{00000002-9AFE-4880-9117-FA792B701132}"/>
            </c:ext>
          </c:extLst>
        </c:ser>
        <c:ser>
          <c:idx val="3"/>
          <c:order val="3"/>
          <c:tx>
            <c:strRef>
              <c:f>overdose!$A$22</c:f>
              <c:strCache>
                <c:ptCount val="1"/>
                <c:pt idx="0">
                  <c:v>2021</c:v>
                </c:pt>
              </c:strCache>
            </c:strRef>
          </c:tx>
          <c:spPr>
            <a:solidFill>
              <a:schemeClr val="accent4"/>
            </a:solidFill>
            <a:ln>
              <a:noFill/>
            </a:ln>
            <a:effectLst/>
          </c:spPr>
          <c:invertIfNegative val="0"/>
          <c:cat>
            <c:multiLvlStrRef>
              <c:f>overdose!$B$17:$H$18</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overdose!$B$22:$H$22</c:f>
              <c:numCache>
                <c:formatCode>General</c:formatCode>
                <c:ptCount val="7"/>
                <c:pt idx="0">
                  <c:v>56.6</c:v>
                </c:pt>
                <c:pt idx="1">
                  <c:v>44.2</c:v>
                </c:pt>
                <c:pt idx="2">
                  <c:v>4.7</c:v>
                </c:pt>
                <c:pt idx="3">
                  <c:v>20.100000000000001</c:v>
                </c:pt>
                <c:pt idx="4">
                  <c:v>36.799999999999997</c:v>
                </c:pt>
                <c:pt idx="5">
                  <c:v>21.5</c:v>
                </c:pt>
                <c:pt idx="6">
                  <c:v>21.1</c:v>
                </c:pt>
              </c:numCache>
            </c:numRef>
          </c:val>
          <c:extLst>
            <c:ext xmlns:c16="http://schemas.microsoft.com/office/drawing/2014/chart" uri="{C3380CC4-5D6E-409C-BE32-E72D297353CC}">
              <c16:uniqueId val="{00000003-9AFE-4880-9117-FA792B701132}"/>
            </c:ext>
          </c:extLst>
        </c:ser>
        <c:ser>
          <c:idx val="4"/>
          <c:order val="4"/>
          <c:tx>
            <c:strRef>
              <c:f>overdose!$A$23</c:f>
              <c:strCache>
                <c:ptCount val="1"/>
                <c:pt idx="0">
                  <c:v>2022</c:v>
                </c:pt>
              </c:strCache>
            </c:strRef>
          </c:tx>
          <c:spPr>
            <a:solidFill>
              <a:schemeClr val="accent5"/>
            </a:solidFill>
            <a:ln>
              <a:noFill/>
            </a:ln>
            <a:effectLst/>
          </c:spPr>
          <c:invertIfNegative val="0"/>
          <c:cat>
            <c:multiLvlStrRef>
              <c:f>overdose!$B$17:$H$18</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overdose!$B$23:$H$23</c:f>
              <c:numCache>
                <c:formatCode>General</c:formatCode>
                <c:ptCount val="7"/>
                <c:pt idx="0">
                  <c:v>65.2</c:v>
                </c:pt>
                <c:pt idx="1">
                  <c:v>47.5</c:v>
                </c:pt>
                <c:pt idx="2">
                  <c:v>5.3</c:v>
                </c:pt>
                <c:pt idx="3">
                  <c:v>18.8</c:v>
                </c:pt>
                <c:pt idx="4">
                  <c:v>35.6</c:v>
                </c:pt>
                <c:pt idx="5">
                  <c:v>23.1</c:v>
                </c:pt>
                <c:pt idx="6">
                  <c:v>22.7</c:v>
                </c:pt>
              </c:numCache>
            </c:numRef>
          </c:val>
          <c:extLst>
            <c:ext xmlns:c16="http://schemas.microsoft.com/office/drawing/2014/chart" uri="{C3380CC4-5D6E-409C-BE32-E72D297353CC}">
              <c16:uniqueId val="{00000004-9AFE-4880-9117-FA792B701132}"/>
            </c:ext>
          </c:extLst>
        </c:ser>
        <c:ser>
          <c:idx val="5"/>
          <c:order val="5"/>
          <c:tx>
            <c:strRef>
              <c:f>overdose!$A$24</c:f>
              <c:strCache>
                <c:ptCount val="1"/>
                <c:pt idx="0">
                  <c:v>2023P</c:v>
                </c:pt>
              </c:strCache>
            </c:strRef>
          </c:tx>
          <c:spPr>
            <a:solidFill>
              <a:schemeClr val="accent6"/>
            </a:solidFill>
            <a:ln>
              <a:noFill/>
            </a:ln>
            <a:effectLst/>
          </c:spPr>
          <c:invertIfNegative val="0"/>
          <c:cat>
            <c:multiLvlStrRef>
              <c:f>overdose!$B$17:$H$18</c:f>
              <c:multiLvlStrCache>
                <c:ptCount val="7"/>
                <c:lvl>
                  <c:pt idx="0">
                    <c:v>American Indian/Alaska Native</c:v>
                  </c:pt>
                  <c:pt idx="1">
                    <c:v>Black</c:v>
                  </c:pt>
                  <c:pt idx="2">
                    <c:v>Asian</c:v>
                  </c:pt>
                  <c:pt idx="3">
                    <c:v>Native HI/OPI</c:v>
                  </c:pt>
                  <c:pt idx="4">
                    <c:v>White</c:v>
                  </c:pt>
                  <c:pt idx="5">
                    <c:v>More than 1 Race</c:v>
                  </c:pt>
                </c:lvl>
                <c:lvl>
                  <c:pt idx="0">
                    <c:v>Non-Hispanic</c:v>
                  </c:pt>
                  <c:pt idx="6">
                    <c:v>Hispanic</c:v>
                  </c:pt>
                </c:lvl>
              </c:multiLvlStrCache>
            </c:multiLvlStrRef>
          </c:cat>
          <c:val>
            <c:numRef>
              <c:f>overdose!$B$24:$H$24</c:f>
              <c:numCache>
                <c:formatCode>General</c:formatCode>
                <c:ptCount val="7"/>
                <c:pt idx="0">
                  <c:v>65.599999999999994</c:v>
                </c:pt>
                <c:pt idx="1">
                  <c:v>49.3</c:v>
                </c:pt>
                <c:pt idx="2">
                  <c:v>5.2</c:v>
                </c:pt>
                <c:pt idx="3">
                  <c:v>26.5</c:v>
                </c:pt>
                <c:pt idx="4">
                  <c:v>32.9</c:v>
                </c:pt>
                <c:pt idx="5">
                  <c:v>24.3</c:v>
                </c:pt>
                <c:pt idx="6">
                  <c:v>23.4</c:v>
                </c:pt>
              </c:numCache>
            </c:numRef>
          </c:val>
          <c:extLst>
            <c:ext xmlns:c16="http://schemas.microsoft.com/office/drawing/2014/chart" uri="{C3380CC4-5D6E-409C-BE32-E72D297353CC}">
              <c16:uniqueId val="{00000005-9AFE-4880-9117-FA792B701132}"/>
            </c:ext>
          </c:extLst>
        </c:ser>
        <c:dLbls>
          <c:showLegendKey val="0"/>
          <c:showVal val="0"/>
          <c:showCatName val="0"/>
          <c:showSerName val="0"/>
          <c:showPercent val="0"/>
          <c:showBubbleSize val="0"/>
        </c:dLbls>
        <c:gapWidth val="219"/>
        <c:overlap val="-27"/>
        <c:axId val="544024312"/>
        <c:axId val="544023592"/>
      </c:barChart>
      <c:catAx>
        <c:axId val="54402431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4023592"/>
        <c:crosses val="autoZero"/>
        <c:auto val="1"/>
        <c:lblAlgn val="ctr"/>
        <c:lblOffset val="100"/>
        <c:noMultiLvlLbl val="0"/>
      </c:catAx>
      <c:valAx>
        <c:axId val="54402359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AA Rate per 100,000</a:t>
                </a:r>
              </a:p>
            </c:rich>
          </c:tx>
          <c:layout>
            <c:manualLayout>
              <c:xMode val="edge"/>
              <c:yMode val="edge"/>
              <c:x val="1.3463073545484518E-2"/>
              <c:y val="0.2901719419600394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44024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People 12 and Older Using Substance in Past Year</a:t>
            </a:r>
          </a:p>
          <a:p>
            <a:pPr>
              <a:defRPr b="1">
                <a:solidFill>
                  <a:schemeClr val="tx1"/>
                </a:solidFill>
              </a:defRPr>
            </a:pPr>
            <a:r>
              <a:rPr lang="en-US" b="1" dirty="0">
                <a:solidFill>
                  <a:schemeClr val="tx1"/>
                </a:solidFill>
              </a:rPr>
              <a:t>(misuse of Rx medications)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Sheet1!$B$12</c:f>
              <c:strCache>
                <c:ptCount val="1"/>
                <c:pt idx="0">
                  <c:v>No Use Disorder</c:v>
                </c:pt>
              </c:strCache>
            </c:strRef>
          </c:tx>
          <c:spPr>
            <a:solidFill>
              <a:schemeClr val="accent1"/>
            </a:solidFill>
            <a:ln>
              <a:noFill/>
            </a:ln>
            <a:effectLst/>
          </c:spPr>
          <c:invertIfNegative val="0"/>
          <c:cat>
            <c:strRef>
              <c:f>Sheet1!$A$13:$A$19</c:f>
              <c:strCache>
                <c:ptCount val="7"/>
                <c:pt idx="0">
                  <c:v>Rx Benzodiazepines</c:v>
                </c:pt>
                <c:pt idx="1">
                  <c:v>Rx Stimulants</c:v>
                </c:pt>
                <c:pt idx="2">
                  <c:v>Rx Opioids</c:v>
                </c:pt>
                <c:pt idx="3">
                  <c:v>Hallucinogens</c:v>
                </c:pt>
                <c:pt idx="4">
                  <c:v>Cocaine </c:v>
                </c:pt>
                <c:pt idx="5">
                  <c:v>Methamphetamine</c:v>
                </c:pt>
                <c:pt idx="6">
                  <c:v>Illicit Opioids</c:v>
                </c:pt>
              </c:strCache>
            </c:strRef>
          </c:cat>
          <c:val>
            <c:numRef>
              <c:f>Sheet1!$B$13:$B$19</c:f>
              <c:numCache>
                <c:formatCode>General</c:formatCode>
                <c:ptCount val="7"/>
                <c:pt idx="0">
                  <c:v>2979052</c:v>
                </c:pt>
                <c:pt idx="1">
                  <c:v>3229868</c:v>
                </c:pt>
                <c:pt idx="2">
                  <c:v>6303468</c:v>
                </c:pt>
                <c:pt idx="3">
                  <c:v>7942359</c:v>
                </c:pt>
                <c:pt idx="4">
                  <c:v>3910897</c:v>
                </c:pt>
                <c:pt idx="5">
                  <c:v>908639</c:v>
                </c:pt>
                <c:pt idx="6">
                  <c:v>339683</c:v>
                </c:pt>
              </c:numCache>
            </c:numRef>
          </c:val>
          <c:extLst>
            <c:ext xmlns:c16="http://schemas.microsoft.com/office/drawing/2014/chart" uri="{C3380CC4-5D6E-409C-BE32-E72D297353CC}">
              <c16:uniqueId val="{00000000-06F9-434F-A587-510E39975F99}"/>
            </c:ext>
          </c:extLst>
        </c:ser>
        <c:ser>
          <c:idx val="1"/>
          <c:order val="1"/>
          <c:tx>
            <c:strRef>
              <c:f>Sheet1!$C$12</c:f>
              <c:strCache>
                <c:ptCount val="1"/>
                <c:pt idx="0">
                  <c:v>Use Disorder</c:v>
                </c:pt>
              </c:strCache>
            </c:strRef>
          </c:tx>
          <c:spPr>
            <a:solidFill>
              <a:schemeClr val="accent2"/>
            </a:solidFill>
            <a:ln>
              <a:noFill/>
            </a:ln>
            <a:effectLst/>
          </c:spPr>
          <c:invertIfNegative val="0"/>
          <c:cat>
            <c:strRef>
              <c:f>Sheet1!$A$13:$A$19</c:f>
              <c:strCache>
                <c:ptCount val="7"/>
                <c:pt idx="0">
                  <c:v>Rx Benzodiazepines</c:v>
                </c:pt>
                <c:pt idx="1">
                  <c:v>Rx Stimulants</c:v>
                </c:pt>
                <c:pt idx="2">
                  <c:v>Rx Opioids</c:v>
                </c:pt>
                <c:pt idx="3">
                  <c:v>Hallucinogens</c:v>
                </c:pt>
                <c:pt idx="4">
                  <c:v>Cocaine </c:v>
                </c:pt>
                <c:pt idx="5">
                  <c:v>Methamphetamine</c:v>
                </c:pt>
                <c:pt idx="6">
                  <c:v>Illicit Opioids</c:v>
                </c:pt>
              </c:strCache>
            </c:strRef>
          </c:cat>
          <c:val>
            <c:numRef>
              <c:f>Sheet1!$C$13:$C$19</c:f>
              <c:numCache>
                <c:formatCode>General</c:formatCode>
                <c:ptCount val="7"/>
                <c:pt idx="0">
                  <c:v>694769</c:v>
                </c:pt>
                <c:pt idx="1">
                  <c:v>891540</c:v>
                </c:pt>
                <c:pt idx="2">
                  <c:v>2061634</c:v>
                </c:pt>
                <c:pt idx="3">
                  <c:v>614097</c:v>
                </c:pt>
                <c:pt idx="4">
                  <c:v>1412378</c:v>
                </c:pt>
                <c:pt idx="5">
                  <c:v>1919188</c:v>
                </c:pt>
                <c:pt idx="6">
                  <c:v>1021572</c:v>
                </c:pt>
              </c:numCache>
            </c:numRef>
          </c:val>
          <c:extLst>
            <c:ext xmlns:c16="http://schemas.microsoft.com/office/drawing/2014/chart" uri="{C3380CC4-5D6E-409C-BE32-E72D297353CC}">
              <c16:uniqueId val="{00000001-06F9-434F-A587-510E39975F99}"/>
            </c:ext>
          </c:extLst>
        </c:ser>
        <c:dLbls>
          <c:showLegendKey val="0"/>
          <c:showVal val="0"/>
          <c:showCatName val="0"/>
          <c:showSerName val="0"/>
          <c:showPercent val="0"/>
          <c:showBubbleSize val="0"/>
        </c:dLbls>
        <c:gapWidth val="150"/>
        <c:overlap val="100"/>
        <c:axId val="873598408"/>
        <c:axId val="873598768"/>
      </c:barChart>
      <c:catAx>
        <c:axId val="8735984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3598768"/>
        <c:crosses val="autoZero"/>
        <c:auto val="1"/>
        <c:lblAlgn val="ctr"/>
        <c:lblOffset val="100"/>
        <c:noMultiLvlLbl val="0"/>
      </c:catAx>
      <c:valAx>
        <c:axId val="87359876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Number of People</a:t>
                </a:r>
              </a:p>
            </c:rich>
          </c:tx>
          <c:layout>
            <c:manualLayout>
              <c:xMode val="edge"/>
              <c:yMode val="edge"/>
              <c:x val="0"/>
              <c:y val="0.4546278318153178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35984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Past Year Injection Drug Use Reported by People Who</a:t>
            </a:r>
            <a:r>
              <a:rPr lang="en-US" b="1" baseline="0" dirty="0">
                <a:solidFill>
                  <a:schemeClr val="tx1"/>
                </a:solidFill>
              </a:rPr>
              <a:t> Reported Use of Specific Drug</a:t>
            </a:r>
          </a:p>
          <a:p>
            <a:pPr>
              <a:defRPr b="1">
                <a:solidFill>
                  <a:schemeClr val="tx1"/>
                </a:solidFill>
              </a:defRPr>
            </a:pPr>
            <a:r>
              <a:rPr lang="en-US" b="1" baseline="0" dirty="0">
                <a:solidFill>
                  <a:schemeClr val="tx1"/>
                </a:solidFill>
              </a:rPr>
              <a:t>(misuse of Rx medications)</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Sheet1!$E$12</c:f>
              <c:strCache>
                <c:ptCount val="1"/>
                <c:pt idx="0">
                  <c:v>No Use Disorder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Sheet1!$D$13:$D$19</c:f>
              <c:strCache>
                <c:ptCount val="7"/>
                <c:pt idx="0">
                  <c:v>Rx Benzodiazepines</c:v>
                </c:pt>
                <c:pt idx="1">
                  <c:v>Rx Stimulants</c:v>
                </c:pt>
                <c:pt idx="2">
                  <c:v>Rx Opioids</c:v>
                </c:pt>
                <c:pt idx="3">
                  <c:v>Hallucinogens</c:v>
                </c:pt>
                <c:pt idx="4">
                  <c:v>Cocaine </c:v>
                </c:pt>
                <c:pt idx="5">
                  <c:v>Methamphetamine</c:v>
                </c:pt>
                <c:pt idx="6">
                  <c:v>Illicit Opioids</c:v>
                </c:pt>
              </c:strCache>
            </c:strRef>
          </c:cat>
          <c:val>
            <c:numRef>
              <c:f>Sheet1!$E$13:$E$19</c:f>
              <c:numCache>
                <c:formatCode>#,##0</c:formatCode>
                <c:ptCount val="7"/>
                <c:pt idx="0">
                  <c:v>204247</c:v>
                </c:pt>
                <c:pt idx="1">
                  <c:v>92605</c:v>
                </c:pt>
                <c:pt idx="2">
                  <c:v>183403</c:v>
                </c:pt>
                <c:pt idx="3">
                  <c:v>273105</c:v>
                </c:pt>
                <c:pt idx="4">
                  <c:v>221074</c:v>
                </c:pt>
                <c:pt idx="5">
                  <c:v>89392</c:v>
                </c:pt>
                <c:pt idx="6">
                  <c:v>159328</c:v>
                </c:pt>
              </c:numCache>
            </c:numRef>
          </c:val>
          <c:extLst>
            <c:ext xmlns:c16="http://schemas.microsoft.com/office/drawing/2014/chart" uri="{C3380CC4-5D6E-409C-BE32-E72D297353CC}">
              <c16:uniqueId val="{00000000-BBDA-41BF-996C-1F82E73B6A60}"/>
            </c:ext>
          </c:extLst>
        </c:ser>
        <c:ser>
          <c:idx val="1"/>
          <c:order val="1"/>
          <c:tx>
            <c:strRef>
              <c:f>Sheet1!$F$12</c:f>
              <c:strCache>
                <c:ptCount val="1"/>
                <c:pt idx="0">
                  <c:v>Use Disorder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Sheet1!$D$13:$D$19</c:f>
              <c:strCache>
                <c:ptCount val="7"/>
                <c:pt idx="0">
                  <c:v>Rx Benzodiazepines</c:v>
                </c:pt>
                <c:pt idx="1">
                  <c:v>Rx Stimulants</c:v>
                </c:pt>
                <c:pt idx="2">
                  <c:v>Rx Opioids</c:v>
                </c:pt>
                <c:pt idx="3">
                  <c:v>Hallucinogens</c:v>
                </c:pt>
                <c:pt idx="4">
                  <c:v>Cocaine </c:v>
                </c:pt>
                <c:pt idx="5">
                  <c:v>Methamphetamine</c:v>
                </c:pt>
                <c:pt idx="6">
                  <c:v>Illicit Opioids</c:v>
                </c:pt>
              </c:strCache>
            </c:strRef>
          </c:cat>
          <c:val>
            <c:numRef>
              <c:f>Sheet1!$F$13:$F$19</c:f>
              <c:numCache>
                <c:formatCode>#,##0</c:formatCode>
                <c:ptCount val="7"/>
                <c:pt idx="0">
                  <c:v>163464</c:v>
                </c:pt>
                <c:pt idx="1">
                  <c:v>109306</c:v>
                </c:pt>
                <c:pt idx="2">
                  <c:v>209923</c:v>
                </c:pt>
                <c:pt idx="3">
                  <c:v>58744</c:v>
                </c:pt>
                <c:pt idx="4">
                  <c:v>198809</c:v>
                </c:pt>
                <c:pt idx="5">
                  <c:v>545927</c:v>
                </c:pt>
                <c:pt idx="6">
                  <c:v>390652</c:v>
                </c:pt>
              </c:numCache>
            </c:numRef>
          </c:val>
          <c:extLst>
            <c:ext xmlns:c16="http://schemas.microsoft.com/office/drawing/2014/chart" uri="{C3380CC4-5D6E-409C-BE32-E72D297353CC}">
              <c16:uniqueId val="{00000001-BBDA-41BF-996C-1F82E73B6A60}"/>
            </c:ext>
          </c:extLst>
        </c:ser>
        <c:dLbls>
          <c:dLblPos val="ctr"/>
          <c:showLegendKey val="0"/>
          <c:showVal val="1"/>
          <c:showCatName val="0"/>
          <c:showSerName val="0"/>
          <c:showPercent val="0"/>
          <c:showBubbleSize val="0"/>
        </c:dLbls>
        <c:gapWidth val="150"/>
        <c:overlap val="100"/>
        <c:axId val="875129872"/>
        <c:axId val="875130232"/>
      </c:barChart>
      <c:catAx>
        <c:axId val="875129872"/>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5130232"/>
        <c:crosses val="autoZero"/>
        <c:auto val="1"/>
        <c:lblAlgn val="ctr"/>
        <c:lblOffset val="100"/>
        <c:noMultiLvlLbl val="0"/>
      </c:catAx>
      <c:valAx>
        <c:axId val="875130232"/>
        <c:scaling>
          <c:orientation val="minMax"/>
        </c:scaling>
        <c:delete val="0"/>
        <c:axPos val="l"/>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751298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'Risk - Prot Factors'!$C$28</c:f>
              <c:strCache>
                <c:ptCount val="1"/>
                <c:pt idx="0">
                  <c:v>2023</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'Risk - Prot Factors'!$A$29:$B$39</c:f>
              <c:multiLvlStrCache>
                <c:ptCount val="11"/>
                <c:lvl>
                  <c:pt idx="0">
                    <c:v>Youth Had Someone To Talk To About Problems*</c:v>
                  </c:pt>
                  <c:pt idx="1">
                    <c:v>Parents Let Youth Know They Had Done a Good Job*</c:v>
                  </c:pt>
                  <c:pt idx="2">
                    <c:v>Parents Let Youth Know They Were Proud of Something They Had Done*</c:v>
                  </c:pt>
                  <c:pt idx="3">
                    <c:v>Parents Provided Help With Homework*</c:v>
                  </c:pt>
                  <c:pt idx="4">
                    <c:v>Talked to Parents About Risks of Substance Use*</c:v>
                  </c:pt>
                  <c:pt idx="5">
                    <c:v>Teacher Let Youth Know They Were Doing Good Job with School Work</c:v>
                  </c:pt>
                  <c:pt idx="6">
                    <c:v>Saw or Heard Substance Use Prevention Messages in School*</c:v>
                  </c:pt>
                  <c:pt idx="7">
                    <c:v>Saw or Heard Substance Use Prevention Message Outside of School</c:v>
                  </c:pt>
                  <c:pt idx="8">
                    <c:v>Problem-Solving, Communication Skills, or Self-Esteem Group</c:v>
                  </c:pt>
                  <c:pt idx="9">
                    <c:v>Substance Use Prevention Program Outside of School*</c:v>
                  </c:pt>
                  <c:pt idx="10">
                    <c:v>Violence Prevention Program</c:v>
                  </c:pt>
                </c:lvl>
                <c:lvl>
                  <c:pt idx="0">
                    <c:v>Adult Influencers</c:v>
                  </c:pt>
                  <c:pt idx="6">
                    <c:v>Prevention Messages</c:v>
                  </c:pt>
                  <c:pt idx="8">
                    <c:v>Prevention Programs</c:v>
                  </c:pt>
                </c:lvl>
              </c:multiLvlStrCache>
            </c:multiLvlStrRef>
          </c:cat>
          <c:val>
            <c:numRef>
              <c:f>'Risk - Prot Factors'!$C$29:$C$39</c:f>
              <c:numCache>
                <c:formatCode>General</c:formatCode>
                <c:ptCount val="11"/>
                <c:pt idx="0">
                  <c:v>94.4</c:v>
                </c:pt>
                <c:pt idx="1">
                  <c:v>83.4</c:v>
                </c:pt>
                <c:pt idx="2">
                  <c:v>81.7</c:v>
                </c:pt>
                <c:pt idx="3">
                  <c:v>78.599999999999994</c:v>
                </c:pt>
                <c:pt idx="4">
                  <c:v>53.8</c:v>
                </c:pt>
                <c:pt idx="5">
                  <c:v>74.5</c:v>
                </c:pt>
                <c:pt idx="6">
                  <c:v>68.099999999999994</c:v>
                </c:pt>
                <c:pt idx="7">
                  <c:v>64.2</c:v>
                </c:pt>
                <c:pt idx="8">
                  <c:v>18.100000000000001</c:v>
                </c:pt>
                <c:pt idx="9">
                  <c:v>7.3</c:v>
                </c:pt>
                <c:pt idx="10">
                  <c:v>7.3</c:v>
                </c:pt>
              </c:numCache>
            </c:numRef>
          </c:val>
          <c:extLst>
            <c:ext xmlns:c16="http://schemas.microsoft.com/office/drawing/2014/chart" uri="{C3380CC4-5D6E-409C-BE32-E72D297353CC}">
              <c16:uniqueId val="{00000000-C470-47F1-ACFB-AEE5C0411C3C}"/>
            </c:ext>
          </c:extLst>
        </c:ser>
        <c:ser>
          <c:idx val="1"/>
          <c:order val="1"/>
          <c:tx>
            <c:strRef>
              <c:f>'Risk - Prot Factors'!$D$28</c:f>
              <c:strCache>
                <c:ptCount val="1"/>
                <c:pt idx="0">
                  <c:v>2022</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'Risk - Prot Factors'!$A$29:$B$39</c:f>
              <c:multiLvlStrCache>
                <c:ptCount val="11"/>
                <c:lvl>
                  <c:pt idx="0">
                    <c:v>Youth Had Someone To Talk To About Problems*</c:v>
                  </c:pt>
                  <c:pt idx="1">
                    <c:v>Parents Let Youth Know They Had Done a Good Job*</c:v>
                  </c:pt>
                  <c:pt idx="2">
                    <c:v>Parents Let Youth Know They Were Proud of Something They Had Done*</c:v>
                  </c:pt>
                  <c:pt idx="3">
                    <c:v>Parents Provided Help With Homework*</c:v>
                  </c:pt>
                  <c:pt idx="4">
                    <c:v>Talked to Parents About Risks of Substance Use*</c:v>
                  </c:pt>
                  <c:pt idx="5">
                    <c:v>Teacher Let Youth Know They Were Doing Good Job with School Work</c:v>
                  </c:pt>
                  <c:pt idx="6">
                    <c:v>Saw or Heard Substance Use Prevention Messages in School*</c:v>
                  </c:pt>
                  <c:pt idx="7">
                    <c:v>Saw or Heard Substance Use Prevention Message Outside of School</c:v>
                  </c:pt>
                  <c:pt idx="8">
                    <c:v>Problem-Solving, Communication Skills, or Self-Esteem Group</c:v>
                  </c:pt>
                  <c:pt idx="9">
                    <c:v>Substance Use Prevention Program Outside of School*</c:v>
                  </c:pt>
                  <c:pt idx="10">
                    <c:v>Violence Prevention Program</c:v>
                  </c:pt>
                </c:lvl>
                <c:lvl>
                  <c:pt idx="0">
                    <c:v>Adult Influencers</c:v>
                  </c:pt>
                  <c:pt idx="6">
                    <c:v>Prevention Messages</c:v>
                  </c:pt>
                  <c:pt idx="8">
                    <c:v>Prevention Programs</c:v>
                  </c:pt>
                </c:lvl>
              </c:multiLvlStrCache>
            </c:multiLvlStrRef>
          </c:cat>
          <c:val>
            <c:numRef>
              <c:f>'Risk - Prot Factors'!$D$29:$D$39</c:f>
              <c:numCache>
                <c:formatCode>General</c:formatCode>
                <c:ptCount val="11"/>
                <c:pt idx="0">
                  <c:v>93</c:v>
                </c:pt>
                <c:pt idx="1">
                  <c:v>81.3</c:v>
                </c:pt>
                <c:pt idx="2">
                  <c:v>80</c:v>
                </c:pt>
                <c:pt idx="3">
                  <c:v>76.900000000000006</c:v>
                </c:pt>
                <c:pt idx="4">
                  <c:v>51.4</c:v>
                </c:pt>
                <c:pt idx="5">
                  <c:v>73.5</c:v>
                </c:pt>
                <c:pt idx="6">
                  <c:v>64.599999999999994</c:v>
                </c:pt>
                <c:pt idx="7">
                  <c:v>62.5</c:v>
                </c:pt>
                <c:pt idx="8">
                  <c:v>18.3</c:v>
                </c:pt>
                <c:pt idx="9">
                  <c:v>6.3</c:v>
                </c:pt>
                <c:pt idx="10">
                  <c:v>6.9</c:v>
                </c:pt>
              </c:numCache>
            </c:numRef>
          </c:val>
          <c:extLst>
            <c:ext xmlns:c16="http://schemas.microsoft.com/office/drawing/2014/chart" uri="{C3380CC4-5D6E-409C-BE32-E72D297353CC}">
              <c16:uniqueId val="{00000001-C470-47F1-ACFB-AEE5C0411C3C}"/>
            </c:ext>
          </c:extLst>
        </c:ser>
        <c:dLbls>
          <c:dLblPos val="outEnd"/>
          <c:showLegendKey val="0"/>
          <c:showVal val="1"/>
          <c:showCatName val="0"/>
          <c:showSerName val="0"/>
          <c:showPercent val="0"/>
          <c:showBubbleSize val="0"/>
        </c:dLbls>
        <c:gapWidth val="182"/>
        <c:axId val="816284112"/>
        <c:axId val="422383472"/>
      </c:barChart>
      <c:catAx>
        <c:axId val="816284112"/>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422383472"/>
        <c:crosses val="autoZero"/>
        <c:auto val="1"/>
        <c:lblAlgn val="ctr"/>
        <c:lblOffset val="100"/>
        <c:noMultiLvlLbl val="0"/>
      </c:catAx>
      <c:valAx>
        <c:axId val="422383472"/>
        <c:scaling>
          <c:orientation val="minMax"/>
        </c:scaling>
        <c:delete val="0"/>
        <c:axPos val="b"/>
        <c:title>
          <c:tx>
            <c:rich>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r>
                  <a:rPr lang="en-US" dirty="0"/>
                  <a:t>Prevalence</a:t>
                </a:r>
                <a:r>
                  <a:rPr lang="en-US" baseline="0" dirty="0"/>
                  <a:t> Among 12-17 Year Olds</a:t>
                </a:r>
                <a:endParaRPr lang="en-US" dirty="0"/>
              </a:p>
            </c:rich>
          </c:tx>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816284112"/>
        <c:crosses val="autoZero"/>
        <c:crossBetween val="between"/>
      </c:valAx>
      <c:spPr>
        <a:noFill/>
        <a:ln>
          <a:noFill/>
        </a:ln>
        <a:effectLst/>
      </c:spPr>
    </c:plotArea>
    <c:legend>
      <c:legendPos val="t"/>
      <c:layout>
        <c:manualLayout>
          <c:xMode val="edge"/>
          <c:yMode val="edge"/>
          <c:x val="0.75569130604533719"/>
          <c:y val="6.910062277121648E-2"/>
          <c:w val="0.10557975592696031"/>
          <c:h val="5.092333437187019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300">
          <a:solidFill>
            <a:schemeClr val="tx1"/>
          </a:solidFill>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t>Overdose Prevention Opportunities Among Overdose Decedents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2"/>
            <c:invertIfNegative val="0"/>
            <c:bubble3D val="0"/>
            <c:spPr>
              <a:pattFill prst="pct30">
                <a:fgClr>
                  <a:srgbClr val="5B9BD5"/>
                </a:fgClr>
                <a:bgClr>
                  <a:sysClr val="window" lastClr="FFFFFF"/>
                </a:bgClr>
              </a:pattFill>
              <a:ln>
                <a:noFill/>
              </a:ln>
              <a:effectLst/>
            </c:spPr>
            <c:extLst>
              <c:ext xmlns:c16="http://schemas.microsoft.com/office/drawing/2014/chart" uri="{C3380CC4-5D6E-409C-BE32-E72D297353CC}">
                <c16:uniqueId val="{00000000-ABB9-4DB0-9F7C-06BE4B88939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Sheet12!$A$1:$A$6</c:f>
              <c:strCache>
                <c:ptCount val="6"/>
                <c:pt idx="0">
                  <c:v>Overdose Occurred At Decedent Home</c:v>
                </c:pt>
                <c:pt idx="1">
                  <c:v>Potential Bystander Present</c:v>
                </c:pt>
                <c:pt idx="2">
                  <c:v>Bystander Provided No Overdose Response</c:v>
                </c:pt>
                <c:pt idx="3">
                  <c:v>No Pulse at First Responder Arrival</c:v>
                </c:pt>
                <c:pt idx="4">
                  <c:v>Naloxone Administered</c:v>
                </c:pt>
                <c:pt idx="5">
                  <c:v>Decedent Experiencing Homelessness or Housing Instability</c:v>
                </c:pt>
              </c:strCache>
            </c:strRef>
          </c:cat>
          <c:val>
            <c:numRef>
              <c:f>Sheet12!$B$1:$B$6</c:f>
              <c:numCache>
                <c:formatCode>General</c:formatCode>
                <c:ptCount val="6"/>
                <c:pt idx="0">
                  <c:v>58.2</c:v>
                </c:pt>
                <c:pt idx="1">
                  <c:v>42.6</c:v>
                </c:pt>
                <c:pt idx="2">
                  <c:v>69.3</c:v>
                </c:pt>
                <c:pt idx="3">
                  <c:v>66.599999999999994</c:v>
                </c:pt>
                <c:pt idx="4">
                  <c:v>23.1</c:v>
                </c:pt>
                <c:pt idx="5">
                  <c:v>11.5</c:v>
                </c:pt>
              </c:numCache>
            </c:numRef>
          </c:val>
          <c:extLst>
            <c:ext xmlns:c16="http://schemas.microsoft.com/office/drawing/2014/chart" uri="{C3380CC4-5D6E-409C-BE32-E72D297353CC}">
              <c16:uniqueId val="{00000000-33C2-4F73-9D5D-5492A4767533}"/>
            </c:ext>
          </c:extLst>
        </c:ser>
        <c:dLbls>
          <c:dLblPos val="outEnd"/>
          <c:showLegendKey val="0"/>
          <c:showVal val="1"/>
          <c:showCatName val="0"/>
          <c:showSerName val="0"/>
          <c:showPercent val="0"/>
          <c:showBubbleSize val="0"/>
        </c:dLbls>
        <c:gapWidth val="219"/>
        <c:axId val="864360656"/>
        <c:axId val="864358496"/>
      </c:barChart>
      <c:catAx>
        <c:axId val="864360656"/>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4358496"/>
        <c:crosses val="autoZero"/>
        <c:auto val="1"/>
        <c:lblAlgn val="ctr"/>
        <c:lblOffset val="100"/>
        <c:noMultiLvlLbl val="0"/>
      </c:catAx>
      <c:valAx>
        <c:axId val="86435849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Percentage</a:t>
                </a:r>
              </a:p>
            </c:rich>
          </c:tx>
          <c:layout>
            <c:manualLayout>
              <c:xMode val="edge"/>
              <c:yMode val="edge"/>
              <c:x val="0.65241997278551422"/>
              <c:y val="0.8772227281237107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64360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t>Overdose Prevention Opportunities Among 10-19 Year Olds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'SUDORS 10-19 MMWR'!$J$16</c:f>
              <c:strCache>
                <c:ptCount val="1"/>
                <c:pt idx="0">
                  <c:v>10-14</c:v>
                </c:pt>
              </c:strCache>
            </c:strRef>
          </c:tx>
          <c:spPr>
            <a:solidFill>
              <a:schemeClr val="accent1"/>
            </a:solidFill>
            <a:ln>
              <a:noFill/>
            </a:ln>
            <a:effectLst/>
          </c:spPr>
          <c:invertIfNegative val="0"/>
          <c:dPt>
            <c:idx val="2"/>
            <c:invertIfNegative val="0"/>
            <c:bubble3D val="0"/>
            <c:spPr>
              <a:pattFill prst="pct30">
                <a:fgClr>
                  <a:srgbClr val="5B9BD5"/>
                </a:fgClr>
                <a:bgClr>
                  <a:schemeClr val="bg1"/>
                </a:bgClr>
              </a:pattFill>
              <a:ln>
                <a:noFill/>
              </a:ln>
              <a:effectLst/>
            </c:spPr>
            <c:extLst>
              <c:ext xmlns:c16="http://schemas.microsoft.com/office/drawing/2014/chart" uri="{C3380CC4-5D6E-409C-BE32-E72D297353CC}">
                <c16:uniqueId val="{00000000-1852-4D79-9977-67DC3860855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'SUDORS 10-19 MMWR'!$I$17:$I$23</c:f>
              <c:strCache>
                <c:ptCount val="7"/>
                <c:pt idx="0">
                  <c:v>Overdosed at home</c:v>
                </c:pt>
                <c:pt idx="1">
                  <c:v>Potential bystander present</c:v>
                </c:pt>
                <c:pt idx="2">
                  <c:v>No overdose response by bystander</c:v>
                </c:pt>
                <c:pt idx="3">
                  <c:v>Drug use witnessed</c:v>
                </c:pt>
                <c:pt idx="4">
                  <c:v>Naloxone administered</c:v>
                </c:pt>
                <c:pt idx="5">
                  <c:v>No pulse when first responder arrived</c:v>
                </c:pt>
                <c:pt idx="6">
                  <c:v>Evidence of counterfeit pills</c:v>
                </c:pt>
              </c:strCache>
            </c:strRef>
          </c:cat>
          <c:val>
            <c:numRef>
              <c:f>'SUDORS 10-19 MMWR'!$J$17:$J$23</c:f>
              <c:numCache>
                <c:formatCode>0.0</c:formatCode>
                <c:ptCount val="7"/>
                <c:pt idx="0">
                  <c:v>66.2</c:v>
                </c:pt>
                <c:pt idx="1">
                  <c:v>79.400000000000006</c:v>
                </c:pt>
                <c:pt idx="2">
                  <c:v>64.8</c:v>
                </c:pt>
                <c:pt idx="3">
                  <c:v>19.100000000000001</c:v>
                </c:pt>
                <c:pt idx="4">
                  <c:v>29.9</c:v>
                </c:pt>
                <c:pt idx="5">
                  <c:v>55.9</c:v>
                </c:pt>
                <c:pt idx="6">
                  <c:v>11.8</c:v>
                </c:pt>
              </c:numCache>
            </c:numRef>
          </c:val>
          <c:extLst>
            <c:ext xmlns:c16="http://schemas.microsoft.com/office/drawing/2014/chart" uri="{C3380CC4-5D6E-409C-BE32-E72D297353CC}">
              <c16:uniqueId val="{00000000-CA8D-45E1-9AE5-19A098F27377}"/>
            </c:ext>
          </c:extLst>
        </c:ser>
        <c:ser>
          <c:idx val="1"/>
          <c:order val="1"/>
          <c:tx>
            <c:strRef>
              <c:f>'SUDORS 10-19 MMWR'!$K$16</c:f>
              <c:strCache>
                <c:ptCount val="1"/>
                <c:pt idx="0">
                  <c:v>15-19</c:v>
                </c:pt>
              </c:strCache>
            </c:strRef>
          </c:tx>
          <c:spPr>
            <a:solidFill>
              <a:schemeClr val="accent2"/>
            </a:solidFill>
            <a:ln>
              <a:noFill/>
            </a:ln>
            <a:effectLst/>
          </c:spPr>
          <c:invertIfNegative val="0"/>
          <c:dPt>
            <c:idx val="2"/>
            <c:invertIfNegative val="0"/>
            <c:bubble3D val="0"/>
            <c:spPr>
              <a:pattFill prst="pct30">
                <a:fgClr>
                  <a:schemeClr val="accent2"/>
                </a:fgClr>
                <a:bgClr>
                  <a:schemeClr val="bg1"/>
                </a:bgClr>
              </a:pattFill>
              <a:ln>
                <a:noFill/>
              </a:ln>
              <a:effectLst/>
            </c:spPr>
            <c:extLst>
              <c:ext xmlns:c16="http://schemas.microsoft.com/office/drawing/2014/chart" uri="{C3380CC4-5D6E-409C-BE32-E72D297353CC}">
                <c16:uniqueId val="{00000001-1852-4D79-9977-67DC38608550}"/>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'SUDORS 10-19 MMWR'!$I$17:$I$23</c:f>
              <c:strCache>
                <c:ptCount val="7"/>
                <c:pt idx="0">
                  <c:v>Overdosed at home</c:v>
                </c:pt>
                <c:pt idx="1">
                  <c:v>Potential bystander present</c:v>
                </c:pt>
                <c:pt idx="2">
                  <c:v>No overdose response by bystander</c:v>
                </c:pt>
                <c:pt idx="3">
                  <c:v>Drug use witnessed</c:v>
                </c:pt>
                <c:pt idx="4">
                  <c:v>Naloxone administered</c:v>
                </c:pt>
                <c:pt idx="5">
                  <c:v>No pulse when first responder arrived</c:v>
                </c:pt>
                <c:pt idx="6">
                  <c:v>Evidence of counterfeit pills</c:v>
                </c:pt>
              </c:strCache>
            </c:strRef>
          </c:cat>
          <c:val>
            <c:numRef>
              <c:f>'SUDORS 10-19 MMWR'!$K$17:$K$23</c:f>
              <c:numCache>
                <c:formatCode>0.0</c:formatCode>
                <c:ptCount val="7"/>
                <c:pt idx="0">
                  <c:v>60.2</c:v>
                </c:pt>
                <c:pt idx="1">
                  <c:v>66.400000000000006</c:v>
                </c:pt>
                <c:pt idx="2">
                  <c:v>67.900000000000006</c:v>
                </c:pt>
                <c:pt idx="3">
                  <c:v>19.8</c:v>
                </c:pt>
                <c:pt idx="4">
                  <c:v>30.4</c:v>
                </c:pt>
                <c:pt idx="5">
                  <c:v>59.5</c:v>
                </c:pt>
                <c:pt idx="6">
                  <c:v>25</c:v>
                </c:pt>
              </c:numCache>
            </c:numRef>
          </c:val>
          <c:extLst>
            <c:ext xmlns:c16="http://schemas.microsoft.com/office/drawing/2014/chart" uri="{C3380CC4-5D6E-409C-BE32-E72D297353CC}">
              <c16:uniqueId val="{00000001-CA8D-45E1-9AE5-19A098F27377}"/>
            </c:ext>
          </c:extLst>
        </c:ser>
        <c:dLbls>
          <c:dLblPos val="outEnd"/>
          <c:showLegendKey val="0"/>
          <c:showVal val="1"/>
          <c:showCatName val="0"/>
          <c:showSerName val="0"/>
          <c:showPercent val="0"/>
          <c:showBubbleSize val="0"/>
        </c:dLbls>
        <c:gapWidth val="219"/>
        <c:overlap val="-27"/>
        <c:axId val="861449928"/>
        <c:axId val="861450648"/>
      </c:barChart>
      <c:catAx>
        <c:axId val="861449928"/>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61450648"/>
        <c:crosses val="autoZero"/>
        <c:auto val="1"/>
        <c:lblAlgn val="ctr"/>
        <c:lblOffset val="100"/>
        <c:noMultiLvlLbl val="0"/>
      </c:catAx>
      <c:valAx>
        <c:axId val="861450648"/>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Percentage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61449928"/>
        <c:crosses val="autoZero"/>
        <c:crossBetween val="between"/>
      </c:valAx>
      <c:spPr>
        <a:noFill/>
        <a:ln>
          <a:noFill/>
        </a:ln>
        <a:effectLst/>
      </c:spPr>
    </c:plotArea>
    <c:legend>
      <c:legendPos val="t"/>
      <c:layout>
        <c:manualLayout>
          <c:xMode val="edge"/>
          <c:yMode val="edge"/>
          <c:x val="0.43813411177248396"/>
          <c:y val="0.11166160034251982"/>
          <c:w val="0.12373177645503204"/>
          <c:h val="9.855431371294237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Sheet1!$A$8:$B$8</c:f>
              <c:strCache>
                <c:ptCount val="2"/>
                <c:pt idx="1">
                  <c:v>0</c:v>
                </c:pt>
              </c:strCache>
            </c:strRef>
          </c:tx>
          <c:spPr>
            <a:solidFill>
              <a:schemeClr val="accent1"/>
            </a:solidFill>
            <a:ln>
              <a:noFill/>
            </a:ln>
            <a:effectLst/>
          </c:spPr>
          <c:invertIfNegative val="0"/>
          <c:dLbls>
            <c:delete val="1"/>
          </c:dLbls>
          <c:cat>
            <c:strRef>
              <c:f>Sheet1!$C$7:$F$7</c:f>
              <c:strCache>
                <c:ptCount val="4"/>
                <c:pt idx="0">
                  <c:v>Current Smoker</c:v>
                </c:pt>
                <c:pt idx="1">
                  <c:v>Alcohol Use Disorder</c:v>
                </c:pt>
                <c:pt idx="2">
                  <c:v>Ever Used Illicit Drugs</c:v>
                </c:pt>
                <c:pt idx="3">
                  <c:v>Ever Injected Drugs</c:v>
                </c:pt>
              </c:strCache>
            </c:strRef>
          </c:cat>
          <c:val>
            <c:numRef>
              <c:f>Sheet1!$C$8:$F$8</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22C4-4C36-A8CC-30CE211D832D}"/>
            </c:ext>
          </c:extLst>
        </c:ser>
        <c:ser>
          <c:idx val="1"/>
          <c:order val="1"/>
          <c:tx>
            <c:strRef>
              <c:f>Sheet1!$A$9:$B$9</c:f>
              <c:strCache>
                <c:ptCount val="2"/>
                <c:pt idx="1">
                  <c:v>1</c:v>
                </c:pt>
              </c:strCache>
            </c:strRef>
          </c:tx>
          <c:spPr>
            <a:solidFill>
              <a:srgbClr val="5B9BD5">
                <a:lumMod val="20000"/>
                <a:lumOff val="80000"/>
              </a:srgb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Sheet1!$C$7:$F$7</c:f>
              <c:strCache>
                <c:ptCount val="4"/>
                <c:pt idx="0">
                  <c:v>Current Smoker</c:v>
                </c:pt>
                <c:pt idx="1">
                  <c:v>Alcohol Use Disorder</c:v>
                </c:pt>
                <c:pt idx="2">
                  <c:v>Ever Used Illicit Drugs</c:v>
                </c:pt>
                <c:pt idx="3">
                  <c:v>Ever Injected Drugs</c:v>
                </c:pt>
              </c:strCache>
            </c:strRef>
          </c:cat>
          <c:val>
            <c:numRef>
              <c:f>Sheet1!$C$9:$F$9</c:f>
              <c:numCache>
                <c:formatCode>General</c:formatCode>
                <c:ptCount val="4"/>
                <c:pt idx="0">
                  <c:v>1.1000000000000001</c:v>
                </c:pt>
                <c:pt idx="1">
                  <c:v>2</c:v>
                </c:pt>
                <c:pt idx="2">
                  <c:v>1.7</c:v>
                </c:pt>
                <c:pt idx="3">
                  <c:v>1.3</c:v>
                </c:pt>
              </c:numCache>
            </c:numRef>
          </c:val>
          <c:extLst>
            <c:ext xmlns:c16="http://schemas.microsoft.com/office/drawing/2014/chart" uri="{C3380CC4-5D6E-409C-BE32-E72D297353CC}">
              <c16:uniqueId val="{00000001-22C4-4C36-A8CC-30CE211D832D}"/>
            </c:ext>
          </c:extLst>
        </c:ser>
        <c:ser>
          <c:idx val="2"/>
          <c:order val="2"/>
          <c:tx>
            <c:strRef>
              <c:f>Sheet1!$A$10:$B$10</c:f>
              <c:strCache>
                <c:ptCount val="2"/>
                <c:pt idx="1">
                  <c:v>2</c:v>
                </c:pt>
              </c:strCache>
            </c:strRef>
          </c:tx>
          <c:spPr>
            <a:solidFill>
              <a:srgbClr val="5B9BD5">
                <a:lumMod val="60000"/>
                <a:lumOff val="40000"/>
              </a:srgb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Sheet1!$C$7:$F$7</c:f>
              <c:strCache>
                <c:ptCount val="4"/>
                <c:pt idx="0">
                  <c:v>Current Smoker</c:v>
                </c:pt>
                <c:pt idx="1">
                  <c:v>Alcohol Use Disorder</c:v>
                </c:pt>
                <c:pt idx="2">
                  <c:v>Ever Used Illicit Drugs</c:v>
                </c:pt>
                <c:pt idx="3">
                  <c:v>Ever Injected Drugs</c:v>
                </c:pt>
              </c:strCache>
            </c:strRef>
          </c:cat>
          <c:val>
            <c:numRef>
              <c:f>Sheet1!$C$10:$F$10</c:f>
              <c:numCache>
                <c:formatCode>General</c:formatCode>
                <c:ptCount val="4"/>
                <c:pt idx="0">
                  <c:v>1.5</c:v>
                </c:pt>
                <c:pt idx="1">
                  <c:v>4</c:v>
                </c:pt>
                <c:pt idx="2">
                  <c:v>2.9</c:v>
                </c:pt>
                <c:pt idx="3">
                  <c:v>3.8</c:v>
                </c:pt>
              </c:numCache>
            </c:numRef>
          </c:val>
          <c:extLst>
            <c:ext xmlns:c16="http://schemas.microsoft.com/office/drawing/2014/chart" uri="{C3380CC4-5D6E-409C-BE32-E72D297353CC}">
              <c16:uniqueId val="{00000002-22C4-4C36-A8CC-30CE211D832D}"/>
            </c:ext>
          </c:extLst>
        </c:ser>
        <c:ser>
          <c:idx val="3"/>
          <c:order val="3"/>
          <c:tx>
            <c:strRef>
              <c:f>Sheet1!$A$11:$B$11</c:f>
              <c:strCache>
                <c:ptCount val="2"/>
                <c:pt idx="1">
                  <c:v>3</c:v>
                </c:pt>
              </c:strCache>
            </c:strRef>
          </c:tx>
          <c:spPr>
            <a:solidFill>
              <a:srgbClr val="5B9BD5">
                <a:lumMod val="75000"/>
              </a:srgb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Sheet1!$C$7:$F$7</c:f>
              <c:strCache>
                <c:ptCount val="4"/>
                <c:pt idx="0">
                  <c:v>Current Smoker</c:v>
                </c:pt>
                <c:pt idx="1">
                  <c:v>Alcohol Use Disorder</c:v>
                </c:pt>
                <c:pt idx="2">
                  <c:v>Ever Used Illicit Drugs</c:v>
                </c:pt>
                <c:pt idx="3">
                  <c:v>Ever Injected Drugs</c:v>
                </c:pt>
              </c:strCache>
            </c:strRef>
          </c:cat>
          <c:val>
            <c:numRef>
              <c:f>Sheet1!$C$11:$F$11</c:f>
              <c:numCache>
                <c:formatCode>General</c:formatCode>
                <c:ptCount val="4"/>
                <c:pt idx="0">
                  <c:v>2</c:v>
                </c:pt>
                <c:pt idx="1">
                  <c:v>4.9000000000000004</c:v>
                </c:pt>
                <c:pt idx="2">
                  <c:v>3.6</c:v>
                </c:pt>
                <c:pt idx="3">
                  <c:v>7.1</c:v>
                </c:pt>
              </c:numCache>
            </c:numRef>
          </c:val>
          <c:extLst>
            <c:ext xmlns:c16="http://schemas.microsoft.com/office/drawing/2014/chart" uri="{C3380CC4-5D6E-409C-BE32-E72D297353CC}">
              <c16:uniqueId val="{00000003-22C4-4C36-A8CC-30CE211D832D}"/>
            </c:ext>
          </c:extLst>
        </c:ser>
        <c:ser>
          <c:idx val="4"/>
          <c:order val="4"/>
          <c:tx>
            <c:strRef>
              <c:f>Sheet1!$A$12:$B$12</c:f>
              <c:strCache>
                <c:ptCount val="2"/>
                <c:pt idx="1">
                  <c:v>≥4</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Sheet1!$C$7:$F$7</c:f>
              <c:strCache>
                <c:ptCount val="4"/>
                <c:pt idx="0">
                  <c:v>Current Smoker</c:v>
                </c:pt>
                <c:pt idx="1">
                  <c:v>Alcohol Use Disorder</c:v>
                </c:pt>
                <c:pt idx="2">
                  <c:v>Ever Used Illicit Drugs</c:v>
                </c:pt>
                <c:pt idx="3">
                  <c:v>Ever Injected Drugs</c:v>
                </c:pt>
              </c:strCache>
            </c:strRef>
          </c:cat>
          <c:val>
            <c:numRef>
              <c:f>Sheet1!$C$12:$F$12</c:f>
              <c:numCache>
                <c:formatCode>General</c:formatCode>
                <c:ptCount val="4"/>
                <c:pt idx="0">
                  <c:v>2.2000000000000002</c:v>
                </c:pt>
                <c:pt idx="1">
                  <c:v>7.4</c:v>
                </c:pt>
                <c:pt idx="2">
                  <c:v>4.7</c:v>
                </c:pt>
                <c:pt idx="3">
                  <c:v>10.3</c:v>
                </c:pt>
              </c:numCache>
            </c:numRef>
          </c:val>
          <c:extLst>
            <c:ext xmlns:c16="http://schemas.microsoft.com/office/drawing/2014/chart" uri="{C3380CC4-5D6E-409C-BE32-E72D297353CC}">
              <c16:uniqueId val="{00000004-22C4-4C36-A8CC-30CE211D832D}"/>
            </c:ext>
          </c:extLst>
        </c:ser>
        <c:dLbls>
          <c:dLblPos val="outEnd"/>
          <c:showLegendKey val="0"/>
          <c:showVal val="1"/>
          <c:showCatName val="0"/>
          <c:showSerName val="0"/>
          <c:showPercent val="0"/>
          <c:showBubbleSize val="0"/>
        </c:dLbls>
        <c:gapWidth val="219"/>
        <c:overlap val="-27"/>
        <c:axId val="359935104"/>
        <c:axId val="359931496"/>
      </c:barChart>
      <c:catAx>
        <c:axId val="359935104"/>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9931496"/>
        <c:crosses val="autoZero"/>
        <c:auto val="1"/>
        <c:lblAlgn val="ctr"/>
        <c:lblOffset val="100"/>
        <c:noMultiLvlLbl val="0"/>
      </c:catAx>
      <c:valAx>
        <c:axId val="35993149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t>Adjusted Odds Ratio</a:t>
                </a:r>
              </a:p>
            </c:rich>
          </c:tx>
          <c:layout>
            <c:manualLayout>
              <c:xMode val="edge"/>
              <c:yMode val="edge"/>
              <c:x val="3.9331366764995086E-3"/>
              <c:y val="0.3658111639388363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59935104"/>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Gender</a:t>
            </a:r>
          </a:p>
        </c:rich>
      </c:tx>
      <c:layout>
        <c:manualLayout>
          <c:xMode val="edge"/>
          <c:yMode val="edge"/>
          <c:x val="0.44146781148288311"/>
          <c:y val="6.481481481481481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overdose!$A$10</c:f>
              <c:strCache>
                <c:ptCount val="1"/>
                <c:pt idx="0">
                  <c:v>2018</c:v>
                </c:pt>
              </c:strCache>
            </c:strRef>
          </c:tx>
          <c:spPr>
            <a:solidFill>
              <a:schemeClr val="accent1"/>
            </a:solidFill>
            <a:ln>
              <a:noFill/>
            </a:ln>
            <a:effectLst/>
          </c:spPr>
          <c:invertIfNegative val="0"/>
          <c:cat>
            <c:strRef>
              <c:f>overdose!$B$9:$C$9</c:f>
              <c:strCache>
                <c:ptCount val="2"/>
                <c:pt idx="0">
                  <c:v>Female</c:v>
                </c:pt>
                <c:pt idx="1">
                  <c:v>Male</c:v>
                </c:pt>
              </c:strCache>
            </c:strRef>
          </c:cat>
          <c:val>
            <c:numRef>
              <c:f>overdose!$B$10:$C$10</c:f>
              <c:numCache>
                <c:formatCode>General</c:formatCode>
                <c:ptCount val="2"/>
                <c:pt idx="0">
                  <c:v>13.6</c:v>
                </c:pt>
                <c:pt idx="1">
                  <c:v>27.9</c:v>
                </c:pt>
              </c:numCache>
            </c:numRef>
          </c:val>
          <c:extLst>
            <c:ext xmlns:c16="http://schemas.microsoft.com/office/drawing/2014/chart" uri="{C3380CC4-5D6E-409C-BE32-E72D297353CC}">
              <c16:uniqueId val="{00000000-0AA4-4264-BCB0-0DFBE416812A}"/>
            </c:ext>
          </c:extLst>
        </c:ser>
        <c:ser>
          <c:idx val="1"/>
          <c:order val="1"/>
          <c:tx>
            <c:strRef>
              <c:f>overdose!$A$11</c:f>
              <c:strCache>
                <c:ptCount val="1"/>
                <c:pt idx="0">
                  <c:v>2019</c:v>
                </c:pt>
              </c:strCache>
            </c:strRef>
          </c:tx>
          <c:spPr>
            <a:solidFill>
              <a:schemeClr val="accent2"/>
            </a:solidFill>
            <a:ln>
              <a:noFill/>
            </a:ln>
            <a:effectLst/>
          </c:spPr>
          <c:invertIfNegative val="0"/>
          <c:cat>
            <c:strRef>
              <c:f>overdose!$B$9:$C$9</c:f>
              <c:strCache>
                <c:ptCount val="2"/>
                <c:pt idx="0">
                  <c:v>Female</c:v>
                </c:pt>
                <c:pt idx="1">
                  <c:v>Male</c:v>
                </c:pt>
              </c:strCache>
            </c:strRef>
          </c:cat>
          <c:val>
            <c:numRef>
              <c:f>overdose!$B$11:$C$11</c:f>
              <c:numCache>
                <c:formatCode>General</c:formatCode>
                <c:ptCount val="2"/>
                <c:pt idx="0">
                  <c:v>13.7</c:v>
                </c:pt>
                <c:pt idx="1">
                  <c:v>29.6</c:v>
                </c:pt>
              </c:numCache>
            </c:numRef>
          </c:val>
          <c:extLst>
            <c:ext xmlns:c16="http://schemas.microsoft.com/office/drawing/2014/chart" uri="{C3380CC4-5D6E-409C-BE32-E72D297353CC}">
              <c16:uniqueId val="{00000001-0AA4-4264-BCB0-0DFBE416812A}"/>
            </c:ext>
          </c:extLst>
        </c:ser>
        <c:ser>
          <c:idx val="2"/>
          <c:order val="2"/>
          <c:tx>
            <c:strRef>
              <c:f>overdose!$A$12</c:f>
              <c:strCache>
                <c:ptCount val="1"/>
                <c:pt idx="0">
                  <c:v>2020</c:v>
                </c:pt>
              </c:strCache>
            </c:strRef>
          </c:tx>
          <c:spPr>
            <a:solidFill>
              <a:schemeClr val="accent3"/>
            </a:solidFill>
            <a:ln>
              <a:noFill/>
            </a:ln>
            <a:effectLst/>
          </c:spPr>
          <c:invertIfNegative val="0"/>
          <c:cat>
            <c:strRef>
              <c:f>overdose!$B$9:$C$9</c:f>
              <c:strCache>
                <c:ptCount val="2"/>
                <c:pt idx="0">
                  <c:v>Female</c:v>
                </c:pt>
                <c:pt idx="1">
                  <c:v>Male</c:v>
                </c:pt>
              </c:strCache>
            </c:strRef>
          </c:cat>
          <c:val>
            <c:numRef>
              <c:f>overdose!$B$12:$C$12</c:f>
              <c:numCache>
                <c:formatCode>General</c:formatCode>
                <c:ptCount val="2"/>
                <c:pt idx="0">
                  <c:v>17.100000000000001</c:v>
                </c:pt>
                <c:pt idx="1">
                  <c:v>39.5</c:v>
                </c:pt>
              </c:numCache>
            </c:numRef>
          </c:val>
          <c:extLst>
            <c:ext xmlns:c16="http://schemas.microsoft.com/office/drawing/2014/chart" uri="{C3380CC4-5D6E-409C-BE32-E72D297353CC}">
              <c16:uniqueId val="{00000002-0AA4-4264-BCB0-0DFBE416812A}"/>
            </c:ext>
          </c:extLst>
        </c:ser>
        <c:ser>
          <c:idx val="3"/>
          <c:order val="3"/>
          <c:tx>
            <c:strRef>
              <c:f>overdose!$A$13</c:f>
              <c:strCache>
                <c:ptCount val="1"/>
                <c:pt idx="0">
                  <c:v>2021</c:v>
                </c:pt>
              </c:strCache>
            </c:strRef>
          </c:tx>
          <c:spPr>
            <a:solidFill>
              <a:schemeClr val="accent4"/>
            </a:solidFill>
            <a:ln>
              <a:noFill/>
            </a:ln>
            <a:effectLst/>
          </c:spPr>
          <c:invertIfNegative val="0"/>
          <c:cat>
            <c:strRef>
              <c:f>overdose!$B$9:$C$9</c:f>
              <c:strCache>
                <c:ptCount val="2"/>
                <c:pt idx="0">
                  <c:v>Female</c:v>
                </c:pt>
                <c:pt idx="1">
                  <c:v>Male</c:v>
                </c:pt>
              </c:strCache>
            </c:strRef>
          </c:cat>
          <c:val>
            <c:numRef>
              <c:f>overdose!$B$13:$C$13</c:f>
              <c:numCache>
                <c:formatCode>General</c:formatCode>
                <c:ptCount val="2"/>
                <c:pt idx="0">
                  <c:v>19.600000000000001</c:v>
                </c:pt>
                <c:pt idx="1">
                  <c:v>45.1</c:v>
                </c:pt>
              </c:numCache>
            </c:numRef>
          </c:val>
          <c:extLst>
            <c:ext xmlns:c16="http://schemas.microsoft.com/office/drawing/2014/chart" uri="{C3380CC4-5D6E-409C-BE32-E72D297353CC}">
              <c16:uniqueId val="{00000003-0AA4-4264-BCB0-0DFBE416812A}"/>
            </c:ext>
          </c:extLst>
        </c:ser>
        <c:ser>
          <c:idx val="4"/>
          <c:order val="4"/>
          <c:tx>
            <c:strRef>
              <c:f>overdose!$A$14</c:f>
              <c:strCache>
                <c:ptCount val="1"/>
                <c:pt idx="0">
                  <c:v>2022</c:v>
                </c:pt>
              </c:strCache>
            </c:strRef>
          </c:tx>
          <c:spPr>
            <a:solidFill>
              <a:schemeClr val="accent5"/>
            </a:solidFill>
            <a:ln>
              <a:noFill/>
            </a:ln>
            <a:effectLst/>
          </c:spPr>
          <c:invertIfNegative val="0"/>
          <c:cat>
            <c:strRef>
              <c:f>overdose!$B$9:$C$9</c:f>
              <c:strCache>
                <c:ptCount val="2"/>
                <c:pt idx="0">
                  <c:v>Female</c:v>
                </c:pt>
                <c:pt idx="1">
                  <c:v>Male</c:v>
                </c:pt>
              </c:strCache>
            </c:strRef>
          </c:cat>
          <c:val>
            <c:numRef>
              <c:f>overdose!$B$14:$C$14</c:f>
              <c:numCache>
                <c:formatCode>General</c:formatCode>
                <c:ptCount val="2"/>
                <c:pt idx="0">
                  <c:v>19.100000000000001</c:v>
                </c:pt>
                <c:pt idx="1">
                  <c:v>45.9</c:v>
                </c:pt>
              </c:numCache>
            </c:numRef>
          </c:val>
          <c:extLst>
            <c:ext xmlns:c16="http://schemas.microsoft.com/office/drawing/2014/chart" uri="{C3380CC4-5D6E-409C-BE32-E72D297353CC}">
              <c16:uniqueId val="{00000004-0AA4-4264-BCB0-0DFBE416812A}"/>
            </c:ext>
          </c:extLst>
        </c:ser>
        <c:ser>
          <c:idx val="5"/>
          <c:order val="5"/>
          <c:tx>
            <c:strRef>
              <c:f>overdose!$A$15</c:f>
              <c:strCache>
                <c:ptCount val="1"/>
                <c:pt idx="0">
                  <c:v>2023P</c:v>
                </c:pt>
              </c:strCache>
            </c:strRef>
          </c:tx>
          <c:spPr>
            <a:solidFill>
              <a:schemeClr val="accent6"/>
            </a:solidFill>
            <a:ln>
              <a:noFill/>
            </a:ln>
            <a:effectLst/>
          </c:spPr>
          <c:invertIfNegative val="0"/>
          <c:cat>
            <c:strRef>
              <c:f>overdose!$B$9:$C$9</c:f>
              <c:strCache>
                <c:ptCount val="2"/>
                <c:pt idx="0">
                  <c:v>Female</c:v>
                </c:pt>
                <c:pt idx="1">
                  <c:v>Male</c:v>
                </c:pt>
              </c:strCache>
            </c:strRef>
          </c:cat>
          <c:val>
            <c:numRef>
              <c:f>overdose!$B$15:$C$15</c:f>
              <c:numCache>
                <c:formatCode>General</c:formatCode>
                <c:ptCount val="2"/>
                <c:pt idx="0">
                  <c:v>18.5</c:v>
                </c:pt>
                <c:pt idx="1">
                  <c:v>44.4</c:v>
                </c:pt>
              </c:numCache>
            </c:numRef>
          </c:val>
          <c:extLst>
            <c:ext xmlns:c16="http://schemas.microsoft.com/office/drawing/2014/chart" uri="{C3380CC4-5D6E-409C-BE32-E72D297353CC}">
              <c16:uniqueId val="{00000005-0AA4-4264-BCB0-0DFBE416812A}"/>
            </c:ext>
          </c:extLst>
        </c:ser>
        <c:dLbls>
          <c:showLegendKey val="0"/>
          <c:showVal val="0"/>
          <c:showCatName val="0"/>
          <c:showSerName val="0"/>
          <c:showPercent val="0"/>
          <c:showBubbleSize val="0"/>
        </c:dLbls>
        <c:gapWidth val="219"/>
        <c:overlap val="-27"/>
        <c:axId val="847056152"/>
        <c:axId val="847059032"/>
      </c:barChart>
      <c:catAx>
        <c:axId val="8470561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7059032"/>
        <c:crosses val="autoZero"/>
        <c:auto val="1"/>
        <c:lblAlgn val="ctr"/>
        <c:lblOffset val="100"/>
        <c:noMultiLvlLbl val="0"/>
      </c:catAx>
      <c:valAx>
        <c:axId val="847059032"/>
        <c:scaling>
          <c:orientation val="minMax"/>
          <c:max val="7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AA Rate per 100,000</a:t>
                </a:r>
              </a:p>
            </c:rich>
          </c:tx>
          <c:layout>
            <c:manualLayout>
              <c:xMode val="edge"/>
              <c:yMode val="edge"/>
              <c:x val="1.3765542462633869E-2"/>
              <c:y val="0.3249230825313502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47056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Age</a:t>
            </a:r>
            <a:r>
              <a:rPr lang="en-US" b="1" baseline="0" dirty="0">
                <a:solidFill>
                  <a:schemeClr val="tx1"/>
                </a:solidFill>
              </a:rPr>
              <a:t> Group</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overdose!$E$10</c:f>
              <c:strCache>
                <c:ptCount val="1"/>
                <c:pt idx="0">
                  <c:v>2018</c:v>
                </c:pt>
              </c:strCache>
            </c:strRef>
          </c:tx>
          <c:spPr>
            <a:solidFill>
              <a:schemeClr val="accent1"/>
            </a:solidFill>
            <a:ln>
              <a:noFill/>
            </a:ln>
            <a:effectLst/>
          </c:spPr>
          <c:invertIfNegative val="0"/>
          <c:cat>
            <c:strRef>
              <c:f>overdose!$F$9:$M$9</c:f>
              <c:strCache>
                <c:ptCount val="8"/>
                <c:pt idx="0">
                  <c:v>12-17</c:v>
                </c:pt>
                <c:pt idx="1">
                  <c:v>18-24</c:v>
                </c:pt>
                <c:pt idx="2">
                  <c:v>25-34</c:v>
                </c:pt>
                <c:pt idx="3">
                  <c:v>35-44</c:v>
                </c:pt>
                <c:pt idx="4">
                  <c:v>45-54</c:v>
                </c:pt>
                <c:pt idx="5">
                  <c:v>55-64</c:v>
                </c:pt>
                <c:pt idx="6">
                  <c:v>65-74</c:v>
                </c:pt>
                <c:pt idx="7">
                  <c:v>75-84</c:v>
                </c:pt>
              </c:strCache>
            </c:strRef>
          </c:cat>
          <c:val>
            <c:numRef>
              <c:f>overdose!$F$10:$M$10</c:f>
              <c:numCache>
                <c:formatCode>General</c:formatCode>
                <c:ptCount val="8"/>
                <c:pt idx="0" formatCode="0.0">
                  <c:v>1.0117</c:v>
                </c:pt>
                <c:pt idx="1">
                  <c:v>14.5</c:v>
                </c:pt>
                <c:pt idx="2">
                  <c:v>35.5</c:v>
                </c:pt>
                <c:pt idx="3">
                  <c:v>38.299999999999997</c:v>
                </c:pt>
                <c:pt idx="4">
                  <c:v>35.299999999999997</c:v>
                </c:pt>
                <c:pt idx="5">
                  <c:v>28.3</c:v>
                </c:pt>
                <c:pt idx="6">
                  <c:v>10.199999999999999</c:v>
                </c:pt>
                <c:pt idx="7">
                  <c:v>3.9</c:v>
                </c:pt>
              </c:numCache>
            </c:numRef>
          </c:val>
          <c:extLst>
            <c:ext xmlns:c16="http://schemas.microsoft.com/office/drawing/2014/chart" uri="{C3380CC4-5D6E-409C-BE32-E72D297353CC}">
              <c16:uniqueId val="{00000000-280E-4540-BEDD-4B5D455317F1}"/>
            </c:ext>
          </c:extLst>
        </c:ser>
        <c:ser>
          <c:idx val="1"/>
          <c:order val="1"/>
          <c:tx>
            <c:strRef>
              <c:f>overdose!$E$11</c:f>
              <c:strCache>
                <c:ptCount val="1"/>
                <c:pt idx="0">
                  <c:v>2019</c:v>
                </c:pt>
              </c:strCache>
            </c:strRef>
          </c:tx>
          <c:spPr>
            <a:solidFill>
              <a:schemeClr val="accent2"/>
            </a:solidFill>
            <a:ln>
              <a:noFill/>
            </a:ln>
            <a:effectLst/>
          </c:spPr>
          <c:invertIfNegative val="0"/>
          <c:cat>
            <c:strRef>
              <c:f>overdose!$F$9:$M$9</c:f>
              <c:strCache>
                <c:ptCount val="8"/>
                <c:pt idx="0">
                  <c:v>12-17</c:v>
                </c:pt>
                <c:pt idx="1">
                  <c:v>18-24</c:v>
                </c:pt>
                <c:pt idx="2">
                  <c:v>25-34</c:v>
                </c:pt>
                <c:pt idx="3">
                  <c:v>35-44</c:v>
                </c:pt>
                <c:pt idx="4">
                  <c:v>45-54</c:v>
                </c:pt>
                <c:pt idx="5">
                  <c:v>55-64</c:v>
                </c:pt>
                <c:pt idx="6">
                  <c:v>65-74</c:v>
                </c:pt>
                <c:pt idx="7">
                  <c:v>75-84</c:v>
                </c:pt>
              </c:strCache>
            </c:strRef>
          </c:cat>
          <c:val>
            <c:numRef>
              <c:f>overdose!$F$11:$M$11</c:f>
              <c:numCache>
                <c:formatCode>General</c:formatCode>
                <c:ptCount val="8"/>
                <c:pt idx="0" formatCode="0.0">
                  <c:v>1.1273</c:v>
                </c:pt>
                <c:pt idx="1">
                  <c:v>15</c:v>
                </c:pt>
                <c:pt idx="2">
                  <c:v>35.6</c:v>
                </c:pt>
                <c:pt idx="3">
                  <c:v>40.5</c:v>
                </c:pt>
                <c:pt idx="4">
                  <c:v>36.9</c:v>
                </c:pt>
                <c:pt idx="5">
                  <c:v>30.4</c:v>
                </c:pt>
                <c:pt idx="6">
                  <c:v>11.3</c:v>
                </c:pt>
                <c:pt idx="7">
                  <c:v>4.2</c:v>
                </c:pt>
              </c:numCache>
            </c:numRef>
          </c:val>
          <c:extLst>
            <c:ext xmlns:c16="http://schemas.microsoft.com/office/drawing/2014/chart" uri="{C3380CC4-5D6E-409C-BE32-E72D297353CC}">
              <c16:uniqueId val="{00000001-280E-4540-BEDD-4B5D455317F1}"/>
            </c:ext>
          </c:extLst>
        </c:ser>
        <c:ser>
          <c:idx val="2"/>
          <c:order val="2"/>
          <c:tx>
            <c:strRef>
              <c:f>overdose!$E$12</c:f>
              <c:strCache>
                <c:ptCount val="1"/>
                <c:pt idx="0">
                  <c:v>2020</c:v>
                </c:pt>
              </c:strCache>
            </c:strRef>
          </c:tx>
          <c:spPr>
            <a:solidFill>
              <a:schemeClr val="accent3"/>
            </a:solidFill>
            <a:ln>
              <a:noFill/>
            </a:ln>
            <a:effectLst/>
          </c:spPr>
          <c:invertIfNegative val="0"/>
          <c:cat>
            <c:strRef>
              <c:f>overdose!$F$9:$M$9</c:f>
              <c:strCache>
                <c:ptCount val="8"/>
                <c:pt idx="0">
                  <c:v>12-17</c:v>
                </c:pt>
                <c:pt idx="1">
                  <c:v>18-24</c:v>
                </c:pt>
                <c:pt idx="2">
                  <c:v>25-34</c:v>
                </c:pt>
                <c:pt idx="3">
                  <c:v>35-44</c:v>
                </c:pt>
                <c:pt idx="4">
                  <c:v>45-54</c:v>
                </c:pt>
                <c:pt idx="5">
                  <c:v>55-64</c:v>
                </c:pt>
                <c:pt idx="6">
                  <c:v>65-74</c:v>
                </c:pt>
                <c:pt idx="7">
                  <c:v>75-84</c:v>
                </c:pt>
              </c:strCache>
            </c:strRef>
          </c:cat>
          <c:val>
            <c:numRef>
              <c:f>overdose!$F$12:$M$12</c:f>
              <c:numCache>
                <c:formatCode>General</c:formatCode>
                <c:ptCount val="8"/>
                <c:pt idx="0" formatCode="0.0">
                  <c:v>2.1722000000000001</c:v>
                </c:pt>
                <c:pt idx="1">
                  <c:v>22.1</c:v>
                </c:pt>
                <c:pt idx="2">
                  <c:v>47.3</c:v>
                </c:pt>
                <c:pt idx="3">
                  <c:v>53.9</c:v>
                </c:pt>
                <c:pt idx="4">
                  <c:v>46.9</c:v>
                </c:pt>
                <c:pt idx="5">
                  <c:v>37.299999999999997</c:v>
                </c:pt>
                <c:pt idx="6">
                  <c:v>13.2</c:v>
                </c:pt>
                <c:pt idx="7">
                  <c:v>4</c:v>
                </c:pt>
              </c:numCache>
            </c:numRef>
          </c:val>
          <c:extLst>
            <c:ext xmlns:c16="http://schemas.microsoft.com/office/drawing/2014/chart" uri="{C3380CC4-5D6E-409C-BE32-E72D297353CC}">
              <c16:uniqueId val="{00000002-280E-4540-BEDD-4B5D455317F1}"/>
            </c:ext>
          </c:extLst>
        </c:ser>
        <c:ser>
          <c:idx val="3"/>
          <c:order val="3"/>
          <c:tx>
            <c:strRef>
              <c:f>overdose!$E$13</c:f>
              <c:strCache>
                <c:ptCount val="1"/>
                <c:pt idx="0">
                  <c:v>2021</c:v>
                </c:pt>
              </c:strCache>
            </c:strRef>
          </c:tx>
          <c:spPr>
            <a:solidFill>
              <a:schemeClr val="accent4"/>
            </a:solidFill>
            <a:ln>
              <a:noFill/>
            </a:ln>
            <a:effectLst/>
          </c:spPr>
          <c:invertIfNegative val="0"/>
          <c:cat>
            <c:strRef>
              <c:f>overdose!$F$9:$M$9</c:f>
              <c:strCache>
                <c:ptCount val="8"/>
                <c:pt idx="0">
                  <c:v>12-17</c:v>
                </c:pt>
                <c:pt idx="1">
                  <c:v>18-24</c:v>
                </c:pt>
                <c:pt idx="2">
                  <c:v>25-34</c:v>
                </c:pt>
                <c:pt idx="3">
                  <c:v>35-44</c:v>
                </c:pt>
                <c:pt idx="4">
                  <c:v>45-54</c:v>
                </c:pt>
                <c:pt idx="5">
                  <c:v>55-64</c:v>
                </c:pt>
                <c:pt idx="6">
                  <c:v>65-74</c:v>
                </c:pt>
                <c:pt idx="7">
                  <c:v>75-84</c:v>
                </c:pt>
              </c:strCache>
            </c:strRef>
          </c:cat>
          <c:val>
            <c:numRef>
              <c:f>overdose!$F$13:$M$13</c:f>
              <c:numCache>
                <c:formatCode>General</c:formatCode>
                <c:ptCount val="8"/>
                <c:pt idx="0" formatCode="0.0">
                  <c:v>2.4355000000000002</c:v>
                </c:pt>
                <c:pt idx="1">
                  <c:v>22.8</c:v>
                </c:pt>
                <c:pt idx="2">
                  <c:v>52.9</c:v>
                </c:pt>
                <c:pt idx="3">
                  <c:v>62</c:v>
                </c:pt>
                <c:pt idx="4">
                  <c:v>53.8</c:v>
                </c:pt>
                <c:pt idx="5">
                  <c:v>45.6</c:v>
                </c:pt>
                <c:pt idx="6">
                  <c:v>16.8</c:v>
                </c:pt>
                <c:pt idx="7">
                  <c:v>4.9000000000000004</c:v>
                </c:pt>
              </c:numCache>
            </c:numRef>
          </c:val>
          <c:extLst>
            <c:ext xmlns:c16="http://schemas.microsoft.com/office/drawing/2014/chart" uri="{C3380CC4-5D6E-409C-BE32-E72D297353CC}">
              <c16:uniqueId val="{00000003-280E-4540-BEDD-4B5D455317F1}"/>
            </c:ext>
          </c:extLst>
        </c:ser>
        <c:ser>
          <c:idx val="4"/>
          <c:order val="4"/>
          <c:tx>
            <c:strRef>
              <c:f>overdose!$E$14</c:f>
              <c:strCache>
                <c:ptCount val="1"/>
                <c:pt idx="0">
                  <c:v>2022</c:v>
                </c:pt>
              </c:strCache>
            </c:strRef>
          </c:tx>
          <c:spPr>
            <a:solidFill>
              <a:schemeClr val="accent5"/>
            </a:solidFill>
            <a:ln>
              <a:noFill/>
            </a:ln>
            <a:effectLst/>
          </c:spPr>
          <c:invertIfNegative val="0"/>
          <c:cat>
            <c:strRef>
              <c:f>overdose!$F$9:$M$9</c:f>
              <c:strCache>
                <c:ptCount val="8"/>
                <c:pt idx="0">
                  <c:v>12-17</c:v>
                </c:pt>
                <c:pt idx="1">
                  <c:v>18-24</c:v>
                </c:pt>
                <c:pt idx="2">
                  <c:v>25-34</c:v>
                </c:pt>
                <c:pt idx="3">
                  <c:v>35-44</c:v>
                </c:pt>
                <c:pt idx="4">
                  <c:v>45-54</c:v>
                </c:pt>
                <c:pt idx="5">
                  <c:v>55-64</c:v>
                </c:pt>
                <c:pt idx="6">
                  <c:v>65-74</c:v>
                </c:pt>
                <c:pt idx="7">
                  <c:v>75-84</c:v>
                </c:pt>
              </c:strCache>
            </c:strRef>
          </c:cat>
          <c:val>
            <c:numRef>
              <c:f>overdose!$F$14:$M$14</c:f>
              <c:numCache>
                <c:formatCode>General</c:formatCode>
                <c:ptCount val="8"/>
                <c:pt idx="0" formatCode="0.0">
                  <c:v>2.8</c:v>
                </c:pt>
                <c:pt idx="1">
                  <c:v>19.5</c:v>
                </c:pt>
                <c:pt idx="2">
                  <c:v>50.6</c:v>
                </c:pt>
                <c:pt idx="3">
                  <c:v>63.1</c:v>
                </c:pt>
                <c:pt idx="4">
                  <c:v>55.3</c:v>
                </c:pt>
                <c:pt idx="5">
                  <c:v>48.1</c:v>
                </c:pt>
                <c:pt idx="6">
                  <c:v>19</c:v>
                </c:pt>
                <c:pt idx="7">
                  <c:v>5.3</c:v>
                </c:pt>
              </c:numCache>
            </c:numRef>
          </c:val>
          <c:extLst>
            <c:ext xmlns:c16="http://schemas.microsoft.com/office/drawing/2014/chart" uri="{C3380CC4-5D6E-409C-BE32-E72D297353CC}">
              <c16:uniqueId val="{00000004-280E-4540-BEDD-4B5D455317F1}"/>
            </c:ext>
          </c:extLst>
        </c:ser>
        <c:ser>
          <c:idx val="5"/>
          <c:order val="5"/>
          <c:tx>
            <c:strRef>
              <c:f>overdose!$E$15</c:f>
              <c:strCache>
                <c:ptCount val="1"/>
                <c:pt idx="0">
                  <c:v>2023P</c:v>
                </c:pt>
              </c:strCache>
            </c:strRef>
          </c:tx>
          <c:spPr>
            <a:solidFill>
              <a:schemeClr val="accent6"/>
            </a:solidFill>
            <a:ln>
              <a:noFill/>
            </a:ln>
            <a:effectLst/>
          </c:spPr>
          <c:invertIfNegative val="0"/>
          <c:cat>
            <c:strRef>
              <c:f>overdose!$F$9:$M$9</c:f>
              <c:strCache>
                <c:ptCount val="8"/>
                <c:pt idx="0">
                  <c:v>12-17</c:v>
                </c:pt>
                <c:pt idx="1">
                  <c:v>18-24</c:v>
                </c:pt>
                <c:pt idx="2">
                  <c:v>25-34</c:v>
                </c:pt>
                <c:pt idx="3">
                  <c:v>35-44</c:v>
                </c:pt>
                <c:pt idx="4">
                  <c:v>45-54</c:v>
                </c:pt>
                <c:pt idx="5">
                  <c:v>55-64</c:v>
                </c:pt>
                <c:pt idx="6">
                  <c:v>65-74</c:v>
                </c:pt>
                <c:pt idx="7">
                  <c:v>75-84</c:v>
                </c:pt>
              </c:strCache>
            </c:strRef>
          </c:cat>
          <c:val>
            <c:numRef>
              <c:f>overdose!$F$15:$M$15</c:f>
              <c:numCache>
                <c:formatCode>0.0</c:formatCode>
                <c:ptCount val="8"/>
                <c:pt idx="0">
                  <c:v>2.7</c:v>
                </c:pt>
                <c:pt idx="1">
                  <c:v>17</c:v>
                </c:pt>
                <c:pt idx="2">
                  <c:v>45.6</c:v>
                </c:pt>
                <c:pt idx="3">
                  <c:v>61.8</c:v>
                </c:pt>
                <c:pt idx="4">
                  <c:v>53.4</c:v>
                </c:pt>
                <c:pt idx="5">
                  <c:v>49</c:v>
                </c:pt>
                <c:pt idx="6">
                  <c:v>21.9</c:v>
                </c:pt>
                <c:pt idx="7">
                  <c:v>6</c:v>
                </c:pt>
              </c:numCache>
            </c:numRef>
          </c:val>
          <c:extLst>
            <c:ext xmlns:c16="http://schemas.microsoft.com/office/drawing/2014/chart" uri="{C3380CC4-5D6E-409C-BE32-E72D297353CC}">
              <c16:uniqueId val="{00000005-280E-4540-BEDD-4B5D455317F1}"/>
            </c:ext>
          </c:extLst>
        </c:ser>
        <c:dLbls>
          <c:showLegendKey val="0"/>
          <c:showVal val="0"/>
          <c:showCatName val="0"/>
          <c:showSerName val="0"/>
          <c:showPercent val="0"/>
          <c:showBubbleSize val="0"/>
        </c:dLbls>
        <c:gapWidth val="219"/>
        <c:overlap val="-27"/>
        <c:axId val="812368696"/>
        <c:axId val="812369416"/>
      </c:barChart>
      <c:catAx>
        <c:axId val="8123686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2369416"/>
        <c:crosses val="autoZero"/>
        <c:auto val="1"/>
        <c:lblAlgn val="ctr"/>
        <c:lblOffset val="100"/>
        <c:noMultiLvlLbl val="0"/>
      </c:catAx>
      <c:valAx>
        <c:axId val="8123694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Rate per 100,000</a:t>
                </a:r>
              </a:p>
            </c:rich>
          </c:tx>
          <c:layout>
            <c:manualLayout>
              <c:xMode val="edge"/>
              <c:yMode val="edge"/>
              <c:x val="0"/>
              <c:y val="0.3996401904406396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2368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Sheet5!$C$1</c:f>
              <c:strCache>
                <c:ptCount val="1"/>
                <c:pt idx="0">
                  <c:v>2018</c:v>
                </c:pt>
              </c:strCache>
            </c:strRef>
          </c:tx>
          <c:spPr>
            <a:solidFill>
              <a:schemeClr val="accent1"/>
            </a:solidFill>
            <a:ln>
              <a:noFill/>
            </a:ln>
            <a:effectLst/>
          </c:spPr>
          <c:invertIfNegative val="0"/>
          <c:cat>
            <c:multiLvlStrRef>
              <c:f>Sheet5!$A$2:$B$10</c:f>
              <c:multiLvlStrCache>
                <c:ptCount val="9"/>
                <c:lvl>
                  <c:pt idx="0">
                    <c:v>Overall</c:v>
                  </c:pt>
                  <c:pt idx="1">
                    <c:v>Female</c:v>
                  </c:pt>
                  <c:pt idx="2">
                    <c:v>Male</c:v>
                  </c:pt>
                  <c:pt idx="3">
                    <c:v>American Indian/Alaska Native, NH</c:v>
                  </c:pt>
                  <c:pt idx="4">
                    <c:v>Black, NH</c:v>
                  </c:pt>
                  <c:pt idx="5">
                    <c:v>Asian, NH</c:v>
                  </c:pt>
                  <c:pt idx="6">
                    <c:v>White, NH</c:v>
                  </c:pt>
                  <c:pt idx="7">
                    <c:v>More than 1 Race, NH</c:v>
                  </c:pt>
                  <c:pt idx="8">
                    <c:v>Hispanic</c:v>
                  </c:pt>
                </c:lvl>
                <c:lvl>
                  <c:pt idx="1">
                    <c:v>Gender</c:v>
                  </c:pt>
                  <c:pt idx="3">
                    <c:v>Race/Ethnicity</c:v>
                  </c:pt>
                </c:lvl>
              </c:multiLvlStrCache>
            </c:multiLvlStrRef>
          </c:cat>
          <c:val>
            <c:numRef>
              <c:f>Sheet5!$C$2:$C$10</c:f>
              <c:numCache>
                <c:formatCode>General</c:formatCode>
                <c:ptCount val="9"/>
                <c:pt idx="0">
                  <c:v>8.4</c:v>
                </c:pt>
                <c:pt idx="1">
                  <c:v>5.6</c:v>
                </c:pt>
                <c:pt idx="2">
                  <c:v>11.2</c:v>
                </c:pt>
                <c:pt idx="3">
                  <c:v>10</c:v>
                </c:pt>
                <c:pt idx="4">
                  <c:v>4.8</c:v>
                </c:pt>
                <c:pt idx="5">
                  <c:v>2.9</c:v>
                </c:pt>
                <c:pt idx="6">
                  <c:v>11.7</c:v>
                </c:pt>
                <c:pt idx="7">
                  <c:v>4.5999999999999996</c:v>
                </c:pt>
                <c:pt idx="8">
                  <c:v>5</c:v>
                </c:pt>
              </c:numCache>
            </c:numRef>
          </c:val>
          <c:extLst>
            <c:ext xmlns:c16="http://schemas.microsoft.com/office/drawing/2014/chart" uri="{C3380CC4-5D6E-409C-BE32-E72D297353CC}">
              <c16:uniqueId val="{00000000-28A4-43F4-AC49-05C879A55617}"/>
            </c:ext>
          </c:extLst>
        </c:ser>
        <c:ser>
          <c:idx val="1"/>
          <c:order val="1"/>
          <c:tx>
            <c:strRef>
              <c:f>Sheet5!$D$1</c:f>
              <c:strCache>
                <c:ptCount val="1"/>
                <c:pt idx="0">
                  <c:v>2019</c:v>
                </c:pt>
              </c:strCache>
            </c:strRef>
          </c:tx>
          <c:spPr>
            <a:solidFill>
              <a:schemeClr val="accent2"/>
            </a:solidFill>
            <a:ln>
              <a:noFill/>
            </a:ln>
            <a:effectLst/>
          </c:spPr>
          <c:invertIfNegative val="0"/>
          <c:cat>
            <c:multiLvlStrRef>
              <c:f>Sheet5!$A$2:$B$10</c:f>
              <c:multiLvlStrCache>
                <c:ptCount val="9"/>
                <c:lvl>
                  <c:pt idx="0">
                    <c:v>Overall</c:v>
                  </c:pt>
                  <c:pt idx="1">
                    <c:v>Female</c:v>
                  </c:pt>
                  <c:pt idx="2">
                    <c:v>Male</c:v>
                  </c:pt>
                  <c:pt idx="3">
                    <c:v>American Indian/Alaska Native, NH</c:v>
                  </c:pt>
                  <c:pt idx="4">
                    <c:v>Black, NH</c:v>
                  </c:pt>
                  <c:pt idx="5">
                    <c:v>Asian, NH</c:v>
                  </c:pt>
                  <c:pt idx="6">
                    <c:v>White, NH</c:v>
                  </c:pt>
                  <c:pt idx="7">
                    <c:v>More than 1 Race, NH</c:v>
                  </c:pt>
                  <c:pt idx="8">
                    <c:v>Hispanic</c:v>
                  </c:pt>
                </c:lvl>
                <c:lvl>
                  <c:pt idx="1">
                    <c:v>Gender</c:v>
                  </c:pt>
                  <c:pt idx="3">
                    <c:v>Race/Ethnicity</c:v>
                  </c:pt>
                </c:lvl>
              </c:multiLvlStrCache>
            </c:multiLvlStrRef>
          </c:cat>
          <c:val>
            <c:numRef>
              <c:f>Sheet5!$D$2:$D$10</c:f>
              <c:numCache>
                <c:formatCode>General</c:formatCode>
                <c:ptCount val="9"/>
                <c:pt idx="0">
                  <c:v>8.6999999999999993</c:v>
                </c:pt>
                <c:pt idx="1">
                  <c:v>5.5</c:v>
                </c:pt>
                <c:pt idx="2">
                  <c:v>11.8</c:v>
                </c:pt>
                <c:pt idx="3">
                  <c:v>15</c:v>
                </c:pt>
                <c:pt idx="4">
                  <c:v>6.4</c:v>
                </c:pt>
                <c:pt idx="5">
                  <c:v>3.3</c:v>
                </c:pt>
                <c:pt idx="6">
                  <c:v>10.8</c:v>
                </c:pt>
                <c:pt idx="7">
                  <c:v>5.9</c:v>
                </c:pt>
                <c:pt idx="8">
                  <c:v>6.8</c:v>
                </c:pt>
              </c:numCache>
            </c:numRef>
          </c:val>
          <c:extLst>
            <c:ext xmlns:c16="http://schemas.microsoft.com/office/drawing/2014/chart" uri="{C3380CC4-5D6E-409C-BE32-E72D297353CC}">
              <c16:uniqueId val="{00000001-28A4-43F4-AC49-05C879A55617}"/>
            </c:ext>
          </c:extLst>
        </c:ser>
        <c:ser>
          <c:idx val="2"/>
          <c:order val="2"/>
          <c:tx>
            <c:strRef>
              <c:f>Sheet5!$E$1</c:f>
              <c:strCache>
                <c:ptCount val="1"/>
                <c:pt idx="0">
                  <c:v>2020</c:v>
                </c:pt>
              </c:strCache>
            </c:strRef>
          </c:tx>
          <c:spPr>
            <a:solidFill>
              <a:schemeClr val="accent3"/>
            </a:solidFill>
            <a:ln>
              <a:noFill/>
            </a:ln>
            <a:effectLst/>
          </c:spPr>
          <c:invertIfNegative val="0"/>
          <c:cat>
            <c:multiLvlStrRef>
              <c:f>Sheet5!$A$2:$B$10</c:f>
              <c:multiLvlStrCache>
                <c:ptCount val="9"/>
                <c:lvl>
                  <c:pt idx="0">
                    <c:v>Overall</c:v>
                  </c:pt>
                  <c:pt idx="1">
                    <c:v>Female</c:v>
                  </c:pt>
                  <c:pt idx="2">
                    <c:v>Male</c:v>
                  </c:pt>
                  <c:pt idx="3">
                    <c:v>American Indian/Alaska Native, NH</c:v>
                  </c:pt>
                  <c:pt idx="4">
                    <c:v>Black, NH</c:v>
                  </c:pt>
                  <c:pt idx="5">
                    <c:v>Asian, NH</c:v>
                  </c:pt>
                  <c:pt idx="6">
                    <c:v>White, NH</c:v>
                  </c:pt>
                  <c:pt idx="7">
                    <c:v>More than 1 Race, NH</c:v>
                  </c:pt>
                  <c:pt idx="8">
                    <c:v>Hispanic</c:v>
                  </c:pt>
                </c:lvl>
                <c:lvl>
                  <c:pt idx="1">
                    <c:v>Gender</c:v>
                  </c:pt>
                  <c:pt idx="3">
                    <c:v>Race/Ethnicity</c:v>
                  </c:pt>
                </c:lvl>
              </c:multiLvlStrCache>
            </c:multiLvlStrRef>
          </c:cat>
          <c:val>
            <c:numRef>
              <c:f>Sheet5!$E$2:$E$10</c:f>
              <c:numCache>
                <c:formatCode>General</c:formatCode>
                <c:ptCount val="9"/>
                <c:pt idx="0">
                  <c:v>13</c:v>
                </c:pt>
                <c:pt idx="1">
                  <c:v>7.5</c:v>
                </c:pt>
                <c:pt idx="2">
                  <c:v>18.2</c:v>
                </c:pt>
                <c:pt idx="3">
                  <c:v>20.9</c:v>
                </c:pt>
                <c:pt idx="4">
                  <c:v>12.2</c:v>
                </c:pt>
                <c:pt idx="5">
                  <c:v>5</c:v>
                </c:pt>
                <c:pt idx="6">
                  <c:v>14.9</c:v>
                </c:pt>
                <c:pt idx="7">
                  <c:v>9.1999999999999993</c:v>
                </c:pt>
                <c:pt idx="8">
                  <c:v>11.5</c:v>
                </c:pt>
              </c:numCache>
            </c:numRef>
          </c:val>
          <c:extLst>
            <c:ext xmlns:c16="http://schemas.microsoft.com/office/drawing/2014/chart" uri="{C3380CC4-5D6E-409C-BE32-E72D297353CC}">
              <c16:uniqueId val="{00000002-28A4-43F4-AC49-05C879A55617}"/>
            </c:ext>
          </c:extLst>
        </c:ser>
        <c:ser>
          <c:idx val="3"/>
          <c:order val="3"/>
          <c:tx>
            <c:strRef>
              <c:f>Sheet5!$F$1</c:f>
              <c:strCache>
                <c:ptCount val="1"/>
                <c:pt idx="0">
                  <c:v>2021</c:v>
                </c:pt>
              </c:strCache>
            </c:strRef>
          </c:tx>
          <c:spPr>
            <a:solidFill>
              <a:schemeClr val="accent4"/>
            </a:solidFill>
            <a:ln>
              <a:noFill/>
            </a:ln>
            <a:effectLst/>
          </c:spPr>
          <c:invertIfNegative val="0"/>
          <c:cat>
            <c:multiLvlStrRef>
              <c:f>Sheet5!$A$2:$B$10</c:f>
              <c:multiLvlStrCache>
                <c:ptCount val="9"/>
                <c:lvl>
                  <c:pt idx="0">
                    <c:v>Overall</c:v>
                  </c:pt>
                  <c:pt idx="1">
                    <c:v>Female</c:v>
                  </c:pt>
                  <c:pt idx="2">
                    <c:v>Male</c:v>
                  </c:pt>
                  <c:pt idx="3">
                    <c:v>American Indian/Alaska Native, NH</c:v>
                  </c:pt>
                  <c:pt idx="4">
                    <c:v>Black, NH</c:v>
                  </c:pt>
                  <c:pt idx="5">
                    <c:v>Asian, NH</c:v>
                  </c:pt>
                  <c:pt idx="6">
                    <c:v>White, NH</c:v>
                  </c:pt>
                  <c:pt idx="7">
                    <c:v>More than 1 Race, NH</c:v>
                  </c:pt>
                  <c:pt idx="8">
                    <c:v>Hispanic</c:v>
                  </c:pt>
                </c:lvl>
                <c:lvl>
                  <c:pt idx="1">
                    <c:v>Gender</c:v>
                  </c:pt>
                  <c:pt idx="3">
                    <c:v>Race/Ethnicity</c:v>
                  </c:pt>
                </c:lvl>
              </c:multiLvlStrCache>
            </c:multiLvlStrRef>
          </c:cat>
          <c:val>
            <c:numRef>
              <c:f>Sheet5!$F$2:$F$10</c:f>
              <c:numCache>
                <c:formatCode>General</c:formatCode>
                <c:ptCount val="9"/>
                <c:pt idx="0">
                  <c:v>13.3</c:v>
                </c:pt>
                <c:pt idx="1">
                  <c:v>8.6</c:v>
                </c:pt>
                <c:pt idx="2">
                  <c:v>17.899999999999999</c:v>
                </c:pt>
                <c:pt idx="3">
                  <c:v>24.6</c:v>
                </c:pt>
                <c:pt idx="4">
                  <c:v>13</c:v>
                </c:pt>
                <c:pt idx="5">
                  <c:v>4.3</c:v>
                </c:pt>
                <c:pt idx="6">
                  <c:v>15</c:v>
                </c:pt>
                <c:pt idx="7">
                  <c:v>9.6</c:v>
                </c:pt>
                <c:pt idx="8">
                  <c:v>12.1</c:v>
                </c:pt>
              </c:numCache>
            </c:numRef>
          </c:val>
          <c:extLst>
            <c:ext xmlns:c16="http://schemas.microsoft.com/office/drawing/2014/chart" uri="{C3380CC4-5D6E-409C-BE32-E72D297353CC}">
              <c16:uniqueId val="{00000003-28A4-43F4-AC49-05C879A55617}"/>
            </c:ext>
          </c:extLst>
        </c:ser>
        <c:ser>
          <c:idx val="4"/>
          <c:order val="4"/>
          <c:tx>
            <c:strRef>
              <c:f>Sheet5!$G$1</c:f>
              <c:strCache>
                <c:ptCount val="1"/>
                <c:pt idx="0">
                  <c:v>2022</c:v>
                </c:pt>
              </c:strCache>
            </c:strRef>
          </c:tx>
          <c:spPr>
            <a:solidFill>
              <a:schemeClr val="accent5"/>
            </a:solidFill>
            <a:ln>
              <a:noFill/>
            </a:ln>
            <a:effectLst/>
          </c:spPr>
          <c:invertIfNegative val="0"/>
          <c:cat>
            <c:multiLvlStrRef>
              <c:f>Sheet5!$A$2:$B$10</c:f>
              <c:multiLvlStrCache>
                <c:ptCount val="9"/>
                <c:lvl>
                  <c:pt idx="0">
                    <c:v>Overall</c:v>
                  </c:pt>
                  <c:pt idx="1">
                    <c:v>Female</c:v>
                  </c:pt>
                  <c:pt idx="2">
                    <c:v>Male</c:v>
                  </c:pt>
                  <c:pt idx="3">
                    <c:v>American Indian/Alaska Native, NH</c:v>
                  </c:pt>
                  <c:pt idx="4">
                    <c:v>Black, NH</c:v>
                  </c:pt>
                  <c:pt idx="5">
                    <c:v>Asian, NH</c:v>
                  </c:pt>
                  <c:pt idx="6">
                    <c:v>White, NH</c:v>
                  </c:pt>
                  <c:pt idx="7">
                    <c:v>More than 1 Race, NH</c:v>
                  </c:pt>
                  <c:pt idx="8">
                    <c:v>Hispanic</c:v>
                  </c:pt>
                </c:lvl>
                <c:lvl>
                  <c:pt idx="1">
                    <c:v>Gender</c:v>
                  </c:pt>
                  <c:pt idx="3">
                    <c:v>Race/Ethnicity</c:v>
                  </c:pt>
                </c:lvl>
              </c:multiLvlStrCache>
            </c:multiLvlStrRef>
          </c:cat>
          <c:val>
            <c:numRef>
              <c:f>Sheet5!$G$2:$G$10</c:f>
              <c:numCache>
                <c:formatCode>General</c:formatCode>
                <c:ptCount val="9"/>
                <c:pt idx="0">
                  <c:v>11.9</c:v>
                </c:pt>
                <c:pt idx="1">
                  <c:v>8.5</c:v>
                </c:pt>
                <c:pt idx="2">
                  <c:v>15.7</c:v>
                </c:pt>
                <c:pt idx="3">
                  <c:v>26.5</c:v>
                </c:pt>
                <c:pt idx="4">
                  <c:v>12.5</c:v>
                </c:pt>
                <c:pt idx="5">
                  <c:v>4.2</c:v>
                </c:pt>
                <c:pt idx="6">
                  <c:v>12.7</c:v>
                </c:pt>
                <c:pt idx="7">
                  <c:v>10.5</c:v>
                </c:pt>
                <c:pt idx="8">
                  <c:v>11.4</c:v>
                </c:pt>
              </c:numCache>
            </c:numRef>
          </c:val>
          <c:extLst>
            <c:ext xmlns:c16="http://schemas.microsoft.com/office/drawing/2014/chart" uri="{C3380CC4-5D6E-409C-BE32-E72D297353CC}">
              <c16:uniqueId val="{00000004-28A4-43F4-AC49-05C879A55617}"/>
            </c:ext>
          </c:extLst>
        </c:ser>
        <c:ser>
          <c:idx val="5"/>
          <c:order val="5"/>
          <c:tx>
            <c:strRef>
              <c:f>Sheet5!$H$1</c:f>
              <c:strCache>
                <c:ptCount val="1"/>
                <c:pt idx="0">
                  <c:v>2023P</c:v>
                </c:pt>
              </c:strCache>
            </c:strRef>
          </c:tx>
          <c:spPr>
            <a:solidFill>
              <a:schemeClr val="accent6"/>
            </a:solidFill>
            <a:ln>
              <a:noFill/>
            </a:ln>
            <a:effectLst/>
          </c:spPr>
          <c:invertIfNegative val="0"/>
          <c:cat>
            <c:multiLvlStrRef>
              <c:f>Sheet5!$A$2:$B$10</c:f>
              <c:multiLvlStrCache>
                <c:ptCount val="9"/>
                <c:lvl>
                  <c:pt idx="0">
                    <c:v>Overall</c:v>
                  </c:pt>
                  <c:pt idx="1">
                    <c:v>Female</c:v>
                  </c:pt>
                  <c:pt idx="2">
                    <c:v>Male</c:v>
                  </c:pt>
                  <c:pt idx="3">
                    <c:v>American Indian/Alaska Native, NH</c:v>
                  </c:pt>
                  <c:pt idx="4">
                    <c:v>Black, NH</c:v>
                  </c:pt>
                  <c:pt idx="5">
                    <c:v>Asian, NH</c:v>
                  </c:pt>
                  <c:pt idx="6">
                    <c:v>White, NH</c:v>
                  </c:pt>
                  <c:pt idx="7">
                    <c:v>More than 1 Race, NH</c:v>
                  </c:pt>
                  <c:pt idx="8">
                    <c:v>Hispanic</c:v>
                  </c:pt>
                </c:lvl>
                <c:lvl>
                  <c:pt idx="1">
                    <c:v>Gender</c:v>
                  </c:pt>
                  <c:pt idx="3">
                    <c:v>Race/Ethnicity</c:v>
                  </c:pt>
                </c:lvl>
              </c:multiLvlStrCache>
            </c:multiLvlStrRef>
          </c:cat>
          <c:val>
            <c:numRef>
              <c:f>Sheet5!$H$2:$H$10</c:f>
              <c:numCache>
                <c:formatCode>General</c:formatCode>
                <c:ptCount val="9"/>
                <c:pt idx="0">
                  <c:v>10.6</c:v>
                </c:pt>
                <c:pt idx="1">
                  <c:v>7.4</c:v>
                </c:pt>
                <c:pt idx="2">
                  <c:v>13.6</c:v>
                </c:pt>
                <c:pt idx="3">
                  <c:v>22.4</c:v>
                </c:pt>
                <c:pt idx="4">
                  <c:v>13.2</c:v>
                </c:pt>
                <c:pt idx="5">
                  <c:v>3.6</c:v>
                </c:pt>
                <c:pt idx="6">
                  <c:v>10.6</c:v>
                </c:pt>
                <c:pt idx="7">
                  <c:v>8.1999999999999993</c:v>
                </c:pt>
                <c:pt idx="8">
                  <c:v>10.4</c:v>
                </c:pt>
              </c:numCache>
            </c:numRef>
          </c:val>
          <c:extLst>
            <c:ext xmlns:c16="http://schemas.microsoft.com/office/drawing/2014/chart" uri="{C3380CC4-5D6E-409C-BE32-E72D297353CC}">
              <c16:uniqueId val="{00000005-28A4-43F4-AC49-05C879A55617}"/>
            </c:ext>
          </c:extLst>
        </c:ser>
        <c:dLbls>
          <c:showLegendKey val="0"/>
          <c:showVal val="0"/>
          <c:showCatName val="0"/>
          <c:showSerName val="0"/>
          <c:showPercent val="0"/>
          <c:showBubbleSize val="0"/>
        </c:dLbls>
        <c:gapWidth val="219"/>
        <c:overlap val="-27"/>
        <c:axId val="874901776"/>
        <c:axId val="874903216"/>
      </c:barChart>
      <c:catAx>
        <c:axId val="874901776"/>
        <c:scaling>
          <c:orientation val="minMax"/>
        </c:scaling>
        <c:delete val="0"/>
        <c:axPos val="b"/>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74903216"/>
        <c:crosses val="autoZero"/>
        <c:auto val="1"/>
        <c:lblAlgn val="ctr"/>
        <c:lblOffset val="100"/>
        <c:noMultiLvlLbl val="0"/>
      </c:catAx>
      <c:valAx>
        <c:axId val="87490321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Rate per 100,000</a:t>
                </a:r>
              </a:p>
            </c:rich>
          </c:tx>
          <c:layout>
            <c:manualLayout>
              <c:xMode val="edge"/>
              <c:yMode val="edge"/>
              <c:x val="0"/>
              <c:y val="0.3643462598425196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749017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12-17 Year Olds, Past Year Substance</a:t>
            </a:r>
            <a:r>
              <a:rPr lang="en-US" b="1" baseline="0" dirty="0">
                <a:solidFill>
                  <a:schemeClr val="tx1"/>
                </a:solidFill>
              </a:rPr>
              <a:t> Use</a:t>
            </a:r>
            <a:endParaRPr lang="en-US"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'12-17 &amp; 18-25 PY Use'!$B$1</c:f>
              <c:strCache>
                <c:ptCount val="1"/>
                <c:pt idx="0">
                  <c:v>Prevalence</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0-F86E-485D-A6AA-84F2F955B419}"/>
              </c:ext>
            </c:extLst>
          </c:dPt>
          <c:dPt>
            <c:idx val="1"/>
            <c:invertIfNegative val="0"/>
            <c:bubble3D val="0"/>
            <c:spPr>
              <a:solidFill>
                <a:srgbClr val="C00000"/>
              </a:solidFill>
              <a:ln>
                <a:noFill/>
              </a:ln>
              <a:effectLst/>
            </c:spPr>
            <c:extLst>
              <c:ext xmlns:c16="http://schemas.microsoft.com/office/drawing/2014/chart" uri="{C3380CC4-5D6E-409C-BE32-E72D297353CC}">
                <c16:uniqueId val="{00000001-F86E-485D-A6AA-84F2F955B419}"/>
              </c:ext>
            </c:extLst>
          </c:dPt>
          <c:dPt>
            <c:idx val="2"/>
            <c:invertIfNegative val="0"/>
            <c:bubble3D val="0"/>
            <c:spPr>
              <a:solidFill>
                <a:srgbClr val="C00000"/>
              </a:solidFill>
              <a:ln>
                <a:noFill/>
              </a:ln>
              <a:effectLst/>
            </c:spPr>
            <c:extLst>
              <c:ext xmlns:c16="http://schemas.microsoft.com/office/drawing/2014/chart" uri="{C3380CC4-5D6E-409C-BE32-E72D297353CC}">
                <c16:uniqueId val="{00000003-F86E-485D-A6AA-84F2F955B419}"/>
              </c:ext>
            </c:extLst>
          </c:dPt>
          <c:dPt>
            <c:idx val="3"/>
            <c:invertIfNegative val="0"/>
            <c:bubble3D val="0"/>
            <c:spPr>
              <a:solidFill>
                <a:srgbClr val="C00000"/>
              </a:solidFill>
              <a:ln>
                <a:noFill/>
              </a:ln>
              <a:effectLst/>
            </c:spPr>
            <c:extLst>
              <c:ext xmlns:c16="http://schemas.microsoft.com/office/drawing/2014/chart" uri="{C3380CC4-5D6E-409C-BE32-E72D297353CC}">
                <c16:uniqueId val="{00000002-F86E-485D-A6AA-84F2F955B419}"/>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'12-17 &amp; 18-25 PY Use'!$A$2:$A$12</c:f>
              <c:strCache>
                <c:ptCount val="11"/>
                <c:pt idx="0">
                  <c:v>Alcohol</c:v>
                </c:pt>
                <c:pt idx="1">
                  <c:v>Nicotine</c:v>
                </c:pt>
                <c:pt idx="2">
                  <c:v>Marijuana</c:v>
                </c:pt>
                <c:pt idx="3">
                  <c:v>PM Binge Drinking</c:v>
                </c:pt>
                <c:pt idx="4">
                  <c:v>Rx Pain Relievers</c:v>
                </c:pt>
                <c:pt idx="5">
                  <c:v>Inhalants</c:v>
                </c:pt>
                <c:pt idx="6">
                  <c:v>Hallucinogens</c:v>
                </c:pt>
                <c:pt idx="7">
                  <c:v>Rx Stimulants </c:v>
                </c:pt>
                <c:pt idx="8">
                  <c:v>Rx Tranq/Sed</c:v>
                </c:pt>
                <c:pt idx="9">
                  <c:v>Methamphetamine</c:v>
                </c:pt>
                <c:pt idx="10">
                  <c:v>Cocaine</c:v>
                </c:pt>
              </c:strCache>
            </c:strRef>
          </c:cat>
          <c:val>
            <c:numRef>
              <c:f>'12-17 &amp; 18-25 PY Use'!$B$2:$B$12</c:f>
              <c:numCache>
                <c:formatCode>General</c:formatCode>
                <c:ptCount val="11"/>
                <c:pt idx="0">
                  <c:v>16.899999999999999</c:v>
                </c:pt>
                <c:pt idx="1">
                  <c:v>14.2</c:v>
                </c:pt>
                <c:pt idx="2">
                  <c:v>11.2</c:v>
                </c:pt>
                <c:pt idx="3">
                  <c:v>3.9</c:v>
                </c:pt>
                <c:pt idx="4">
                  <c:v>2.2000000000000002</c:v>
                </c:pt>
                <c:pt idx="5">
                  <c:v>2.2000000000000002</c:v>
                </c:pt>
                <c:pt idx="6">
                  <c:v>1.5</c:v>
                </c:pt>
                <c:pt idx="7">
                  <c:v>0.9</c:v>
                </c:pt>
                <c:pt idx="8">
                  <c:v>0.7</c:v>
                </c:pt>
                <c:pt idx="9">
                  <c:v>0.2</c:v>
                </c:pt>
                <c:pt idx="10">
                  <c:v>0.2</c:v>
                </c:pt>
              </c:numCache>
            </c:numRef>
          </c:val>
          <c:extLst>
            <c:ext xmlns:c16="http://schemas.microsoft.com/office/drawing/2014/chart" uri="{C3380CC4-5D6E-409C-BE32-E72D297353CC}">
              <c16:uniqueId val="{00000000-3038-4BD2-8C50-F6ACC41571F2}"/>
            </c:ext>
          </c:extLst>
        </c:ser>
        <c:dLbls>
          <c:dLblPos val="outEnd"/>
          <c:showLegendKey val="0"/>
          <c:showVal val="1"/>
          <c:showCatName val="0"/>
          <c:showSerName val="0"/>
          <c:showPercent val="0"/>
          <c:showBubbleSize val="0"/>
        </c:dLbls>
        <c:gapWidth val="182"/>
        <c:axId val="672681200"/>
        <c:axId val="672681560"/>
      </c:barChart>
      <c:catAx>
        <c:axId val="67268120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72681560"/>
        <c:crosses val="autoZero"/>
        <c:auto val="1"/>
        <c:lblAlgn val="ctr"/>
        <c:lblOffset val="100"/>
        <c:noMultiLvlLbl val="0"/>
      </c:catAx>
      <c:valAx>
        <c:axId val="672681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Prevalence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72681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solidFill>
                  <a:schemeClr val="tx1"/>
                </a:solidFill>
              </a:rPr>
              <a:t>18-25 Year Olds, Past Year Substance Use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'12-17 &amp; 18-25 PY Use'!$E$1</c:f>
              <c:strCache>
                <c:ptCount val="1"/>
                <c:pt idx="0">
                  <c:v>Prevalence</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3-2F5C-494E-8D3B-36DBF84F5C66}"/>
              </c:ext>
            </c:extLst>
          </c:dPt>
          <c:dPt>
            <c:idx val="1"/>
            <c:invertIfNegative val="0"/>
            <c:bubble3D val="0"/>
            <c:spPr>
              <a:solidFill>
                <a:srgbClr val="C00000"/>
              </a:solidFill>
              <a:ln>
                <a:noFill/>
              </a:ln>
              <a:effectLst/>
            </c:spPr>
            <c:extLst>
              <c:ext xmlns:c16="http://schemas.microsoft.com/office/drawing/2014/chart" uri="{C3380CC4-5D6E-409C-BE32-E72D297353CC}">
                <c16:uniqueId val="{00000002-2F5C-494E-8D3B-36DBF84F5C66}"/>
              </c:ext>
            </c:extLst>
          </c:dPt>
          <c:dPt>
            <c:idx val="2"/>
            <c:invertIfNegative val="0"/>
            <c:bubble3D val="0"/>
            <c:spPr>
              <a:solidFill>
                <a:srgbClr val="C00000"/>
              </a:solidFill>
              <a:ln>
                <a:noFill/>
              </a:ln>
              <a:effectLst/>
            </c:spPr>
            <c:extLst>
              <c:ext xmlns:c16="http://schemas.microsoft.com/office/drawing/2014/chart" uri="{C3380CC4-5D6E-409C-BE32-E72D297353CC}">
                <c16:uniqueId val="{00000001-2F5C-494E-8D3B-36DBF84F5C66}"/>
              </c:ext>
            </c:extLst>
          </c:dPt>
          <c:dPt>
            <c:idx val="3"/>
            <c:invertIfNegative val="0"/>
            <c:bubble3D val="0"/>
            <c:spPr>
              <a:solidFill>
                <a:srgbClr val="C00000"/>
              </a:solidFill>
              <a:ln>
                <a:noFill/>
              </a:ln>
              <a:effectLst/>
            </c:spPr>
            <c:extLst>
              <c:ext xmlns:c16="http://schemas.microsoft.com/office/drawing/2014/chart" uri="{C3380CC4-5D6E-409C-BE32-E72D297353CC}">
                <c16:uniqueId val="{00000000-2F5C-494E-8D3B-36DBF84F5C66}"/>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'12-17 &amp; 18-25 PY Use'!$D$2:$D$12</c:f>
              <c:strCache>
                <c:ptCount val="11"/>
                <c:pt idx="0">
                  <c:v>Alcohol</c:v>
                </c:pt>
                <c:pt idx="1">
                  <c:v>Nicotine</c:v>
                </c:pt>
                <c:pt idx="2">
                  <c:v>Marijuana</c:v>
                </c:pt>
                <c:pt idx="3">
                  <c:v>PM Binge Drinking</c:v>
                </c:pt>
                <c:pt idx="4">
                  <c:v>Hallucinogens</c:v>
                </c:pt>
                <c:pt idx="5">
                  <c:v>Cocaine</c:v>
                </c:pt>
                <c:pt idx="6">
                  <c:v>Rx Stimulants </c:v>
                </c:pt>
                <c:pt idx="7">
                  <c:v>Rx Pain Relievers</c:v>
                </c:pt>
                <c:pt idx="8">
                  <c:v>Inhalants</c:v>
                </c:pt>
                <c:pt idx="9">
                  <c:v>Rx Tranq/Sed</c:v>
                </c:pt>
                <c:pt idx="10">
                  <c:v>Methamphetamine</c:v>
                </c:pt>
              </c:strCache>
            </c:strRef>
          </c:cat>
          <c:val>
            <c:numRef>
              <c:f>'12-17 &amp; 18-25 PY Use'!$E$2:$E$12</c:f>
              <c:numCache>
                <c:formatCode>General</c:formatCode>
                <c:ptCount val="11"/>
                <c:pt idx="0">
                  <c:v>68.099999999999994</c:v>
                </c:pt>
                <c:pt idx="1">
                  <c:v>40.9</c:v>
                </c:pt>
                <c:pt idx="2">
                  <c:v>36.5</c:v>
                </c:pt>
                <c:pt idx="3">
                  <c:v>28.7</c:v>
                </c:pt>
                <c:pt idx="4">
                  <c:v>6.7</c:v>
                </c:pt>
                <c:pt idx="5">
                  <c:v>3.1</c:v>
                </c:pt>
                <c:pt idx="6">
                  <c:v>3.1</c:v>
                </c:pt>
                <c:pt idx="7">
                  <c:v>2.5</c:v>
                </c:pt>
                <c:pt idx="8">
                  <c:v>2</c:v>
                </c:pt>
                <c:pt idx="9">
                  <c:v>1.7</c:v>
                </c:pt>
                <c:pt idx="10">
                  <c:v>0.3</c:v>
                </c:pt>
              </c:numCache>
            </c:numRef>
          </c:val>
          <c:extLst>
            <c:ext xmlns:c16="http://schemas.microsoft.com/office/drawing/2014/chart" uri="{C3380CC4-5D6E-409C-BE32-E72D297353CC}">
              <c16:uniqueId val="{00000000-1AED-4D66-B891-E8E6AF74BE6E}"/>
            </c:ext>
          </c:extLst>
        </c:ser>
        <c:dLbls>
          <c:dLblPos val="outEnd"/>
          <c:showLegendKey val="0"/>
          <c:showVal val="1"/>
          <c:showCatName val="0"/>
          <c:showSerName val="0"/>
          <c:showPercent val="0"/>
          <c:showBubbleSize val="0"/>
        </c:dLbls>
        <c:gapWidth val="182"/>
        <c:axId val="672693080"/>
        <c:axId val="672695960"/>
      </c:barChart>
      <c:catAx>
        <c:axId val="67269308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72695960"/>
        <c:crosses val="autoZero"/>
        <c:auto val="1"/>
        <c:lblAlgn val="ctr"/>
        <c:lblOffset val="100"/>
        <c:noMultiLvlLbl val="0"/>
      </c:catAx>
      <c:valAx>
        <c:axId val="672695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solidFill>
                      <a:schemeClr val="tx1"/>
                    </a:solidFill>
                  </a:rPr>
                  <a:t>Prevalence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672693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b="1" dirty="0"/>
              <a:t>Other Substance</a:t>
            </a:r>
            <a:r>
              <a:rPr lang="en-US" b="1" baseline="0" dirty="0"/>
              <a:t> Use Among Youth Aged 12-17 </a:t>
            </a:r>
          </a:p>
          <a:p>
            <a:pPr>
              <a:defRPr b="1"/>
            </a:pPr>
            <a:r>
              <a:rPr lang="en-US" b="1" baseline="0" dirty="0"/>
              <a:t>Using </a:t>
            </a:r>
            <a:r>
              <a:rPr lang="en-US" b="1" dirty="0"/>
              <a:t>Alcohol in</a:t>
            </a:r>
            <a:r>
              <a:rPr lang="en-US" b="1" baseline="0" dirty="0"/>
              <a:t> Past Year, 2023</a:t>
            </a:r>
            <a:endParaRPr lang="en-US" b="1" dirty="0"/>
          </a:p>
        </c:rich>
      </c:tx>
      <c:layout>
        <c:manualLayout>
          <c:xMode val="edge"/>
          <c:yMode val="edge"/>
          <c:x val="0.2328212731799420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'12-17 year olds'!$G$16</c:f>
              <c:strCache>
                <c:ptCount val="1"/>
                <c:pt idx="0">
                  <c:v>PY Alcohol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'12-17 year olds'!$F$17:$F$26</c:f>
              <c:strCache>
                <c:ptCount val="10"/>
                <c:pt idx="0">
                  <c:v>Nicotine</c:v>
                </c:pt>
                <c:pt idx="1">
                  <c:v>Marijuana</c:v>
                </c:pt>
                <c:pt idx="2">
                  <c:v>Inhalants</c:v>
                </c:pt>
                <c:pt idx="3">
                  <c:v>Hallucinogens</c:v>
                </c:pt>
                <c:pt idx="4">
                  <c:v>Cocaine</c:v>
                </c:pt>
                <c:pt idx="5">
                  <c:v>Methamphetamine</c:v>
                </c:pt>
                <c:pt idx="6">
                  <c:v>Illicit Opioids</c:v>
                </c:pt>
                <c:pt idx="7">
                  <c:v>Rx Opioids</c:v>
                </c:pt>
                <c:pt idx="8">
                  <c:v>Rx Stimulants</c:v>
                </c:pt>
                <c:pt idx="9">
                  <c:v>Rx Tranq/Sed</c:v>
                </c:pt>
              </c:strCache>
            </c:strRef>
          </c:cat>
          <c:val>
            <c:numRef>
              <c:f>'12-17 year olds'!$G$17:$G$26</c:f>
              <c:numCache>
                <c:formatCode>0.0</c:formatCode>
                <c:ptCount val="10"/>
                <c:pt idx="0">
                  <c:v>49.797696308285005</c:v>
                </c:pt>
                <c:pt idx="1">
                  <c:v>45.276764475949186</c:v>
                </c:pt>
                <c:pt idx="2">
                  <c:v>4.5216735082405988</c:v>
                </c:pt>
                <c:pt idx="3">
                  <c:v>7.1017322072529883</c:v>
                </c:pt>
                <c:pt idx="4">
                  <c:v>0.91564525919602802</c:v>
                </c:pt>
                <c:pt idx="5">
                  <c:v>0.27024815780452804</c:v>
                </c:pt>
                <c:pt idx="6">
                  <c:v>0.4165900847666027</c:v>
                </c:pt>
                <c:pt idx="7">
                  <c:v>4.3644382164270548</c:v>
                </c:pt>
                <c:pt idx="8">
                  <c:v>3.2936899836437288</c:v>
                </c:pt>
                <c:pt idx="9">
                  <c:v>2.6571002836215012</c:v>
                </c:pt>
              </c:numCache>
            </c:numRef>
          </c:val>
          <c:extLst>
            <c:ext xmlns:c16="http://schemas.microsoft.com/office/drawing/2014/chart" uri="{C3380CC4-5D6E-409C-BE32-E72D297353CC}">
              <c16:uniqueId val="{00000000-DDB9-4CF7-BEC1-F63617308EF9}"/>
            </c:ext>
          </c:extLst>
        </c:ser>
        <c:dLbls>
          <c:dLblPos val="outEnd"/>
          <c:showLegendKey val="0"/>
          <c:showVal val="1"/>
          <c:showCatName val="0"/>
          <c:showSerName val="0"/>
          <c:showPercent val="0"/>
          <c:showBubbleSize val="0"/>
        </c:dLbls>
        <c:gapWidth val="182"/>
        <c:axId val="672702440"/>
        <c:axId val="672702800"/>
      </c:barChart>
      <c:catAx>
        <c:axId val="67270244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672702800"/>
        <c:crosses val="autoZero"/>
        <c:auto val="1"/>
        <c:lblAlgn val="ctr"/>
        <c:lblOffset val="100"/>
        <c:noMultiLvlLbl val="0"/>
      </c:catAx>
      <c:valAx>
        <c:axId val="6727028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Prevalence</a:t>
                </a:r>
              </a:p>
            </c:rich>
          </c:tx>
          <c:layout>
            <c:manualLayout>
              <c:xMode val="edge"/>
              <c:yMode val="edge"/>
              <c:x val="0.53542919422503155"/>
              <c:y val="0.8961564440510980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2702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i="0" u="none" strike="noStrike" kern="1200" spc="0" baseline="0" dirty="0">
                <a:solidFill>
                  <a:prstClr val="black"/>
                </a:solidFill>
              </a:rPr>
              <a:t>Other Substance Use Among Youth Aged 12-17 </a:t>
            </a:r>
          </a:p>
          <a:p>
            <a:pPr>
              <a:defRPr b="1"/>
            </a:pPr>
            <a:r>
              <a:rPr lang="en-US" sz="1400" b="1" i="0" u="none" strike="noStrike" kern="1200" spc="0" baseline="0" dirty="0">
                <a:solidFill>
                  <a:prstClr val="black"/>
                </a:solidFill>
              </a:rPr>
              <a:t>Using Marijuana in Past Year, 2023</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'12-17 year olds'!$J$16</c:f>
              <c:strCache>
                <c:ptCount val="1"/>
                <c:pt idx="0">
                  <c:v>PY Marijuana Use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'12-17 year olds'!$I$17:$I$26</c:f>
              <c:strCache>
                <c:ptCount val="10"/>
                <c:pt idx="0">
                  <c:v>Nicotine</c:v>
                </c:pt>
                <c:pt idx="1">
                  <c:v>Alcohol</c:v>
                </c:pt>
                <c:pt idx="2">
                  <c:v>Inhalants</c:v>
                </c:pt>
                <c:pt idx="3">
                  <c:v>Hallucinogens</c:v>
                </c:pt>
                <c:pt idx="4">
                  <c:v>Cocaine</c:v>
                </c:pt>
                <c:pt idx="5">
                  <c:v>Methamphetamine</c:v>
                </c:pt>
                <c:pt idx="6">
                  <c:v>Illicit Opioids</c:v>
                </c:pt>
                <c:pt idx="7">
                  <c:v>Rx Opioids</c:v>
                </c:pt>
                <c:pt idx="8">
                  <c:v>Rx Stimulants</c:v>
                </c:pt>
                <c:pt idx="9">
                  <c:v>Rx Tranq/Sed</c:v>
                </c:pt>
              </c:strCache>
            </c:strRef>
          </c:cat>
          <c:val>
            <c:numRef>
              <c:f>'12-17 year olds'!$J$17:$J$26</c:f>
              <c:numCache>
                <c:formatCode>0.0</c:formatCode>
                <c:ptCount val="10"/>
                <c:pt idx="0">
                  <c:v>70.887449024374533</c:v>
                </c:pt>
                <c:pt idx="1">
                  <c:v>66.614516003081306</c:v>
                </c:pt>
                <c:pt idx="2">
                  <c:v>5.4637481845874332</c:v>
                </c:pt>
                <c:pt idx="3">
                  <c:v>10.777523427730809</c:v>
                </c:pt>
                <c:pt idx="4">
                  <c:v>1.330728528174828</c:v>
                </c:pt>
                <c:pt idx="5">
                  <c:v>0.42325242137417907</c:v>
                </c:pt>
                <c:pt idx="6">
                  <c:v>0.61291806491939216</c:v>
                </c:pt>
                <c:pt idx="7">
                  <c:v>6.2053606289997472</c:v>
                </c:pt>
                <c:pt idx="8">
                  <c:v>4.2002312679601808</c:v>
                </c:pt>
                <c:pt idx="9">
                  <c:v>3.549120912359264</c:v>
                </c:pt>
              </c:numCache>
            </c:numRef>
          </c:val>
          <c:extLst>
            <c:ext xmlns:c16="http://schemas.microsoft.com/office/drawing/2014/chart" uri="{C3380CC4-5D6E-409C-BE32-E72D297353CC}">
              <c16:uniqueId val="{00000000-37A9-47DB-9C0D-7924C934A041}"/>
            </c:ext>
          </c:extLst>
        </c:ser>
        <c:dLbls>
          <c:dLblPos val="outEnd"/>
          <c:showLegendKey val="0"/>
          <c:showVal val="1"/>
          <c:showCatName val="0"/>
          <c:showSerName val="0"/>
          <c:showPercent val="0"/>
          <c:showBubbleSize val="0"/>
        </c:dLbls>
        <c:gapWidth val="182"/>
        <c:axId val="758683120"/>
        <c:axId val="758683480"/>
      </c:barChart>
      <c:catAx>
        <c:axId val="758683120"/>
        <c:scaling>
          <c:orientation val="minMax"/>
        </c:scaling>
        <c:delete val="0"/>
        <c:axPos val="l"/>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758683480"/>
        <c:crosses val="autoZero"/>
        <c:auto val="1"/>
        <c:lblAlgn val="ctr"/>
        <c:lblOffset val="100"/>
        <c:noMultiLvlLbl val="0"/>
      </c:catAx>
      <c:valAx>
        <c:axId val="7586834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Prevalence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58683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88B63F-C076-4E00-B1AD-5115D3BC6E7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CC7C949-EE97-414F-8A7E-35357041F9F6}">
      <dgm:prSet/>
      <dgm:spPr/>
      <dgm:t>
        <a:bodyPr/>
        <a:lstStyle/>
        <a:p>
          <a:r>
            <a:rPr lang="en-US" b="1" u="sng" dirty="0"/>
            <a:t>Prevention Technology Transfer Centers</a:t>
          </a:r>
          <a:r>
            <a:rPr lang="en-US" dirty="0"/>
            <a:t>: Provides accessible technical assistance to the prevention field;  coordinates with the ATTCs </a:t>
          </a:r>
        </a:p>
      </dgm:t>
    </dgm:pt>
    <dgm:pt modelId="{45C4F34A-CF5C-47BA-8A50-FF00641DF418}" type="parTrans" cxnId="{43A88D33-602B-4155-A016-1A5DE550E6F4}">
      <dgm:prSet/>
      <dgm:spPr/>
      <dgm:t>
        <a:bodyPr/>
        <a:lstStyle/>
        <a:p>
          <a:endParaRPr lang="en-US"/>
        </a:p>
      </dgm:t>
    </dgm:pt>
    <dgm:pt modelId="{B875B9B2-A265-4738-B305-FD612C8D78FE}" type="sibTrans" cxnId="{43A88D33-602B-4155-A016-1A5DE550E6F4}">
      <dgm:prSet/>
      <dgm:spPr/>
      <dgm:t>
        <a:bodyPr/>
        <a:lstStyle/>
        <a:p>
          <a:endParaRPr lang="en-US"/>
        </a:p>
      </dgm:t>
    </dgm:pt>
    <dgm:pt modelId="{B5B037CC-8C2F-49C3-852B-37CF70630605}">
      <dgm:prSet/>
      <dgm:spPr/>
      <dgm:t>
        <a:bodyPr/>
        <a:lstStyle/>
        <a:p>
          <a:r>
            <a:rPr lang="en-US" b="1" u="sng" dirty="0"/>
            <a:t>Strategic Prevention Technical Assistance Center</a:t>
          </a:r>
          <a:r>
            <a:rPr lang="en-US" dirty="0"/>
            <a:t>: Provides direct technical assistance to CSAP grantees (SUPTRS BG, PFS, STOP Act, SPF Rx, FR CARA, PDO, ODTA)</a:t>
          </a:r>
        </a:p>
      </dgm:t>
    </dgm:pt>
    <dgm:pt modelId="{F1BEB8E1-C497-4B05-BDC4-FBAF633EE6E9}" type="parTrans" cxnId="{C98C046C-919A-4C46-A0D7-3B5C9B47F61B}">
      <dgm:prSet/>
      <dgm:spPr/>
      <dgm:t>
        <a:bodyPr/>
        <a:lstStyle/>
        <a:p>
          <a:endParaRPr lang="en-US"/>
        </a:p>
      </dgm:t>
    </dgm:pt>
    <dgm:pt modelId="{0C7CF27E-F0EE-4299-B72A-E51371DA0CB5}" type="sibTrans" cxnId="{C98C046C-919A-4C46-A0D7-3B5C9B47F61B}">
      <dgm:prSet/>
      <dgm:spPr/>
      <dgm:t>
        <a:bodyPr/>
        <a:lstStyle/>
        <a:p>
          <a:endParaRPr lang="en-US"/>
        </a:p>
      </dgm:t>
    </dgm:pt>
    <dgm:pt modelId="{0BD351E7-DC99-4C68-B82A-E317D88BC64F}">
      <dgm:prSet/>
      <dgm:spPr/>
      <dgm:t>
        <a:bodyPr/>
        <a:lstStyle/>
        <a:p>
          <a:r>
            <a:rPr lang="en-US" b="1" u="sng" dirty="0"/>
            <a:t>Tribal Technical Assistance Center</a:t>
          </a:r>
          <a:r>
            <a:rPr lang="en-US" dirty="0"/>
            <a:t>: Provides TA to tribal entities</a:t>
          </a:r>
        </a:p>
      </dgm:t>
    </dgm:pt>
    <dgm:pt modelId="{BC5D2E2A-7B8F-4FA1-AA8F-7E46E41DE5EB}" type="parTrans" cxnId="{D7651B94-C206-4785-BAAB-8AB93B7C09AC}">
      <dgm:prSet/>
      <dgm:spPr/>
      <dgm:t>
        <a:bodyPr/>
        <a:lstStyle/>
        <a:p>
          <a:endParaRPr lang="en-US"/>
        </a:p>
      </dgm:t>
    </dgm:pt>
    <dgm:pt modelId="{FCCB2B69-FA32-415F-88BE-F4F9406CAA29}" type="sibTrans" cxnId="{D7651B94-C206-4785-BAAB-8AB93B7C09AC}">
      <dgm:prSet/>
      <dgm:spPr/>
      <dgm:t>
        <a:bodyPr/>
        <a:lstStyle/>
        <a:p>
          <a:endParaRPr lang="en-US"/>
        </a:p>
      </dgm:t>
    </dgm:pt>
    <dgm:pt modelId="{4790EAE7-3652-43AB-A7FB-5428F6B6D604}">
      <dgm:prSet/>
      <dgm:spPr/>
      <dgm:t>
        <a:bodyPr/>
        <a:lstStyle/>
        <a:p>
          <a:r>
            <a:rPr lang="en-US" b="1" u="sng" dirty="0"/>
            <a:t>Native Connections Technical Assistance Center</a:t>
          </a:r>
          <a:r>
            <a:rPr lang="en-US" dirty="0"/>
            <a:t>: Provides TA to Native Connections Grantees</a:t>
          </a:r>
        </a:p>
      </dgm:t>
    </dgm:pt>
    <dgm:pt modelId="{E0CEDF38-669B-4852-8C09-DA8BF371FA9D}" type="parTrans" cxnId="{3AEE0541-6603-4332-A379-0F341C11DFB6}">
      <dgm:prSet/>
      <dgm:spPr/>
      <dgm:t>
        <a:bodyPr/>
        <a:lstStyle/>
        <a:p>
          <a:endParaRPr lang="en-US"/>
        </a:p>
      </dgm:t>
    </dgm:pt>
    <dgm:pt modelId="{E05043E8-9B5D-4D82-B5B5-D47FA0B14069}" type="sibTrans" cxnId="{3AEE0541-6603-4332-A379-0F341C11DFB6}">
      <dgm:prSet/>
      <dgm:spPr/>
      <dgm:t>
        <a:bodyPr/>
        <a:lstStyle/>
        <a:p>
          <a:endParaRPr lang="en-US"/>
        </a:p>
      </dgm:t>
    </dgm:pt>
    <dgm:pt modelId="{03DA995A-FFDE-431E-A27C-FB73D5C1EAAB}" type="pres">
      <dgm:prSet presAssocID="{7488B63F-C076-4E00-B1AD-5115D3BC6E70}" presName="linear" presStyleCnt="0">
        <dgm:presLayoutVars>
          <dgm:animLvl val="lvl"/>
          <dgm:resizeHandles val="exact"/>
        </dgm:presLayoutVars>
      </dgm:prSet>
      <dgm:spPr/>
    </dgm:pt>
    <dgm:pt modelId="{C4C0887F-9836-488E-B55D-1A1F96A3D1A2}" type="pres">
      <dgm:prSet presAssocID="{BCC7C949-EE97-414F-8A7E-35357041F9F6}" presName="parentText" presStyleLbl="node1" presStyleIdx="0" presStyleCnt="4">
        <dgm:presLayoutVars>
          <dgm:chMax val="0"/>
          <dgm:bulletEnabled val="1"/>
        </dgm:presLayoutVars>
      </dgm:prSet>
      <dgm:spPr/>
    </dgm:pt>
    <dgm:pt modelId="{141CE020-5C3E-4C7C-B7D7-7DE708A2D0FF}" type="pres">
      <dgm:prSet presAssocID="{B875B9B2-A265-4738-B305-FD612C8D78FE}" presName="spacer" presStyleCnt="0"/>
      <dgm:spPr/>
    </dgm:pt>
    <dgm:pt modelId="{99BECC01-8A21-44A9-B9E8-E9097B162986}" type="pres">
      <dgm:prSet presAssocID="{B5B037CC-8C2F-49C3-852B-37CF70630605}" presName="parentText" presStyleLbl="node1" presStyleIdx="1" presStyleCnt="4">
        <dgm:presLayoutVars>
          <dgm:chMax val="0"/>
          <dgm:bulletEnabled val="1"/>
        </dgm:presLayoutVars>
      </dgm:prSet>
      <dgm:spPr/>
    </dgm:pt>
    <dgm:pt modelId="{EE26BE93-3DC7-4442-8746-943A924FB399}" type="pres">
      <dgm:prSet presAssocID="{0C7CF27E-F0EE-4299-B72A-E51371DA0CB5}" presName="spacer" presStyleCnt="0"/>
      <dgm:spPr/>
    </dgm:pt>
    <dgm:pt modelId="{6B242921-69A2-44C4-81E9-4FAE87E945F7}" type="pres">
      <dgm:prSet presAssocID="{0BD351E7-DC99-4C68-B82A-E317D88BC64F}" presName="parentText" presStyleLbl="node1" presStyleIdx="2" presStyleCnt="4">
        <dgm:presLayoutVars>
          <dgm:chMax val="0"/>
          <dgm:bulletEnabled val="1"/>
        </dgm:presLayoutVars>
      </dgm:prSet>
      <dgm:spPr/>
    </dgm:pt>
    <dgm:pt modelId="{BCA4C38E-18CA-45B2-B749-6435B27B117D}" type="pres">
      <dgm:prSet presAssocID="{FCCB2B69-FA32-415F-88BE-F4F9406CAA29}" presName="spacer" presStyleCnt="0"/>
      <dgm:spPr/>
    </dgm:pt>
    <dgm:pt modelId="{E6C84187-6570-4E72-B38A-3CD681FF3AE6}" type="pres">
      <dgm:prSet presAssocID="{4790EAE7-3652-43AB-A7FB-5428F6B6D604}" presName="parentText" presStyleLbl="node1" presStyleIdx="3" presStyleCnt="4">
        <dgm:presLayoutVars>
          <dgm:chMax val="0"/>
          <dgm:bulletEnabled val="1"/>
        </dgm:presLayoutVars>
      </dgm:prSet>
      <dgm:spPr/>
    </dgm:pt>
  </dgm:ptLst>
  <dgm:cxnLst>
    <dgm:cxn modelId="{B4035521-7E00-4F82-B77D-B9DD80D3D4B5}" type="presOf" srcId="{4790EAE7-3652-43AB-A7FB-5428F6B6D604}" destId="{E6C84187-6570-4E72-B38A-3CD681FF3AE6}" srcOrd="0" destOrd="0" presId="urn:microsoft.com/office/officeart/2005/8/layout/vList2"/>
    <dgm:cxn modelId="{43A88D33-602B-4155-A016-1A5DE550E6F4}" srcId="{7488B63F-C076-4E00-B1AD-5115D3BC6E70}" destId="{BCC7C949-EE97-414F-8A7E-35357041F9F6}" srcOrd="0" destOrd="0" parTransId="{45C4F34A-CF5C-47BA-8A50-FF00641DF418}" sibTransId="{B875B9B2-A265-4738-B305-FD612C8D78FE}"/>
    <dgm:cxn modelId="{3AEE0541-6603-4332-A379-0F341C11DFB6}" srcId="{7488B63F-C076-4E00-B1AD-5115D3BC6E70}" destId="{4790EAE7-3652-43AB-A7FB-5428F6B6D604}" srcOrd="3" destOrd="0" parTransId="{E0CEDF38-669B-4852-8C09-DA8BF371FA9D}" sibTransId="{E05043E8-9B5D-4D82-B5B5-D47FA0B14069}"/>
    <dgm:cxn modelId="{C98C046C-919A-4C46-A0D7-3B5C9B47F61B}" srcId="{7488B63F-C076-4E00-B1AD-5115D3BC6E70}" destId="{B5B037CC-8C2F-49C3-852B-37CF70630605}" srcOrd="1" destOrd="0" parTransId="{F1BEB8E1-C497-4B05-BDC4-FBAF633EE6E9}" sibTransId="{0C7CF27E-F0EE-4299-B72A-E51371DA0CB5}"/>
    <dgm:cxn modelId="{FB687176-ADEB-4D38-8D73-0CB9F9658D4C}" type="presOf" srcId="{0BD351E7-DC99-4C68-B82A-E317D88BC64F}" destId="{6B242921-69A2-44C4-81E9-4FAE87E945F7}" srcOrd="0" destOrd="0" presId="urn:microsoft.com/office/officeart/2005/8/layout/vList2"/>
    <dgm:cxn modelId="{D7651B94-C206-4785-BAAB-8AB93B7C09AC}" srcId="{7488B63F-C076-4E00-B1AD-5115D3BC6E70}" destId="{0BD351E7-DC99-4C68-B82A-E317D88BC64F}" srcOrd="2" destOrd="0" parTransId="{BC5D2E2A-7B8F-4FA1-AA8F-7E46E41DE5EB}" sibTransId="{FCCB2B69-FA32-415F-88BE-F4F9406CAA29}"/>
    <dgm:cxn modelId="{9C16579C-5EC0-4F1B-9345-FBB86D9A0A4E}" type="presOf" srcId="{BCC7C949-EE97-414F-8A7E-35357041F9F6}" destId="{C4C0887F-9836-488E-B55D-1A1F96A3D1A2}" srcOrd="0" destOrd="0" presId="urn:microsoft.com/office/officeart/2005/8/layout/vList2"/>
    <dgm:cxn modelId="{4347DCB7-2FB5-48AD-B162-D5E79BFEB0E2}" type="presOf" srcId="{B5B037CC-8C2F-49C3-852B-37CF70630605}" destId="{99BECC01-8A21-44A9-B9E8-E9097B162986}" srcOrd="0" destOrd="0" presId="urn:microsoft.com/office/officeart/2005/8/layout/vList2"/>
    <dgm:cxn modelId="{E3F5DABD-7FEC-40BC-BA98-752CA46AA618}" type="presOf" srcId="{7488B63F-C076-4E00-B1AD-5115D3BC6E70}" destId="{03DA995A-FFDE-431E-A27C-FB73D5C1EAAB}" srcOrd="0" destOrd="0" presId="urn:microsoft.com/office/officeart/2005/8/layout/vList2"/>
    <dgm:cxn modelId="{CDCF5924-6342-46F3-A5EF-03E98733C4F2}" type="presParOf" srcId="{03DA995A-FFDE-431E-A27C-FB73D5C1EAAB}" destId="{C4C0887F-9836-488E-B55D-1A1F96A3D1A2}" srcOrd="0" destOrd="0" presId="urn:microsoft.com/office/officeart/2005/8/layout/vList2"/>
    <dgm:cxn modelId="{9AF14992-6C95-43E3-9B1C-F8BB1F8189FE}" type="presParOf" srcId="{03DA995A-FFDE-431E-A27C-FB73D5C1EAAB}" destId="{141CE020-5C3E-4C7C-B7D7-7DE708A2D0FF}" srcOrd="1" destOrd="0" presId="urn:microsoft.com/office/officeart/2005/8/layout/vList2"/>
    <dgm:cxn modelId="{B9872374-78EB-4516-B2C3-7D3713527263}" type="presParOf" srcId="{03DA995A-FFDE-431E-A27C-FB73D5C1EAAB}" destId="{99BECC01-8A21-44A9-B9E8-E9097B162986}" srcOrd="2" destOrd="0" presId="urn:microsoft.com/office/officeart/2005/8/layout/vList2"/>
    <dgm:cxn modelId="{1BDDE41D-4110-40C7-A64D-6235924EE186}" type="presParOf" srcId="{03DA995A-FFDE-431E-A27C-FB73D5C1EAAB}" destId="{EE26BE93-3DC7-4442-8746-943A924FB399}" srcOrd="3" destOrd="0" presId="urn:microsoft.com/office/officeart/2005/8/layout/vList2"/>
    <dgm:cxn modelId="{AAEDC731-5C67-431F-9CEF-FD34D998250F}" type="presParOf" srcId="{03DA995A-FFDE-431E-A27C-FB73D5C1EAAB}" destId="{6B242921-69A2-44C4-81E9-4FAE87E945F7}" srcOrd="4" destOrd="0" presId="urn:microsoft.com/office/officeart/2005/8/layout/vList2"/>
    <dgm:cxn modelId="{789A35DF-E563-4CDF-8887-F37CD0602B75}" type="presParOf" srcId="{03DA995A-FFDE-431E-A27C-FB73D5C1EAAB}" destId="{BCA4C38E-18CA-45B2-B749-6435B27B117D}" srcOrd="5" destOrd="0" presId="urn:microsoft.com/office/officeart/2005/8/layout/vList2"/>
    <dgm:cxn modelId="{5D22127B-99FD-4C81-951E-0971D294F46B}" type="presParOf" srcId="{03DA995A-FFDE-431E-A27C-FB73D5C1EAAB}" destId="{E6C84187-6570-4E72-B38A-3CD681FF3AE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0887F-9836-488E-B55D-1A1F96A3D1A2}">
      <dsp:nvSpPr>
        <dsp:cNvPr id="0" name=""/>
        <dsp:cNvSpPr/>
      </dsp:nvSpPr>
      <dsp:spPr>
        <a:xfrm>
          <a:off x="0" y="253470"/>
          <a:ext cx="6900512" cy="12097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Prevention Technology Transfer Centers</a:t>
          </a:r>
          <a:r>
            <a:rPr lang="en-US" sz="2200" kern="1200" dirty="0"/>
            <a:t>: Provides accessible technical assistance to the prevention field;  coordinates with the ATTCs </a:t>
          </a:r>
        </a:p>
      </dsp:txBody>
      <dsp:txXfrm>
        <a:off x="59057" y="312527"/>
        <a:ext cx="6782398" cy="1091666"/>
      </dsp:txXfrm>
    </dsp:sp>
    <dsp:sp modelId="{99BECC01-8A21-44A9-B9E8-E9097B162986}">
      <dsp:nvSpPr>
        <dsp:cNvPr id="0" name=""/>
        <dsp:cNvSpPr/>
      </dsp:nvSpPr>
      <dsp:spPr>
        <a:xfrm>
          <a:off x="0" y="1526610"/>
          <a:ext cx="6900512" cy="1209780"/>
        </a:xfrm>
        <a:prstGeom prst="round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Strategic Prevention Technical Assistance Center</a:t>
          </a:r>
          <a:r>
            <a:rPr lang="en-US" sz="2200" kern="1200" dirty="0"/>
            <a:t>: Provides direct technical assistance to CSAP grantees (SUPTRS BG, PFS, STOP Act, SPF Rx, FR CARA, PDO, ODTA)</a:t>
          </a:r>
        </a:p>
      </dsp:txBody>
      <dsp:txXfrm>
        <a:off x="59057" y="1585667"/>
        <a:ext cx="6782398" cy="1091666"/>
      </dsp:txXfrm>
    </dsp:sp>
    <dsp:sp modelId="{6B242921-69A2-44C4-81E9-4FAE87E945F7}">
      <dsp:nvSpPr>
        <dsp:cNvPr id="0" name=""/>
        <dsp:cNvSpPr/>
      </dsp:nvSpPr>
      <dsp:spPr>
        <a:xfrm>
          <a:off x="0" y="2799750"/>
          <a:ext cx="6900512" cy="1209780"/>
        </a:xfrm>
        <a:prstGeom prst="round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Tribal Technical Assistance Center</a:t>
          </a:r>
          <a:r>
            <a:rPr lang="en-US" sz="2200" kern="1200" dirty="0"/>
            <a:t>: Provides TA to tribal entities</a:t>
          </a:r>
        </a:p>
      </dsp:txBody>
      <dsp:txXfrm>
        <a:off x="59057" y="2858807"/>
        <a:ext cx="6782398" cy="1091666"/>
      </dsp:txXfrm>
    </dsp:sp>
    <dsp:sp modelId="{E6C84187-6570-4E72-B38A-3CD681FF3AE6}">
      <dsp:nvSpPr>
        <dsp:cNvPr id="0" name=""/>
        <dsp:cNvSpPr/>
      </dsp:nvSpPr>
      <dsp:spPr>
        <a:xfrm>
          <a:off x="0" y="4072890"/>
          <a:ext cx="6900512" cy="12097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u="sng" kern="1200" dirty="0"/>
            <a:t>Native Connections Technical Assistance Center</a:t>
          </a:r>
          <a:r>
            <a:rPr lang="en-US" sz="2200" kern="1200" dirty="0"/>
            <a:t>: Provides TA to Native Connections Grantees</a:t>
          </a:r>
        </a:p>
      </dsp:txBody>
      <dsp:txXfrm>
        <a:off x="59057" y="4131947"/>
        <a:ext cx="6782398" cy="109166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0.19342</cdr:x>
      <cdr:y>0.49177</cdr:y>
    </cdr:from>
    <cdr:to>
      <cdr:x>0.30166</cdr:x>
      <cdr:y>0.574</cdr:y>
    </cdr:to>
    <cdr:sp macro="" textlink="">
      <cdr:nvSpPr>
        <cdr:cNvPr id="2" name="TextBox 1">
          <a:extLst xmlns:a="http://schemas.openxmlformats.org/drawingml/2006/main">
            <a:ext uri="{FF2B5EF4-FFF2-40B4-BE49-F238E27FC236}">
              <a16:creationId xmlns:a16="http://schemas.microsoft.com/office/drawing/2014/main" id="{9AF12C1D-7051-4CEB-EC25-1D13BF2D13A8}"/>
            </a:ext>
          </a:extLst>
        </cdr:cNvPr>
        <cdr:cNvSpPr txBox="1"/>
      </cdr:nvSpPr>
      <cdr:spPr>
        <a:xfrm xmlns:a="http://schemas.openxmlformats.org/drawingml/2006/main">
          <a:off x="1112934" y="2307259"/>
          <a:ext cx="622851" cy="3857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200" b="1" dirty="0">
              <a:solidFill>
                <a:srgbClr val="C00000"/>
              </a:solidFill>
            </a:rPr>
            <a:t>52%</a:t>
          </a:r>
        </a:p>
      </cdr:txBody>
    </cdr:sp>
  </cdr:relSizeAnchor>
  <cdr:relSizeAnchor xmlns:cdr="http://schemas.openxmlformats.org/drawingml/2006/chartDrawing">
    <cdr:from>
      <cdr:x>0.40243</cdr:x>
      <cdr:y>0.6615</cdr:y>
    </cdr:from>
    <cdr:to>
      <cdr:x>0.51067</cdr:x>
      <cdr:y>0.74373</cdr:y>
    </cdr:to>
    <cdr:sp macro="" textlink="">
      <cdr:nvSpPr>
        <cdr:cNvPr id="3" name="TextBox 1">
          <a:extLst xmlns:a="http://schemas.openxmlformats.org/drawingml/2006/main">
            <a:ext uri="{FF2B5EF4-FFF2-40B4-BE49-F238E27FC236}">
              <a16:creationId xmlns:a16="http://schemas.microsoft.com/office/drawing/2014/main" id="{C2F16055-6E46-910B-2809-598DD8536BC7}"/>
            </a:ext>
          </a:extLst>
        </cdr:cNvPr>
        <cdr:cNvSpPr txBox="1"/>
      </cdr:nvSpPr>
      <cdr:spPr>
        <a:xfrm xmlns:a="http://schemas.openxmlformats.org/drawingml/2006/main">
          <a:off x="2315572" y="3103598"/>
          <a:ext cx="622851" cy="3857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C00000"/>
              </a:solidFill>
            </a:rPr>
            <a:t>31%</a:t>
          </a:r>
        </a:p>
      </cdr:txBody>
    </cdr:sp>
  </cdr:relSizeAnchor>
  <cdr:relSizeAnchor xmlns:cdr="http://schemas.openxmlformats.org/drawingml/2006/chartDrawing">
    <cdr:from>
      <cdr:x>0.61086</cdr:x>
      <cdr:y>0.8611</cdr:y>
    </cdr:from>
    <cdr:to>
      <cdr:x>0.71911</cdr:x>
      <cdr:y>0.94332</cdr:y>
    </cdr:to>
    <cdr:sp macro="" textlink="">
      <cdr:nvSpPr>
        <cdr:cNvPr id="4" name="TextBox 1">
          <a:extLst xmlns:a="http://schemas.openxmlformats.org/drawingml/2006/main">
            <a:ext uri="{FF2B5EF4-FFF2-40B4-BE49-F238E27FC236}">
              <a16:creationId xmlns:a16="http://schemas.microsoft.com/office/drawing/2014/main" id="{C2F16055-6E46-910B-2809-598DD8536BC7}"/>
            </a:ext>
          </a:extLst>
        </cdr:cNvPr>
        <cdr:cNvSpPr txBox="1"/>
      </cdr:nvSpPr>
      <cdr:spPr>
        <a:xfrm xmlns:a="http://schemas.openxmlformats.org/drawingml/2006/main">
          <a:off x="3514926" y="4040041"/>
          <a:ext cx="622851" cy="3857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C00000"/>
              </a:solidFill>
            </a:rPr>
            <a:t>6%</a:t>
          </a:r>
        </a:p>
      </cdr:txBody>
    </cdr:sp>
  </cdr:relSizeAnchor>
  <cdr:relSizeAnchor xmlns:cdr="http://schemas.openxmlformats.org/drawingml/2006/chartDrawing">
    <cdr:from>
      <cdr:x>0.81782</cdr:x>
      <cdr:y>0.7665</cdr:y>
    </cdr:from>
    <cdr:to>
      <cdr:x>0.92606</cdr:x>
      <cdr:y>0.84873</cdr:y>
    </cdr:to>
    <cdr:sp macro="" textlink="">
      <cdr:nvSpPr>
        <cdr:cNvPr id="5" name="TextBox 1">
          <a:extLst xmlns:a="http://schemas.openxmlformats.org/drawingml/2006/main">
            <a:ext uri="{FF2B5EF4-FFF2-40B4-BE49-F238E27FC236}">
              <a16:creationId xmlns:a16="http://schemas.microsoft.com/office/drawing/2014/main" id="{C2F16055-6E46-910B-2809-598DD8536BC7}"/>
            </a:ext>
          </a:extLst>
        </cdr:cNvPr>
        <cdr:cNvSpPr txBox="1"/>
      </cdr:nvSpPr>
      <cdr:spPr>
        <a:xfrm xmlns:a="http://schemas.openxmlformats.org/drawingml/2006/main">
          <a:off x="4705736" y="3596242"/>
          <a:ext cx="622851" cy="38579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C00000"/>
              </a:solidFill>
            </a:rPr>
            <a:t>20%</a:t>
          </a:r>
        </a:p>
      </cdr:txBody>
    </cdr:sp>
  </cdr:relSizeAnchor>
</c:userShapes>
</file>

<file path=ppt/drawings/drawing2.xml><?xml version="1.0" encoding="utf-8"?>
<c:userShapes xmlns:c="http://schemas.openxmlformats.org/drawingml/2006/chart">
  <cdr:relSizeAnchor xmlns:cdr="http://schemas.openxmlformats.org/drawingml/2006/chartDrawing">
    <cdr:from>
      <cdr:x>0.34167</cdr:x>
      <cdr:y>0.08202</cdr:y>
    </cdr:from>
    <cdr:to>
      <cdr:x>0.68021</cdr:x>
      <cdr:y>0.14479</cdr:y>
    </cdr:to>
    <cdr:sp macro="" textlink="">
      <cdr:nvSpPr>
        <cdr:cNvPr id="2" name="TextBox 1">
          <a:extLst xmlns:a="http://schemas.openxmlformats.org/drawingml/2006/main">
            <a:ext uri="{FF2B5EF4-FFF2-40B4-BE49-F238E27FC236}">
              <a16:creationId xmlns:a16="http://schemas.microsoft.com/office/drawing/2014/main" id="{94109E6C-5C4B-4017-98A2-F8D353E6A60E}"/>
            </a:ext>
          </a:extLst>
        </cdr:cNvPr>
        <cdr:cNvSpPr txBox="1"/>
      </cdr:nvSpPr>
      <cdr:spPr>
        <a:xfrm xmlns:a="http://schemas.openxmlformats.org/drawingml/2006/main">
          <a:off x="3056120" y="402167"/>
          <a:ext cx="3028124" cy="307777"/>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400" b="1" dirty="0">
              <a:solidFill>
                <a:schemeClr val="tx1"/>
              </a:solidFill>
              <a:latin typeface="Calibri" panose="020F0502020204030204" pitchFamily="34" charset="0"/>
            </a:rPr>
            <a:t>Compared to NO ACE Exposure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dirty="0"/>
          </a:p>
        </p:txBody>
      </p:sp>
      <p:sp>
        <p:nvSpPr>
          <p:cNvPr id="3" name="Date Placeholder 2"/>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25CAD982-C897-46DF-AA1F-34B300C3DE57}" type="datetime1">
              <a:rPr lang="en-US"/>
              <a:pPr>
                <a:defRPr/>
              </a:pPr>
              <a:t>8/11/2024</a:t>
            </a:fld>
            <a:endParaRPr dirty="0"/>
          </a:p>
        </p:txBody>
      </p:sp>
      <p:sp>
        <p:nvSpPr>
          <p:cNvPr id="6148" name="Slide Image Placeholder 3"/>
          <p:cNvSpPr>
            <a:spLocks noGrp="1" noRot="1" noChangeAspect="1"/>
          </p:cNvSpPr>
          <p:nvPr>
            <p:ph type="sldImg" idx="2"/>
          </p:nvPr>
        </p:nvSpPr>
        <p:spPr bwMode="auto">
          <a:xfrm>
            <a:off x="685800" y="1143000"/>
            <a:ext cx="54864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anchor="t" anchorCtr="0" compatLnSpc="1">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endParaRPr dirty="0"/>
          </a:p>
        </p:txBody>
      </p:sp>
      <p:sp>
        <p:nvSpPr>
          <p:cNvPr id="7" name="Slide Number Placeholder 6"/>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C7D02391-6F07-459A-8743-893FD222C2CF}" type="slidenum">
              <a:rPr/>
              <a:pPr>
                <a:defRPr/>
              </a:pPr>
              <a:t>‹#›</a:t>
            </a:fld>
            <a:endParaRPr dirty="0"/>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en-US" dirty="0">
              <a:latin typeface="Calibri" panose="020F0502020204030204" pitchFamily="34" charset="0"/>
            </a:endParaRPr>
          </a:p>
        </p:txBody>
      </p:sp>
      <p:sp>
        <p:nvSpPr>
          <p:cNvPr id="8196" name="Slide Number Placeholder 3"/>
          <p:cNvSpPr txBox="1">
            <a:spLocks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4C8A726-2C2A-4523-BF79-D4F38AD577B0}" type="slidenum">
              <a:rPr lang="en-US" altLang="en-US" sz="1200">
                <a:solidFill>
                  <a:srgbClr val="000000"/>
                </a:solidFill>
              </a:rPr>
              <a:pPr algn="r" eaLnBrk="1" hangingPunct="1"/>
              <a:t>1</a:t>
            </a:fld>
            <a:endParaRPr lang="en-US" altLang="en-US" sz="1200" dirty="0">
              <a:solidFill>
                <a:srgbClr val="000000"/>
              </a:solidFill>
            </a:endParaRPr>
          </a:p>
        </p:txBody>
      </p:sp>
    </p:spTree>
    <p:extLst>
      <p:ext uri="{BB962C8B-B14F-4D97-AF65-F5344CB8AC3E}">
        <p14:creationId xmlns:p14="http://schemas.microsoft.com/office/powerpoint/2010/main" val="2224135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C2C7C4-06BF-483A-9ED8-784E0CB7E796}" type="slidenum">
              <a:rPr lang="en-US" smtClean="0"/>
              <a:t>27</a:t>
            </a:fld>
            <a:endParaRPr lang="en-US" dirty="0"/>
          </a:p>
        </p:txBody>
      </p:sp>
    </p:spTree>
    <p:extLst>
      <p:ext uri="{BB962C8B-B14F-4D97-AF65-F5344CB8AC3E}">
        <p14:creationId xmlns:p14="http://schemas.microsoft.com/office/powerpoint/2010/main" val="3979576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eaLnBrk="0" fontAlgn="base" hangingPunct="0">
              <a:spcBef>
                <a:spcPct val="0"/>
              </a:spcBef>
              <a:spcAft>
                <a:spcPct val="0"/>
              </a:spcAft>
              <a:defRPr/>
            </a:pPr>
            <a:fld id="{150A07B5-C5CA-46E9-B483-02089FC770D3}" type="slidenum">
              <a:rPr lang="en-US">
                <a:solidFill>
                  <a:prstClr val="black"/>
                </a:solidFill>
                <a:latin typeface="Calibri" panose="020F0502020204030204" pitchFamily="34" charset="0"/>
              </a:rPr>
              <a:pPr defTabSz="931774" eaLnBrk="0" fontAlgn="base" hangingPunct="0">
                <a:spcBef>
                  <a:spcPct val="0"/>
                </a:spcBef>
                <a:spcAft>
                  <a:spcPct val="0"/>
                </a:spcAft>
                <a:defRPr/>
              </a:pPr>
              <a:t>30</a:t>
            </a:fld>
            <a:endParaRPr lang="en-US" dirty="0">
              <a:solidFill>
                <a:prstClr val="black"/>
              </a:solidFill>
              <a:latin typeface="Calibri" panose="020F0502020204030204" pitchFamily="34" charset="0"/>
            </a:endParaRPr>
          </a:p>
        </p:txBody>
      </p:sp>
    </p:spTree>
    <p:extLst>
      <p:ext uri="{BB962C8B-B14F-4D97-AF65-F5344CB8AC3E}">
        <p14:creationId xmlns:p14="http://schemas.microsoft.com/office/powerpoint/2010/main" val="223128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a:p>
            <a:endParaRPr lang="en-US" dirty="0">
              <a:latin typeface="+mn-lt"/>
            </a:endParaRPr>
          </a:p>
        </p:txBody>
      </p:sp>
      <p:sp>
        <p:nvSpPr>
          <p:cNvPr id="4" name="Slide Number Placeholder 3"/>
          <p:cNvSpPr>
            <a:spLocks noGrp="1"/>
          </p:cNvSpPr>
          <p:nvPr>
            <p:ph type="sldNum" sz="quarter" idx="5"/>
          </p:nvPr>
        </p:nvSpPr>
        <p:spPr/>
        <p:txBody>
          <a:bodyPr/>
          <a:lstStyle/>
          <a:p>
            <a:pPr defTabSz="465887">
              <a:defRPr/>
            </a:pPr>
            <a:fld id="{EB134BD7-5DD2-432A-8F84-0E05342D6162}" type="slidenum">
              <a:rPr lang="en-US">
                <a:solidFill>
                  <a:prstClr val="black"/>
                </a:solidFill>
                <a:latin typeface="Calibri"/>
              </a:rPr>
              <a:pPr defTabSz="465887">
                <a:defRPr/>
              </a:pPr>
              <a:t>37</a:t>
            </a:fld>
            <a:endParaRPr lang="en-US" dirty="0">
              <a:solidFill>
                <a:prstClr val="black"/>
              </a:solidFill>
              <a:latin typeface="Calibri"/>
            </a:endParaRPr>
          </a:p>
        </p:txBody>
      </p:sp>
    </p:spTree>
    <p:extLst>
      <p:ext uri="{BB962C8B-B14F-4D97-AF65-F5344CB8AC3E}">
        <p14:creationId xmlns:p14="http://schemas.microsoft.com/office/powerpoint/2010/main" val="4145096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pPr defTabSz="465887">
              <a:defRPr/>
            </a:pPr>
            <a:fld id="{EB134BD7-5DD2-432A-8F84-0E05342D6162}" type="slidenum">
              <a:rPr lang="en-US">
                <a:solidFill>
                  <a:prstClr val="black"/>
                </a:solidFill>
                <a:latin typeface="Calibri"/>
              </a:rPr>
              <a:pPr defTabSz="465887">
                <a:defRPr/>
              </a:pPr>
              <a:t>38</a:t>
            </a:fld>
            <a:endParaRPr lang="en-US" dirty="0">
              <a:solidFill>
                <a:prstClr val="black"/>
              </a:solidFill>
              <a:latin typeface="Calibri"/>
            </a:endParaRPr>
          </a:p>
        </p:txBody>
      </p:sp>
    </p:spTree>
    <p:extLst>
      <p:ext uri="{BB962C8B-B14F-4D97-AF65-F5344CB8AC3E}">
        <p14:creationId xmlns:p14="http://schemas.microsoft.com/office/powerpoint/2010/main" val="4094099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134BD7-5DD2-432A-8F84-0E05342D6162}" type="slidenum">
              <a:rPr lang="en-US" smtClean="0"/>
              <a:t>42</a:t>
            </a:fld>
            <a:endParaRPr lang="en-US" dirty="0"/>
          </a:p>
        </p:txBody>
      </p:sp>
    </p:spTree>
    <p:extLst>
      <p:ext uri="{BB962C8B-B14F-4D97-AF65-F5344CB8AC3E}">
        <p14:creationId xmlns:p14="http://schemas.microsoft.com/office/powerpoint/2010/main" val="394825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3706813" cy="2085975"/>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5"/>
          </p:nvPr>
        </p:nvSpPr>
        <p:spPr>
          <a:xfrm>
            <a:off x="3970938" y="8829967"/>
            <a:ext cx="3037840" cy="466433"/>
          </a:xfrm>
          <a:prstGeom prst="rect">
            <a:avLst/>
          </a:prstGeom>
        </p:spPr>
        <p:txBody>
          <a:bodyPr/>
          <a:lstStyle/>
          <a:p>
            <a:fld id="{EB134BD7-5DD2-432A-8F84-0E05342D6162}" type="slidenum">
              <a:rPr lang="en-US" smtClean="0"/>
              <a:t>44</a:t>
            </a:fld>
            <a:endParaRPr lang="en-US" dirty="0"/>
          </a:p>
        </p:txBody>
      </p:sp>
    </p:spTree>
    <p:extLst>
      <p:ext uri="{BB962C8B-B14F-4D97-AF65-F5344CB8AC3E}">
        <p14:creationId xmlns:p14="http://schemas.microsoft.com/office/powerpoint/2010/main" val="113357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D02391-6F07-459A-8743-893FD222C2CF}" type="slidenum">
              <a:rPr lang="en-US" smtClean="0"/>
              <a:pPr>
                <a:defRPr/>
              </a:pPr>
              <a:t>3</a:t>
            </a:fld>
            <a:endParaRPr lang="en-US" dirty="0"/>
          </a:p>
        </p:txBody>
      </p:sp>
    </p:spTree>
    <p:extLst>
      <p:ext uri="{BB962C8B-B14F-4D97-AF65-F5344CB8AC3E}">
        <p14:creationId xmlns:p14="http://schemas.microsoft.com/office/powerpoint/2010/main" val="274734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02391-6F07-459A-8743-893FD222C2CF}"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03572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E89491-35BC-4B61-8FFF-4E5E58A37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8399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E89491-35BC-4B61-8FFF-4E5E58A37D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389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7D02391-6F07-459A-8743-893FD222C2CF}" type="slidenum">
              <a:rPr lang="en-US" smtClean="0"/>
              <a:pPr>
                <a:defRPr/>
              </a:pPr>
              <a:t>19</a:t>
            </a:fld>
            <a:endParaRPr lang="en-US" dirty="0"/>
          </a:p>
        </p:txBody>
      </p:sp>
    </p:spTree>
    <p:extLst>
      <p:ext uri="{BB962C8B-B14F-4D97-AF65-F5344CB8AC3E}">
        <p14:creationId xmlns:p14="http://schemas.microsoft.com/office/powerpoint/2010/main" val="61501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EB134BD7-5DD2-432A-8F84-0E05342D6162}" type="slidenum">
              <a:rPr lang="en-US" smtClean="0"/>
              <a:t>22</a:t>
            </a:fld>
            <a:endParaRPr lang="en-US"/>
          </a:p>
        </p:txBody>
      </p:sp>
    </p:spTree>
    <p:extLst>
      <p:ext uri="{BB962C8B-B14F-4D97-AF65-F5344CB8AC3E}">
        <p14:creationId xmlns:p14="http://schemas.microsoft.com/office/powerpoint/2010/main" val="2667748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21492"/>
            <a:ext cx="5687060" cy="4866958"/>
          </a:xfrm>
        </p:spPr>
        <p:txBody>
          <a:bodyPr/>
          <a:lstStyle/>
          <a:p>
            <a:r>
              <a:rPr lang="en-US" dirty="0"/>
              <a:t>Chris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2141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EB134BD7-5DD2-432A-8F84-0E05342D6162}" type="slidenum">
              <a:rPr lang="en-US" smtClean="0"/>
              <a:t>26</a:t>
            </a:fld>
            <a:endParaRPr lang="en-US" dirty="0"/>
          </a:p>
        </p:txBody>
      </p:sp>
    </p:spTree>
    <p:extLst>
      <p:ext uri="{BB962C8B-B14F-4D97-AF65-F5344CB8AC3E}">
        <p14:creationId xmlns:p14="http://schemas.microsoft.com/office/powerpoint/2010/main" val="270783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Header and Two Content Area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838203" y="1097280"/>
            <a:ext cx="5181603" cy="507968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6172200" y="1097280"/>
            <a:ext cx="5181603" cy="507968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txBox="1">
            <a:spLocks noGrp="1"/>
          </p:cNvSpPr>
          <p:nvPr>
            <p:ph type="sldNum" sz="quarter" idx="10"/>
          </p:nvPr>
        </p:nvSpPr>
        <p:spPr>
          <a:ln/>
        </p:spPr>
        <p:txBody>
          <a:bodyPr/>
          <a:lstStyle>
            <a:lvl1pPr>
              <a:defRPr/>
            </a:lvl1pPr>
          </a:lstStyle>
          <a:p>
            <a:pPr>
              <a:defRPr/>
            </a:pPr>
            <a:fld id="{37697C9E-A4F1-47A4-B2F1-B2636E257113}" type="slidenum">
              <a:rPr/>
              <a:pPr>
                <a:defRPr/>
              </a:pPr>
              <a:t>‹#›</a:t>
            </a:fld>
            <a:endParaRPr dirty="0"/>
          </a:p>
        </p:txBody>
      </p:sp>
    </p:spTree>
    <p:extLst>
      <p:ext uri="{BB962C8B-B14F-4D97-AF65-F5344CB8AC3E}">
        <p14:creationId xmlns:p14="http://schemas.microsoft.com/office/powerpoint/2010/main" val="909651690"/>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1534-9D13-43E9-BC8B-5694C28527ED}"/>
              </a:ext>
            </a:extLst>
          </p:cNvPr>
          <p:cNvSpPr>
            <a:spLocks noGrp="1"/>
          </p:cNvSpPr>
          <p:nvPr>
            <p:ph type="title" hasCustomPrompt="1"/>
          </p:nvPr>
        </p:nvSpPr>
        <p:spPr>
          <a:xfrm>
            <a:off x="495737" y="308698"/>
            <a:ext cx="5238313" cy="853352"/>
          </a:xfrm>
        </p:spPr>
        <p:txBody>
          <a:bodyPr>
            <a:noAutofit/>
          </a:bodyPr>
          <a:lstStyle>
            <a:lvl1pPr>
              <a:defRPr sz="3600" b="1"/>
            </a:lvl1pPr>
          </a:lstStyle>
          <a:p>
            <a:r>
              <a:rPr lang="en-US"/>
              <a:t>CLICK TO EDIT MASTER TITLE STYLE</a:t>
            </a:r>
          </a:p>
        </p:txBody>
      </p:sp>
      <p:sp>
        <p:nvSpPr>
          <p:cNvPr id="3" name="Date Placeholder 2">
            <a:extLst>
              <a:ext uri="{FF2B5EF4-FFF2-40B4-BE49-F238E27FC236}">
                <a16:creationId xmlns:a16="http://schemas.microsoft.com/office/drawing/2014/main" id="{F63A8573-17E8-4191-86F9-ABE0BA27938B}"/>
              </a:ext>
            </a:extLst>
          </p:cNvPr>
          <p:cNvSpPr>
            <a:spLocks noGrp="1"/>
          </p:cNvSpPr>
          <p:nvPr>
            <p:ph type="dt" sz="half" idx="10"/>
          </p:nvPr>
        </p:nvSpPr>
        <p:spPr/>
        <p:txBody>
          <a:bodyPr/>
          <a:lstStyle/>
          <a:p>
            <a:fld id="{74929172-4BF7-429F-BA25-7E9D1A4215EE}" type="datetimeFigureOut">
              <a:rPr lang="en-US" noProof="0" smtClean="0"/>
              <a:t>8/11/2024</a:t>
            </a:fld>
            <a:endParaRPr lang="en-US" noProof="0" dirty="0"/>
          </a:p>
        </p:txBody>
      </p:sp>
      <p:sp>
        <p:nvSpPr>
          <p:cNvPr id="4" name="Footer Placeholder 3">
            <a:extLst>
              <a:ext uri="{FF2B5EF4-FFF2-40B4-BE49-F238E27FC236}">
                <a16:creationId xmlns:a16="http://schemas.microsoft.com/office/drawing/2014/main" id="{83D92FA6-D8B1-4403-B9DD-E60A4F351012}"/>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70C2CB2D-6860-4817-B66C-9C44DC4CAE22}"/>
              </a:ext>
            </a:extLst>
          </p:cNvPr>
          <p:cNvSpPr>
            <a:spLocks noGrp="1"/>
          </p:cNvSpPr>
          <p:nvPr>
            <p:ph type="sldNum" sz="quarter" idx="12"/>
          </p:nvPr>
        </p:nvSpPr>
        <p:spPr/>
        <p:txBody>
          <a:bodyPr/>
          <a:lstStyle/>
          <a:p>
            <a:fld id="{7966EA62-41C5-4F9A-A915-5B0BC739C923}" type="slidenum">
              <a:rPr lang="en-US" noProof="0" smtClean="0"/>
              <a:t>‹#›</a:t>
            </a:fld>
            <a:endParaRPr lang="en-US" noProof="0" dirty="0"/>
          </a:p>
        </p:txBody>
      </p:sp>
      <p:sp>
        <p:nvSpPr>
          <p:cNvPr id="8" name="Text Placeholder 7">
            <a:extLst>
              <a:ext uri="{FF2B5EF4-FFF2-40B4-BE49-F238E27FC236}">
                <a16:creationId xmlns:a16="http://schemas.microsoft.com/office/drawing/2014/main" id="{183C82E0-1F49-4A07-A8B3-E2F2CBAC03B1}"/>
              </a:ext>
            </a:extLst>
          </p:cNvPr>
          <p:cNvSpPr>
            <a:spLocks noGrp="1"/>
          </p:cNvSpPr>
          <p:nvPr>
            <p:ph type="body" sz="quarter" idx="13"/>
          </p:nvPr>
        </p:nvSpPr>
        <p:spPr>
          <a:xfrm>
            <a:off x="495737" y="979487"/>
            <a:ext cx="3581400" cy="365126"/>
          </a:xfrm>
        </p:spPr>
        <p:txBody>
          <a:bodyPr>
            <a:noAutofit/>
          </a:bodyPr>
          <a:lstStyle>
            <a:lvl1pPr marL="0" indent="0">
              <a:spcBef>
                <a:spcPts val="900"/>
              </a:spcBef>
              <a:buNone/>
              <a:defRPr sz="2000" b="1">
                <a:latin typeface="+mj-lt"/>
              </a:defRPr>
            </a:lvl1pPr>
          </a:lstStyle>
          <a:p>
            <a:pPr lvl="0"/>
            <a:r>
              <a:rPr lang="en-US"/>
              <a:t>Click to edit Master text styles</a:t>
            </a:r>
          </a:p>
        </p:txBody>
      </p:sp>
    </p:spTree>
    <p:extLst>
      <p:ext uri="{BB962C8B-B14F-4D97-AF65-F5344CB8AC3E}">
        <p14:creationId xmlns:p14="http://schemas.microsoft.com/office/powerpoint/2010/main" val="2548142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5E43-5E08-4571-8A3D-76A8780BECE2}"/>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74F4A29-E200-4C1C-94BB-8C84BF89937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1" name="Text Placeholder 10">
            <a:extLst>
              <a:ext uri="{FF2B5EF4-FFF2-40B4-BE49-F238E27FC236}">
                <a16:creationId xmlns:a16="http://schemas.microsoft.com/office/drawing/2014/main" id="{0A2D9EF6-3FB5-4253-AB02-030F950A6163}"/>
              </a:ext>
            </a:extLst>
          </p:cNvPr>
          <p:cNvSpPr>
            <a:spLocks noGrp="1"/>
          </p:cNvSpPr>
          <p:nvPr>
            <p:ph type="body" sz="quarter" idx="11"/>
          </p:nvPr>
        </p:nvSpPr>
        <p:spPr>
          <a:xfrm>
            <a:off x="423341" y="1319567"/>
            <a:ext cx="11159059" cy="1219200"/>
          </a:xfrm>
        </p:spPr>
        <p:txBody>
          <a:bodyPr>
            <a:normAutofit/>
          </a:bodyPr>
          <a:lstStyle>
            <a:lvl1pPr marL="0" indent="0" algn="ctr">
              <a:buNone/>
              <a:defRPr sz="3467"/>
            </a:lvl1pPr>
          </a:lstStyle>
          <a:p>
            <a:pPr lvl="0"/>
            <a:r>
              <a:rPr lang="en-US"/>
              <a:t>Click to edit Master text styles</a:t>
            </a:r>
          </a:p>
        </p:txBody>
      </p:sp>
      <p:sp>
        <p:nvSpPr>
          <p:cNvPr id="14" name="Text Placeholder 10">
            <a:extLst>
              <a:ext uri="{FF2B5EF4-FFF2-40B4-BE49-F238E27FC236}">
                <a16:creationId xmlns:a16="http://schemas.microsoft.com/office/drawing/2014/main" id="{4601820A-F0CB-4338-9234-13466F164E3C}"/>
              </a:ext>
            </a:extLst>
          </p:cNvPr>
          <p:cNvSpPr>
            <a:spLocks noGrp="1"/>
          </p:cNvSpPr>
          <p:nvPr>
            <p:ph type="body" sz="quarter" idx="12"/>
          </p:nvPr>
        </p:nvSpPr>
        <p:spPr>
          <a:xfrm>
            <a:off x="423341" y="2573265"/>
            <a:ext cx="11159059" cy="1219200"/>
          </a:xfrm>
        </p:spPr>
        <p:txBody>
          <a:bodyPr/>
          <a:lstStyle>
            <a:lvl1pPr marL="0" indent="0" algn="ctr">
              <a:buNone/>
              <a:defRPr sz="2667"/>
            </a:lvl1pPr>
          </a:lstStyle>
          <a:p>
            <a:pPr lvl="0"/>
            <a:r>
              <a:rPr lang="en-US"/>
              <a:t>Click to edit Master text styles</a:t>
            </a:r>
          </a:p>
        </p:txBody>
      </p:sp>
      <p:sp>
        <p:nvSpPr>
          <p:cNvPr id="15" name="Text Placeholder 10">
            <a:extLst>
              <a:ext uri="{FF2B5EF4-FFF2-40B4-BE49-F238E27FC236}">
                <a16:creationId xmlns:a16="http://schemas.microsoft.com/office/drawing/2014/main" id="{D2A5F6E9-C3CD-4B07-B65C-67B35CEA178C}"/>
              </a:ext>
            </a:extLst>
          </p:cNvPr>
          <p:cNvSpPr>
            <a:spLocks noGrp="1"/>
          </p:cNvSpPr>
          <p:nvPr>
            <p:ph type="body" sz="quarter" idx="13"/>
          </p:nvPr>
        </p:nvSpPr>
        <p:spPr>
          <a:xfrm>
            <a:off x="423341" y="3941645"/>
            <a:ext cx="11159059" cy="1219200"/>
          </a:xfrm>
        </p:spPr>
        <p:txBody>
          <a:bodyPr>
            <a:normAutofit/>
          </a:bodyPr>
          <a:lstStyle>
            <a:lvl1pPr marL="0" indent="0" algn="ctr">
              <a:buNone/>
              <a:defRPr sz="5333"/>
            </a:lvl1pPr>
          </a:lstStyle>
          <a:p>
            <a:pPr lvl="0"/>
            <a:r>
              <a:rPr lang="en-US"/>
              <a:t>Click to edit Master text styles</a:t>
            </a:r>
          </a:p>
        </p:txBody>
      </p:sp>
      <p:sp>
        <p:nvSpPr>
          <p:cNvPr id="16" name="Text Placeholder 10">
            <a:extLst>
              <a:ext uri="{FF2B5EF4-FFF2-40B4-BE49-F238E27FC236}">
                <a16:creationId xmlns:a16="http://schemas.microsoft.com/office/drawing/2014/main" id="{6C57AB5E-55EB-40AF-A1AE-21C38ECEEDE7}"/>
              </a:ext>
            </a:extLst>
          </p:cNvPr>
          <p:cNvSpPr>
            <a:spLocks noGrp="1"/>
          </p:cNvSpPr>
          <p:nvPr>
            <p:ph type="body" sz="quarter" idx="14"/>
          </p:nvPr>
        </p:nvSpPr>
        <p:spPr>
          <a:xfrm>
            <a:off x="423341" y="5555690"/>
            <a:ext cx="11159059" cy="704092"/>
          </a:xfrm>
        </p:spPr>
        <p:txBody>
          <a:bodyPr>
            <a:normAutofit/>
          </a:bodyPr>
          <a:lstStyle>
            <a:lvl1pPr marL="0" indent="0" algn="ctr">
              <a:buNone/>
              <a:defRPr sz="3200"/>
            </a:lvl1pPr>
          </a:lstStyle>
          <a:p>
            <a:pPr lvl="0"/>
            <a:r>
              <a:rPr lang="en-US"/>
              <a:t>Click to edit Master text styles</a:t>
            </a:r>
          </a:p>
        </p:txBody>
      </p:sp>
    </p:spTree>
    <p:extLst>
      <p:ext uri="{BB962C8B-B14F-4D97-AF65-F5344CB8AC3E}">
        <p14:creationId xmlns:p14="http://schemas.microsoft.com/office/powerpoint/2010/main" val="321475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6FC4FAE-DE98-4E47-8791-4E948AF9C785}"/>
              </a:ext>
            </a:extLst>
          </p:cNvPr>
          <p:cNvSpPr>
            <a:spLocks noGrp="1"/>
          </p:cNvSpPr>
          <p:nvPr>
            <p:ph idx="10"/>
          </p:nvPr>
        </p:nvSpPr>
        <p:spPr>
          <a:xfrm>
            <a:off x="641603" y="1547772"/>
            <a:ext cx="10908792" cy="430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3DB5BFAB-E02E-4C1D-8793-80E632711DF9}"/>
              </a:ext>
            </a:extLst>
          </p:cNvPr>
          <p:cNvSpPr>
            <a:spLocks noGrp="1"/>
          </p:cNvSpPr>
          <p:nvPr>
            <p:ph type="title"/>
          </p:nvPr>
        </p:nvSpPr>
        <p:spPr>
          <a:xfrm>
            <a:off x="632862" y="207303"/>
            <a:ext cx="10917535" cy="1024128"/>
          </a:xfrm>
        </p:spPr>
        <p:txBody>
          <a:bodyPr/>
          <a:lstStyle/>
          <a:p>
            <a:endParaRPr lang="en-US" dirty="0"/>
          </a:p>
        </p:txBody>
      </p:sp>
    </p:spTree>
    <p:extLst>
      <p:ext uri="{BB962C8B-B14F-4D97-AF65-F5344CB8AC3E}">
        <p14:creationId xmlns:p14="http://schemas.microsoft.com/office/powerpoint/2010/main" val="3501522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igure-standar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8" name="Content Placeholder 12"/>
          <p:cNvSpPr>
            <a:spLocks noGrp="1"/>
          </p:cNvSpPr>
          <p:nvPr>
            <p:ph sz="quarter" idx="15"/>
          </p:nvPr>
        </p:nvSpPr>
        <p:spPr>
          <a:xfrm>
            <a:off x="1972614" y="1600220"/>
            <a:ext cx="82296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990600" y="6446486"/>
            <a:ext cx="9144000"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NNR.#</a:t>
            </a:r>
          </a:p>
        </p:txBody>
      </p:sp>
    </p:spTree>
    <p:extLst>
      <p:ext uri="{BB962C8B-B14F-4D97-AF65-F5344CB8AC3E}">
        <p14:creationId xmlns:p14="http://schemas.microsoft.com/office/powerpoint/2010/main" val="2900949510"/>
      </p:ext>
    </p:extLst>
  </p:cSld>
  <p:clrMapOvr>
    <a:masterClrMapping/>
  </p:clrMapOvr>
  <p:extLst>
    <p:ext uri="{DCECCB84-F9BA-43D5-87BE-67443E8EF086}">
      <p15:sldGuideLst xmlns:p15="http://schemas.microsoft.com/office/powerpoint/2012/main">
        <p15:guide id="1" pos="3840">
          <p15:clr>
            <a:srgbClr val="FBAE40"/>
          </p15:clr>
        </p15:guide>
        <p15:guide id="2" orient="horz" pos="36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268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1970843"/>
            <a:ext cx="5386917"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2" y="126268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1970843"/>
            <a:ext cx="5389033"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418103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2142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346325" y="355432"/>
            <a:ext cx="9144000" cy="646331"/>
          </a:xfrm>
        </p:spPr>
        <p:txBody>
          <a:bodyPr anchor="t" anchorCtr="0">
            <a:spAutoFit/>
          </a:bodyPr>
          <a:lstStyle>
            <a:lvl1pPr algn="r">
              <a:defRPr sz="4000"/>
            </a:lvl1pPr>
          </a:lstStyle>
          <a:p>
            <a:r>
              <a:rPr lang="en-US"/>
              <a:t>Click to edit Master title style</a:t>
            </a:r>
            <a:endParaRPr lang="en-US" dirty="0"/>
          </a:p>
        </p:txBody>
      </p:sp>
      <p:sp>
        <p:nvSpPr>
          <p:cNvPr id="3" name="Subtitle 2"/>
          <p:cNvSpPr>
            <a:spLocks noGrp="1"/>
          </p:cNvSpPr>
          <p:nvPr>
            <p:ph type="subTitle" idx="1"/>
          </p:nvPr>
        </p:nvSpPr>
        <p:spPr>
          <a:xfrm>
            <a:off x="3535707" y="3109202"/>
            <a:ext cx="7954617" cy="1655762"/>
          </a:xfrm>
        </p:spPr>
        <p:txBody>
          <a:bodyPr anchor="ctr">
            <a:noAutofit/>
          </a:bodyPr>
          <a:lstStyle>
            <a:lvl1pPr marL="0" indent="0" algn="r">
              <a:lnSpc>
                <a:spcPct val="95000"/>
              </a:lnSpc>
              <a:spcBef>
                <a:spcPts val="8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04255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31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ne-graph_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NNR-</a:t>
            </a:r>
          </a:p>
        </p:txBody>
      </p:sp>
      <p:sp>
        <p:nvSpPr>
          <p:cNvPr id="7" name="TextBox 6"/>
          <p:cNvSpPr txBox="1"/>
          <p:nvPr userDrawn="1"/>
        </p:nvSpPr>
        <p:spPr>
          <a:xfrm>
            <a:off x="10287000" y="5349875"/>
            <a:ext cx="1905000" cy="739738"/>
          </a:xfrm>
          <a:prstGeom prst="rect">
            <a:avLst/>
          </a:prstGeom>
          <a:noFill/>
        </p:spPr>
        <p:txBody>
          <a:bodyPr wrap="square" lIns="73152" rtlCol="0" anchor="b" anchorCtr="0">
            <a:noAutofit/>
          </a:bodyPr>
          <a:lstStyle/>
          <a:p>
            <a:pPr marL="109728" marR="0" indent="-109728" algn="l" rtl="0"/>
            <a:r>
              <a:rPr lang="en-US" sz="1100" b="0" i="0" u="none" strike="noStrike" baseline="0" dirty="0">
                <a:solidFill>
                  <a:srgbClr val="000000"/>
                </a:solidFill>
                <a:latin typeface="Arial Narrow" panose="020B0606020202030204" pitchFamily="34" charset="0"/>
              </a:rPr>
              <a:t>Note: There is no connecting line between 2019 and 2020 to indicate caution should be used when comparing estimates between 2020 and prior years because of methodological changes for 2020. Due to these changes, significance testing between 2020 and prior years was not performed.</a:t>
            </a:r>
          </a:p>
        </p:txBody>
      </p:sp>
      <p:sp>
        <p:nvSpPr>
          <p:cNvPr id="8" name="Content Placeholder 12"/>
          <p:cNvSpPr>
            <a:spLocks noGrp="1"/>
          </p:cNvSpPr>
          <p:nvPr>
            <p:ph sz="quarter" idx="15"/>
          </p:nvPr>
        </p:nvSpPr>
        <p:spPr>
          <a:xfrm>
            <a:off x="2256683" y="1234464"/>
            <a:ext cx="6764234" cy="4115411"/>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0287000" y="2971800"/>
            <a:ext cx="1676335" cy="1291338"/>
          </a:xfrm>
        </p:spPr>
        <p:txBody>
          <a:bodyPr lIns="73152" rIns="91440"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Tree>
    <p:extLst>
      <p:ext uri="{BB962C8B-B14F-4D97-AF65-F5344CB8AC3E}">
        <p14:creationId xmlns:p14="http://schemas.microsoft.com/office/powerpoint/2010/main" val="4116243934"/>
      </p:ext>
    </p:extLst>
  </p:cSld>
  <p:clrMapOvr>
    <a:masterClrMapping/>
  </p:clrMapOvr>
  <p:extLst>
    <p:ext uri="{DCECCB84-F9BA-43D5-87BE-67443E8EF086}">
      <p15:sldGuideLst xmlns:p15="http://schemas.microsoft.com/office/powerpoint/2012/main">
        <p15:guide id="1" pos="3552">
          <p15:clr>
            <a:srgbClr val="FBAE40"/>
          </p15:clr>
        </p15:guide>
        <p15:guide id="2" orient="horz" pos="337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her-figure_no-sig-no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p>
        </p:txBody>
      </p:sp>
      <p:sp>
        <p:nvSpPr>
          <p:cNvPr id="8" name="Content Placeholder 12"/>
          <p:cNvSpPr>
            <a:spLocks noGrp="1"/>
          </p:cNvSpPr>
          <p:nvPr>
            <p:ph sz="quarter" idx="15"/>
          </p:nvPr>
        </p:nvSpPr>
        <p:spPr>
          <a:xfrm>
            <a:off x="1574350" y="1600220"/>
            <a:ext cx="8128900" cy="4114779"/>
          </a:xfrm>
        </p:spPr>
        <p:txBody>
          <a:bodyPr/>
          <a:lstStyle>
            <a:lvl1pPr>
              <a:defRPr sz="1800"/>
            </a:lvl1pPr>
          </a:lstStyle>
          <a:p>
            <a:pPr lvl="0"/>
            <a:r>
              <a:rPr lang="en-US"/>
              <a:t>Edit Master text styles</a:t>
            </a:r>
          </a:p>
        </p:txBody>
      </p:sp>
      <p:sp>
        <p:nvSpPr>
          <p:cNvPr id="9" name="Text Placeholder 2"/>
          <p:cNvSpPr>
            <a:spLocks noGrp="1"/>
          </p:cNvSpPr>
          <p:nvPr>
            <p:ph type="body" sz="quarter" idx="11" hasCustomPrompt="1"/>
          </p:nvPr>
        </p:nvSpPr>
        <p:spPr>
          <a:xfrm>
            <a:off x="1297116" y="6446486"/>
            <a:ext cx="8683367" cy="285509"/>
          </a:xfrm>
        </p:spPr>
        <p:txBody>
          <a:bodyPr anchor="b" anchorCtr="0">
            <a:noAutofit/>
          </a:bodyPr>
          <a:lstStyle>
            <a:lvl1pPr marL="111125" indent="-111125">
              <a:spcBef>
                <a:spcPts val="300"/>
              </a:spcBef>
              <a:buNone/>
              <a:defRPr sz="1100" b="0">
                <a:solidFill>
                  <a:schemeClr val="tx1"/>
                </a:solidFill>
                <a:latin typeface="Arial Narrow" panose="020B0606020202030204" pitchFamily="34" charset="0"/>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Notes:</a:t>
            </a:r>
          </a:p>
        </p:txBody>
      </p:sp>
      <p:sp>
        <p:nvSpPr>
          <p:cNvPr id="10" name="Text Placeholder 2"/>
          <p:cNvSpPr>
            <a:spLocks noGrp="1"/>
          </p:cNvSpPr>
          <p:nvPr>
            <p:ph type="body" sz="quarter" idx="10" hasCustomPrompt="1"/>
          </p:nvPr>
        </p:nvSpPr>
        <p:spPr>
          <a:xfrm>
            <a:off x="61026" y="67236"/>
            <a:ext cx="838200" cy="195158"/>
          </a:xfrm>
        </p:spPr>
        <p:txBody>
          <a:bodyPr wrap="square" anchor="b" anchorCtr="0">
            <a:noAutofit/>
          </a:bodyPr>
          <a:lstStyle>
            <a:lvl1pPr marL="114300" indent="-114300">
              <a:spcBef>
                <a:spcPts val="300"/>
              </a:spcBef>
              <a:buNone/>
              <a:defRPr sz="900" b="1">
                <a:solidFill>
                  <a:schemeClr val="bg1"/>
                </a:solidFill>
                <a:latin typeface="+mn-lt"/>
              </a:defRPr>
            </a:lvl1pPr>
            <a:lvl2pPr marL="341317" indent="0">
              <a:buNone/>
              <a:defRPr/>
            </a:lvl2pPr>
            <a:lvl3pPr marL="1018834" indent="0">
              <a:buNone/>
              <a:defRPr/>
            </a:lvl3pPr>
            <a:lvl4pPr marL="1528250" indent="0">
              <a:buNone/>
              <a:defRPr/>
            </a:lvl4pPr>
            <a:lvl5pPr marL="2037667" indent="0">
              <a:buNone/>
              <a:defRPr/>
            </a:lvl5pPr>
          </a:lstStyle>
          <a:p>
            <a:pPr lvl="0"/>
            <a:r>
              <a:rPr lang="en-US" dirty="0"/>
              <a:t>NNR-</a:t>
            </a:r>
          </a:p>
        </p:txBody>
      </p:sp>
    </p:spTree>
    <p:extLst>
      <p:ext uri="{BB962C8B-B14F-4D97-AF65-F5344CB8AC3E}">
        <p14:creationId xmlns:p14="http://schemas.microsoft.com/office/powerpoint/2010/main" val="241256906"/>
      </p:ext>
    </p:extLst>
  </p:cSld>
  <p:clrMapOvr>
    <a:masterClrMapping/>
  </p:clrMapOvr>
  <p:extLst>
    <p:ext uri="{DCECCB84-F9BA-43D5-87BE-67443E8EF086}">
      <p15:sldGuideLst xmlns:p15="http://schemas.microsoft.com/office/powerpoint/2012/main">
        <p15:guide id="1" pos="3552">
          <p15:clr>
            <a:srgbClr val="FBAE40"/>
          </p15:clr>
        </p15:guide>
        <p15:guide id="2" orient="horz" pos="36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5653963"/>
            <a:ext cx="12192000" cy="1071727"/>
          </a:xfrm>
          <a:prstGeom prst="rect">
            <a:avLst/>
          </a:prstGeom>
          <a:solidFill>
            <a:srgbClr val="A4A7AA">
              <a:alpha val="4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14792" y="2"/>
            <a:ext cx="11777208" cy="5500679"/>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2"/>
            <a:ext cx="414792" cy="5500679"/>
          </a:xfrm>
          <a:prstGeom prst="rect">
            <a:avLst/>
          </a:prstGeom>
          <a:solidFill>
            <a:srgbClr val="CF35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2434894" y="2607565"/>
            <a:ext cx="9757105" cy="2600047"/>
          </a:xfrm>
          <a:prstGeom prst="rect">
            <a:avLst/>
          </a:prstGeom>
          <a:solidFill>
            <a:srgbClr val="1C69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p:nvPr>
        </p:nvSpPr>
        <p:spPr>
          <a:xfrm>
            <a:off x="1710939" y="227361"/>
            <a:ext cx="10235443" cy="552283"/>
          </a:xfrm>
          <a:prstGeom prst="rect">
            <a:avLst/>
          </a:prstGeom>
        </p:spPr>
        <p:txBody>
          <a:bodyPr>
            <a:normAutofit/>
          </a:bodyPr>
          <a:lstStyle>
            <a:lvl1pPr algn="r">
              <a:defRPr sz="4800" b="1">
                <a:solidFill>
                  <a:schemeClr val="bg1"/>
                </a:solidFill>
              </a:defRPr>
            </a:lvl1pPr>
          </a:lstStyle>
          <a:p>
            <a:r>
              <a:rPr lang="en-US" dirty="0"/>
              <a:t>Click to edit Master title style</a:t>
            </a:r>
          </a:p>
        </p:txBody>
      </p:sp>
      <p:sp>
        <p:nvSpPr>
          <p:cNvPr id="5" name="Text Placeholder 4">
            <a:extLst>
              <a:ext uri="{FF2B5EF4-FFF2-40B4-BE49-F238E27FC236}">
                <a16:creationId xmlns:a16="http://schemas.microsoft.com/office/drawing/2014/main" id="{3295AC9F-E362-4AF5-88B1-9D5E086D0177}"/>
              </a:ext>
            </a:extLst>
          </p:cNvPr>
          <p:cNvSpPr>
            <a:spLocks noGrp="1"/>
          </p:cNvSpPr>
          <p:nvPr>
            <p:ph type="body" sz="quarter" idx="10" hasCustomPrompt="1"/>
          </p:nvPr>
        </p:nvSpPr>
        <p:spPr>
          <a:xfrm>
            <a:off x="414142" y="5769643"/>
            <a:ext cx="3788833" cy="825500"/>
          </a:xfrm>
        </p:spPr>
        <p:txBody>
          <a:bodyPr anchor="ctr">
            <a:normAutofit/>
          </a:bodyPr>
          <a:lstStyle>
            <a:lvl1pPr marL="0" indent="0">
              <a:buNone/>
              <a:defRPr sz="2400"/>
            </a:lvl1pPr>
          </a:lstStyle>
          <a:p>
            <a:pPr lvl="0"/>
            <a:r>
              <a:rPr lang="en-US" dirty="0"/>
              <a:t>Location of Presentation Date</a:t>
            </a:r>
          </a:p>
        </p:txBody>
      </p:sp>
      <p:sp>
        <p:nvSpPr>
          <p:cNvPr id="17" name="Subtitle 2">
            <a:extLst>
              <a:ext uri="{FF2B5EF4-FFF2-40B4-BE49-F238E27FC236}">
                <a16:creationId xmlns:a16="http://schemas.microsoft.com/office/drawing/2014/main" id="{EC75B8A7-8EEA-4F38-A82A-DBDE34A739E9}"/>
              </a:ext>
            </a:extLst>
          </p:cNvPr>
          <p:cNvSpPr>
            <a:spLocks noGrp="1"/>
          </p:cNvSpPr>
          <p:nvPr>
            <p:ph type="subTitle" idx="1"/>
          </p:nvPr>
        </p:nvSpPr>
        <p:spPr>
          <a:xfrm>
            <a:off x="2434895" y="2607563"/>
            <a:ext cx="9511485" cy="2600047"/>
          </a:xfrm>
        </p:spPr>
        <p:txBody>
          <a:bodyPr anchor="ctr">
            <a:normAutofit/>
          </a:bodyPr>
          <a:lstStyle>
            <a:lvl1pPr marL="0" indent="0" algn="r">
              <a:buNone/>
              <a:defRPr sz="2933">
                <a:solidFill>
                  <a:srgbClr val="FFFFFF"/>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grpSp>
        <p:nvGrpSpPr>
          <p:cNvPr id="15" name="Group 14"/>
          <p:cNvGrpSpPr/>
          <p:nvPr userDrawn="1"/>
        </p:nvGrpSpPr>
        <p:grpSpPr>
          <a:xfrm>
            <a:off x="8940800" y="5726379"/>
            <a:ext cx="3005579" cy="927223"/>
            <a:chOff x="5991773" y="5731961"/>
            <a:chExt cx="2968012" cy="915633"/>
          </a:xfrm>
        </p:grpSpPr>
        <p:pic>
          <p:nvPicPr>
            <p:cNvPr id="16" name="Picture 1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86600" y="5891367"/>
              <a:ext cx="1873185" cy="666470"/>
            </a:xfrm>
            <a:prstGeom prst="rect">
              <a:avLst/>
            </a:prstGeom>
          </p:spPr>
        </p:pic>
        <p:pic>
          <p:nvPicPr>
            <p:cNvPr id="18" name="Picture 17" descr="HHS-Logo-camera-ready.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91773" y="5731961"/>
              <a:ext cx="963363" cy="915633"/>
            </a:xfrm>
            <a:prstGeom prst="rect">
              <a:avLst/>
            </a:prstGeom>
          </p:spPr>
        </p:pic>
      </p:grpSp>
    </p:spTree>
    <p:extLst>
      <p:ext uri="{BB962C8B-B14F-4D97-AF65-F5344CB8AC3E}">
        <p14:creationId xmlns:p14="http://schemas.microsoft.com/office/powerpoint/2010/main" val="340076578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Header and Three content Areas">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4294967295"/>
          </p:nvPr>
        </p:nvSpPr>
        <p:spPr>
          <a:xfrm>
            <a:off x="838203" y="1097280"/>
            <a:ext cx="3383280" cy="507968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4294967295"/>
          </p:nvPr>
        </p:nvSpPr>
        <p:spPr>
          <a:xfrm>
            <a:off x="4447385" y="1097280"/>
            <a:ext cx="3383280" cy="507968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p:cNvSpPr txBox="1">
            <a:spLocks noGrp="1"/>
          </p:cNvSpPr>
          <p:nvPr>
            <p:ph idx="4294967295"/>
          </p:nvPr>
        </p:nvSpPr>
        <p:spPr>
          <a:xfrm>
            <a:off x="8056558" y="1096959"/>
            <a:ext cx="3383280" cy="50800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noGrp="1"/>
          </p:cNvSpPr>
          <p:nvPr>
            <p:ph type="sldNum" sz="quarter" idx="10"/>
          </p:nvPr>
        </p:nvSpPr>
        <p:spPr>
          <a:ln/>
        </p:spPr>
        <p:txBody>
          <a:bodyPr/>
          <a:lstStyle>
            <a:lvl1pPr>
              <a:defRPr/>
            </a:lvl1pPr>
          </a:lstStyle>
          <a:p>
            <a:pPr>
              <a:defRPr/>
            </a:pPr>
            <a:fld id="{924FD328-523B-4DC4-95BE-A025FC75C057}" type="slidenum">
              <a:rPr/>
              <a:pPr>
                <a:defRPr/>
              </a:pPr>
              <a:t>‹#›</a:t>
            </a:fld>
            <a:endParaRPr dirty="0"/>
          </a:p>
        </p:txBody>
      </p:sp>
    </p:spTree>
    <p:extLst>
      <p:ext uri="{BB962C8B-B14F-4D97-AF65-F5344CB8AC3E}">
        <p14:creationId xmlns:p14="http://schemas.microsoft.com/office/powerpoint/2010/main" val="3383763181"/>
      </p:ext>
    </p:extLst>
  </p:cSld>
  <p:clrMapOvr>
    <a:masterClrMapping/>
  </p:clrMapOvr>
  <p:transition spd="slow"/>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62687"/>
            <a:ext cx="10972800" cy="48634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22">
            <a:extLst>
              <a:ext uri="{FF2B5EF4-FFF2-40B4-BE49-F238E27FC236}">
                <a16:creationId xmlns:a16="http://schemas.microsoft.com/office/drawing/2014/main" id="{80ED1A56-7323-4FB6-8ACF-1DE99B8B8BFE}"/>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26" name="Title 25">
            <a:extLst>
              <a:ext uri="{FF2B5EF4-FFF2-40B4-BE49-F238E27FC236}">
                <a16:creationId xmlns:a16="http://schemas.microsoft.com/office/drawing/2014/main" id="{BAA7C934-AF63-4AE4-9879-7DC885F56CE6}"/>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963121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13" name="Slide Number Placeholder 12">
            <a:extLst>
              <a:ext uri="{FF2B5EF4-FFF2-40B4-BE49-F238E27FC236}">
                <a16:creationId xmlns:a16="http://schemas.microsoft.com/office/drawing/2014/main" id="{9C25D06C-5CC4-414F-B64F-A967EB8BC58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131B094D-1F11-4308-9A4E-9FF5E5E086F0}"/>
              </a:ext>
            </a:extLst>
          </p:cNvPr>
          <p:cNvSpPr>
            <a:spLocks noGrp="1"/>
          </p:cNvSpPr>
          <p:nvPr>
            <p:ph type="title"/>
          </p:nvPr>
        </p:nvSpPr>
        <p:spPr>
          <a:xfrm>
            <a:off x="963084" y="4424658"/>
            <a:ext cx="10363200" cy="972967"/>
          </a:xfrm>
        </p:spPr>
        <p:txBody>
          <a:bodyPr/>
          <a:lstStyle>
            <a:lvl1pPr>
              <a:defRPr>
                <a:solidFill>
                  <a:schemeClr val="tx1"/>
                </a:solidFill>
              </a:defRPr>
            </a:lvl1pPr>
          </a:lstStyle>
          <a:p>
            <a:r>
              <a:rPr lang="en-US" dirty="0"/>
              <a:t>Click to edit Master title style</a:t>
            </a:r>
          </a:p>
        </p:txBody>
      </p:sp>
      <p:pic>
        <p:nvPicPr>
          <p:cNvPr id="6" name="Picture 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371282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62687"/>
            <a:ext cx="5384800" cy="486347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C8D6310A-7476-4D83-A7F8-71D8505B5D47}"/>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5" name="Title 14">
            <a:extLst>
              <a:ext uri="{FF2B5EF4-FFF2-40B4-BE49-F238E27FC236}">
                <a16:creationId xmlns:a16="http://schemas.microsoft.com/office/drawing/2014/main" id="{3A87C2D1-50D6-4300-B47B-7C1BC33BBC7B}"/>
              </a:ext>
            </a:extLst>
          </p:cNvPr>
          <p:cNvSpPr>
            <a:spLocks noGrp="1"/>
          </p:cNvSpPr>
          <p:nvPr>
            <p:ph type="title"/>
          </p:nvPr>
        </p:nvSpPr>
        <p:spPr/>
        <p:txBody>
          <a:bodyPr/>
          <a:lstStyle/>
          <a:p>
            <a:r>
              <a:rPr lang="en-US"/>
              <a:t>Click to edit Master title style</a:t>
            </a:r>
          </a:p>
        </p:txBody>
      </p:sp>
      <p:pic>
        <p:nvPicPr>
          <p:cNvPr id="7" name="Picture 6"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971231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268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1970843"/>
            <a:ext cx="5386917"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2" y="126268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1970843"/>
            <a:ext cx="5389033" cy="415532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15">
            <a:extLst>
              <a:ext uri="{FF2B5EF4-FFF2-40B4-BE49-F238E27FC236}">
                <a16:creationId xmlns:a16="http://schemas.microsoft.com/office/drawing/2014/main" id="{3EB952FD-FA34-4FAC-AD3E-52F5D8CA5B0B}"/>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DCB6E4B7-FABE-4EA9-97E1-AC8EC525F706}"/>
              </a:ext>
            </a:extLst>
          </p:cNvPr>
          <p:cNvSpPr>
            <a:spLocks noGrp="1"/>
          </p:cNvSpPr>
          <p:nvPr>
            <p:ph type="title"/>
          </p:nvPr>
        </p:nvSpPr>
        <p:spPr/>
        <p:txBody>
          <a:bodyPr/>
          <a:lstStyle/>
          <a:p>
            <a:r>
              <a:rPr lang="en-US"/>
              <a:t>Click to edit Master title style</a:t>
            </a:r>
          </a:p>
        </p:txBody>
      </p:sp>
      <p:pic>
        <p:nvPicPr>
          <p:cNvPr id="9" name="Picture 8"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1992095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5A6BCC9-8AF3-4028-BDF8-D4FFB58A42B3}"/>
              </a:ext>
            </a:extLst>
          </p:cNvPr>
          <p:cNvSpPr>
            <a:spLocks noGrp="1"/>
          </p:cNvSpPr>
          <p:nvPr>
            <p:ph type="pic" sz="quarter" idx="10"/>
          </p:nvPr>
        </p:nvSpPr>
        <p:spPr>
          <a:xfrm>
            <a:off x="-1" y="767950"/>
            <a:ext cx="12191999" cy="5358215"/>
          </a:xfrm>
        </p:spPr>
        <p:txBody>
          <a:bodyPr/>
          <a:lstStyle>
            <a:lvl1pPr>
              <a:defRPr/>
            </a:lvl1pPr>
          </a:lstStyle>
          <a:p>
            <a:endParaRPr lang="en-US" dirty="0"/>
          </a:p>
        </p:txBody>
      </p:sp>
      <p:sp>
        <p:nvSpPr>
          <p:cNvPr id="16" name="Slide Number Placeholder 15">
            <a:extLst>
              <a:ext uri="{FF2B5EF4-FFF2-40B4-BE49-F238E27FC236}">
                <a16:creationId xmlns:a16="http://schemas.microsoft.com/office/drawing/2014/main" id="{BD372029-2B7F-4130-AA67-E3A2F31228C1}"/>
              </a:ext>
            </a:extLst>
          </p:cNvPr>
          <p:cNvSpPr>
            <a:spLocks noGrp="1"/>
          </p:cNvSpPr>
          <p:nvPr>
            <p:ph type="sldNum" sz="quarter" idx="11"/>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A7004BCD-CA72-4E23-A58E-023F89FC5352}"/>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543506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9373ACC5-6994-4CCF-B016-26E3D6DF374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3" name="Title 12">
            <a:extLst>
              <a:ext uri="{FF2B5EF4-FFF2-40B4-BE49-F238E27FC236}">
                <a16:creationId xmlns:a16="http://schemas.microsoft.com/office/drawing/2014/main" id="{30FC439E-EC0C-416F-AFD3-E2FED651C586}"/>
              </a:ext>
            </a:extLst>
          </p:cNvPr>
          <p:cNvSpPr>
            <a:spLocks noGrp="1"/>
          </p:cNvSpPr>
          <p:nvPr>
            <p:ph type="title"/>
          </p:nvPr>
        </p:nvSpPr>
        <p:spPr/>
        <p:txBody>
          <a:bodyPr/>
          <a:lstStyle/>
          <a:p>
            <a:r>
              <a:rPr lang="en-US"/>
              <a:t>Click to edit Master title style</a:t>
            </a:r>
          </a:p>
        </p:txBody>
      </p:sp>
      <p:pic>
        <p:nvPicPr>
          <p:cNvPr id="5" name="Picture 4"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972959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731839"/>
            <a:ext cx="6815667" cy="539432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837435A-0FF2-45C8-BAA9-9C75CFB14CDD}"/>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7" name="Text Placeholder 16">
            <a:extLst>
              <a:ext uri="{FF2B5EF4-FFF2-40B4-BE49-F238E27FC236}">
                <a16:creationId xmlns:a16="http://schemas.microsoft.com/office/drawing/2014/main" id="{9BE4C20E-0421-4C19-AFD4-9AFD0F521A68}"/>
              </a:ext>
            </a:extLst>
          </p:cNvPr>
          <p:cNvSpPr>
            <a:spLocks noGrp="1"/>
          </p:cNvSpPr>
          <p:nvPr>
            <p:ph type="body" sz="quarter" idx="11"/>
          </p:nvPr>
        </p:nvSpPr>
        <p:spPr>
          <a:xfrm>
            <a:off x="609603" y="731836"/>
            <a:ext cx="4011084" cy="703264"/>
          </a:xfrm>
        </p:spPr>
        <p:txBody>
          <a:bodyPr anchor="ctr">
            <a:normAutofit/>
          </a:bodyPr>
          <a:lstStyle>
            <a:lvl1pPr marL="0" indent="0">
              <a:buNone/>
              <a:defRPr sz="2667" b="1"/>
            </a:lvl1pPr>
          </a:lstStyle>
          <a:p>
            <a:pPr lvl="0"/>
            <a:endParaRPr lang="en-US" dirty="0"/>
          </a:p>
        </p:txBody>
      </p:sp>
      <p:sp>
        <p:nvSpPr>
          <p:cNvPr id="18" name="Title 17">
            <a:extLst>
              <a:ext uri="{FF2B5EF4-FFF2-40B4-BE49-F238E27FC236}">
                <a16:creationId xmlns:a16="http://schemas.microsoft.com/office/drawing/2014/main" id="{D6C90FEF-E2AF-482E-AD92-627AFBAA3AFC}"/>
              </a:ext>
            </a:extLst>
          </p:cNvPr>
          <p:cNvSpPr>
            <a:spLocks noGrp="1"/>
          </p:cNvSpPr>
          <p:nvPr>
            <p:ph type="title"/>
          </p:nvPr>
        </p:nvSpPr>
        <p:spPr/>
        <p:txBody>
          <a:bodyPr/>
          <a:lstStyle/>
          <a:p>
            <a:r>
              <a:rPr lang="en-US"/>
              <a:t>Click to edit Master title style</a:t>
            </a:r>
          </a:p>
        </p:txBody>
      </p:sp>
      <p:pic>
        <p:nvPicPr>
          <p:cNvPr id="8" name="Picture 7"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284707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767949"/>
            <a:ext cx="7315200" cy="395962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13" name="Slide Number Placeholder 12">
            <a:extLst>
              <a:ext uri="{FF2B5EF4-FFF2-40B4-BE49-F238E27FC236}">
                <a16:creationId xmlns:a16="http://schemas.microsoft.com/office/drawing/2014/main" id="{2DCA2A82-5757-4589-A8F1-756A5B05A08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91BB1EF4-1C2D-4723-B7CA-A37E34C607F2}"/>
              </a:ext>
            </a:extLst>
          </p:cNvPr>
          <p:cNvSpPr>
            <a:spLocks noGrp="1"/>
          </p:cNvSpPr>
          <p:nvPr>
            <p:ph type="title"/>
          </p:nvPr>
        </p:nvSpPr>
        <p:spPr/>
        <p:txBody>
          <a:bodyPr/>
          <a:lstStyle/>
          <a:p>
            <a:r>
              <a:rPr lang="en-US"/>
              <a:t>Click to edit Master title style</a:t>
            </a:r>
          </a:p>
        </p:txBody>
      </p:sp>
      <p:sp>
        <p:nvSpPr>
          <p:cNvPr id="7" name="Text Placeholder 16">
            <a:extLst>
              <a:ext uri="{FF2B5EF4-FFF2-40B4-BE49-F238E27FC236}">
                <a16:creationId xmlns:a16="http://schemas.microsoft.com/office/drawing/2014/main" id="{1891C077-91FC-4346-AA9E-C95AFD8AE9DC}"/>
              </a:ext>
            </a:extLst>
          </p:cNvPr>
          <p:cNvSpPr>
            <a:spLocks noGrp="1"/>
          </p:cNvSpPr>
          <p:nvPr>
            <p:ph type="body" sz="quarter" idx="11"/>
          </p:nvPr>
        </p:nvSpPr>
        <p:spPr>
          <a:xfrm>
            <a:off x="2389717" y="4727575"/>
            <a:ext cx="7315200" cy="639764"/>
          </a:xfrm>
        </p:spPr>
        <p:txBody>
          <a:bodyPr anchor="ctr">
            <a:normAutofit/>
          </a:bodyPr>
          <a:lstStyle>
            <a:lvl1pPr marL="0" indent="0">
              <a:buNone/>
              <a:defRPr sz="2667" b="1"/>
            </a:lvl1pPr>
          </a:lstStyle>
          <a:p>
            <a:pPr lvl="0"/>
            <a:endParaRPr lang="en-US" dirty="0"/>
          </a:p>
        </p:txBody>
      </p:sp>
      <p:pic>
        <p:nvPicPr>
          <p:cNvPr id="8" name="Picture 7"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1785422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262687"/>
            <a:ext cx="109728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C7371E86-DC47-4E56-B42C-F7C6629C74A2}"/>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14" name="Title 13">
            <a:extLst>
              <a:ext uri="{FF2B5EF4-FFF2-40B4-BE49-F238E27FC236}">
                <a16:creationId xmlns:a16="http://schemas.microsoft.com/office/drawing/2014/main" id="{7CF833B0-75C1-4D45-98F9-211F79DE9D14}"/>
              </a:ext>
            </a:extLst>
          </p:cNvPr>
          <p:cNvSpPr>
            <a:spLocks noGrp="1"/>
          </p:cNvSpPr>
          <p:nvPr>
            <p:ph type="title"/>
          </p:nvPr>
        </p:nvSpPr>
        <p:spPr/>
        <p:txBody>
          <a:bodyPr/>
          <a:lstStyle/>
          <a:p>
            <a:r>
              <a:rPr lang="en-US"/>
              <a:t>Click to edit Master title style</a:t>
            </a:r>
          </a:p>
        </p:txBody>
      </p:sp>
      <p:pic>
        <p:nvPicPr>
          <p:cNvPr id="6" name="Picture 5"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4069535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Vertical Text Placeholder 2">
            <a:extLst>
              <a:ext uri="{FF2B5EF4-FFF2-40B4-BE49-F238E27FC236}">
                <a16:creationId xmlns:a16="http://schemas.microsoft.com/office/drawing/2014/main" id="{4C95A494-F140-4FCC-B3E7-9D84457415E7}"/>
              </a:ext>
            </a:extLst>
          </p:cNvPr>
          <p:cNvSpPr>
            <a:spLocks noGrp="1"/>
          </p:cNvSpPr>
          <p:nvPr>
            <p:ph type="body" orient="vert" idx="13"/>
          </p:nvPr>
        </p:nvSpPr>
        <p:spPr>
          <a:xfrm>
            <a:off x="609600" y="1262687"/>
            <a:ext cx="8026400" cy="48634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871CABD9-2B2A-4BA2-9DB4-296F1FBE0A1F}"/>
              </a:ext>
            </a:extLst>
          </p:cNvPr>
          <p:cNvSpPr>
            <a:spLocks noGrp="1"/>
          </p:cNvSpPr>
          <p:nvPr>
            <p:ph type="sldNum" sz="quarter" idx="14"/>
          </p:nvPr>
        </p:nvSpPr>
        <p:spPr/>
        <p:txBody>
          <a:bodyPr/>
          <a:lstStyle/>
          <a:p>
            <a:fld id="{D07D4089-40B5-457D-927F-16367A53BB79}" type="slidenum">
              <a:rPr lang="en-US" smtClean="0"/>
              <a:pPr/>
              <a:t>‹#›</a:t>
            </a:fld>
            <a:endParaRPr lang="en-US" dirty="0"/>
          </a:p>
        </p:txBody>
      </p:sp>
      <p:sp>
        <p:nvSpPr>
          <p:cNvPr id="17" name="Title 16">
            <a:extLst>
              <a:ext uri="{FF2B5EF4-FFF2-40B4-BE49-F238E27FC236}">
                <a16:creationId xmlns:a16="http://schemas.microsoft.com/office/drawing/2014/main" id="{197D3B14-2836-4373-815E-B723FCD890BB}"/>
              </a:ext>
            </a:extLst>
          </p:cNvPr>
          <p:cNvSpPr>
            <a:spLocks noGrp="1"/>
          </p:cNvSpPr>
          <p:nvPr>
            <p:ph type="title"/>
          </p:nvPr>
        </p:nvSpPr>
        <p:spPr/>
        <p:txBody>
          <a:bodyPr/>
          <a:lstStyle/>
          <a:p>
            <a:r>
              <a:rPr lang="en-US"/>
              <a:t>Click to edit Master title style</a:t>
            </a:r>
          </a:p>
        </p:txBody>
      </p:sp>
      <p:sp>
        <p:nvSpPr>
          <p:cNvPr id="19" name="Text Placeholder 18">
            <a:extLst>
              <a:ext uri="{FF2B5EF4-FFF2-40B4-BE49-F238E27FC236}">
                <a16:creationId xmlns:a16="http://schemas.microsoft.com/office/drawing/2014/main" id="{D30EC90A-617D-436B-9C30-8145B7FFEF16}"/>
              </a:ext>
            </a:extLst>
          </p:cNvPr>
          <p:cNvSpPr>
            <a:spLocks noGrp="1"/>
          </p:cNvSpPr>
          <p:nvPr>
            <p:ph type="body" sz="quarter" idx="15"/>
          </p:nvPr>
        </p:nvSpPr>
        <p:spPr>
          <a:xfrm rot="5400000">
            <a:off x="7779065" y="2322829"/>
            <a:ext cx="4863479" cy="2743196"/>
          </a:xfrm>
        </p:spPr>
        <p:txBody>
          <a:bodyPr/>
          <a:lstStyle>
            <a:lvl1pPr marL="0" indent="0">
              <a:buNone/>
              <a:defRPr/>
            </a:lvl1pPr>
          </a:lstStyle>
          <a:p>
            <a:pPr lvl="0"/>
            <a:endParaRPr lang="en-US" dirty="0"/>
          </a:p>
        </p:txBody>
      </p:sp>
      <p:pic>
        <p:nvPicPr>
          <p:cNvPr id="7" name="Picture 6" descr="12652_SAMHSA_LogoRedesign_FINA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3649" y="6273457"/>
            <a:ext cx="1428756" cy="508344"/>
          </a:xfrm>
          <a:prstGeom prst="rect">
            <a:avLst/>
          </a:prstGeom>
        </p:spPr>
      </p:pic>
    </p:spTree>
    <p:extLst>
      <p:ext uri="{BB962C8B-B14F-4D97-AF65-F5344CB8AC3E}">
        <p14:creationId xmlns:p14="http://schemas.microsoft.com/office/powerpoint/2010/main" val="80636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Header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p>
        </p:txBody>
      </p:sp>
      <p:sp>
        <p:nvSpPr>
          <p:cNvPr id="3" name="Subtitle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p>
        </p:txBody>
      </p:sp>
      <p:sp>
        <p:nvSpPr>
          <p:cNvPr id="4" name="Slide Number Placeholder 5"/>
          <p:cNvSpPr txBox="1">
            <a:spLocks noGrp="1"/>
          </p:cNvSpPr>
          <p:nvPr>
            <p:ph type="sldNum" sz="quarter" idx="10"/>
          </p:nvPr>
        </p:nvSpPr>
        <p:spPr>
          <a:ln/>
        </p:spPr>
        <p:txBody>
          <a:bodyPr/>
          <a:lstStyle>
            <a:lvl1pPr>
              <a:defRPr/>
            </a:lvl1pPr>
          </a:lstStyle>
          <a:p>
            <a:pPr>
              <a:defRPr/>
            </a:pPr>
            <a:fld id="{FCEF2B26-8289-4967-B626-83086F2EC40F}" type="slidenum">
              <a:rPr/>
              <a:pPr>
                <a:defRPr/>
              </a:pPr>
              <a:t>‹#›</a:t>
            </a:fld>
            <a:endParaRPr dirty="0"/>
          </a:p>
        </p:txBody>
      </p:sp>
    </p:spTree>
    <p:extLst>
      <p:ext uri="{BB962C8B-B14F-4D97-AF65-F5344CB8AC3E}">
        <p14:creationId xmlns:p14="http://schemas.microsoft.com/office/powerpoint/2010/main" val="3304039707"/>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9CA1720-02F3-46D5-91D9-004D8178A80E}"/>
              </a:ext>
            </a:extLst>
          </p:cNvPr>
          <p:cNvSpPr txBox="1"/>
          <p:nvPr userDrawn="1"/>
        </p:nvSpPr>
        <p:spPr>
          <a:xfrm>
            <a:off x="609600" y="1334892"/>
            <a:ext cx="10972800" cy="4616841"/>
          </a:xfrm>
          <a:prstGeom prst="rect">
            <a:avLst/>
          </a:prstGeom>
          <a:noFill/>
        </p:spPr>
        <p:txBody>
          <a:bodyPr wrap="square" rtlCol="0">
            <a:spAutoFit/>
          </a:bodyPr>
          <a:lstStyle/>
          <a:p>
            <a:pPr algn="ctr"/>
            <a:r>
              <a:rPr lang="en-US" sz="3467" dirty="0"/>
              <a:t>SAMHSA’s mission is to reduce the impact of substance abuse and mental illness on America’s communities.</a:t>
            </a:r>
          </a:p>
          <a:p>
            <a:r>
              <a:rPr lang="en-US" sz="2400" dirty="0"/>
              <a:t>                  </a:t>
            </a:r>
          </a:p>
          <a:p>
            <a:pPr algn="ctr">
              <a:spcBef>
                <a:spcPts val="0"/>
              </a:spcBef>
            </a:pPr>
            <a:endParaRPr lang="en-US" dirty="0"/>
          </a:p>
          <a:p>
            <a:pPr>
              <a:spcBef>
                <a:spcPts val="0"/>
              </a:spcBef>
            </a:pPr>
            <a:endParaRPr lang="en-US" sz="1867" dirty="0"/>
          </a:p>
          <a:p>
            <a:pPr>
              <a:spcBef>
                <a:spcPts val="0"/>
              </a:spcBef>
            </a:pPr>
            <a:endParaRPr lang="en-US" sz="1867" dirty="0"/>
          </a:p>
          <a:p>
            <a:pPr algn="ctr">
              <a:spcBef>
                <a:spcPts val="3200"/>
              </a:spcBef>
            </a:pPr>
            <a:r>
              <a:rPr lang="en-US" sz="5333" dirty="0"/>
              <a:t>www.samhsa.gov</a:t>
            </a:r>
          </a:p>
          <a:p>
            <a:pPr algn="ctr">
              <a:spcBef>
                <a:spcPts val="4000"/>
              </a:spcBef>
            </a:pPr>
            <a:r>
              <a:rPr lang="en-US" sz="3200" dirty="0"/>
              <a:t>1-877-SAMHSA-7 (1-877-726-4727) ● 1-800-487-4889 (TDD)</a:t>
            </a:r>
          </a:p>
        </p:txBody>
      </p:sp>
      <p:sp>
        <p:nvSpPr>
          <p:cNvPr id="3" name="Slide Number Placeholder 2">
            <a:extLst>
              <a:ext uri="{FF2B5EF4-FFF2-40B4-BE49-F238E27FC236}">
                <a16:creationId xmlns:a16="http://schemas.microsoft.com/office/drawing/2014/main" id="{5448F7EC-8EE8-4B66-800B-C5AA9FC41395}"/>
              </a:ext>
            </a:extLst>
          </p:cNvPr>
          <p:cNvSpPr>
            <a:spLocks noGrp="1"/>
          </p:cNvSpPr>
          <p:nvPr>
            <p:ph type="sldNum" sz="quarter" idx="10"/>
          </p:nvPr>
        </p:nvSpPr>
        <p:spPr/>
        <p:txBody>
          <a:bodyPr/>
          <a:lstStyle/>
          <a:p>
            <a:fld id="{D07D4089-40B5-457D-927F-16367A53BB79}" type="slidenum">
              <a:rPr lang="en-US" smtClean="0"/>
              <a:pPr/>
              <a:t>‹#›</a:t>
            </a:fld>
            <a:endParaRPr lang="en-US" dirty="0"/>
          </a:p>
        </p:txBody>
      </p:sp>
      <p:sp>
        <p:nvSpPr>
          <p:cNvPr id="6" name="Title 5">
            <a:extLst>
              <a:ext uri="{FF2B5EF4-FFF2-40B4-BE49-F238E27FC236}">
                <a16:creationId xmlns:a16="http://schemas.microsoft.com/office/drawing/2014/main" id="{A3A27E57-9852-43E2-9EA6-11925D42D174}"/>
              </a:ext>
            </a:extLst>
          </p:cNvPr>
          <p:cNvSpPr>
            <a:spLocks noGrp="1"/>
          </p:cNvSpPr>
          <p:nvPr>
            <p:ph type="title" hasCustomPrompt="1"/>
          </p:nvPr>
        </p:nvSpPr>
        <p:spPr/>
        <p:txBody>
          <a:bodyPr/>
          <a:lstStyle>
            <a:lvl1pPr>
              <a:defRPr/>
            </a:lvl1pPr>
          </a:lstStyle>
          <a:p>
            <a:r>
              <a:rPr lang="en-US" dirty="0"/>
              <a:t>Thank You</a:t>
            </a:r>
          </a:p>
        </p:txBody>
      </p:sp>
      <p:sp>
        <p:nvSpPr>
          <p:cNvPr id="7" name="Text Placeholder 15">
            <a:extLst>
              <a:ext uri="{FF2B5EF4-FFF2-40B4-BE49-F238E27FC236}">
                <a16:creationId xmlns:a16="http://schemas.microsoft.com/office/drawing/2014/main" id="{69091E6D-2812-48AA-839F-22FB3CC77F13}"/>
              </a:ext>
            </a:extLst>
          </p:cNvPr>
          <p:cNvSpPr>
            <a:spLocks noGrp="1"/>
          </p:cNvSpPr>
          <p:nvPr>
            <p:ph type="body" sz="quarter" idx="11"/>
          </p:nvPr>
        </p:nvSpPr>
        <p:spPr>
          <a:xfrm>
            <a:off x="609600" y="2571890"/>
            <a:ext cx="10972800" cy="1601868"/>
          </a:xfrm>
        </p:spPr>
        <p:txBody>
          <a:bodyPr/>
          <a:lstStyle>
            <a:lvl1pPr marL="0" indent="0" algn="ctr">
              <a:buNone/>
              <a:defRPr sz="2667">
                <a:solidFill>
                  <a:schemeClr val="tx1"/>
                </a:solidFill>
              </a:defRPr>
            </a:lvl1pPr>
            <a:lvl2pPr marL="609585" indent="0">
              <a:buNone/>
              <a:defRPr/>
            </a:lvl2pPr>
          </a:lstStyle>
          <a:p>
            <a:pPr lvl="0"/>
            <a:endParaRPr lang="en-US" dirty="0"/>
          </a:p>
        </p:txBody>
      </p:sp>
    </p:spTree>
    <p:extLst>
      <p:ext uri="{BB962C8B-B14F-4D97-AF65-F5344CB8AC3E}">
        <p14:creationId xmlns:p14="http://schemas.microsoft.com/office/powerpoint/2010/main" val="26517941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Content, Image Lef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0" y="6522720"/>
            <a:ext cx="463296" cy="292608"/>
          </a:xfrm>
          <a:prstGeom prst="rect">
            <a:avLst/>
          </a:prstGeom>
        </p:spPr>
        <p:txBody>
          <a:bodyPr/>
          <a:lstStyle/>
          <a:p>
            <a:fld id="{D4325D4D-289E-48C1-B277-2BEB492A7D19}" type="slidenum">
              <a:rPr lang="en-US" smtClean="0"/>
              <a:pPr/>
              <a:t>‹#›</a:t>
            </a:fld>
            <a:endParaRPr lang="en-US" dirty="0"/>
          </a:p>
        </p:txBody>
      </p:sp>
      <p:sp>
        <p:nvSpPr>
          <p:cNvPr id="2" name="Title 1"/>
          <p:cNvSpPr>
            <a:spLocks noGrp="1"/>
          </p:cNvSpPr>
          <p:nvPr>
            <p:ph type="title"/>
          </p:nvPr>
        </p:nvSpPr>
        <p:spPr>
          <a:xfrm>
            <a:off x="5181600" y="182880"/>
            <a:ext cx="6807200" cy="763285"/>
          </a:xfrm>
          <a:prstGeom prst="rect">
            <a:avLst/>
          </a:prstGeom>
        </p:spPr>
        <p:txBody>
          <a:bodyPr lIns="91440"/>
          <a:lstStyle>
            <a:lvl1pPr marL="0">
              <a:defRPr/>
            </a:lvl1pPr>
          </a:lstStyle>
          <a:p>
            <a:r>
              <a:rPr lang="en-US"/>
              <a:t>Click to edit Master title style</a:t>
            </a:r>
          </a:p>
        </p:txBody>
      </p:sp>
      <p:sp>
        <p:nvSpPr>
          <p:cNvPr id="3" name="Content Placeholder 2"/>
          <p:cNvSpPr>
            <a:spLocks noGrp="1"/>
          </p:cNvSpPr>
          <p:nvPr>
            <p:ph idx="1"/>
          </p:nvPr>
        </p:nvSpPr>
        <p:spPr>
          <a:xfrm>
            <a:off x="5181600" y="1219200"/>
            <a:ext cx="6807200" cy="5175504"/>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9" name="Date Placeholder 1">
            <a:extLst>
              <a:ext uri="{FF2B5EF4-FFF2-40B4-BE49-F238E27FC236}">
                <a16:creationId xmlns:a16="http://schemas.microsoft.com/office/drawing/2014/main" id="{A6E97108-5B3A-1549-8EE2-D48DEAC59D65}"/>
              </a:ext>
            </a:extLst>
          </p:cNvPr>
          <p:cNvSpPr>
            <a:spLocks noGrp="1"/>
          </p:cNvSpPr>
          <p:nvPr>
            <p:ph type="dt" sz="half" idx="2"/>
          </p:nvPr>
        </p:nvSpPr>
        <p:spPr>
          <a:xfrm>
            <a:off x="541867" y="6522720"/>
            <a:ext cx="1524000" cy="292608"/>
          </a:xfrm>
          <a:prstGeom prst="rect">
            <a:avLst/>
          </a:prstGeom>
        </p:spPr>
        <p:txBody>
          <a:bodyPr vert="horz" lIns="91440" tIns="45720" rIns="91440" bIns="45720" rtlCol="0" anchor="ctr"/>
          <a:lstStyle>
            <a:lvl1pPr algn="l">
              <a:defRPr lang="en-US" sz="1067" kern="1200" smtClean="0">
                <a:solidFill>
                  <a:schemeClr val="bg1"/>
                </a:solidFill>
                <a:latin typeface="Arial" charset="0"/>
                <a:ea typeface="ヒラギノ角ゴ Pro W3" pitchFamily="1" charset="-128"/>
                <a:cs typeface="+mn-cs"/>
              </a:defRPr>
            </a:lvl1pPr>
          </a:lstStyle>
          <a:p>
            <a:fld id="{9229DA6E-A3B8-1947-8505-491B829906F8}" type="datetimeFigureOut">
              <a:rPr lang="en-US" smtClean="0"/>
              <a:pPr/>
              <a:t>8/11/2024</a:t>
            </a:fld>
            <a:endParaRPr lang="en-US" dirty="0"/>
          </a:p>
        </p:txBody>
      </p:sp>
    </p:spTree>
    <p:extLst>
      <p:ext uri="{BB962C8B-B14F-4D97-AF65-F5344CB8AC3E}">
        <p14:creationId xmlns:p14="http://schemas.microsoft.com/office/powerpoint/2010/main" val="96055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Slide Number Placeholder 5"/>
          <p:cNvSpPr txBox="1">
            <a:spLocks noGrp="1"/>
          </p:cNvSpPr>
          <p:nvPr>
            <p:ph type="sldNum" sz="quarter" idx="10"/>
          </p:nvPr>
        </p:nvSpPr>
        <p:spPr>
          <a:ln/>
        </p:spPr>
        <p:txBody>
          <a:bodyPr/>
          <a:lstStyle>
            <a:lvl1pPr>
              <a:defRPr/>
            </a:lvl1pPr>
          </a:lstStyle>
          <a:p>
            <a:pPr>
              <a:defRPr/>
            </a:pPr>
            <a:fld id="{74B70F37-360F-4B87-AFF8-3171DE047E0C}" type="slidenum">
              <a:rPr/>
              <a:pPr>
                <a:defRPr/>
              </a:pPr>
              <a:t>‹#›</a:t>
            </a:fld>
            <a:endParaRPr dirty="0"/>
          </a:p>
        </p:txBody>
      </p:sp>
    </p:spTree>
    <p:extLst>
      <p:ext uri="{BB962C8B-B14F-4D97-AF65-F5344CB8AC3E}">
        <p14:creationId xmlns:p14="http://schemas.microsoft.com/office/powerpoint/2010/main" val="164708072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4"/>
          <p:cNvSpPr txBox="1">
            <a:spLocks noGrp="1"/>
          </p:cNvSpPr>
          <p:nvPr>
            <p:ph idx="4294967295"/>
          </p:nvPr>
        </p:nvSpPr>
        <p:spPr>
          <a:xfrm>
            <a:off x="3414397" y="2753038"/>
            <a:ext cx="8706487" cy="2306638"/>
          </a:xfrm>
        </p:spPr>
        <p:txBody>
          <a:bodyPr/>
          <a:lstStyle>
            <a:lvl1pPr marL="0" indent="0">
              <a:buNone/>
              <a:defRPr>
                <a:solidFill>
                  <a:srgbClr val="FFFFFF"/>
                </a:solidFill>
              </a:defRPr>
            </a:lvl1pPr>
          </a:lstStyle>
          <a:p>
            <a:pPr lvl="0"/>
            <a:r>
              <a:rPr lang="en-US"/>
              <a:t>Edit Master text styles</a:t>
            </a:r>
          </a:p>
        </p:txBody>
      </p:sp>
      <p:sp>
        <p:nvSpPr>
          <p:cNvPr id="4" name="Slide Number Placeholder 2"/>
          <p:cNvSpPr txBox="1">
            <a:spLocks noGrp="1"/>
          </p:cNvSpPr>
          <p:nvPr>
            <p:ph type="sldNum" sz="quarter" idx="10"/>
          </p:nvPr>
        </p:nvSpPr>
        <p:spPr/>
        <p:txBody>
          <a:bodyPr/>
          <a:lstStyle>
            <a:lvl1pPr>
              <a:defRPr/>
            </a:lvl1pPr>
          </a:lstStyle>
          <a:p>
            <a:pPr>
              <a:defRPr/>
            </a:pPr>
            <a:fld id="{2ABCF21D-33BB-489C-9D0F-636ADEC4284C}" type="slidenum">
              <a:rPr/>
              <a:pPr>
                <a:defRPr/>
              </a:pPr>
              <a:t>‹#›</a:t>
            </a:fld>
            <a:endParaRPr dirty="0"/>
          </a:p>
        </p:txBody>
      </p:sp>
    </p:spTree>
    <p:extLst>
      <p:ext uri="{BB962C8B-B14F-4D97-AF65-F5344CB8AC3E}">
        <p14:creationId xmlns:p14="http://schemas.microsoft.com/office/powerpoint/2010/main" val="254616788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txBox="1">
            <a:spLocks noGrp="1"/>
          </p:cNvSpPr>
          <p:nvPr>
            <p:ph type="sldNum" sz="quarter" idx="10"/>
          </p:nvPr>
        </p:nvSpPr>
        <p:spPr>
          <a:ln/>
        </p:spPr>
        <p:txBody>
          <a:bodyPr/>
          <a:lstStyle>
            <a:lvl1pPr>
              <a:defRPr/>
            </a:lvl1pPr>
          </a:lstStyle>
          <a:p>
            <a:pPr>
              <a:defRPr/>
            </a:pPr>
            <a:fld id="{88306B61-0EB1-4D8C-89D6-CD1D99639A42}" type="slidenum">
              <a:rPr/>
              <a:pPr>
                <a:defRPr/>
              </a:pPr>
              <a:t>‹#›</a:t>
            </a:fld>
            <a:endParaRPr dirty="0"/>
          </a:p>
        </p:txBody>
      </p:sp>
    </p:spTree>
    <p:extLst>
      <p:ext uri="{BB962C8B-B14F-4D97-AF65-F5344CB8AC3E}">
        <p14:creationId xmlns:p14="http://schemas.microsoft.com/office/powerpoint/2010/main" val="2670197814"/>
      </p:ext>
    </p:extLst>
  </p:cSld>
  <p:clrMapOvr>
    <a:masterClrMapping/>
  </p:clrMapOvr>
  <p:transition spd="slow"/>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5" name="Picture 10" descr="12652_SAMHSA_LogoRedesign_FINAL.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3263" y="6273800"/>
            <a:ext cx="19891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txBox="1">
            <a:spLocks noGrp="1"/>
          </p:cNvSpPr>
          <p:nvPr>
            <p:ph idx="4294967295"/>
          </p:nvPr>
        </p:nvSpPr>
        <p:spPr>
          <a:xfrm>
            <a:off x="609603" y="1262685"/>
            <a:ext cx="5384801" cy="48634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3"/>
          <p:cNvSpPr txBox="1">
            <a:spLocks noGrp="1"/>
          </p:cNvSpPr>
          <p:nvPr>
            <p:ph idx="4294967295"/>
          </p:nvPr>
        </p:nvSpPr>
        <p:spPr>
          <a:xfrm>
            <a:off x="6197602" y="1262685"/>
            <a:ext cx="5384801" cy="48634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4"/>
          <p:cNvSpPr txBox="1">
            <a:spLocks noGrp="1"/>
          </p:cNvSpPr>
          <p:nvPr>
            <p:ph type="title"/>
          </p:nvPr>
        </p:nvSpPr>
        <p:spPr/>
        <p:txBody>
          <a:bodyPr/>
          <a:lstStyle>
            <a:lvl1pPr>
              <a:defRPr/>
            </a:lvl1pPr>
          </a:lstStyle>
          <a:p>
            <a:pPr lvl="0"/>
            <a:r>
              <a:rPr lang="en-US"/>
              <a:t>Click to edit Master title style</a:t>
            </a:r>
          </a:p>
        </p:txBody>
      </p:sp>
      <p:sp>
        <p:nvSpPr>
          <p:cNvPr id="7" name="Slide Number Placeholder 13"/>
          <p:cNvSpPr txBox="1">
            <a:spLocks noGrp="1"/>
          </p:cNvSpPr>
          <p:nvPr>
            <p:ph type="sldNum" sz="quarter" idx="10"/>
          </p:nvPr>
        </p:nvSpPr>
        <p:spPr/>
        <p:txBody>
          <a:bodyPr/>
          <a:lstStyle>
            <a:lvl1pPr>
              <a:defRPr/>
            </a:lvl1pPr>
          </a:lstStyle>
          <a:p>
            <a:pPr>
              <a:defRPr/>
            </a:pPr>
            <a:fld id="{B901D1D8-1F00-4BC5-B478-FB2F71C817C5}" type="slidenum">
              <a:rPr/>
              <a:pPr>
                <a:defRPr/>
              </a:pPr>
              <a:t>‹#›</a:t>
            </a:fld>
            <a:endParaRPr dirty="0"/>
          </a:p>
        </p:txBody>
      </p:sp>
    </p:spTree>
    <p:extLst>
      <p:ext uri="{BB962C8B-B14F-4D97-AF65-F5344CB8AC3E}">
        <p14:creationId xmlns:p14="http://schemas.microsoft.com/office/powerpoint/2010/main" val="4079308772"/>
      </p:ext>
    </p:extLst>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5"/>
          <p:cNvSpPr txBox="1">
            <a:spLocks noGrp="1"/>
          </p:cNvSpPr>
          <p:nvPr>
            <p:ph type="sldNum" sz="quarter" idx="10"/>
          </p:nvPr>
        </p:nvSpPr>
        <p:spPr>
          <a:xfrm>
            <a:off x="9302750" y="6330950"/>
            <a:ext cx="2743200" cy="365125"/>
          </a:xfrm>
        </p:spPr>
        <p:txBody>
          <a:bodyPr/>
          <a:lstStyle>
            <a:lvl1pPr>
              <a:defRPr/>
            </a:lvl1pPr>
          </a:lstStyle>
          <a:p>
            <a:pPr>
              <a:defRPr/>
            </a:pPr>
            <a:fld id="{6C77CA41-012D-4B61-906D-A135CC99D0ED}" type="slidenum">
              <a:rPr/>
              <a:pPr>
                <a:defRPr/>
              </a:pPr>
              <a:t>‹#›</a:t>
            </a:fld>
            <a:endParaRPr dirty="0"/>
          </a:p>
        </p:txBody>
      </p:sp>
    </p:spTree>
    <p:extLst>
      <p:ext uri="{BB962C8B-B14F-4D97-AF65-F5344CB8AC3E}">
        <p14:creationId xmlns:p14="http://schemas.microsoft.com/office/powerpoint/2010/main" val="2007830081"/>
      </p:ext>
    </p:extLst>
  </p:cSld>
  <p:clrMapOvr>
    <a:masterClrMapping/>
  </p:clrMapOvr>
  <p:transition spd="slow"/>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2"/>
          <p:cNvSpPr txBox="1">
            <a:spLocks noGrp="1"/>
          </p:cNvSpPr>
          <p:nvPr>
            <p:ph type="body" idx="4294967295"/>
          </p:nvPr>
        </p:nvSpPr>
        <p:spPr>
          <a:xfrm>
            <a:off x="831847" y="1110346"/>
            <a:ext cx="10637343" cy="4979310"/>
          </a:xfrm>
        </p:spPr>
        <p:txBody>
          <a:bodyPr/>
          <a:lstStyle>
            <a:lvl1pPr marL="0" indent="0">
              <a:buNone/>
              <a:defRPr sz="2400">
                <a:solidFill>
                  <a:srgbClr val="898989"/>
                </a:solidFill>
              </a:defRPr>
            </a:lvl1pPr>
          </a:lstStyle>
          <a:p>
            <a:pPr lvl="0"/>
            <a:r>
              <a:rPr lang="en-US"/>
              <a:t>Edit Master text styles</a:t>
            </a:r>
          </a:p>
        </p:txBody>
      </p:sp>
      <p:sp>
        <p:nvSpPr>
          <p:cNvPr id="3" name="Slide Number Placeholder 5"/>
          <p:cNvSpPr txBox="1">
            <a:spLocks noGrp="1"/>
          </p:cNvSpPr>
          <p:nvPr>
            <p:ph type="sldNum" sz="quarter" idx="10"/>
          </p:nvPr>
        </p:nvSpPr>
        <p:spPr>
          <a:xfrm>
            <a:off x="9291638" y="6356350"/>
            <a:ext cx="2743200" cy="365125"/>
          </a:xfrm>
        </p:spPr>
        <p:txBody>
          <a:bodyPr/>
          <a:lstStyle>
            <a:lvl1pPr>
              <a:defRPr/>
            </a:lvl1pPr>
          </a:lstStyle>
          <a:p>
            <a:pPr>
              <a:defRPr/>
            </a:pPr>
            <a:fld id="{060D8C28-BAF4-473D-AA48-64B134B3B12D}" type="slidenum">
              <a:rPr/>
              <a:pPr>
                <a:defRPr/>
              </a:pPr>
              <a:t>‹#›</a:t>
            </a:fld>
            <a:endParaRPr dirty="0"/>
          </a:p>
        </p:txBody>
      </p:sp>
    </p:spTree>
    <p:extLst>
      <p:ext uri="{BB962C8B-B14F-4D97-AF65-F5344CB8AC3E}">
        <p14:creationId xmlns:p14="http://schemas.microsoft.com/office/powerpoint/2010/main" val="1757292891"/>
      </p:ext>
    </p:extLst>
  </p:cSld>
  <p:clrMapOvr>
    <a:masterClrMapping/>
  </p:clrMapOvr>
  <p:transition spd="slow"/>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6.jpeg"/><Relationship Id="rId5" Type="http://schemas.openxmlformats.org/officeDocument/2006/relationships/theme" Target="../theme/theme2.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838200" y="136525"/>
            <a:ext cx="105156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txBox="1">
            <a:spLocks noGrp="1"/>
          </p:cNvSpPr>
          <p:nvPr>
            <p:ph type="body" idx="1"/>
          </p:nvPr>
        </p:nvSpPr>
        <p:spPr bwMode="auto">
          <a:xfrm>
            <a:off x="838200" y="1096963"/>
            <a:ext cx="105156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Slide Number Placeholder 5"/>
          <p:cNvSpPr txBox="1">
            <a:spLocks noGrp="1"/>
          </p:cNvSpPr>
          <p:nvPr>
            <p:ph type="sldNum" sz="quarter" idx="4"/>
          </p:nvPr>
        </p:nvSpPr>
        <p:spPr>
          <a:xfrm>
            <a:off x="147638" y="6356350"/>
            <a:ext cx="492125"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stStyle>
          <a:p>
            <a:pPr>
              <a:defRPr/>
            </a:pPr>
            <a:fld id="{B3CF5C89-1CA2-4B38-B104-C665CC0A892F}"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20" r:id="rId5"/>
    <p:sldLayoutId id="2147483719" r:id="rId6"/>
    <p:sldLayoutId id="2147483721" r:id="rId7"/>
    <p:sldLayoutId id="2147483722" r:id="rId8"/>
    <p:sldLayoutId id="2147483723" r:id="rId9"/>
    <p:sldLayoutId id="2147483725" r:id="rId10"/>
    <p:sldLayoutId id="2147483733" r:id="rId11"/>
    <p:sldLayoutId id="2147483746" r:id="rId12"/>
    <p:sldLayoutId id="2147483748" r:id="rId13"/>
    <p:sldLayoutId id="2147483765" r:id="rId14"/>
  </p:sldLayoutIdLst>
  <p:transition spd="slow"/>
  <p:txStyles>
    <p:titleStyle>
      <a:lvl1pPr algn="l" rtl="0" eaLnBrk="1" fontAlgn="base" hangingPunct="1">
        <a:spcBef>
          <a:spcPct val="0"/>
        </a:spcBef>
        <a:spcAft>
          <a:spcPct val="0"/>
        </a:spcAft>
        <a:defRPr lang="en-US" sz="3400" kern="1200">
          <a:solidFill>
            <a:srgbClr val="FFFFFF"/>
          </a:solidFill>
          <a:latin typeface="Yu Gothic UI Semibold" pitchFamily="34"/>
          <a:ea typeface="Yu Gothic UI Semibold" pitchFamily="34"/>
        </a:defRPr>
      </a:lvl1pPr>
      <a:lvl2pPr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2pPr>
      <a:lvl3pPr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3pPr>
      <a:lvl4pPr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4pPr>
      <a:lvl5pPr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5pPr>
      <a:lvl6pPr marL="457200"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6pPr>
      <a:lvl7pPr marL="914400"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7pPr>
      <a:lvl8pPr marL="1371600"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8pPr>
      <a:lvl9pPr marL="1828800" algn="l" rtl="0" eaLnBrk="1" fontAlgn="base" hangingPunct="1">
        <a:spcBef>
          <a:spcPct val="0"/>
        </a:spcBef>
        <a:spcAft>
          <a:spcPct val="0"/>
        </a:spcAft>
        <a:defRPr sz="3400">
          <a:solidFill>
            <a:srgbClr val="FFFFFF"/>
          </a:solidFill>
          <a:latin typeface="Yu Gothic UI Semibold" panose="020B0700000000000000" pitchFamily="34" charset="-128"/>
          <a:ea typeface="Yu Gothic UI Semibold" panose="020B0700000000000000" pitchFamily="34" charset="-128"/>
        </a:defRPr>
      </a:lvl9pPr>
    </p:titleStyle>
    <p:bodyStyle>
      <a:lvl1pPr marL="228600" indent="-228600" algn="l" rtl="0" eaLnBrk="1" fontAlgn="base" hangingPunct="1">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1" fontAlgn="base" hangingPunct="1">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1" fontAlgn="base" hangingPunct="1">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701675" y="0"/>
            <a:ext cx="10652125" cy="9601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1675" y="1508125"/>
            <a:ext cx="10788650" cy="46688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1026" y="6504466"/>
            <a:ext cx="594296" cy="307777"/>
          </a:xfrm>
          <a:prstGeom prst="rect">
            <a:avLst/>
          </a:prstGeom>
          <a:noFill/>
        </p:spPr>
        <p:txBody>
          <a:bodyPr wrap="square" rtlCol="0">
            <a:spAutoFit/>
          </a:bodyPr>
          <a:lstStyle/>
          <a:p>
            <a:fld id="{4CE3A314-87DB-4872-AD32-2EBA0046D649}" type="slidenum">
              <a:rPr lang="en-US" sz="1400" smtClean="0">
                <a:latin typeface="+mj-lt"/>
              </a:rPr>
              <a:t>‹#›</a:t>
            </a:fld>
            <a:endParaRPr lang="en-US" sz="1400" dirty="0">
              <a:latin typeface="+mj-lt"/>
            </a:endParaRPr>
          </a:p>
        </p:txBody>
      </p:sp>
    </p:spTree>
    <p:extLst>
      <p:ext uri="{BB962C8B-B14F-4D97-AF65-F5344CB8AC3E}">
        <p14:creationId xmlns:p14="http://schemas.microsoft.com/office/powerpoint/2010/main" val="21103102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hf hdr="0" ftr="0" dt="0"/>
  <p:txStyles>
    <p:titleStyle>
      <a:lvl1pPr algn="l" defTabSz="914400" rtl="0" eaLnBrk="1" latinLnBrk="0" hangingPunct="1">
        <a:lnSpc>
          <a:spcPct val="90000"/>
        </a:lnSpc>
        <a:spcBef>
          <a:spcPct val="0"/>
        </a:spcBef>
        <a:buNone/>
        <a:defRPr sz="3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38">
          <p15:clr>
            <a:srgbClr val="F26B43"/>
          </p15:clr>
        </p15:guide>
        <p15:guide id="2" orient="horz" pos="4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B5F6C3-8B6C-4289-BEA1-1A38722F26C3}"/>
              </a:ext>
            </a:extLst>
          </p:cNvPr>
          <p:cNvSpPr/>
          <p:nvPr userDrawn="1"/>
        </p:nvSpPr>
        <p:spPr>
          <a:xfrm>
            <a:off x="0" y="2"/>
            <a:ext cx="12192000" cy="767948"/>
          </a:xfrm>
          <a:prstGeom prst="rect">
            <a:avLst/>
          </a:prstGeom>
          <a:solidFill>
            <a:srgbClr val="1E38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609600" y="1262687"/>
            <a:ext cx="10972800" cy="48634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1">
            <a:extLst>
              <a:ext uri="{FF2B5EF4-FFF2-40B4-BE49-F238E27FC236}">
                <a16:creationId xmlns:a16="http://schemas.microsoft.com/office/drawing/2014/main" id="{84602F99-6103-4EBF-AE89-8A61156EE52B}"/>
              </a:ext>
            </a:extLst>
          </p:cNvPr>
          <p:cNvSpPr>
            <a:spLocks noGrp="1"/>
          </p:cNvSpPr>
          <p:nvPr>
            <p:ph type="sldNum" sz="quarter" idx="4"/>
          </p:nvPr>
        </p:nvSpPr>
        <p:spPr>
          <a:xfrm>
            <a:off x="609600" y="6356351"/>
            <a:ext cx="2743200" cy="365125"/>
          </a:xfrm>
          <a:prstGeom prst="rect">
            <a:avLst/>
          </a:prstGeom>
        </p:spPr>
        <p:txBody>
          <a:bodyPr vert="horz" lIns="91440" tIns="45720" rIns="91440" bIns="45720" rtlCol="0" anchor="ctr"/>
          <a:lstStyle>
            <a:lvl1pPr algn="l">
              <a:defRPr sz="1867" b="1">
                <a:solidFill>
                  <a:schemeClr val="tx1">
                    <a:tint val="75000"/>
                  </a:schemeClr>
                </a:solidFill>
              </a:defRPr>
            </a:lvl1pPr>
          </a:lstStyle>
          <a:p>
            <a:fld id="{D07D4089-40B5-457D-927F-16367A53BB79}" type="slidenum">
              <a:rPr lang="en-US" smtClean="0"/>
              <a:pPr/>
              <a:t>‹#›</a:t>
            </a:fld>
            <a:endParaRPr lang="en-US" dirty="0"/>
          </a:p>
        </p:txBody>
      </p:sp>
      <p:sp>
        <p:nvSpPr>
          <p:cNvPr id="18" name="Title Placeholder 17">
            <a:extLst>
              <a:ext uri="{FF2B5EF4-FFF2-40B4-BE49-F238E27FC236}">
                <a16:creationId xmlns:a16="http://schemas.microsoft.com/office/drawing/2014/main" id="{E3425392-73D7-48C7-BDE5-6DF4A56AF4BA}"/>
              </a:ext>
            </a:extLst>
          </p:cNvPr>
          <p:cNvSpPr>
            <a:spLocks noGrp="1"/>
          </p:cNvSpPr>
          <p:nvPr>
            <p:ph type="title"/>
          </p:nvPr>
        </p:nvSpPr>
        <p:spPr>
          <a:xfrm>
            <a:off x="423341" y="65806"/>
            <a:ext cx="11159059" cy="633009"/>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71871386"/>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hf hdr="0" ftr="0" dt="0"/>
  <p:txStyles>
    <p:titleStyle>
      <a:lvl1pPr algn="l" defTabSz="609585" rtl="0" eaLnBrk="1" latinLnBrk="0" hangingPunct="1">
        <a:spcBef>
          <a:spcPct val="0"/>
        </a:spcBef>
        <a:buNone/>
        <a:defRPr sz="4267"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 Id="rId5" Type="http://schemas.openxmlformats.org/officeDocument/2006/relationships/chart" Target="../charts/chart11.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3.xml"/><Relationship Id="rId4" Type="http://schemas.openxmlformats.org/officeDocument/2006/relationships/chart" Target="../charts/char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c.gov/nchs/nvss/vsrr/drug-overdose-data.htm"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1.png"/><Relationship Id="rId1" Type="http://schemas.openxmlformats.org/officeDocument/2006/relationships/slideLayout" Target="../slideLayouts/slideLayout14.xml"/><Relationship Id="rId4" Type="http://schemas.openxmlformats.org/officeDocument/2006/relationships/hyperlink" Target="https://store.samhsa.gov/product/overdose-prevention-and-response-toolkit-spanish-version/pep24-03-00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hyperlink" Target="https://www.samhsa.gov/prevention-week/voices-of-youth"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hyperlink" Target="https://www.cdc.gov/drugoverdose/fatal/dashboard/index.html"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image" Target="../media/image15.pn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www.cdc.gov/mmwr/volumes/73/wr/mm7308a1.htm?s_cid=mm7308a1_w"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Box 5"/>
          <p:cNvSpPr txBox="1">
            <a:spLocks noGrp="1"/>
          </p:cNvSpPr>
          <p:nvPr>
            <p:ph type="title"/>
          </p:nvPr>
        </p:nvSpPr>
        <p:spPr>
          <a:xfrm>
            <a:off x="816927" y="698082"/>
            <a:ext cx="10515600" cy="1323439"/>
          </a:xfrm>
        </p:spPr>
        <p:txBody>
          <a:bodyPr>
            <a:spAutoFit/>
          </a:bodyPr>
          <a:lstStyle/>
          <a:p>
            <a:pPr algn="ctr" eaLnBrk="1" hangingPunct="1"/>
            <a:br>
              <a:rPr altLang="en-US" sz="4000" b="1" dirty="0">
                <a:latin typeface="Yu Gothic UI Semibold" panose="020B0700000000000000" pitchFamily="34" charset="-128"/>
                <a:ea typeface="Yu Gothic UI Semibold" panose="020B0700000000000000" pitchFamily="34" charset="-128"/>
              </a:rPr>
            </a:br>
            <a:endParaRPr altLang="en-US" sz="4000" b="1" dirty="0">
              <a:latin typeface="Yu Gothic UI Semibold" panose="020B0700000000000000" pitchFamily="34" charset="-128"/>
              <a:ea typeface="Yu Gothic UI Semibold" panose="020B0700000000000000" pitchFamily="34" charset="-128"/>
            </a:endParaRPr>
          </a:p>
        </p:txBody>
      </p:sp>
      <p:sp>
        <p:nvSpPr>
          <p:cNvPr id="7171" name="Content Placeholder 1"/>
          <p:cNvSpPr txBox="1">
            <a:spLocks noGrp="1"/>
          </p:cNvSpPr>
          <p:nvPr>
            <p:ph idx="1"/>
          </p:nvPr>
        </p:nvSpPr>
        <p:spPr>
          <a:xfrm>
            <a:off x="3349625" y="2895600"/>
            <a:ext cx="8709025" cy="2300288"/>
          </a:xfrm>
        </p:spPr>
        <p:txBody>
          <a:bodyPr/>
          <a:lstStyle/>
          <a:p>
            <a:pPr marL="0" indent="0" algn="r" eaLnBrk="1" hangingPunct="1">
              <a:buFont typeface="Arial" panose="020B0604020202020204" pitchFamily="34" charset="0"/>
              <a:buNone/>
            </a:pPr>
            <a:r>
              <a:rPr lang="en-US" altLang="en-US" sz="2000" b="1" dirty="0">
                <a:solidFill>
                  <a:srgbClr val="FFFFFF"/>
                </a:solidFill>
                <a:latin typeface="Yu Gothic Medium" panose="020B0500000000000000" pitchFamily="34" charset="-128"/>
                <a:ea typeface="Yu Gothic Medium" panose="020B0500000000000000" pitchFamily="34" charset="-128"/>
              </a:rPr>
              <a:t>Christopher M. Jones, PharmD, DrPH, MPH</a:t>
            </a:r>
            <a:endParaRPr altLang="en-US" sz="2000" b="1" dirty="0">
              <a:solidFill>
                <a:srgbClr val="FFFFFF"/>
              </a:solidFill>
              <a:latin typeface="Yu Gothic Medium" panose="020B0500000000000000" pitchFamily="34" charset="-128"/>
              <a:ea typeface="Yu Gothic Medium" panose="020B0500000000000000" pitchFamily="34" charset="-128"/>
            </a:endParaRPr>
          </a:p>
          <a:p>
            <a:pPr marL="0" indent="0" algn="r" eaLnBrk="1" hangingPunct="1">
              <a:buFont typeface="Arial" panose="020B0604020202020204" pitchFamily="34" charset="0"/>
              <a:buNone/>
            </a:pPr>
            <a:r>
              <a:rPr altLang="en-US" sz="2000" b="1" dirty="0">
                <a:solidFill>
                  <a:srgbClr val="FFFFFF"/>
                </a:solidFill>
                <a:latin typeface="Yu Gothic Medium" panose="020B0500000000000000" pitchFamily="34" charset="-128"/>
                <a:ea typeface="Yu Gothic Medium" panose="020B0500000000000000" pitchFamily="34" charset="-128"/>
              </a:rPr>
              <a:t>CAPT, US Public Health Service</a:t>
            </a:r>
          </a:p>
          <a:p>
            <a:pPr marL="0" indent="0" algn="r" eaLnBrk="1" hangingPunct="1">
              <a:buFont typeface="Arial" panose="020B0604020202020204" pitchFamily="34" charset="0"/>
              <a:buNone/>
            </a:pPr>
            <a:r>
              <a:rPr lang="en-US" altLang="en-US" sz="2000" b="1" dirty="0">
                <a:solidFill>
                  <a:srgbClr val="FFFFFF"/>
                </a:solidFill>
                <a:latin typeface="Yu Gothic Medium" panose="020B0500000000000000" pitchFamily="34" charset="-128"/>
                <a:ea typeface="Yu Gothic Medium" panose="020B0500000000000000" pitchFamily="34" charset="-128"/>
              </a:rPr>
              <a:t>Director, Center for Substance Abuse Prevention</a:t>
            </a:r>
            <a:endParaRPr altLang="en-US" sz="2000" b="1" dirty="0">
              <a:solidFill>
                <a:srgbClr val="FFFFFF"/>
              </a:solidFill>
              <a:latin typeface="Yu Gothic Medium" panose="020B0500000000000000" pitchFamily="34" charset="-128"/>
              <a:ea typeface="Yu Gothic Medium" panose="020B0500000000000000" pitchFamily="34" charset="-128"/>
            </a:endParaRPr>
          </a:p>
          <a:p>
            <a:pPr marL="0" indent="0" algn="r" eaLnBrk="1" hangingPunct="1">
              <a:buFont typeface="Arial" panose="020B0604020202020204" pitchFamily="34" charset="0"/>
              <a:buNone/>
            </a:pPr>
            <a:r>
              <a:rPr altLang="en-US" sz="2000" b="1" dirty="0">
                <a:solidFill>
                  <a:srgbClr val="FFFFFF"/>
                </a:solidFill>
                <a:latin typeface="Yu Gothic Medium" panose="020B0500000000000000" pitchFamily="34" charset="-128"/>
                <a:ea typeface="Yu Gothic Medium" panose="020B0500000000000000" pitchFamily="34" charset="-128"/>
              </a:rPr>
              <a:t>Substance Abuse and Mental Health Services Administration</a:t>
            </a:r>
          </a:p>
          <a:p>
            <a:pPr marL="0" indent="0" algn="r" eaLnBrk="1" hangingPunct="1">
              <a:buFont typeface="Arial" panose="020B0604020202020204" pitchFamily="34" charset="0"/>
              <a:buNone/>
            </a:pPr>
            <a:r>
              <a:rPr altLang="en-US" sz="2000" b="1" dirty="0">
                <a:solidFill>
                  <a:srgbClr val="FFFFFF"/>
                </a:solidFill>
                <a:latin typeface="Yu Gothic Medium" panose="020B0500000000000000" pitchFamily="34" charset="-128"/>
                <a:ea typeface="Yu Gothic Medium" panose="020B0500000000000000" pitchFamily="34" charset="-128"/>
              </a:rPr>
              <a:t>U.S. Department of Health and Human Services</a:t>
            </a:r>
          </a:p>
        </p:txBody>
      </p:sp>
      <p:sp>
        <p:nvSpPr>
          <p:cNvPr id="2" name="TextBox 1">
            <a:extLst>
              <a:ext uri="{FF2B5EF4-FFF2-40B4-BE49-F238E27FC236}">
                <a16:creationId xmlns:a16="http://schemas.microsoft.com/office/drawing/2014/main" id="{AB0D367E-7BC4-01EC-8C73-BC641BFCF7B7}"/>
              </a:ext>
            </a:extLst>
          </p:cNvPr>
          <p:cNvSpPr txBox="1"/>
          <p:nvPr/>
        </p:nvSpPr>
        <p:spPr>
          <a:xfrm>
            <a:off x="2531327" y="698082"/>
            <a:ext cx="9527323" cy="1200329"/>
          </a:xfrm>
          <a:prstGeom prst="rect">
            <a:avLst/>
          </a:prstGeom>
          <a:noFill/>
        </p:spPr>
        <p:txBody>
          <a:bodyPr wrap="square" rtlCol="0">
            <a:spAutoFit/>
          </a:bodyPr>
          <a:lstStyle/>
          <a:p>
            <a:r>
              <a:rPr lang="en-US" sz="3600" b="1" dirty="0">
                <a:solidFill>
                  <a:schemeClr val="bg1"/>
                </a:solidFill>
              </a:rPr>
              <a:t>Substance Use Prevention:</a:t>
            </a:r>
          </a:p>
          <a:p>
            <a:r>
              <a:rPr lang="en-US" sz="3600" b="1" dirty="0">
                <a:solidFill>
                  <a:schemeClr val="bg1"/>
                </a:solidFill>
              </a:rPr>
              <a:t>Progress and Key Opportunities Moving Forward </a:t>
            </a:r>
          </a:p>
        </p:txBody>
      </p:sp>
    </p:spTree>
    <p:extLst>
      <p:ext uri="{BB962C8B-B14F-4D97-AF65-F5344CB8AC3E}">
        <p14:creationId xmlns:p14="http://schemas.microsoft.com/office/powerpoint/2010/main" val="242737266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FFC3-90A4-42E9-5953-45CBA6973C68}"/>
              </a:ext>
            </a:extLst>
          </p:cNvPr>
          <p:cNvSpPr>
            <a:spLocks noGrp="1"/>
          </p:cNvSpPr>
          <p:nvPr>
            <p:ph type="title"/>
          </p:nvPr>
        </p:nvSpPr>
        <p:spPr>
          <a:xfrm>
            <a:off x="215902" y="0"/>
            <a:ext cx="11785597" cy="960147"/>
          </a:xfrm>
        </p:spPr>
        <p:txBody>
          <a:bodyPr>
            <a:noAutofit/>
          </a:bodyPr>
          <a:lstStyle/>
          <a:p>
            <a:r>
              <a:rPr lang="en-US" sz="3200" dirty="0"/>
              <a:t>Alcohol, Nicotine, and Cannabis Remain Most Commonly Used Substances by Youth &amp; Young Adults</a:t>
            </a:r>
          </a:p>
        </p:txBody>
      </p:sp>
      <p:cxnSp>
        <p:nvCxnSpPr>
          <p:cNvPr id="10" name="Straight Connector 9">
            <a:extLst>
              <a:ext uri="{FF2B5EF4-FFF2-40B4-BE49-F238E27FC236}">
                <a16:creationId xmlns:a16="http://schemas.microsoft.com/office/drawing/2014/main" id="{4F96EE46-5D04-7A7E-7650-0D4F14EDD30B}"/>
              </a:ext>
            </a:extLst>
          </p:cNvPr>
          <p:cNvCxnSpPr>
            <a:cxnSpLocks/>
          </p:cNvCxnSpPr>
          <p:nvPr/>
        </p:nvCxnSpPr>
        <p:spPr>
          <a:xfrm>
            <a:off x="6139750" y="1131077"/>
            <a:ext cx="0" cy="5206477"/>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576527F-D8EB-7673-D5B9-E5E1D10D4252}"/>
              </a:ext>
            </a:extLst>
          </p:cNvPr>
          <p:cNvSpPr txBox="1"/>
          <p:nvPr/>
        </p:nvSpPr>
        <p:spPr>
          <a:xfrm>
            <a:off x="382666" y="6530756"/>
            <a:ext cx="9335311" cy="297646"/>
          </a:xfrm>
          <a:prstGeom prst="rect">
            <a:avLst/>
          </a:prstGeom>
          <a:noFill/>
        </p:spPr>
        <p:txBody>
          <a:bodyPr wrap="square" rtlCol="0">
            <a:spAutoFit/>
          </a:bodyPr>
          <a:lstStyle/>
          <a:p>
            <a:r>
              <a:rPr lang="en-US" sz="667" dirty="0"/>
              <a:t>Data Source: Substance Abuse and Mental Health Services Administration. (2023). Key substance use and mental health indicators in the United States: Results from the 2022 National Survey on Drug Use and Health (HHS Publication No. PEP23-07-01-006, NSDUH Series H-58). Center for Behavioral Health Statistics and Quality, Substance Abuse and Mental Health Services Administration. https://www.samhsa.gov/data/report/2022-nsduh-annual-national-report</a:t>
            </a:r>
          </a:p>
        </p:txBody>
      </p:sp>
      <p:sp>
        <p:nvSpPr>
          <p:cNvPr id="7" name="Rectangle 6">
            <a:extLst>
              <a:ext uri="{FF2B5EF4-FFF2-40B4-BE49-F238E27FC236}">
                <a16:creationId xmlns:a16="http://schemas.microsoft.com/office/drawing/2014/main" id="{0A052D51-8AC5-2D2F-8CD5-371095B00A8C}"/>
              </a:ext>
            </a:extLst>
          </p:cNvPr>
          <p:cNvSpPr/>
          <p:nvPr/>
        </p:nvSpPr>
        <p:spPr>
          <a:xfrm>
            <a:off x="64167" y="6337554"/>
            <a:ext cx="328773" cy="4233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hart 4">
            <a:extLst>
              <a:ext uri="{FF2B5EF4-FFF2-40B4-BE49-F238E27FC236}">
                <a16:creationId xmlns:a16="http://schemas.microsoft.com/office/drawing/2014/main" id="{CB5A8836-ECF5-4171-C699-BCE99B928C59}"/>
              </a:ext>
            </a:extLst>
          </p:cNvPr>
          <p:cNvGraphicFramePr>
            <a:graphicFrameLocks/>
          </p:cNvGraphicFramePr>
          <p:nvPr/>
        </p:nvGraphicFramePr>
        <p:xfrm>
          <a:off x="215902" y="1397876"/>
          <a:ext cx="5836340" cy="45930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44633F19-1735-B51E-11C4-9BFF03F4BEF4}"/>
              </a:ext>
            </a:extLst>
          </p:cNvPr>
          <p:cNvGraphicFramePr>
            <a:graphicFrameLocks/>
          </p:cNvGraphicFramePr>
          <p:nvPr/>
        </p:nvGraphicFramePr>
        <p:xfrm>
          <a:off x="6337738" y="1397876"/>
          <a:ext cx="5790092" cy="45930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507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EC16C-3361-FC08-6BB2-6F38FD72CB6C}"/>
              </a:ext>
            </a:extLst>
          </p:cNvPr>
          <p:cNvSpPr>
            <a:spLocks noGrp="1"/>
          </p:cNvSpPr>
          <p:nvPr>
            <p:ph type="title"/>
          </p:nvPr>
        </p:nvSpPr>
        <p:spPr/>
        <p:txBody>
          <a:bodyPr>
            <a:normAutofit/>
          </a:bodyPr>
          <a:lstStyle/>
          <a:p>
            <a:r>
              <a:rPr lang="en-US" sz="3200" dirty="0"/>
              <a:t>Youth Substance Use Doesn’t Happen in a Vacuum </a:t>
            </a:r>
          </a:p>
        </p:txBody>
      </p:sp>
      <p:graphicFrame>
        <p:nvGraphicFramePr>
          <p:cNvPr id="8" name="Chart 7">
            <a:extLst>
              <a:ext uri="{FF2B5EF4-FFF2-40B4-BE49-F238E27FC236}">
                <a16:creationId xmlns:a16="http://schemas.microsoft.com/office/drawing/2014/main" id="{171E8C09-028A-825F-5B7D-25580C7D759B}"/>
              </a:ext>
            </a:extLst>
          </p:cNvPr>
          <p:cNvGraphicFramePr>
            <a:graphicFrameLocks/>
          </p:cNvGraphicFramePr>
          <p:nvPr>
            <p:extLst>
              <p:ext uri="{D42A27DB-BD31-4B8C-83A1-F6EECF244321}">
                <p14:modId xmlns:p14="http://schemas.microsoft.com/office/powerpoint/2010/main" val="3196401275"/>
              </p:ext>
            </p:extLst>
          </p:nvPr>
        </p:nvGraphicFramePr>
        <p:xfrm>
          <a:off x="205990" y="933266"/>
          <a:ext cx="4970209" cy="2910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2F42D39-BC33-568C-84FD-9EF30E51CB3A}"/>
              </a:ext>
            </a:extLst>
          </p:cNvPr>
          <p:cNvGraphicFramePr>
            <a:graphicFrameLocks/>
          </p:cNvGraphicFramePr>
          <p:nvPr>
            <p:extLst>
              <p:ext uri="{D42A27DB-BD31-4B8C-83A1-F6EECF244321}">
                <p14:modId xmlns:p14="http://schemas.microsoft.com/office/powerpoint/2010/main" val="2451130897"/>
              </p:ext>
            </p:extLst>
          </p:nvPr>
        </p:nvGraphicFramePr>
        <p:xfrm>
          <a:off x="61025" y="3843904"/>
          <a:ext cx="5115174" cy="28775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378207A5-0258-B84F-0B64-38A81DC97F9F}"/>
              </a:ext>
            </a:extLst>
          </p:cNvPr>
          <p:cNvGraphicFramePr>
            <a:graphicFrameLocks/>
          </p:cNvGraphicFramePr>
          <p:nvPr>
            <p:extLst>
              <p:ext uri="{D42A27DB-BD31-4B8C-83A1-F6EECF244321}">
                <p14:modId xmlns:p14="http://schemas.microsoft.com/office/powerpoint/2010/main" val="2871791965"/>
              </p:ext>
            </p:extLst>
          </p:nvPr>
        </p:nvGraphicFramePr>
        <p:xfrm>
          <a:off x="5348637" y="933266"/>
          <a:ext cx="6791620" cy="29825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E913F5CD-469D-88B4-E2F9-00C42CCFDCDF}"/>
              </a:ext>
            </a:extLst>
          </p:cNvPr>
          <p:cNvGraphicFramePr>
            <a:graphicFrameLocks/>
          </p:cNvGraphicFramePr>
          <p:nvPr>
            <p:extLst>
              <p:ext uri="{D42A27DB-BD31-4B8C-83A1-F6EECF244321}">
                <p14:modId xmlns:p14="http://schemas.microsoft.com/office/powerpoint/2010/main" val="1181895776"/>
              </p:ext>
            </p:extLst>
          </p:nvPr>
        </p:nvGraphicFramePr>
        <p:xfrm>
          <a:off x="5321164" y="3833370"/>
          <a:ext cx="6791621" cy="2982589"/>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 Placeholder 3">
            <a:extLst>
              <a:ext uri="{FF2B5EF4-FFF2-40B4-BE49-F238E27FC236}">
                <a16:creationId xmlns:a16="http://schemas.microsoft.com/office/drawing/2014/main" id="{EEF7BE6F-3FCD-BC9E-4E41-E47622F66CC0}"/>
              </a:ext>
            </a:extLst>
          </p:cNvPr>
          <p:cNvSpPr>
            <a:spLocks noGrp="1"/>
          </p:cNvSpPr>
          <p:nvPr>
            <p:ph type="body" sz="quarter" idx="11"/>
          </p:nvPr>
        </p:nvSpPr>
        <p:spPr>
          <a:xfrm>
            <a:off x="205990" y="6530450"/>
            <a:ext cx="9144000" cy="285509"/>
          </a:xfrm>
        </p:spPr>
        <p:txBody>
          <a:bodyPr/>
          <a:lstStyle/>
          <a:p>
            <a:r>
              <a:rPr lang="en-US" dirty="0"/>
              <a:t>Source: SAMHSA NSDUH, 2023 and CDC YRBS, 2023</a:t>
            </a:r>
          </a:p>
        </p:txBody>
      </p:sp>
    </p:spTree>
    <p:extLst>
      <p:ext uri="{BB962C8B-B14F-4D97-AF65-F5344CB8AC3E}">
        <p14:creationId xmlns:p14="http://schemas.microsoft.com/office/powerpoint/2010/main" val="1451899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DB504B-E1D9-7B5B-F877-C1761BA578A0}"/>
              </a:ext>
            </a:extLst>
          </p:cNvPr>
          <p:cNvSpPr/>
          <p:nvPr/>
        </p:nvSpPr>
        <p:spPr>
          <a:xfrm>
            <a:off x="9868830" y="5207620"/>
            <a:ext cx="1954871" cy="156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4AF273-9B32-081D-987C-4FEAD72AF8DD}"/>
              </a:ext>
            </a:extLst>
          </p:cNvPr>
          <p:cNvSpPr>
            <a:spLocks noGrp="1"/>
          </p:cNvSpPr>
          <p:nvPr>
            <p:ph type="title"/>
          </p:nvPr>
        </p:nvSpPr>
        <p:spPr/>
        <p:txBody>
          <a:bodyPr/>
          <a:lstStyle/>
          <a:p>
            <a:r>
              <a:rPr lang="en-US" dirty="0"/>
              <a:t>As With Overdose, Disparities in Youth Substance Use Also Exist</a:t>
            </a:r>
          </a:p>
        </p:txBody>
      </p:sp>
      <p:sp>
        <p:nvSpPr>
          <p:cNvPr id="4" name="Text Placeholder 3">
            <a:extLst>
              <a:ext uri="{FF2B5EF4-FFF2-40B4-BE49-F238E27FC236}">
                <a16:creationId xmlns:a16="http://schemas.microsoft.com/office/drawing/2014/main" id="{BCC41E07-BEE1-F03A-CDEB-0D6ED8EEA414}"/>
              </a:ext>
            </a:extLst>
          </p:cNvPr>
          <p:cNvSpPr>
            <a:spLocks noGrp="1"/>
          </p:cNvSpPr>
          <p:nvPr>
            <p:ph type="body" sz="quarter" idx="11"/>
          </p:nvPr>
        </p:nvSpPr>
        <p:spPr>
          <a:xfrm>
            <a:off x="0" y="6472256"/>
            <a:ext cx="9144000" cy="285509"/>
          </a:xfrm>
        </p:spPr>
        <p:txBody>
          <a:bodyPr/>
          <a:lstStyle/>
          <a:p>
            <a:r>
              <a:rPr lang="en-US" dirty="0"/>
              <a:t>CDC YRBS, 2023</a:t>
            </a:r>
          </a:p>
        </p:txBody>
      </p:sp>
      <p:graphicFrame>
        <p:nvGraphicFramePr>
          <p:cNvPr id="8" name="Chart 7">
            <a:extLst>
              <a:ext uri="{FF2B5EF4-FFF2-40B4-BE49-F238E27FC236}">
                <a16:creationId xmlns:a16="http://schemas.microsoft.com/office/drawing/2014/main" id="{6FB87792-7C9C-8DA7-915E-A10E54FFDA09}"/>
              </a:ext>
            </a:extLst>
          </p:cNvPr>
          <p:cNvGraphicFramePr>
            <a:graphicFrameLocks/>
          </p:cNvGraphicFramePr>
          <p:nvPr>
            <p:extLst>
              <p:ext uri="{D42A27DB-BD31-4B8C-83A1-F6EECF244321}">
                <p14:modId xmlns:p14="http://schemas.microsoft.com/office/powerpoint/2010/main" val="4194839202"/>
              </p:ext>
            </p:extLst>
          </p:nvPr>
        </p:nvGraphicFramePr>
        <p:xfrm>
          <a:off x="81774" y="853598"/>
          <a:ext cx="5360019"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687007D4-AFC1-9BDC-1DC3-049CA021268E}"/>
              </a:ext>
            </a:extLst>
          </p:cNvPr>
          <p:cNvGraphicFramePr>
            <a:graphicFrameLocks/>
          </p:cNvGraphicFramePr>
          <p:nvPr>
            <p:extLst>
              <p:ext uri="{D42A27DB-BD31-4B8C-83A1-F6EECF244321}">
                <p14:modId xmlns:p14="http://schemas.microsoft.com/office/powerpoint/2010/main" val="562276100"/>
              </p:ext>
            </p:extLst>
          </p:nvPr>
        </p:nvGraphicFramePr>
        <p:xfrm>
          <a:off x="81775" y="3718421"/>
          <a:ext cx="5360019" cy="2821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B947BE3F-53B2-32D8-59A5-46B53B2BF1C8}"/>
              </a:ext>
            </a:extLst>
          </p:cNvPr>
          <p:cNvGraphicFramePr>
            <a:graphicFrameLocks/>
          </p:cNvGraphicFramePr>
          <p:nvPr>
            <p:extLst>
              <p:ext uri="{D42A27DB-BD31-4B8C-83A1-F6EECF244321}">
                <p14:modId xmlns:p14="http://schemas.microsoft.com/office/powerpoint/2010/main" val="400091797"/>
              </p:ext>
            </p:extLst>
          </p:nvPr>
        </p:nvGraphicFramePr>
        <p:xfrm>
          <a:off x="5287617" y="853597"/>
          <a:ext cx="6822607" cy="568607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718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04CB6A-9099-8CDF-59B3-BD0663C302C6}"/>
              </a:ext>
            </a:extLst>
          </p:cNvPr>
          <p:cNvSpPr/>
          <p:nvPr/>
        </p:nvSpPr>
        <p:spPr>
          <a:xfrm>
            <a:off x="9868830" y="5207620"/>
            <a:ext cx="1954871" cy="156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FB59E62D-AFA5-A110-354B-07E18572FBD7}"/>
              </a:ext>
            </a:extLst>
          </p:cNvPr>
          <p:cNvSpPr>
            <a:spLocks noGrp="1"/>
          </p:cNvSpPr>
          <p:nvPr>
            <p:ph idx="1"/>
          </p:nvPr>
        </p:nvSpPr>
        <p:spPr>
          <a:xfrm>
            <a:off x="82491" y="2637449"/>
            <a:ext cx="6351763" cy="2765191"/>
          </a:xfrm>
        </p:spPr>
        <p:txBody>
          <a:bodyPr>
            <a:normAutofit/>
          </a:bodyPr>
          <a:lstStyle/>
          <a:p>
            <a:r>
              <a:rPr lang="en-US" sz="2400" dirty="0"/>
              <a:t>Multi-generational impacts of the overdose crisis</a:t>
            </a:r>
          </a:p>
          <a:p>
            <a:r>
              <a:rPr lang="en-US" sz="2400" dirty="0"/>
              <a:t>Connected to economic and other stressors in homes and communities</a:t>
            </a:r>
          </a:p>
          <a:p>
            <a:r>
              <a:rPr lang="en-US" sz="2400" dirty="0"/>
              <a:t>If not addressed, we will continuously be playing catch up rather than getting ahead of the crisis</a:t>
            </a:r>
          </a:p>
        </p:txBody>
      </p:sp>
      <p:sp>
        <p:nvSpPr>
          <p:cNvPr id="3" name="Slide Number Placeholder 2">
            <a:extLst>
              <a:ext uri="{FF2B5EF4-FFF2-40B4-BE49-F238E27FC236}">
                <a16:creationId xmlns:a16="http://schemas.microsoft.com/office/drawing/2014/main" id="{8C98BAD7-60F8-5B29-F2AD-0FCA2BA211D6}"/>
              </a:ext>
            </a:extLst>
          </p:cNvPr>
          <p:cNvSpPr>
            <a:spLocks noGrp="1"/>
          </p:cNvSpPr>
          <p:nvPr>
            <p:ph type="sldNum" sz="quarter" idx="10"/>
          </p:nvPr>
        </p:nvSpPr>
        <p:spPr/>
        <p:txBody>
          <a:bodyPr/>
          <a:lstStyle/>
          <a:p>
            <a:fld id="{D07D4089-40B5-457D-927F-16367A53BB79}" type="slidenum">
              <a:rPr lang="en-US" smtClean="0"/>
              <a:pPr/>
              <a:t>13</a:t>
            </a:fld>
            <a:endParaRPr lang="en-US" dirty="0"/>
          </a:p>
        </p:txBody>
      </p:sp>
      <p:sp>
        <p:nvSpPr>
          <p:cNvPr id="4" name="Title 3">
            <a:extLst>
              <a:ext uri="{FF2B5EF4-FFF2-40B4-BE49-F238E27FC236}">
                <a16:creationId xmlns:a16="http://schemas.microsoft.com/office/drawing/2014/main" id="{5344205C-FC05-B186-8D80-17D7C037D26D}"/>
              </a:ext>
            </a:extLst>
          </p:cNvPr>
          <p:cNvSpPr>
            <a:spLocks noGrp="1"/>
          </p:cNvSpPr>
          <p:nvPr>
            <p:ph type="title"/>
          </p:nvPr>
        </p:nvSpPr>
        <p:spPr/>
        <p:txBody>
          <a:bodyPr>
            <a:normAutofit/>
          </a:bodyPr>
          <a:lstStyle/>
          <a:p>
            <a:r>
              <a:rPr lang="en-US" dirty="0"/>
              <a:t>Prevention Has Never Been More Important</a:t>
            </a:r>
          </a:p>
        </p:txBody>
      </p:sp>
      <p:pic>
        <p:nvPicPr>
          <p:cNvPr id="6" name="Picture 5">
            <a:extLst>
              <a:ext uri="{FF2B5EF4-FFF2-40B4-BE49-F238E27FC236}">
                <a16:creationId xmlns:a16="http://schemas.microsoft.com/office/drawing/2014/main" id="{1E03C30A-D219-EC64-34D9-4544AE7FA678}"/>
              </a:ext>
            </a:extLst>
          </p:cNvPr>
          <p:cNvPicPr>
            <a:picLocks noChangeAspect="1"/>
          </p:cNvPicPr>
          <p:nvPr/>
        </p:nvPicPr>
        <p:blipFill>
          <a:blip r:embed="rId2"/>
          <a:stretch>
            <a:fillRect/>
          </a:stretch>
        </p:blipFill>
        <p:spPr>
          <a:xfrm>
            <a:off x="147638" y="968744"/>
            <a:ext cx="6754967" cy="1426049"/>
          </a:xfrm>
          <a:prstGeom prst="rect">
            <a:avLst/>
          </a:prstGeom>
          <a:ln>
            <a:solidFill>
              <a:schemeClr val="tx1"/>
            </a:solidFill>
          </a:ln>
        </p:spPr>
      </p:pic>
      <p:pic>
        <p:nvPicPr>
          <p:cNvPr id="8" name="Picture 7">
            <a:extLst>
              <a:ext uri="{FF2B5EF4-FFF2-40B4-BE49-F238E27FC236}">
                <a16:creationId xmlns:a16="http://schemas.microsoft.com/office/drawing/2014/main" id="{98532789-1FAC-6EE9-8E9C-05167AF01BA1}"/>
              </a:ext>
            </a:extLst>
          </p:cNvPr>
          <p:cNvPicPr>
            <a:picLocks noChangeAspect="1"/>
          </p:cNvPicPr>
          <p:nvPr/>
        </p:nvPicPr>
        <p:blipFill>
          <a:blip r:embed="rId3"/>
          <a:stretch>
            <a:fillRect/>
          </a:stretch>
        </p:blipFill>
        <p:spPr>
          <a:xfrm>
            <a:off x="6512792" y="1650374"/>
            <a:ext cx="5649133" cy="4752446"/>
          </a:xfrm>
          <a:prstGeom prst="rect">
            <a:avLst/>
          </a:prstGeom>
        </p:spPr>
      </p:pic>
      <p:sp>
        <p:nvSpPr>
          <p:cNvPr id="9" name="TextBox 8">
            <a:extLst>
              <a:ext uri="{FF2B5EF4-FFF2-40B4-BE49-F238E27FC236}">
                <a16:creationId xmlns:a16="http://schemas.microsoft.com/office/drawing/2014/main" id="{77529793-259D-3A55-2A09-D9360308EED0}"/>
              </a:ext>
            </a:extLst>
          </p:cNvPr>
          <p:cNvSpPr txBox="1"/>
          <p:nvPr/>
        </p:nvSpPr>
        <p:spPr>
          <a:xfrm>
            <a:off x="291568" y="5402640"/>
            <a:ext cx="6133049" cy="1292662"/>
          </a:xfrm>
          <a:prstGeom prst="rect">
            <a:avLst/>
          </a:prstGeom>
          <a:noFill/>
          <a:ln>
            <a:solidFill>
              <a:schemeClr val="tx1"/>
            </a:solidFill>
          </a:ln>
        </p:spPr>
        <p:txBody>
          <a:bodyPr wrap="square" rtlCol="0">
            <a:spAutoFit/>
          </a:bodyPr>
          <a:lstStyle/>
          <a:p>
            <a:pPr algn="ctr"/>
            <a:r>
              <a:rPr lang="en-US" sz="2800" b="1" dirty="0">
                <a:solidFill>
                  <a:srgbClr val="C00000"/>
                </a:solidFill>
              </a:rPr>
              <a:t>More than 320,000 kids lost a parent to a drug overdose between 2011 -2021</a:t>
            </a:r>
          </a:p>
          <a:p>
            <a:pPr algn="ctr"/>
            <a:endParaRPr lang="en-US" sz="2200" dirty="0"/>
          </a:p>
        </p:txBody>
      </p:sp>
    </p:spTree>
    <p:extLst>
      <p:ext uri="{BB962C8B-B14F-4D97-AF65-F5344CB8AC3E}">
        <p14:creationId xmlns:p14="http://schemas.microsoft.com/office/powerpoint/2010/main" val="882949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A0561-CA5E-137C-2209-FA894F96D1D1}"/>
              </a:ext>
            </a:extLst>
          </p:cNvPr>
          <p:cNvSpPr>
            <a:spLocks noGrp="1"/>
          </p:cNvSpPr>
          <p:nvPr>
            <p:ph type="ctrTitle"/>
          </p:nvPr>
        </p:nvSpPr>
        <p:spPr>
          <a:xfrm>
            <a:off x="928262" y="1560131"/>
            <a:ext cx="10335476" cy="2387598"/>
          </a:xfrm>
        </p:spPr>
        <p:txBody>
          <a:bodyPr/>
          <a:lstStyle/>
          <a:p>
            <a:r>
              <a:rPr lang="en-US" sz="4400" dirty="0">
                <a:solidFill>
                  <a:schemeClr val="tx1"/>
                </a:solidFill>
              </a:rPr>
              <a:t>Comprehensive Prevention Approach </a:t>
            </a:r>
            <a:br>
              <a:rPr lang="en-US" sz="4400" dirty="0">
                <a:solidFill>
                  <a:schemeClr val="tx1"/>
                </a:solidFill>
              </a:rPr>
            </a:br>
            <a:r>
              <a:rPr lang="en-US" sz="4400" dirty="0">
                <a:solidFill>
                  <a:schemeClr val="tx1"/>
                </a:solidFill>
              </a:rPr>
              <a:t>for Substance Use &amp; Overdose </a:t>
            </a:r>
          </a:p>
        </p:txBody>
      </p:sp>
    </p:spTree>
    <p:extLst>
      <p:ext uri="{BB962C8B-B14F-4D97-AF65-F5344CB8AC3E}">
        <p14:creationId xmlns:p14="http://schemas.microsoft.com/office/powerpoint/2010/main" val="246068888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DB559-0858-B99A-E420-5E04C7E68D61}"/>
              </a:ext>
            </a:extLst>
          </p:cNvPr>
          <p:cNvSpPr>
            <a:spLocks noGrp="1"/>
          </p:cNvSpPr>
          <p:nvPr>
            <p:ph type="title"/>
          </p:nvPr>
        </p:nvSpPr>
        <p:spPr/>
        <p:txBody>
          <a:bodyPr>
            <a:normAutofit/>
          </a:bodyPr>
          <a:lstStyle/>
          <a:p>
            <a:r>
              <a:rPr lang="en-US" dirty="0"/>
              <a:t>The Future We Envision</a:t>
            </a:r>
          </a:p>
        </p:txBody>
      </p:sp>
      <p:sp>
        <p:nvSpPr>
          <p:cNvPr id="3" name="Content Placeholder 2">
            <a:extLst>
              <a:ext uri="{FF2B5EF4-FFF2-40B4-BE49-F238E27FC236}">
                <a16:creationId xmlns:a16="http://schemas.microsoft.com/office/drawing/2014/main" id="{10DA9B6F-1A0F-1C83-6535-EFED778F3D1F}"/>
              </a:ext>
            </a:extLst>
          </p:cNvPr>
          <p:cNvSpPr>
            <a:spLocks noGrp="1"/>
          </p:cNvSpPr>
          <p:nvPr>
            <p:ph idx="1"/>
          </p:nvPr>
        </p:nvSpPr>
        <p:spPr>
          <a:xfrm>
            <a:off x="12494" y="1191625"/>
            <a:ext cx="5488211" cy="5433222"/>
          </a:xfrm>
        </p:spPr>
        <p:txBody>
          <a:bodyPr>
            <a:noAutofit/>
          </a:bodyPr>
          <a:lstStyle/>
          <a:p>
            <a:pPr>
              <a:spcBef>
                <a:spcPts val="0"/>
              </a:spcBef>
            </a:pPr>
            <a:r>
              <a:rPr lang="en-US" sz="2400" b="1" dirty="0">
                <a:solidFill>
                  <a:srgbClr val="222222"/>
                </a:solidFill>
                <a:latin typeface="+mn-lt"/>
              </a:rPr>
              <a:t>CSAP’s Vision</a:t>
            </a:r>
          </a:p>
          <a:p>
            <a:pPr lvl="1">
              <a:spcBef>
                <a:spcPts val="0"/>
              </a:spcBef>
            </a:pPr>
            <a:r>
              <a:rPr lang="en-US" sz="1700" dirty="0">
                <a:latin typeface="+mn-lt"/>
              </a:rPr>
              <a:t>A future where individuals, families, and communities are healthy and thriving</a:t>
            </a:r>
          </a:p>
          <a:p>
            <a:pPr marL="457200" lvl="1" indent="0">
              <a:spcBef>
                <a:spcPts val="0"/>
              </a:spcBef>
              <a:buNone/>
            </a:pPr>
            <a:endParaRPr lang="en-US" sz="1867" dirty="0">
              <a:latin typeface="+mn-lt"/>
            </a:endParaRPr>
          </a:p>
          <a:p>
            <a:pPr>
              <a:spcBef>
                <a:spcPts val="0"/>
              </a:spcBef>
            </a:pPr>
            <a:r>
              <a:rPr lang="en-US" sz="2400" b="1" dirty="0">
                <a:latin typeface="+mn-lt"/>
              </a:rPr>
              <a:t>CSAP’s Mission</a:t>
            </a:r>
          </a:p>
          <a:p>
            <a:pPr lvl="1">
              <a:spcBef>
                <a:spcPts val="0"/>
              </a:spcBef>
            </a:pPr>
            <a:r>
              <a:rPr lang="en-US" sz="1700" dirty="0">
                <a:solidFill>
                  <a:schemeClr val="tx1"/>
                </a:solidFill>
                <a:latin typeface="+mn-lt"/>
              </a:rPr>
              <a:t>Provides leadership and collaborates across sectors to advance prevention across the lifespan. </a:t>
            </a:r>
          </a:p>
          <a:p>
            <a:pPr lvl="1">
              <a:spcBef>
                <a:spcPts val="0"/>
              </a:spcBef>
            </a:pPr>
            <a:r>
              <a:rPr lang="en-US" sz="1700" dirty="0">
                <a:solidFill>
                  <a:schemeClr val="tx1"/>
                </a:solidFill>
                <a:latin typeface="+mn-lt"/>
              </a:rPr>
              <a:t>We aim to: </a:t>
            </a:r>
          </a:p>
          <a:p>
            <a:pPr lvl="2">
              <a:spcBef>
                <a:spcPts val="0"/>
              </a:spcBef>
            </a:pPr>
            <a:r>
              <a:rPr lang="en-US" sz="1700" dirty="0">
                <a:solidFill>
                  <a:schemeClr val="tx1"/>
                </a:solidFill>
                <a:latin typeface="+mn-lt"/>
              </a:rPr>
              <a:t>Prevent substance use initiation</a:t>
            </a:r>
          </a:p>
          <a:p>
            <a:pPr lvl="2">
              <a:spcBef>
                <a:spcPts val="0"/>
              </a:spcBef>
            </a:pPr>
            <a:r>
              <a:rPr lang="en-US" sz="1700" dirty="0">
                <a:solidFill>
                  <a:schemeClr val="tx1"/>
                </a:solidFill>
                <a:latin typeface="+mn-lt"/>
              </a:rPr>
              <a:t>Prevent progression of substance use</a:t>
            </a:r>
          </a:p>
          <a:p>
            <a:pPr lvl="2">
              <a:spcBef>
                <a:spcPts val="0"/>
              </a:spcBef>
            </a:pPr>
            <a:r>
              <a:rPr lang="en-US" sz="1700" dirty="0">
                <a:solidFill>
                  <a:schemeClr val="tx1"/>
                </a:solidFill>
                <a:latin typeface="+mn-lt"/>
              </a:rPr>
              <a:t>Prevent and reduce harms associated with substance use</a:t>
            </a:r>
          </a:p>
          <a:p>
            <a:pPr marL="914400" lvl="2" indent="0">
              <a:spcBef>
                <a:spcPts val="0"/>
              </a:spcBef>
              <a:buNone/>
            </a:pPr>
            <a:endParaRPr lang="en-US" sz="1867" dirty="0">
              <a:latin typeface="+mn-lt"/>
            </a:endParaRPr>
          </a:p>
          <a:p>
            <a:pPr>
              <a:spcBef>
                <a:spcPts val="0"/>
              </a:spcBef>
            </a:pPr>
            <a:r>
              <a:rPr lang="en-US" sz="2400" b="1" dirty="0">
                <a:latin typeface="+mn-lt"/>
              </a:rPr>
              <a:t>Strategic Priorities </a:t>
            </a:r>
          </a:p>
          <a:p>
            <a:pPr lvl="1">
              <a:spcBef>
                <a:spcPts val="0"/>
              </a:spcBef>
            </a:pPr>
            <a:r>
              <a:rPr lang="en-US" sz="1700" dirty="0">
                <a:latin typeface="+mn-lt"/>
              </a:rPr>
              <a:t>Analyzing and Disseminating Information on the Latest Data, Trends, and What Works in Prevention</a:t>
            </a:r>
          </a:p>
          <a:p>
            <a:pPr lvl="1">
              <a:spcBef>
                <a:spcPts val="0"/>
              </a:spcBef>
            </a:pPr>
            <a:r>
              <a:rPr lang="en-US" sz="1700" dirty="0">
                <a:latin typeface="+mn-lt"/>
              </a:rPr>
              <a:t>Building Prevention Capacity at the National, State, Tribal, Territorial, and Local Levels</a:t>
            </a:r>
          </a:p>
          <a:p>
            <a:pPr lvl="1">
              <a:spcBef>
                <a:spcPts val="0"/>
              </a:spcBef>
            </a:pPr>
            <a:r>
              <a:rPr lang="en-US" sz="1700" dirty="0">
                <a:latin typeface="+mn-lt"/>
              </a:rPr>
              <a:t>Advancing Prevention through Strategic Collaborations and Partnerships</a:t>
            </a:r>
          </a:p>
          <a:p>
            <a:pPr lvl="1">
              <a:spcBef>
                <a:spcPts val="0"/>
              </a:spcBef>
            </a:pPr>
            <a:r>
              <a:rPr lang="en-US" sz="1700" dirty="0">
                <a:latin typeface="+mn-lt"/>
              </a:rPr>
              <a:t>Raising Awareness and Catalyzing Prevention Action</a:t>
            </a:r>
          </a:p>
          <a:p>
            <a:pPr lvl="1">
              <a:spcBef>
                <a:spcPts val="0"/>
              </a:spcBef>
            </a:pPr>
            <a:endParaRPr lang="en-US" sz="1400" dirty="0">
              <a:latin typeface="+mn-lt"/>
            </a:endParaRPr>
          </a:p>
          <a:p>
            <a:pPr lvl="1">
              <a:spcBef>
                <a:spcPts val="0"/>
              </a:spcBef>
            </a:pPr>
            <a:endParaRPr lang="en-US" sz="1400" dirty="0">
              <a:latin typeface="+mn-lt"/>
            </a:endParaRPr>
          </a:p>
        </p:txBody>
      </p:sp>
      <p:pic>
        <p:nvPicPr>
          <p:cNvPr id="8" name="Picture 7">
            <a:extLst>
              <a:ext uri="{FF2B5EF4-FFF2-40B4-BE49-F238E27FC236}">
                <a16:creationId xmlns:a16="http://schemas.microsoft.com/office/drawing/2014/main" id="{5C26ABA2-4AF1-0FBA-9BA2-3736582E7DDC}"/>
              </a:ext>
            </a:extLst>
          </p:cNvPr>
          <p:cNvPicPr>
            <a:picLocks noChangeAspect="1"/>
          </p:cNvPicPr>
          <p:nvPr/>
        </p:nvPicPr>
        <p:blipFill>
          <a:blip r:embed="rId2"/>
          <a:stretch>
            <a:fillRect/>
          </a:stretch>
        </p:blipFill>
        <p:spPr>
          <a:xfrm>
            <a:off x="5690641" y="2107652"/>
            <a:ext cx="2150779" cy="2671068"/>
          </a:xfrm>
          <a:prstGeom prst="rect">
            <a:avLst/>
          </a:prstGeom>
          <a:ln>
            <a:solidFill>
              <a:schemeClr val="tx1"/>
            </a:solidFill>
          </a:ln>
        </p:spPr>
      </p:pic>
      <p:pic>
        <p:nvPicPr>
          <p:cNvPr id="1028" name="Picture 4" descr="Substance Misuse Prevention for Young Adults">
            <a:extLst>
              <a:ext uri="{FF2B5EF4-FFF2-40B4-BE49-F238E27FC236}">
                <a16:creationId xmlns:a16="http://schemas.microsoft.com/office/drawing/2014/main" id="{BBC45861-C922-888B-8048-97D8C935F9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1043" y="2093466"/>
            <a:ext cx="1969676" cy="26710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3CCEC4C-6BCE-A1C0-C719-807565050B15}"/>
              </a:ext>
            </a:extLst>
          </p:cNvPr>
          <p:cNvPicPr>
            <a:picLocks noChangeAspect="1"/>
          </p:cNvPicPr>
          <p:nvPr/>
        </p:nvPicPr>
        <p:blipFill>
          <a:blip r:embed="rId4"/>
          <a:stretch>
            <a:fillRect/>
          </a:stretch>
        </p:blipFill>
        <p:spPr>
          <a:xfrm>
            <a:off x="10050381" y="2107652"/>
            <a:ext cx="2052442" cy="2656882"/>
          </a:xfrm>
          <a:prstGeom prst="rect">
            <a:avLst/>
          </a:prstGeom>
        </p:spPr>
      </p:pic>
      <p:pic>
        <p:nvPicPr>
          <p:cNvPr id="12" name="Picture 11" descr="Logo&#10;&#10;Description automatically generated">
            <a:extLst>
              <a:ext uri="{FF2B5EF4-FFF2-40B4-BE49-F238E27FC236}">
                <a16:creationId xmlns:a16="http://schemas.microsoft.com/office/drawing/2014/main" id="{EEAF0225-9624-E2E1-34CB-55BBE1D7E841}"/>
              </a:ext>
            </a:extLst>
          </p:cNvPr>
          <p:cNvPicPr>
            <a:picLocks noChangeAspect="1"/>
          </p:cNvPicPr>
          <p:nvPr/>
        </p:nvPicPr>
        <p:blipFill>
          <a:blip r:embed="rId5"/>
          <a:stretch>
            <a:fillRect/>
          </a:stretch>
        </p:blipFill>
        <p:spPr>
          <a:xfrm>
            <a:off x="5570367" y="1089703"/>
            <a:ext cx="1615517" cy="916027"/>
          </a:xfrm>
          <a:prstGeom prst="rect">
            <a:avLst/>
          </a:prstGeom>
        </p:spPr>
      </p:pic>
      <p:pic>
        <p:nvPicPr>
          <p:cNvPr id="13" name="Picture 2" descr="FentAlert: Empowering Youth for Safer Choices - SAMHSA Fentanyl Awareness Youth Challenge">
            <a:extLst>
              <a:ext uri="{FF2B5EF4-FFF2-40B4-BE49-F238E27FC236}">
                <a16:creationId xmlns:a16="http://schemas.microsoft.com/office/drawing/2014/main" id="{D7BCCBB7-8287-C5E0-C0C0-C8CA517088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5149" y="1071753"/>
            <a:ext cx="4897674" cy="95192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F4814B1B-C4DA-F584-D5D5-47346FFAF458}"/>
              </a:ext>
            </a:extLst>
          </p:cNvPr>
          <p:cNvGrpSpPr/>
          <p:nvPr/>
        </p:nvGrpSpPr>
        <p:grpSpPr>
          <a:xfrm>
            <a:off x="6501361" y="4848504"/>
            <a:ext cx="5268646" cy="1919135"/>
            <a:chOff x="3162418" y="1577444"/>
            <a:chExt cx="5268646" cy="1919135"/>
          </a:xfrm>
        </p:grpSpPr>
        <p:sp>
          <p:nvSpPr>
            <p:cNvPr id="5" name="Rectangle: Rounded Corners 4">
              <a:extLst>
                <a:ext uri="{FF2B5EF4-FFF2-40B4-BE49-F238E27FC236}">
                  <a16:creationId xmlns:a16="http://schemas.microsoft.com/office/drawing/2014/main" id="{852BF28C-D059-FDD0-B4B9-5BA4B903B483}"/>
                </a:ext>
              </a:extLst>
            </p:cNvPr>
            <p:cNvSpPr/>
            <p:nvPr/>
          </p:nvSpPr>
          <p:spPr>
            <a:xfrm>
              <a:off x="3162418" y="1577444"/>
              <a:ext cx="5268646" cy="1919135"/>
            </a:xfrm>
            <a:prstGeom prst="roundRect">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6" name="Rectangle: Rounded Corners 4">
              <a:extLst>
                <a:ext uri="{FF2B5EF4-FFF2-40B4-BE49-F238E27FC236}">
                  <a16:creationId xmlns:a16="http://schemas.microsoft.com/office/drawing/2014/main" id="{3B91F585-85B7-2F30-B555-CF47E133DCAA}"/>
                </a:ext>
              </a:extLst>
            </p:cNvPr>
            <p:cNvSpPr txBox="1"/>
            <p:nvPr/>
          </p:nvSpPr>
          <p:spPr>
            <a:xfrm>
              <a:off x="3256102" y="1671128"/>
              <a:ext cx="5081278" cy="17317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b="1" kern="1200" dirty="0"/>
                <a:t>CSAP Guiding Principles</a:t>
              </a:r>
            </a:p>
            <a:p>
              <a:pPr marL="0" lvl="0" indent="0" algn="ctr" defTabSz="711200">
                <a:lnSpc>
                  <a:spcPct val="90000"/>
                </a:lnSpc>
                <a:spcBef>
                  <a:spcPct val="0"/>
                </a:spcBef>
                <a:spcAft>
                  <a:spcPts val="0"/>
                </a:spcAft>
                <a:buNone/>
              </a:pPr>
              <a:r>
                <a:rPr lang="en-US" sz="1600" kern="1200" dirty="0"/>
                <a:t>Data-Driven </a:t>
              </a:r>
            </a:p>
            <a:p>
              <a:pPr marL="0" lvl="0" indent="0" algn="ctr" defTabSz="711200">
                <a:lnSpc>
                  <a:spcPct val="90000"/>
                </a:lnSpc>
                <a:spcBef>
                  <a:spcPct val="0"/>
                </a:spcBef>
                <a:spcAft>
                  <a:spcPts val="0"/>
                </a:spcAft>
                <a:buNone/>
              </a:pPr>
              <a:r>
                <a:rPr lang="en-US" sz="1600" kern="1200" dirty="0"/>
                <a:t>Innovative</a:t>
              </a:r>
            </a:p>
            <a:p>
              <a:pPr marL="0" lvl="0" indent="0" algn="ctr" defTabSz="711200">
                <a:lnSpc>
                  <a:spcPct val="90000"/>
                </a:lnSpc>
                <a:spcBef>
                  <a:spcPct val="0"/>
                </a:spcBef>
                <a:spcAft>
                  <a:spcPts val="0"/>
                </a:spcAft>
                <a:buNone/>
              </a:pPr>
              <a:r>
                <a:rPr lang="en-US" sz="1600" kern="1200" dirty="0"/>
                <a:t>Community Informed</a:t>
              </a:r>
            </a:p>
            <a:p>
              <a:pPr marL="0" lvl="0" indent="0" algn="ctr" defTabSz="711200">
                <a:lnSpc>
                  <a:spcPct val="90000"/>
                </a:lnSpc>
                <a:spcBef>
                  <a:spcPct val="0"/>
                </a:spcBef>
                <a:spcAft>
                  <a:spcPts val="0"/>
                </a:spcAft>
                <a:buNone/>
              </a:pPr>
              <a:r>
                <a:rPr lang="en-US" sz="1600" kern="1200" dirty="0"/>
                <a:t>Grounded in Cultural Humility</a:t>
              </a:r>
            </a:p>
            <a:p>
              <a:pPr marL="0" lvl="0" indent="0" algn="ctr" defTabSz="711200">
                <a:lnSpc>
                  <a:spcPct val="90000"/>
                </a:lnSpc>
                <a:spcBef>
                  <a:spcPct val="0"/>
                </a:spcBef>
                <a:spcAft>
                  <a:spcPts val="0"/>
                </a:spcAft>
                <a:buNone/>
              </a:pPr>
              <a:r>
                <a:rPr lang="en-US" sz="1600" kern="1200" dirty="0"/>
                <a:t>Focused on Health Equity</a:t>
              </a:r>
            </a:p>
            <a:p>
              <a:pPr marL="0" lvl="0" indent="0" algn="ctr" defTabSz="711200">
                <a:lnSpc>
                  <a:spcPct val="90000"/>
                </a:lnSpc>
                <a:spcBef>
                  <a:spcPct val="0"/>
                </a:spcBef>
                <a:spcAft>
                  <a:spcPts val="0"/>
                </a:spcAft>
                <a:buNone/>
              </a:pPr>
              <a:r>
                <a:rPr lang="en-US" sz="1600" kern="1200" dirty="0"/>
                <a:t>Inclusive of Social Determinants of Health</a:t>
              </a:r>
            </a:p>
          </p:txBody>
        </p:sp>
      </p:grpSp>
    </p:spTree>
    <p:extLst>
      <p:ext uri="{BB962C8B-B14F-4D97-AF65-F5344CB8AC3E}">
        <p14:creationId xmlns:p14="http://schemas.microsoft.com/office/powerpoint/2010/main" val="311391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DE6C3-1CF5-E4B2-8F7B-5A6E9BE68F52}"/>
              </a:ext>
            </a:extLst>
          </p:cNvPr>
          <p:cNvSpPr>
            <a:spLocks noGrp="1"/>
          </p:cNvSpPr>
          <p:nvPr>
            <p:ph type="title"/>
          </p:nvPr>
        </p:nvSpPr>
        <p:spPr>
          <a:xfrm>
            <a:off x="423342" y="65808"/>
            <a:ext cx="11520503" cy="633009"/>
          </a:xfrm>
        </p:spPr>
        <p:txBody>
          <a:bodyPr>
            <a:noAutofit/>
          </a:bodyPr>
          <a:lstStyle/>
          <a:p>
            <a:r>
              <a:rPr lang="en-US" sz="3200" dirty="0"/>
              <a:t>Substance Use Among Youth – Setting the Stage</a:t>
            </a:r>
          </a:p>
        </p:txBody>
      </p:sp>
      <p:graphicFrame>
        <p:nvGraphicFramePr>
          <p:cNvPr id="5" name="Chart 4">
            <a:extLst>
              <a:ext uri="{FF2B5EF4-FFF2-40B4-BE49-F238E27FC236}">
                <a16:creationId xmlns:a16="http://schemas.microsoft.com/office/drawing/2014/main" id="{E5DB3182-A488-A06B-0892-4574984850DD}"/>
              </a:ext>
            </a:extLst>
          </p:cNvPr>
          <p:cNvGraphicFramePr>
            <a:graphicFrameLocks noGrp="1"/>
          </p:cNvGraphicFramePr>
          <p:nvPr>
            <p:extLst>
              <p:ext uri="{D42A27DB-BD31-4B8C-83A1-F6EECF244321}">
                <p14:modId xmlns:p14="http://schemas.microsoft.com/office/powerpoint/2010/main" val="866828501"/>
              </p:ext>
            </p:extLst>
          </p:nvPr>
        </p:nvGraphicFramePr>
        <p:xfrm>
          <a:off x="154751" y="927082"/>
          <a:ext cx="6547135" cy="4627742"/>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DC6879E4-4708-0331-B33B-E9E344AEBD88}"/>
              </a:ext>
            </a:extLst>
          </p:cNvPr>
          <p:cNvSpPr txBox="1"/>
          <p:nvPr/>
        </p:nvSpPr>
        <p:spPr>
          <a:xfrm>
            <a:off x="423342" y="5554824"/>
            <a:ext cx="7234239" cy="1303177"/>
          </a:xfrm>
          <a:prstGeom prst="rect">
            <a:avLst/>
          </a:prstGeom>
          <a:noFill/>
        </p:spPr>
        <p:txBody>
          <a:bodyPr wrap="square" rtlCol="0">
            <a:spAutoFit/>
          </a:bodyPr>
          <a:lstStyle/>
          <a:p>
            <a:pPr>
              <a:spcAft>
                <a:spcPts val="800"/>
              </a:spcAft>
            </a:pPr>
            <a:r>
              <a:rPr lang="en-US" sz="1467" dirty="0"/>
              <a:t>Alcohol – down 44% since 2004; down 16% since 2019</a:t>
            </a:r>
          </a:p>
          <a:p>
            <a:pPr>
              <a:spcAft>
                <a:spcPts val="800"/>
              </a:spcAft>
            </a:pPr>
            <a:r>
              <a:rPr lang="en-US" sz="1467" dirty="0"/>
              <a:t>Any illicit drug – down 26% since 2004; down 27% since 2019</a:t>
            </a:r>
          </a:p>
          <a:p>
            <a:pPr>
              <a:spcAft>
                <a:spcPts val="800"/>
              </a:spcAft>
            </a:pPr>
            <a:r>
              <a:rPr lang="en-US" sz="1467" dirty="0"/>
              <a:t>Cannabis – down 24% since 2004; down 29% since 2019</a:t>
            </a:r>
          </a:p>
          <a:p>
            <a:pPr>
              <a:spcAft>
                <a:spcPts val="800"/>
              </a:spcAft>
            </a:pPr>
            <a:r>
              <a:rPr lang="en-US" sz="1467" dirty="0"/>
              <a:t>Any illicit drug other than cannabis – down 59% since 2004; down 38% since 2019</a:t>
            </a:r>
          </a:p>
        </p:txBody>
      </p:sp>
      <p:sp>
        <p:nvSpPr>
          <p:cNvPr id="2" name="TextBox 1">
            <a:extLst>
              <a:ext uri="{FF2B5EF4-FFF2-40B4-BE49-F238E27FC236}">
                <a16:creationId xmlns:a16="http://schemas.microsoft.com/office/drawing/2014/main" id="{D0A456E1-E818-B42A-6C75-FBF5D0FA1F67}"/>
              </a:ext>
            </a:extLst>
          </p:cNvPr>
          <p:cNvSpPr txBox="1"/>
          <p:nvPr/>
        </p:nvSpPr>
        <p:spPr>
          <a:xfrm>
            <a:off x="6701886" y="1606698"/>
            <a:ext cx="5294650" cy="4627742"/>
          </a:xfrm>
          <a:prstGeom prst="rect">
            <a:avLst/>
          </a:prstGeom>
          <a:noFill/>
        </p:spPr>
        <p:txBody>
          <a:bodyPr wrap="square" rtlCol="0">
            <a:spAutoFit/>
          </a:bodyPr>
          <a:lstStyle/>
          <a:p>
            <a:pPr marL="285744" indent="-285744">
              <a:buFont typeface="Arial" panose="020B0604020202020204" pitchFamily="34" charset="0"/>
              <a:buChar char="•"/>
            </a:pPr>
            <a:r>
              <a:rPr lang="en-US" sz="2267" dirty="0"/>
              <a:t>Youth substance use rates heading in right direction</a:t>
            </a:r>
          </a:p>
          <a:p>
            <a:pPr marL="285744" indent="-285744">
              <a:buFont typeface="Arial" panose="020B0604020202020204" pitchFamily="34" charset="0"/>
              <a:buChar char="•"/>
            </a:pPr>
            <a:r>
              <a:rPr lang="en-US" sz="2267" dirty="0"/>
              <a:t>Yet, overdose deaths among young people remain high – driven by proliferation of fake pills and toxic illicit drug market</a:t>
            </a:r>
          </a:p>
          <a:p>
            <a:pPr marL="742932" lvl="1" indent="-285744">
              <a:buFont typeface="Arial" panose="020B0604020202020204" pitchFamily="34" charset="0"/>
              <a:buChar char="•"/>
            </a:pPr>
            <a:r>
              <a:rPr lang="en-US" sz="2267" dirty="0"/>
              <a:t>1 in 12 deaths, 12-17 year-olds </a:t>
            </a:r>
          </a:p>
          <a:p>
            <a:pPr marL="742932" lvl="1" indent="-285744">
              <a:buFont typeface="Arial" panose="020B0604020202020204" pitchFamily="34" charset="0"/>
              <a:buChar char="•"/>
            </a:pPr>
            <a:r>
              <a:rPr lang="en-US" sz="2267" dirty="0"/>
              <a:t>1 in 5 deaths, 18-24 year-olds</a:t>
            </a:r>
          </a:p>
          <a:p>
            <a:pPr marL="285744" indent="-285744">
              <a:buFont typeface="Arial" panose="020B0604020202020204" pitchFamily="34" charset="0"/>
              <a:buChar char="•"/>
            </a:pPr>
            <a:r>
              <a:rPr lang="en-US" sz="2267" dirty="0"/>
              <a:t>Need a comprehensive approach to address range of risk and protective factors long-term while also addressing acute issues of increasing overdose risk and harms</a:t>
            </a:r>
          </a:p>
        </p:txBody>
      </p:sp>
    </p:spTree>
    <p:extLst>
      <p:ext uri="{BB962C8B-B14F-4D97-AF65-F5344CB8AC3E}">
        <p14:creationId xmlns:p14="http://schemas.microsoft.com/office/powerpoint/2010/main" val="114418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3F4BC-D889-0848-DBBF-E22BEF970EBB}"/>
              </a:ext>
            </a:extLst>
          </p:cNvPr>
          <p:cNvSpPr>
            <a:spLocks noGrp="1"/>
          </p:cNvSpPr>
          <p:nvPr>
            <p:ph type="title"/>
          </p:nvPr>
        </p:nvSpPr>
        <p:spPr/>
        <p:txBody>
          <a:bodyPr/>
          <a:lstStyle/>
          <a:p>
            <a:r>
              <a:rPr lang="en-US" dirty="0"/>
              <a:t>Prevention Needs to Start Early </a:t>
            </a:r>
          </a:p>
        </p:txBody>
      </p:sp>
      <p:graphicFrame>
        <p:nvGraphicFramePr>
          <p:cNvPr id="4" name="Content Placeholder 3">
            <a:extLst>
              <a:ext uri="{FF2B5EF4-FFF2-40B4-BE49-F238E27FC236}">
                <a16:creationId xmlns:a16="http://schemas.microsoft.com/office/drawing/2014/main" id="{706C1BA1-2A3A-0B45-FED2-DFA68DA09BDD}"/>
              </a:ext>
            </a:extLst>
          </p:cNvPr>
          <p:cNvGraphicFramePr>
            <a:graphicFrameLocks noGrp="1"/>
          </p:cNvGraphicFramePr>
          <p:nvPr>
            <p:ph idx="1"/>
          </p:nvPr>
        </p:nvGraphicFramePr>
        <p:xfrm>
          <a:off x="92044" y="945931"/>
          <a:ext cx="12026383" cy="51849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2">
            <a:extLst>
              <a:ext uri="{FF2B5EF4-FFF2-40B4-BE49-F238E27FC236}">
                <a16:creationId xmlns:a16="http://schemas.microsoft.com/office/drawing/2014/main" id="{4951AEC5-7DCD-788A-E62D-5F1BB7BEB6B2}"/>
              </a:ext>
            </a:extLst>
          </p:cNvPr>
          <p:cNvSpPr txBox="1">
            <a:spLocks/>
          </p:cNvSpPr>
          <p:nvPr/>
        </p:nvSpPr>
        <p:spPr>
          <a:xfrm>
            <a:off x="81534" y="6427939"/>
            <a:ext cx="7887037" cy="43006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31" indent="-457131" defTabSz="1219020">
              <a:defRPr/>
            </a:pPr>
            <a:endParaRPr lang="en-US" sz="1067" dirty="0">
              <a:latin typeface="Calibri" panose="020F0502020204030204" pitchFamily="34" charset="0"/>
              <a:cs typeface="Arial" panose="020B0604020202020204" pitchFamily="34" charset="0"/>
            </a:endParaRPr>
          </a:p>
          <a:p>
            <a:pPr marL="457131" indent="-457131" defTabSz="1219020">
              <a:defRPr/>
            </a:pPr>
            <a:endParaRPr lang="en-US" sz="1067" dirty="0">
              <a:latin typeface="Calibri" panose="020F0502020204030204" pitchFamily="34" charset="0"/>
              <a:cs typeface="Arial" panose="020B0604020202020204" pitchFamily="34" charset="0"/>
            </a:endParaRPr>
          </a:p>
          <a:p>
            <a:pPr marL="457131" indent="-457131" defTabSz="1219020">
              <a:defRPr/>
            </a:pPr>
            <a:r>
              <a:rPr lang="en-US" sz="1067" dirty="0">
                <a:latin typeface="Calibri" panose="020F0502020204030204" pitchFamily="34" charset="0"/>
                <a:cs typeface="Arial" panose="020B0604020202020204" pitchFamily="34" charset="0"/>
              </a:rPr>
              <a:t>Nicotine = tobacco products or vaping nicotine products</a:t>
            </a:r>
          </a:p>
          <a:p>
            <a:pPr marL="457131" indent="-457131" defTabSz="1219020">
              <a:defRPr/>
            </a:pPr>
            <a:r>
              <a:rPr lang="en-US" sz="1067" dirty="0">
                <a:latin typeface="Calibri" panose="020F0502020204030204" pitchFamily="34" charset="0"/>
                <a:cs typeface="Arial" panose="020B0604020202020204" pitchFamily="34" charset="0"/>
              </a:rPr>
              <a:t>SOURCES: 2023 NSDUH </a:t>
            </a:r>
          </a:p>
        </p:txBody>
      </p:sp>
    </p:spTree>
    <p:extLst>
      <p:ext uri="{BB962C8B-B14F-4D97-AF65-F5344CB8AC3E}">
        <p14:creationId xmlns:p14="http://schemas.microsoft.com/office/powerpoint/2010/main" val="139040886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57FD8A-0F15-0BA9-678D-C1ED912314AF}"/>
              </a:ext>
            </a:extLst>
          </p:cNvPr>
          <p:cNvSpPr>
            <a:spLocks noGrp="1"/>
          </p:cNvSpPr>
          <p:nvPr>
            <p:ph type="title"/>
          </p:nvPr>
        </p:nvSpPr>
        <p:spPr/>
        <p:txBody>
          <a:bodyPr>
            <a:normAutofit/>
          </a:bodyPr>
          <a:lstStyle/>
          <a:p>
            <a:r>
              <a:rPr lang="en-US" dirty="0"/>
              <a:t>Prevention Opportunities Across the Lifespan </a:t>
            </a:r>
          </a:p>
        </p:txBody>
      </p:sp>
      <p:sp>
        <p:nvSpPr>
          <p:cNvPr id="6" name="TextBox 5">
            <a:extLst>
              <a:ext uri="{FF2B5EF4-FFF2-40B4-BE49-F238E27FC236}">
                <a16:creationId xmlns:a16="http://schemas.microsoft.com/office/drawing/2014/main" id="{03F3881D-293B-BCDC-4EC1-546739AE692B}"/>
              </a:ext>
            </a:extLst>
          </p:cNvPr>
          <p:cNvSpPr txBox="1"/>
          <p:nvPr/>
        </p:nvSpPr>
        <p:spPr>
          <a:xfrm>
            <a:off x="1749149" y="967262"/>
            <a:ext cx="1470467" cy="369332"/>
          </a:xfrm>
          <a:prstGeom prst="rect">
            <a:avLst/>
          </a:prstGeom>
          <a:noFill/>
        </p:spPr>
        <p:txBody>
          <a:bodyPr wrap="none" rtlCol="0">
            <a:spAutoFit/>
          </a:bodyPr>
          <a:lstStyle/>
          <a:p>
            <a:r>
              <a:rPr lang="en-US" b="1" dirty="0"/>
              <a:t>Initiation Age</a:t>
            </a:r>
          </a:p>
        </p:txBody>
      </p:sp>
      <p:sp>
        <p:nvSpPr>
          <p:cNvPr id="3" name="Text Placeholder 2">
            <a:extLst>
              <a:ext uri="{FF2B5EF4-FFF2-40B4-BE49-F238E27FC236}">
                <a16:creationId xmlns:a16="http://schemas.microsoft.com/office/drawing/2014/main" id="{2672DC7E-2924-0F20-88E5-9213780062A6}"/>
              </a:ext>
            </a:extLst>
          </p:cNvPr>
          <p:cNvSpPr txBox="1">
            <a:spLocks/>
          </p:cNvSpPr>
          <p:nvPr/>
        </p:nvSpPr>
        <p:spPr>
          <a:xfrm>
            <a:off x="244496" y="6362135"/>
            <a:ext cx="7887037" cy="43006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31" indent="-457131" defTabSz="1219020">
              <a:defRPr/>
            </a:pPr>
            <a:r>
              <a:rPr lang="en-US" sz="1067" dirty="0">
                <a:latin typeface="Calibri" panose="020F0502020204030204" pitchFamily="34" charset="0"/>
                <a:cs typeface="Arial" panose="020B0604020202020204" pitchFamily="34" charset="0"/>
              </a:rPr>
              <a:t>SOURCE: 2023 NSDUH </a:t>
            </a:r>
          </a:p>
        </p:txBody>
      </p:sp>
      <p:graphicFrame>
        <p:nvGraphicFramePr>
          <p:cNvPr id="5" name="Chart 4">
            <a:extLst>
              <a:ext uri="{FF2B5EF4-FFF2-40B4-BE49-F238E27FC236}">
                <a16:creationId xmlns:a16="http://schemas.microsoft.com/office/drawing/2014/main" id="{A9D4E7E8-5A8B-4374-F6DB-8D587745E796}"/>
              </a:ext>
            </a:extLst>
          </p:cNvPr>
          <p:cNvGraphicFramePr>
            <a:graphicFrameLocks/>
          </p:cNvGraphicFramePr>
          <p:nvPr>
            <p:extLst>
              <p:ext uri="{D42A27DB-BD31-4B8C-83A1-F6EECF244321}">
                <p14:modId xmlns:p14="http://schemas.microsoft.com/office/powerpoint/2010/main" val="3571836169"/>
              </p:ext>
            </p:extLst>
          </p:nvPr>
        </p:nvGraphicFramePr>
        <p:xfrm>
          <a:off x="1616927" y="4508478"/>
          <a:ext cx="10515600" cy="2293374"/>
        </p:xfrm>
        <a:graphic>
          <a:graphicData uri="http://schemas.openxmlformats.org/drawingml/2006/chart">
            <c:chart xmlns:c="http://schemas.openxmlformats.org/drawingml/2006/chart" xmlns:r="http://schemas.openxmlformats.org/officeDocument/2006/relationships" r:id="rId2"/>
          </a:graphicData>
        </a:graphic>
      </p:graphicFrame>
      <p:pic>
        <p:nvPicPr>
          <p:cNvPr id="8" name="Content Placeholder 6" descr="Figure 26 is a stacked bar graph. The horizontal axis shows four past year substance use initiation categories (nicotine vaping, alcohol, marijuana, and cigars). The vertical axis shows the number of past year initiates for these substances.&#10;Each substance category contains one bar. Each bar is divided into three sections. The top section represents the number of people aged 26 or older who were past year initiates of a specific substance. The middle section represents the number of people aged 18 to 25 who were past year initiates of a specific substance. The bottom section represents the number of people aged 12 to 17 who were past year initiates of a specific substance. &#10;Among the 5.9 million past year nicotine vaping initiates aged 12 or older in 2023, 3.1 million were aged 26 or older, 1.4 million were aged 18 to 25, and 1.5 million were aged 12 to 17.&#10;Among the 4.2 million past year alcohol use initiates aged 12 or older in 2023, 109,000 were aged 26 or older, 2.3 million were aged 18 to 25, and 1.8 million were aged 12 to 17.&#10;Among the 3.5 million past year marijuana use initiates aged 12 or older in 2023, 1.1 million were aged 26 or older, 1.2 million were aged 18 to 25, and 1.2 million were aged 12 to 17.&#10;Among the 2.0 million past year cigar use initiates aged 12 or older in 2023, 674,000 were aged 26 or older, 1.1 million were aged 18 to 25, and 245,000 were aged 12 to 17.">
            <a:extLst>
              <a:ext uri="{FF2B5EF4-FFF2-40B4-BE49-F238E27FC236}">
                <a16:creationId xmlns:a16="http://schemas.microsoft.com/office/drawing/2014/main" id="{B7AF9BC8-822C-FA89-7F9A-03126ECD11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 y="1042430"/>
            <a:ext cx="4966959" cy="3556072"/>
          </a:xfrm>
          <a:prstGeom prst="rect">
            <a:avLst/>
          </a:prstGeom>
        </p:spPr>
      </p:pic>
      <p:pic>
        <p:nvPicPr>
          <p:cNvPr id="9" name="Content Placeholder 6" descr="Figure 27 is a stacked bar graph. The horizontal axis shows four past year substance use initiation categories (nicotine vaping, alcohol, marijuana, and cigars). The vertical axis shows the percentage of past year initiates for these substances.&#10;Each substance category contains one bar. Each bar is divided into two sections. The top section represents the percentage of past year initiates aged 12 or older who first used the substance at age 21 or older. The bottom section represents the percentage of past year initiates aged 12 or older who first used the substance before age 21. &#10;Among people in 2023 who initiated nicotine vaping in the past year, 62.5 percent first vaped nicotine at age 21 or older, and 37.5 percent first vaped nicotine before age 21.&#10;Among people in 2023 who initiated alcohol use in the past year, 26.6 percent first used alcohol at age 21 or older, and 73.4 percent first used alcohol before age 21.&#10;Among people in 2023 who initiated marijuana use in the past year, 45.5 percent first used marijuana at age 21 or older, and 54.5 percent first used marijuana before age 21.&#10;Among people in 2023 who initiated cigar use in the past year, 60.7 percent first used cigars at age 21 or older, and 39.3 percent first used cigars before age 21.">
            <a:extLst>
              <a:ext uri="{FF2B5EF4-FFF2-40B4-BE49-F238E27FC236}">
                <a16:creationId xmlns:a16="http://schemas.microsoft.com/office/drawing/2014/main" id="{5D2A0E42-54CD-CE09-FE44-352D220867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8282" y="1291140"/>
            <a:ext cx="4966959" cy="3493246"/>
          </a:xfrm>
          <a:prstGeom prst="rect">
            <a:avLst/>
          </a:prstGeom>
        </p:spPr>
      </p:pic>
      <p:sp>
        <p:nvSpPr>
          <p:cNvPr id="2" name="TextBox 1">
            <a:extLst>
              <a:ext uri="{FF2B5EF4-FFF2-40B4-BE49-F238E27FC236}">
                <a16:creationId xmlns:a16="http://schemas.microsoft.com/office/drawing/2014/main" id="{494623C1-A72A-3251-4E30-6A06D76F8DBD}"/>
              </a:ext>
            </a:extLst>
          </p:cNvPr>
          <p:cNvSpPr txBox="1"/>
          <p:nvPr/>
        </p:nvSpPr>
        <p:spPr>
          <a:xfrm>
            <a:off x="7988388" y="913437"/>
            <a:ext cx="3349187" cy="369332"/>
          </a:xfrm>
          <a:prstGeom prst="rect">
            <a:avLst/>
          </a:prstGeom>
          <a:noFill/>
        </p:spPr>
        <p:txBody>
          <a:bodyPr wrap="none" rtlCol="0">
            <a:spAutoFit/>
          </a:bodyPr>
          <a:lstStyle/>
          <a:p>
            <a:r>
              <a:rPr lang="en-US" b="1" dirty="0"/>
              <a:t>Initiated Before 21 or 21 or Older</a:t>
            </a:r>
          </a:p>
        </p:txBody>
      </p:sp>
    </p:spTree>
    <p:extLst>
      <p:ext uri="{BB962C8B-B14F-4D97-AF65-F5344CB8AC3E}">
        <p14:creationId xmlns:p14="http://schemas.microsoft.com/office/powerpoint/2010/main" val="43365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87D1-47A3-A38C-8C16-E0BD45FD5D96}"/>
              </a:ext>
            </a:extLst>
          </p:cNvPr>
          <p:cNvSpPr>
            <a:spLocks noGrp="1"/>
          </p:cNvSpPr>
          <p:nvPr>
            <p:ph type="title"/>
          </p:nvPr>
        </p:nvSpPr>
        <p:spPr>
          <a:xfrm>
            <a:off x="178421" y="114223"/>
            <a:ext cx="11853746" cy="706438"/>
          </a:xfrm>
        </p:spPr>
        <p:txBody>
          <a:bodyPr>
            <a:noAutofit/>
          </a:bodyPr>
          <a:lstStyle/>
          <a:p>
            <a:r>
              <a:rPr lang="en-US" sz="3200" dirty="0"/>
              <a:t>Many People Who Use Substances Do Not Have SUD But Still At Risk for Harms and Progression to SUD - Alcohol Use, 2023</a:t>
            </a:r>
          </a:p>
        </p:txBody>
      </p:sp>
      <p:sp>
        <p:nvSpPr>
          <p:cNvPr id="4" name="Text Placeholder 3">
            <a:extLst>
              <a:ext uri="{FF2B5EF4-FFF2-40B4-BE49-F238E27FC236}">
                <a16:creationId xmlns:a16="http://schemas.microsoft.com/office/drawing/2014/main" id="{09E29B6E-09E0-F393-BFBC-040F9DF601F5}"/>
              </a:ext>
            </a:extLst>
          </p:cNvPr>
          <p:cNvSpPr>
            <a:spLocks noGrp="1"/>
          </p:cNvSpPr>
          <p:nvPr>
            <p:ph type="body" sz="quarter" idx="11"/>
          </p:nvPr>
        </p:nvSpPr>
        <p:spPr/>
        <p:txBody>
          <a:bodyPr/>
          <a:lstStyle/>
          <a:p>
            <a:r>
              <a:rPr lang="en-US" dirty="0"/>
              <a:t>Note: Binge Alcohol Use is defined as drinking five or more drinks (for males) or four or more drinks (for females) on the same occasion on at least 1 day in the past 30 days. Heavy Alcohol Use is defined as binge drinking on the same occasion on 5 or more days in the past 30 days; all heavy alcohol users are also binge alcohol users.</a:t>
            </a:r>
          </a:p>
        </p:txBody>
      </p:sp>
      <p:sp>
        <p:nvSpPr>
          <p:cNvPr id="11" name="Text Placeholder 2">
            <a:extLst>
              <a:ext uri="{FF2B5EF4-FFF2-40B4-BE49-F238E27FC236}">
                <a16:creationId xmlns:a16="http://schemas.microsoft.com/office/drawing/2014/main" id="{AE030CE2-BB64-B33A-9493-F6B1FA00E68D}"/>
              </a:ext>
            </a:extLst>
          </p:cNvPr>
          <p:cNvSpPr txBox="1">
            <a:spLocks/>
          </p:cNvSpPr>
          <p:nvPr/>
        </p:nvSpPr>
        <p:spPr>
          <a:xfrm>
            <a:off x="0" y="6427939"/>
            <a:ext cx="7887037" cy="43006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31" indent="-457131" defTabSz="1219020">
              <a:defRPr/>
            </a:pPr>
            <a:r>
              <a:rPr lang="en-US" sz="1067" dirty="0">
                <a:latin typeface="Calibri" panose="020F0502020204030204" pitchFamily="34" charset="0"/>
                <a:cs typeface="Arial" panose="020B0604020202020204" pitchFamily="34" charset="0"/>
              </a:rPr>
              <a:t>SOURCE: 2023 NSDUH </a:t>
            </a:r>
          </a:p>
        </p:txBody>
      </p:sp>
      <p:graphicFrame>
        <p:nvGraphicFramePr>
          <p:cNvPr id="7" name="Chart 6">
            <a:extLst>
              <a:ext uri="{FF2B5EF4-FFF2-40B4-BE49-F238E27FC236}">
                <a16:creationId xmlns:a16="http://schemas.microsoft.com/office/drawing/2014/main" id="{CC84BDD7-3F61-E19E-F946-8CB759116FB7}"/>
              </a:ext>
            </a:extLst>
          </p:cNvPr>
          <p:cNvGraphicFramePr>
            <a:graphicFrameLocks/>
          </p:cNvGraphicFramePr>
          <p:nvPr>
            <p:extLst>
              <p:ext uri="{D42A27DB-BD31-4B8C-83A1-F6EECF244321}">
                <p14:modId xmlns:p14="http://schemas.microsoft.com/office/powerpoint/2010/main" val="723366780"/>
              </p:ext>
            </p:extLst>
          </p:nvPr>
        </p:nvGraphicFramePr>
        <p:xfrm>
          <a:off x="117166" y="1427625"/>
          <a:ext cx="5754029" cy="46917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0F75DC9-42DA-762D-86D8-4EC05C42A979}"/>
              </a:ext>
            </a:extLst>
          </p:cNvPr>
          <p:cNvGraphicFramePr>
            <a:graphicFrameLocks/>
          </p:cNvGraphicFramePr>
          <p:nvPr>
            <p:extLst>
              <p:ext uri="{D42A27DB-BD31-4B8C-83A1-F6EECF244321}">
                <p14:modId xmlns:p14="http://schemas.microsoft.com/office/powerpoint/2010/main" val="2272705811"/>
              </p:ext>
            </p:extLst>
          </p:nvPr>
        </p:nvGraphicFramePr>
        <p:xfrm>
          <a:off x="5983634" y="1443342"/>
          <a:ext cx="6067972" cy="4676022"/>
        </p:xfrm>
        <a:graphic>
          <a:graphicData uri="http://schemas.openxmlformats.org/drawingml/2006/chart">
            <c:chart xmlns:c="http://schemas.openxmlformats.org/drawingml/2006/chart" xmlns:r="http://schemas.openxmlformats.org/officeDocument/2006/relationships" r:id="rId4"/>
          </a:graphicData>
        </a:graphic>
      </p:graphicFrame>
      <p:cxnSp>
        <p:nvCxnSpPr>
          <p:cNvPr id="3" name="Straight Connector 2">
            <a:extLst>
              <a:ext uri="{FF2B5EF4-FFF2-40B4-BE49-F238E27FC236}">
                <a16:creationId xmlns:a16="http://schemas.microsoft.com/office/drawing/2014/main" id="{DCB338DD-0EEB-D67D-DD0F-74E128A774C5}"/>
              </a:ext>
            </a:extLst>
          </p:cNvPr>
          <p:cNvCxnSpPr>
            <a:cxnSpLocks/>
          </p:cNvCxnSpPr>
          <p:nvPr/>
        </p:nvCxnSpPr>
        <p:spPr>
          <a:xfrm>
            <a:off x="5907398" y="1616927"/>
            <a:ext cx="40033" cy="4676022"/>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C1EA0F2-A9BF-8723-9E69-42B2A685E321}"/>
              </a:ext>
            </a:extLst>
          </p:cNvPr>
          <p:cNvSpPr txBox="1"/>
          <p:nvPr/>
        </p:nvSpPr>
        <p:spPr>
          <a:xfrm>
            <a:off x="812050" y="935181"/>
            <a:ext cx="10586488" cy="492443"/>
          </a:xfrm>
          <a:prstGeom prst="rect">
            <a:avLst/>
          </a:prstGeom>
          <a:noFill/>
        </p:spPr>
        <p:txBody>
          <a:bodyPr wrap="none" rtlCol="0">
            <a:spAutoFit/>
          </a:bodyPr>
          <a:lstStyle/>
          <a:p>
            <a:r>
              <a:rPr lang="en-US" sz="2600" b="1" dirty="0"/>
              <a:t>Alcohol Use Patterns Among Those Reporting Past Year Alcohol Use in 2023</a:t>
            </a:r>
          </a:p>
        </p:txBody>
      </p:sp>
      <p:sp>
        <p:nvSpPr>
          <p:cNvPr id="12" name="TextBox 11">
            <a:extLst>
              <a:ext uri="{FF2B5EF4-FFF2-40B4-BE49-F238E27FC236}">
                <a16:creationId xmlns:a16="http://schemas.microsoft.com/office/drawing/2014/main" id="{248ED6E2-926D-1882-D045-E530BF3A155B}"/>
              </a:ext>
            </a:extLst>
          </p:cNvPr>
          <p:cNvSpPr txBox="1"/>
          <p:nvPr/>
        </p:nvSpPr>
        <p:spPr>
          <a:xfrm>
            <a:off x="7359373" y="3634995"/>
            <a:ext cx="549966" cy="276999"/>
          </a:xfrm>
          <a:prstGeom prst="rect">
            <a:avLst/>
          </a:prstGeom>
          <a:noFill/>
        </p:spPr>
        <p:txBody>
          <a:bodyPr wrap="square" rtlCol="0">
            <a:spAutoFit/>
          </a:bodyPr>
          <a:lstStyle/>
          <a:p>
            <a:r>
              <a:rPr lang="en-US" sz="1200" b="1" dirty="0">
                <a:solidFill>
                  <a:srgbClr val="C00000"/>
                </a:solidFill>
              </a:rPr>
              <a:t>78%</a:t>
            </a:r>
          </a:p>
        </p:txBody>
      </p:sp>
      <p:sp>
        <p:nvSpPr>
          <p:cNvPr id="13" name="TextBox 12">
            <a:extLst>
              <a:ext uri="{FF2B5EF4-FFF2-40B4-BE49-F238E27FC236}">
                <a16:creationId xmlns:a16="http://schemas.microsoft.com/office/drawing/2014/main" id="{B043A436-6B54-BE11-F995-54529B8E8628}"/>
              </a:ext>
            </a:extLst>
          </p:cNvPr>
          <p:cNvSpPr txBox="1"/>
          <p:nvPr/>
        </p:nvSpPr>
        <p:spPr>
          <a:xfrm>
            <a:off x="8608254" y="4917017"/>
            <a:ext cx="453970" cy="276999"/>
          </a:xfrm>
          <a:prstGeom prst="rect">
            <a:avLst/>
          </a:prstGeom>
          <a:noFill/>
        </p:spPr>
        <p:txBody>
          <a:bodyPr wrap="none" rtlCol="0">
            <a:spAutoFit/>
          </a:bodyPr>
          <a:lstStyle/>
          <a:p>
            <a:r>
              <a:rPr lang="en-US" sz="1200" b="1" dirty="0">
                <a:solidFill>
                  <a:srgbClr val="C00000"/>
                </a:solidFill>
              </a:rPr>
              <a:t>35%</a:t>
            </a:r>
          </a:p>
        </p:txBody>
      </p:sp>
      <p:sp>
        <p:nvSpPr>
          <p:cNvPr id="14" name="TextBox 13">
            <a:extLst>
              <a:ext uri="{FF2B5EF4-FFF2-40B4-BE49-F238E27FC236}">
                <a16:creationId xmlns:a16="http://schemas.microsoft.com/office/drawing/2014/main" id="{A3F82916-5C33-DF33-B65B-75D4042812D5}"/>
              </a:ext>
            </a:extLst>
          </p:cNvPr>
          <p:cNvSpPr txBox="1"/>
          <p:nvPr/>
        </p:nvSpPr>
        <p:spPr>
          <a:xfrm>
            <a:off x="9901552" y="5467666"/>
            <a:ext cx="375424" cy="276999"/>
          </a:xfrm>
          <a:prstGeom prst="rect">
            <a:avLst/>
          </a:prstGeom>
          <a:noFill/>
        </p:spPr>
        <p:txBody>
          <a:bodyPr wrap="none" rtlCol="0">
            <a:spAutoFit/>
          </a:bodyPr>
          <a:lstStyle/>
          <a:p>
            <a:r>
              <a:rPr lang="en-US" sz="1200" b="1" dirty="0">
                <a:solidFill>
                  <a:srgbClr val="C00000"/>
                </a:solidFill>
              </a:rPr>
              <a:t>9%</a:t>
            </a:r>
          </a:p>
        </p:txBody>
      </p:sp>
      <p:sp>
        <p:nvSpPr>
          <p:cNvPr id="15" name="TextBox 14">
            <a:extLst>
              <a:ext uri="{FF2B5EF4-FFF2-40B4-BE49-F238E27FC236}">
                <a16:creationId xmlns:a16="http://schemas.microsoft.com/office/drawing/2014/main" id="{7C2BF9DE-7D3A-B57D-61AD-56A07F707115}"/>
              </a:ext>
            </a:extLst>
          </p:cNvPr>
          <p:cNvSpPr txBox="1"/>
          <p:nvPr/>
        </p:nvSpPr>
        <p:spPr>
          <a:xfrm>
            <a:off x="11094730" y="5322352"/>
            <a:ext cx="453970" cy="276999"/>
          </a:xfrm>
          <a:prstGeom prst="rect">
            <a:avLst/>
          </a:prstGeom>
          <a:noFill/>
        </p:spPr>
        <p:txBody>
          <a:bodyPr wrap="none" rtlCol="0">
            <a:spAutoFit/>
          </a:bodyPr>
          <a:lstStyle/>
          <a:p>
            <a:r>
              <a:rPr lang="en-US" sz="1200" b="1" dirty="0">
                <a:solidFill>
                  <a:srgbClr val="C00000"/>
                </a:solidFill>
              </a:rPr>
              <a:t>16%</a:t>
            </a:r>
          </a:p>
        </p:txBody>
      </p:sp>
    </p:spTree>
    <p:extLst>
      <p:ext uri="{BB962C8B-B14F-4D97-AF65-F5344CB8AC3E}">
        <p14:creationId xmlns:p14="http://schemas.microsoft.com/office/powerpoint/2010/main" val="351845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A0561-CA5E-137C-2209-FA894F96D1D1}"/>
              </a:ext>
            </a:extLst>
          </p:cNvPr>
          <p:cNvSpPr>
            <a:spLocks noGrp="1"/>
          </p:cNvSpPr>
          <p:nvPr>
            <p:ph type="ctrTitle"/>
          </p:nvPr>
        </p:nvSpPr>
        <p:spPr/>
        <p:txBody>
          <a:bodyPr/>
          <a:lstStyle/>
          <a:p>
            <a:r>
              <a:rPr lang="en-US" sz="4400" dirty="0">
                <a:solidFill>
                  <a:schemeClr val="tx1"/>
                </a:solidFill>
              </a:rPr>
              <a:t>Data, Data, Data</a:t>
            </a:r>
          </a:p>
        </p:txBody>
      </p:sp>
    </p:spTree>
    <p:extLst>
      <p:ext uri="{BB962C8B-B14F-4D97-AF65-F5344CB8AC3E}">
        <p14:creationId xmlns:p14="http://schemas.microsoft.com/office/powerpoint/2010/main" val="360571791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B73F-46A1-DC5F-0849-ABF068F225CF}"/>
              </a:ext>
            </a:extLst>
          </p:cNvPr>
          <p:cNvSpPr>
            <a:spLocks noGrp="1"/>
          </p:cNvSpPr>
          <p:nvPr>
            <p:ph type="title"/>
          </p:nvPr>
        </p:nvSpPr>
        <p:spPr>
          <a:xfrm>
            <a:off x="838200" y="136525"/>
            <a:ext cx="11216268" cy="706438"/>
          </a:xfrm>
        </p:spPr>
        <p:txBody>
          <a:bodyPr>
            <a:noAutofit/>
          </a:bodyPr>
          <a:lstStyle/>
          <a:p>
            <a:r>
              <a:rPr lang="en-US" sz="3200" dirty="0"/>
              <a:t>Many People Who Use Substances Do Not Have SUD But Still At Risk for Harms and Progression to SUD</a:t>
            </a:r>
          </a:p>
        </p:txBody>
      </p:sp>
      <p:sp>
        <p:nvSpPr>
          <p:cNvPr id="4" name="Text Placeholder 3">
            <a:extLst>
              <a:ext uri="{FF2B5EF4-FFF2-40B4-BE49-F238E27FC236}">
                <a16:creationId xmlns:a16="http://schemas.microsoft.com/office/drawing/2014/main" id="{9C13C7E1-3026-2E34-951F-B487F0786DA2}"/>
              </a:ext>
            </a:extLst>
          </p:cNvPr>
          <p:cNvSpPr>
            <a:spLocks noGrp="1"/>
          </p:cNvSpPr>
          <p:nvPr>
            <p:ph type="body" sz="quarter" idx="11"/>
          </p:nvPr>
        </p:nvSpPr>
        <p:spPr/>
        <p:txBody>
          <a:bodyPr/>
          <a:lstStyle/>
          <a:p>
            <a:r>
              <a:rPr lang="en-US" dirty="0"/>
              <a:t>Data from 2022 NSDUH Public Use File. Jones CM Analysis 8.3.24</a:t>
            </a:r>
          </a:p>
        </p:txBody>
      </p:sp>
      <p:graphicFrame>
        <p:nvGraphicFramePr>
          <p:cNvPr id="7" name="Chart 6">
            <a:extLst>
              <a:ext uri="{FF2B5EF4-FFF2-40B4-BE49-F238E27FC236}">
                <a16:creationId xmlns:a16="http://schemas.microsoft.com/office/drawing/2014/main" id="{0E453524-B2DA-4A9D-AEB0-141F2FDE761D}"/>
              </a:ext>
            </a:extLst>
          </p:cNvPr>
          <p:cNvGraphicFramePr>
            <a:graphicFrameLocks noGrp="1"/>
          </p:cNvGraphicFramePr>
          <p:nvPr>
            <p:extLst>
              <p:ext uri="{D42A27DB-BD31-4B8C-83A1-F6EECF244321}">
                <p14:modId xmlns:p14="http://schemas.microsoft.com/office/powerpoint/2010/main" val="2105478511"/>
              </p:ext>
            </p:extLst>
          </p:nvPr>
        </p:nvGraphicFramePr>
        <p:xfrm>
          <a:off x="243840" y="1014761"/>
          <a:ext cx="11623040" cy="51724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8484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6F9B7-D9F4-4164-6298-B17D1C8452F5}"/>
              </a:ext>
            </a:extLst>
          </p:cNvPr>
          <p:cNvSpPr>
            <a:spLocks noGrp="1"/>
          </p:cNvSpPr>
          <p:nvPr>
            <p:ph type="title"/>
          </p:nvPr>
        </p:nvSpPr>
        <p:spPr>
          <a:xfrm>
            <a:off x="838200" y="91921"/>
            <a:ext cx="10515600" cy="706438"/>
          </a:xfrm>
        </p:spPr>
        <p:txBody>
          <a:bodyPr>
            <a:noAutofit/>
          </a:bodyPr>
          <a:lstStyle/>
          <a:p>
            <a:r>
              <a:rPr lang="en-US" sz="2800" dirty="0"/>
              <a:t>Many People Who Use Substances Do Not Have SUD But Still At Risk for Harms</a:t>
            </a:r>
            <a:r>
              <a:rPr lang="en-US" sz="3000" dirty="0"/>
              <a:t> – Past Year Injection Drug Use</a:t>
            </a:r>
          </a:p>
        </p:txBody>
      </p:sp>
      <p:sp>
        <p:nvSpPr>
          <p:cNvPr id="4" name="Text Placeholder 3">
            <a:extLst>
              <a:ext uri="{FF2B5EF4-FFF2-40B4-BE49-F238E27FC236}">
                <a16:creationId xmlns:a16="http://schemas.microsoft.com/office/drawing/2014/main" id="{95475CD5-B585-DF7C-BDD2-ABA4007EEAE0}"/>
              </a:ext>
            </a:extLst>
          </p:cNvPr>
          <p:cNvSpPr>
            <a:spLocks noGrp="1"/>
          </p:cNvSpPr>
          <p:nvPr>
            <p:ph type="body" sz="quarter" idx="11"/>
          </p:nvPr>
        </p:nvSpPr>
        <p:spPr/>
        <p:txBody>
          <a:bodyPr/>
          <a:lstStyle/>
          <a:p>
            <a:r>
              <a:rPr lang="en-US" dirty="0"/>
              <a:t>Data from 2022 NSDUH Public Use File. Jones CM Analysis 8.3.24</a:t>
            </a:r>
          </a:p>
        </p:txBody>
      </p:sp>
      <p:graphicFrame>
        <p:nvGraphicFramePr>
          <p:cNvPr id="6" name="Chart 5">
            <a:extLst>
              <a:ext uri="{FF2B5EF4-FFF2-40B4-BE49-F238E27FC236}">
                <a16:creationId xmlns:a16="http://schemas.microsoft.com/office/drawing/2014/main" id="{3ED8C66F-B03A-24BA-EC57-5242FFECCD7A}"/>
              </a:ext>
            </a:extLst>
          </p:cNvPr>
          <p:cNvGraphicFramePr>
            <a:graphicFrameLocks noGrp="1"/>
          </p:cNvGraphicFramePr>
          <p:nvPr>
            <p:extLst>
              <p:ext uri="{D42A27DB-BD31-4B8C-83A1-F6EECF244321}">
                <p14:modId xmlns:p14="http://schemas.microsoft.com/office/powerpoint/2010/main" val="3084914530"/>
              </p:ext>
            </p:extLst>
          </p:nvPr>
        </p:nvGraphicFramePr>
        <p:xfrm>
          <a:off x="243840" y="1315844"/>
          <a:ext cx="11220818" cy="4974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7BEC8B4F-6B50-9A62-620B-5C1D7ECFA55E}"/>
              </a:ext>
            </a:extLst>
          </p:cNvPr>
          <p:cNvGraphicFramePr>
            <a:graphicFrameLocks noGrp="1"/>
          </p:cNvGraphicFramePr>
          <p:nvPr/>
        </p:nvGraphicFramePr>
        <p:xfrm>
          <a:off x="10231120" y="927063"/>
          <a:ext cx="1879600" cy="1289050"/>
        </p:xfrm>
        <a:graphic>
          <a:graphicData uri="http://schemas.openxmlformats.org/drawingml/2006/table">
            <a:tbl>
              <a:tblPr>
                <a:tableStyleId>{5C22544A-7EE6-4342-B048-85BDC9FD1C3A}</a:tableStyleId>
              </a:tblPr>
              <a:tblGrid>
                <a:gridCol w="1290320">
                  <a:extLst>
                    <a:ext uri="{9D8B030D-6E8A-4147-A177-3AD203B41FA5}">
                      <a16:colId xmlns:a16="http://schemas.microsoft.com/office/drawing/2014/main" val="1002801144"/>
                    </a:ext>
                  </a:extLst>
                </a:gridCol>
                <a:gridCol w="589280">
                  <a:extLst>
                    <a:ext uri="{9D8B030D-6E8A-4147-A177-3AD203B41FA5}">
                      <a16:colId xmlns:a16="http://schemas.microsoft.com/office/drawing/2014/main" val="4266437267"/>
                    </a:ext>
                  </a:extLst>
                </a:gridCol>
              </a:tblGrid>
              <a:tr h="184150">
                <a:tc>
                  <a:txBody>
                    <a:bodyPr/>
                    <a:lstStyle/>
                    <a:p>
                      <a:pPr algn="l" fontAlgn="b"/>
                      <a:r>
                        <a:rPr lang="en-US" sz="1100" u="none" strike="noStrike" dirty="0">
                          <a:effectLst/>
                        </a:rPr>
                        <a:t>Rx Benzodiazepines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367,711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60023799"/>
                  </a:ext>
                </a:extLst>
              </a:tr>
              <a:tr h="184150">
                <a:tc>
                  <a:txBody>
                    <a:bodyPr/>
                    <a:lstStyle/>
                    <a:p>
                      <a:pPr algn="l" fontAlgn="b"/>
                      <a:r>
                        <a:rPr lang="en-US" sz="1100" u="none" strike="noStrike">
                          <a:effectLst/>
                        </a:rPr>
                        <a:t>Rx Stimulants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201,911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36569693"/>
                  </a:ext>
                </a:extLst>
              </a:tr>
              <a:tr h="184150">
                <a:tc>
                  <a:txBody>
                    <a:bodyPr/>
                    <a:lstStyle/>
                    <a:p>
                      <a:pPr algn="l" fontAlgn="b"/>
                      <a:r>
                        <a:rPr lang="en-US" sz="1100" u="none" strike="noStrike">
                          <a:effectLst/>
                        </a:rPr>
                        <a:t>Rx Opioids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393,326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153943"/>
                  </a:ext>
                </a:extLst>
              </a:tr>
              <a:tr h="184150">
                <a:tc>
                  <a:txBody>
                    <a:bodyPr/>
                    <a:lstStyle/>
                    <a:p>
                      <a:pPr algn="l" fontAlgn="b"/>
                      <a:r>
                        <a:rPr lang="en-US" sz="1100" u="none" strike="noStrike">
                          <a:effectLst/>
                        </a:rPr>
                        <a:t>Hallucinogens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331,849</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50497116"/>
                  </a:ext>
                </a:extLst>
              </a:tr>
              <a:tr h="184150">
                <a:tc>
                  <a:txBody>
                    <a:bodyPr/>
                    <a:lstStyle/>
                    <a:p>
                      <a:pPr algn="l" fontAlgn="b"/>
                      <a:r>
                        <a:rPr lang="en-US" sz="1100" u="none" strike="noStrike">
                          <a:effectLst/>
                        </a:rPr>
                        <a:t>Cocaine </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419,883</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07438318"/>
                  </a:ext>
                </a:extLst>
              </a:tr>
              <a:tr h="184150">
                <a:tc>
                  <a:txBody>
                    <a:bodyPr/>
                    <a:lstStyle/>
                    <a:p>
                      <a:pPr algn="l" fontAlgn="b"/>
                      <a:r>
                        <a:rPr lang="en-US" sz="1100" u="none" strike="noStrike">
                          <a:effectLst/>
                        </a:rPr>
                        <a:t>Methamphetamine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635,319</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7699674"/>
                  </a:ext>
                </a:extLst>
              </a:tr>
              <a:tr h="184150">
                <a:tc>
                  <a:txBody>
                    <a:bodyPr/>
                    <a:lstStyle/>
                    <a:p>
                      <a:pPr algn="l" fontAlgn="b"/>
                      <a:r>
                        <a:rPr lang="en-US" sz="1100" u="none" strike="noStrike" dirty="0">
                          <a:effectLst/>
                        </a:rPr>
                        <a:t>Illicit Opioids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549,980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59582760"/>
                  </a:ext>
                </a:extLst>
              </a:tr>
            </a:tbl>
          </a:graphicData>
        </a:graphic>
      </p:graphicFrame>
    </p:spTree>
    <p:extLst>
      <p:ext uri="{BB962C8B-B14F-4D97-AF65-F5344CB8AC3E}">
        <p14:creationId xmlns:p14="http://schemas.microsoft.com/office/powerpoint/2010/main" val="1363506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9E279-0590-B956-9FF5-B9B310D372B0}"/>
              </a:ext>
            </a:extLst>
          </p:cNvPr>
          <p:cNvSpPr>
            <a:spLocks noGrp="1"/>
          </p:cNvSpPr>
          <p:nvPr>
            <p:ph type="title"/>
          </p:nvPr>
        </p:nvSpPr>
        <p:spPr/>
        <p:txBody>
          <a:bodyPr>
            <a:normAutofit fontScale="90000"/>
          </a:bodyPr>
          <a:lstStyle/>
          <a:p>
            <a:r>
              <a:rPr lang="en-US" sz="3200" dirty="0"/>
              <a:t>Illicit Drug Supply Has Never Been Riskier and Patterns of Use Are Changing</a:t>
            </a:r>
          </a:p>
        </p:txBody>
      </p:sp>
      <p:pic>
        <p:nvPicPr>
          <p:cNvPr id="4" name="Picture 3">
            <a:extLst>
              <a:ext uri="{FF2B5EF4-FFF2-40B4-BE49-F238E27FC236}">
                <a16:creationId xmlns:a16="http://schemas.microsoft.com/office/drawing/2014/main" id="{8BC973DA-13B3-531E-3747-1B42571C2B4F}"/>
              </a:ext>
            </a:extLst>
          </p:cNvPr>
          <p:cNvPicPr>
            <a:picLocks noChangeAspect="1"/>
          </p:cNvPicPr>
          <p:nvPr/>
        </p:nvPicPr>
        <p:blipFill>
          <a:blip r:embed="rId3"/>
          <a:stretch>
            <a:fillRect/>
          </a:stretch>
        </p:blipFill>
        <p:spPr>
          <a:xfrm>
            <a:off x="174749" y="2289380"/>
            <a:ext cx="4724400" cy="2279239"/>
          </a:xfrm>
          <a:prstGeom prst="rect">
            <a:avLst/>
          </a:prstGeom>
          <a:ln>
            <a:solidFill>
              <a:schemeClr val="tx1"/>
            </a:solidFill>
          </a:ln>
        </p:spPr>
      </p:pic>
      <p:pic>
        <p:nvPicPr>
          <p:cNvPr id="5" name="Picture 4">
            <a:extLst>
              <a:ext uri="{FF2B5EF4-FFF2-40B4-BE49-F238E27FC236}">
                <a16:creationId xmlns:a16="http://schemas.microsoft.com/office/drawing/2014/main" id="{C3159097-EF3F-1A53-1BAD-8705B2A18631}"/>
              </a:ext>
            </a:extLst>
          </p:cNvPr>
          <p:cNvPicPr>
            <a:picLocks noChangeAspect="1"/>
          </p:cNvPicPr>
          <p:nvPr/>
        </p:nvPicPr>
        <p:blipFill>
          <a:blip r:embed="rId4"/>
          <a:stretch>
            <a:fillRect/>
          </a:stretch>
        </p:blipFill>
        <p:spPr>
          <a:xfrm>
            <a:off x="5362575" y="1889251"/>
            <a:ext cx="5991225" cy="1503847"/>
          </a:xfrm>
          <a:prstGeom prst="rect">
            <a:avLst/>
          </a:prstGeom>
        </p:spPr>
      </p:pic>
      <p:pic>
        <p:nvPicPr>
          <p:cNvPr id="10" name="Picture 9">
            <a:extLst>
              <a:ext uri="{FF2B5EF4-FFF2-40B4-BE49-F238E27FC236}">
                <a16:creationId xmlns:a16="http://schemas.microsoft.com/office/drawing/2014/main" id="{FE9508A6-1EAA-672E-454F-747B4AC0D1E7}"/>
              </a:ext>
            </a:extLst>
          </p:cNvPr>
          <p:cNvPicPr>
            <a:picLocks noChangeAspect="1"/>
          </p:cNvPicPr>
          <p:nvPr/>
        </p:nvPicPr>
        <p:blipFill>
          <a:blip r:embed="rId5"/>
          <a:stretch>
            <a:fillRect/>
          </a:stretch>
        </p:blipFill>
        <p:spPr>
          <a:xfrm>
            <a:off x="76197" y="1071882"/>
            <a:ext cx="6454651" cy="868169"/>
          </a:xfrm>
          <a:prstGeom prst="rect">
            <a:avLst/>
          </a:prstGeom>
        </p:spPr>
      </p:pic>
      <p:pic>
        <p:nvPicPr>
          <p:cNvPr id="17" name="Picture 16">
            <a:extLst>
              <a:ext uri="{FF2B5EF4-FFF2-40B4-BE49-F238E27FC236}">
                <a16:creationId xmlns:a16="http://schemas.microsoft.com/office/drawing/2014/main" id="{7930E17F-8FE9-A9A3-4F87-678973947DA2}"/>
              </a:ext>
            </a:extLst>
          </p:cNvPr>
          <p:cNvPicPr>
            <a:picLocks noChangeAspect="1"/>
          </p:cNvPicPr>
          <p:nvPr/>
        </p:nvPicPr>
        <p:blipFill>
          <a:blip r:embed="rId6"/>
          <a:stretch>
            <a:fillRect/>
          </a:stretch>
        </p:blipFill>
        <p:spPr>
          <a:xfrm>
            <a:off x="140146" y="4932680"/>
            <a:ext cx="5510909" cy="1543469"/>
          </a:xfrm>
          <a:prstGeom prst="rect">
            <a:avLst/>
          </a:prstGeom>
        </p:spPr>
      </p:pic>
      <p:pic>
        <p:nvPicPr>
          <p:cNvPr id="6" name="Picture 5">
            <a:extLst>
              <a:ext uri="{FF2B5EF4-FFF2-40B4-BE49-F238E27FC236}">
                <a16:creationId xmlns:a16="http://schemas.microsoft.com/office/drawing/2014/main" id="{4A53E050-C4E8-9BB5-D75D-42441D9262D0}"/>
              </a:ext>
            </a:extLst>
          </p:cNvPr>
          <p:cNvPicPr>
            <a:picLocks noChangeAspect="1"/>
          </p:cNvPicPr>
          <p:nvPr/>
        </p:nvPicPr>
        <p:blipFill>
          <a:blip r:embed="rId7"/>
          <a:stretch>
            <a:fillRect/>
          </a:stretch>
        </p:blipFill>
        <p:spPr>
          <a:xfrm>
            <a:off x="6695440" y="1066892"/>
            <a:ext cx="5420363" cy="771212"/>
          </a:xfrm>
          <a:prstGeom prst="rect">
            <a:avLst/>
          </a:prstGeom>
          <a:ln>
            <a:solidFill>
              <a:schemeClr val="tx1"/>
            </a:solidFill>
          </a:ln>
        </p:spPr>
      </p:pic>
      <p:pic>
        <p:nvPicPr>
          <p:cNvPr id="1028" name="Picture 4" descr="The figure is a graphic showing trends in leading routes of drug use in 2022 compared to 2020.">
            <a:extLst>
              <a:ext uri="{FF2B5EF4-FFF2-40B4-BE49-F238E27FC236}">
                <a16:creationId xmlns:a16="http://schemas.microsoft.com/office/drawing/2014/main" id="{E8D0FB46-4222-00EC-7BA6-55C5060E57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3479" y="3364658"/>
            <a:ext cx="6048375" cy="340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328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01BC-51C6-2976-22FF-EF6BEE0D6B2E}"/>
              </a:ext>
            </a:extLst>
          </p:cNvPr>
          <p:cNvSpPr>
            <a:spLocks noGrp="1"/>
          </p:cNvSpPr>
          <p:nvPr>
            <p:ph type="title"/>
          </p:nvPr>
        </p:nvSpPr>
        <p:spPr/>
        <p:txBody>
          <a:bodyPr/>
          <a:lstStyle/>
          <a:p>
            <a:r>
              <a:rPr lang="en-US" sz="2600" dirty="0"/>
              <a:t>Opportunities to Increase Youth Exposure to Prevention Programming, Messages and Select Protective Factors</a:t>
            </a:r>
          </a:p>
        </p:txBody>
      </p:sp>
      <p:sp>
        <p:nvSpPr>
          <p:cNvPr id="8" name="Text Placeholder 2">
            <a:extLst>
              <a:ext uri="{FF2B5EF4-FFF2-40B4-BE49-F238E27FC236}">
                <a16:creationId xmlns:a16="http://schemas.microsoft.com/office/drawing/2014/main" id="{ADB5FCF0-51B5-56B2-A68D-7F28B1C2F0ED}"/>
              </a:ext>
            </a:extLst>
          </p:cNvPr>
          <p:cNvSpPr txBox="1">
            <a:spLocks/>
          </p:cNvSpPr>
          <p:nvPr/>
        </p:nvSpPr>
        <p:spPr>
          <a:xfrm>
            <a:off x="244496" y="6587412"/>
            <a:ext cx="7887037" cy="20478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31" indent="-457131" defTabSz="1219020">
              <a:defRPr/>
            </a:pPr>
            <a:r>
              <a:rPr lang="en-US" sz="1067" dirty="0">
                <a:latin typeface="Calibri" panose="020F0502020204030204" pitchFamily="34" charset="0"/>
                <a:cs typeface="Arial" panose="020B0604020202020204" pitchFamily="34" charset="0"/>
              </a:rPr>
              <a:t>SOURCES: 2023 NSDUH </a:t>
            </a:r>
          </a:p>
        </p:txBody>
      </p:sp>
      <p:sp>
        <p:nvSpPr>
          <p:cNvPr id="9" name="Text Placeholder 2">
            <a:extLst>
              <a:ext uri="{FF2B5EF4-FFF2-40B4-BE49-F238E27FC236}">
                <a16:creationId xmlns:a16="http://schemas.microsoft.com/office/drawing/2014/main" id="{A81ABDBE-43CC-1A75-A7F4-6FA122C8F243}"/>
              </a:ext>
            </a:extLst>
          </p:cNvPr>
          <p:cNvSpPr txBox="1">
            <a:spLocks/>
          </p:cNvSpPr>
          <p:nvPr/>
        </p:nvSpPr>
        <p:spPr>
          <a:xfrm>
            <a:off x="2113066" y="6429356"/>
            <a:ext cx="3645159" cy="32938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020">
              <a:defRPr/>
            </a:pPr>
            <a:r>
              <a:rPr lang="en-US" sz="1400" dirty="0">
                <a:latin typeface="Calibri" panose="020F0502020204030204" pitchFamily="34" charset="0"/>
                <a:cs typeface="Arial" panose="020B0604020202020204" pitchFamily="34" charset="0"/>
              </a:rPr>
              <a:t>*</a:t>
            </a:r>
            <a:r>
              <a:rPr lang="en-US" sz="1067" dirty="0">
                <a:latin typeface="Calibri" panose="020F0502020204030204" pitchFamily="34" charset="0"/>
                <a:cs typeface="Arial" panose="020B0604020202020204" pitchFamily="34" charset="0"/>
              </a:rPr>
              <a:t>Statistically Significant Difference Between 2022 and 2023</a:t>
            </a:r>
          </a:p>
        </p:txBody>
      </p:sp>
      <p:sp>
        <p:nvSpPr>
          <p:cNvPr id="3" name="Rectangle 2">
            <a:extLst>
              <a:ext uri="{FF2B5EF4-FFF2-40B4-BE49-F238E27FC236}">
                <a16:creationId xmlns:a16="http://schemas.microsoft.com/office/drawing/2014/main" id="{DA59ADE6-8B7E-0264-8B72-CF2DA71E7A79}"/>
              </a:ext>
            </a:extLst>
          </p:cNvPr>
          <p:cNvSpPr/>
          <p:nvPr/>
        </p:nvSpPr>
        <p:spPr>
          <a:xfrm>
            <a:off x="9868829" y="6010508"/>
            <a:ext cx="1605776" cy="7482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 name="Content Placeholder 6">
            <a:extLst>
              <a:ext uri="{FF2B5EF4-FFF2-40B4-BE49-F238E27FC236}">
                <a16:creationId xmlns:a16="http://schemas.microsoft.com/office/drawing/2014/main" id="{8AC69B90-8B58-0D54-FA20-975C402F6827}"/>
              </a:ext>
            </a:extLst>
          </p:cNvPr>
          <p:cNvGraphicFramePr>
            <a:graphicFrameLocks noGrp="1"/>
          </p:cNvGraphicFramePr>
          <p:nvPr>
            <p:ph idx="1"/>
          </p:nvPr>
        </p:nvGraphicFramePr>
        <p:xfrm>
          <a:off x="92300" y="511845"/>
          <a:ext cx="12099700" cy="6246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326244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0111E-6152-8A50-0044-25167F1D3EE8}"/>
              </a:ext>
            </a:extLst>
          </p:cNvPr>
          <p:cNvSpPr>
            <a:spLocks noGrp="1"/>
          </p:cNvSpPr>
          <p:nvPr>
            <p:ph type="title"/>
          </p:nvPr>
        </p:nvSpPr>
        <p:spPr>
          <a:xfrm>
            <a:off x="95075" y="65808"/>
            <a:ext cx="11985072" cy="633009"/>
          </a:xfrm>
        </p:spPr>
        <p:txBody>
          <a:bodyPr>
            <a:normAutofit/>
          </a:bodyPr>
          <a:lstStyle/>
          <a:p>
            <a:r>
              <a:rPr lang="en-US" dirty="0"/>
              <a:t>Prevention Opportunities – Acute Overdose Response</a:t>
            </a:r>
          </a:p>
        </p:txBody>
      </p:sp>
      <p:sp>
        <p:nvSpPr>
          <p:cNvPr id="12" name="Text Placeholder 2">
            <a:extLst>
              <a:ext uri="{FF2B5EF4-FFF2-40B4-BE49-F238E27FC236}">
                <a16:creationId xmlns:a16="http://schemas.microsoft.com/office/drawing/2014/main" id="{CC9EBA36-EFDE-0DF5-FC7F-F100B4F33B33}"/>
              </a:ext>
            </a:extLst>
          </p:cNvPr>
          <p:cNvSpPr txBox="1">
            <a:spLocks/>
          </p:cNvSpPr>
          <p:nvPr/>
        </p:nvSpPr>
        <p:spPr>
          <a:xfrm>
            <a:off x="31531" y="6388061"/>
            <a:ext cx="7887037" cy="430061"/>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31" indent="-457131" defTabSz="1219020">
              <a:defRPr/>
            </a:pPr>
            <a:r>
              <a:rPr lang="en-US" sz="1067" dirty="0">
                <a:latin typeface="Calibri" panose="020F0502020204030204" pitchFamily="34" charset="0"/>
                <a:cs typeface="Arial" panose="020B0604020202020204" pitchFamily="34" charset="0"/>
              </a:rPr>
              <a:t>SOURCES: CDC SUODRS</a:t>
            </a:r>
          </a:p>
        </p:txBody>
      </p:sp>
      <p:graphicFrame>
        <p:nvGraphicFramePr>
          <p:cNvPr id="6" name="Chart 5">
            <a:extLst>
              <a:ext uri="{FF2B5EF4-FFF2-40B4-BE49-F238E27FC236}">
                <a16:creationId xmlns:a16="http://schemas.microsoft.com/office/drawing/2014/main" id="{D6FCC115-D64D-7F66-E520-EAA2B248D282}"/>
              </a:ext>
            </a:extLst>
          </p:cNvPr>
          <p:cNvGraphicFramePr>
            <a:graphicFrameLocks/>
          </p:cNvGraphicFramePr>
          <p:nvPr>
            <p:extLst>
              <p:ext uri="{D42A27DB-BD31-4B8C-83A1-F6EECF244321}">
                <p14:modId xmlns:p14="http://schemas.microsoft.com/office/powerpoint/2010/main" val="1082294171"/>
              </p:ext>
            </p:extLst>
          </p:nvPr>
        </p:nvGraphicFramePr>
        <p:xfrm>
          <a:off x="244496" y="872359"/>
          <a:ext cx="11590151" cy="322087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46241CCD-080F-7F60-8DAD-C48A6DED459D}"/>
              </a:ext>
            </a:extLst>
          </p:cNvPr>
          <p:cNvSpPr/>
          <p:nvPr/>
        </p:nvSpPr>
        <p:spPr>
          <a:xfrm>
            <a:off x="9711559" y="6190592"/>
            <a:ext cx="1765738" cy="55704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Chart 1">
            <a:extLst>
              <a:ext uri="{FF2B5EF4-FFF2-40B4-BE49-F238E27FC236}">
                <a16:creationId xmlns:a16="http://schemas.microsoft.com/office/drawing/2014/main" id="{EC4D67F6-C8DC-86FA-4BDB-A85770A1B44A}"/>
              </a:ext>
            </a:extLst>
          </p:cNvPr>
          <p:cNvGraphicFramePr>
            <a:graphicFrameLocks/>
          </p:cNvGraphicFramePr>
          <p:nvPr>
            <p:extLst>
              <p:ext uri="{D42A27DB-BD31-4B8C-83A1-F6EECF244321}">
                <p14:modId xmlns:p14="http://schemas.microsoft.com/office/powerpoint/2010/main" val="1497200226"/>
              </p:ext>
            </p:extLst>
          </p:nvPr>
        </p:nvGraphicFramePr>
        <p:xfrm>
          <a:off x="244496" y="3838785"/>
          <a:ext cx="11835650" cy="29534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3972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5CC376-A749-4097-8A11-D844103C1F94}"/>
              </a:ext>
            </a:extLst>
          </p:cNvPr>
          <p:cNvSpPr>
            <a:spLocks noGrp="1"/>
          </p:cNvSpPr>
          <p:nvPr>
            <p:ph type="title"/>
          </p:nvPr>
        </p:nvSpPr>
        <p:spPr/>
        <p:txBody>
          <a:bodyPr>
            <a:normAutofit fontScale="90000"/>
          </a:bodyPr>
          <a:lstStyle/>
          <a:p>
            <a:r>
              <a:rPr lang="en-US" sz="3200" dirty="0"/>
              <a:t>Moving Upstream to Get Ahead of Substance Use Challenges</a:t>
            </a:r>
          </a:p>
        </p:txBody>
      </p:sp>
      <p:sp>
        <p:nvSpPr>
          <p:cNvPr id="8" name="Rectangle 7">
            <a:extLst>
              <a:ext uri="{FF2B5EF4-FFF2-40B4-BE49-F238E27FC236}">
                <a16:creationId xmlns:a16="http://schemas.microsoft.com/office/drawing/2014/main" id="{036052C4-320B-0966-D8BC-E7AEF35AF627}"/>
              </a:ext>
            </a:extLst>
          </p:cNvPr>
          <p:cNvSpPr/>
          <p:nvPr/>
        </p:nvSpPr>
        <p:spPr>
          <a:xfrm>
            <a:off x="146535" y="834420"/>
            <a:ext cx="6031523" cy="656655"/>
          </a:xfrm>
          <a:prstGeom prst="rect">
            <a:avLst/>
          </a:prstGeom>
          <a:noFill/>
        </p:spPr>
        <p:txBody>
          <a:bodyPr wrap="none" lIns="121920" tIns="60960" rIns="121920" bIns="60960">
            <a:spAutoFit/>
          </a:bodyPr>
          <a:lstStyle/>
          <a:p>
            <a:pPr algn="ctr"/>
            <a:r>
              <a:rPr lang="en-US" sz="3467" b="1" dirty="0">
                <a:ln w="0"/>
                <a:solidFill>
                  <a:schemeClr val="tx2"/>
                </a:solidFill>
                <a:effectLst>
                  <a:outerShdw blurRad="38100" dist="25400" dir="5400000" algn="ctr" rotWithShape="0">
                    <a:srgbClr val="6E747A">
                      <a:alpha val="43000"/>
                    </a:srgbClr>
                  </a:outerShdw>
                </a:effectLst>
              </a:rPr>
              <a:t>Adverse Childhood Experiences</a:t>
            </a:r>
          </a:p>
        </p:txBody>
      </p:sp>
      <p:pic>
        <p:nvPicPr>
          <p:cNvPr id="2" name="Picture 1" descr="A picture containing graphical user interface&#10;&#10;Description automatically generated">
            <a:extLst>
              <a:ext uri="{FF2B5EF4-FFF2-40B4-BE49-F238E27FC236}">
                <a16:creationId xmlns:a16="http://schemas.microsoft.com/office/drawing/2014/main" id="{5D3D8B34-E878-0CF6-D7CB-7D5712A033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3665" y="1277096"/>
            <a:ext cx="5653220" cy="3974592"/>
          </a:xfrm>
          <a:prstGeom prst="rect">
            <a:avLst/>
          </a:prstGeom>
        </p:spPr>
      </p:pic>
      <p:sp>
        <p:nvSpPr>
          <p:cNvPr id="9" name="Text Placeholder 2">
            <a:extLst>
              <a:ext uri="{FF2B5EF4-FFF2-40B4-BE49-F238E27FC236}">
                <a16:creationId xmlns:a16="http://schemas.microsoft.com/office/drawing/2014/main" id="{A7C46017-584D-20D9-DC18-6042AED62F6A}"/>
              </a:ext>
            </a:extLst>
          </p:cNvPr>
          <p:cNvSpPr txBox="1">
            <a:spLocks/>
          </p:cNvSpPr>
          <p:nvPr/>
        </p:nvSpPr>
        <p:spPr>
          <a:xfrm>
            <a:off x="5716310" y="5819369"/>
            <a:ext cx="2421789" cy="883603"/>
          </a:xfrm>
          <a:prstGeom prst="rect">
            <a:avLst/>
          </a:prstGeom>
        </p:spPr>
        <p:txBody>
          <a:bodyPr/>
          <a:lstStyle>
            <a:lvl1pPr marL="2571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1pPr>
            <a:lvl2pPr marL="584002" marR="0" indent="-24110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2pPr>
            <a:lvl3pPr marL="8915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3pPr>
            <a:lvl4pPr marL="1266092" marR="0" indent="-237392"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4pPr>
            <a:lvl5pPr marL="1628775" marR="0" indent="-257175"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5pPr>
            <a:lvl6pPr marL="19202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6pPr>
            <a:lvl7pPr marL="22631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7pPr>
            <a:lvl8pPr marL="26060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8pPr>
            <a:lvl9pPr marL="2948939" marR="0" indent="-205739" algn="l" defTabSz="342900" rtl="0" latinLnBrk="0">
              <a:lnSpc>
                <a:spcPct val="85000"/>
              </a:lnSpc>
              <a:spcBef>
                <a:spcPts val="400"/>
              </a:spcBef>
              <a:spcAft>
                <a:spcPts val="0"/>
              </a:spcAft>
              <a:buClrTx/>
              <a:buSzPct val="100000"/>
              <a:buFont typeface="Arial"/>
              <a:buChar char="•"/>
              <a:tabLst/>
              <a:defRPr sz="1800" b="0" i="0" u="none" strike="noStrike" cap="none" spc="0" baseline="0">
                <a:solidFill>
                  <a:srgbClr val="000000"/>
                </a:solidFill>
                <a:uFillTx/>
                <a:latin typeface="Arial"/>
                <a:ea typeface="Arial"/>
                <a:cs typeface="Arial"/>
                <a:sym typeface="Arial"/>
              </a:defRPr>
            </a:lvl9pPr>
          </a:lstStyle>
          <a:p>
            <a:pPr marL="0" marR="0" lvl="0" indent="0" algn="ctr" defTabSz="342900" rtl="0" eaLnBrk="1" fontAlgn="auto" latinLnBrk="0" hangingPunct="1">
              <a:lnSpc>
                <a:spcPct val="85000"/>
              </a:lnSpc>
              <a:spcBef>
                <a:spcPts val="400"/>
              </a:spcBef>
              <a:spcAft>
                <a:spcPts val="0"/>
              </a:spcAft>
              <a:buClrTx/>
              <a:buSzPct val="100000"/>
              <a:buFont typeface="Arial"/>
              <a:buNone/>
              <a:tabLst/>
              <a:defRPr/>
            </a:pPr>
            <a:r>
              <a:rPr kumimoji="0" lang="en-US" sz="2000" b="0" i="0" u="none" strike="noStrike" kern="1200" cap="none" spc="0" normalizeH="0" baseline="0" noProof="0" dirty="0">
                <a:ln>
                  <a:noFill/>
                </a:ln>
                <a:solidFill>
                  <a:schemeClr val="tx1"/>
                </a:solidFill>
                <a:effectLst/>
                <a:uLnTx/>
                <a:uFillTx/>
                <a:latin typeface="+mn-lt"/>
                <a:cs typeface="Arial"/>
                <a:sym typeface="Arial"/>
              </a:rPr>
              <a:t>adults report experiencing </a:t>
            </a:r>
          </a:p>
          <a:p>
            <a:pPr marL="0" marR="0" lvl="0" indent="0" algn="ctr" defTabSz="342900" rtl="0" eaLnBrk="1" fontAlgn="auto" latinLnBrk="0" hangingPunct="1">
              <a:lnSpc>
                <a:spcPct val="85000"/>
              </a:lnSpc>
              <a:spcBef>
                <a:spcPts val="400"/>
              </a:spcBef>
              <a:spcAft>
                <a:spcPts val="0"/>
              </a:spcAft>
              <a:buClrTx/>
              <a:buSzPct val="100000"/>
              <a:buFont typeface="Arial"/>
              <a:buNone/>
              <a:tabLst/>
              <a:defRPr/>
            </a:pPr>
            <a:r>
              <a:rPr kumimoji="0" lang="en-US" sz="2000" b="1" i="0" u="none" strike="noStrike" kern="1200" cap="none" spc="0" normalizeH="0" baseline="0" noProof="0" dirty="0">
                <a:ln>
                  <a:noFill/>
                </a:ln>
                <a:solidFill>
                  <a:schemeClr val="tx1"/>
                </a:solidFill>
                <a:effectLst/>
                <a:uLnTx/>
                <a:uFillTx/>
                <a:latin typeface="+mn-lt"/>
                <a:cs typeface="Arial"/>
                <a:sym typeface="Arial"/>
              </a:rPr>
              <a:t>at least 1 ACE </a:t>
            </a:r>
          </a:p>
        </p:txBody>
      </p:sp>
      <p:sp>
        <p:nvSpPr>
          <p:cNvPr id="10" name="Rectangle 9">
            <a:extLst>
              <a:ext uri="{FF2B5EF4-FFF2-40B4-BE49-F238E27FC236}">
                <a16:creationId xmlns:a16="http://schemas.microsoft.com/office/drawing/2014/main" id="{55B5CED4-CB74-A117-68B2-66BB3F93921E}"/>
              </a:ext>
            </a:extLst>
          </p:cNvPr>
          <p:cNvSpPr/>
          <p:nvPr/>
        </p:nvSpPr>
        <p:spPr>
          <a:xfrm>
            <a:off x="5671806" y="5093613"/>
            <a:ext cx="245258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781D7E"/>
                </a:solidFill>
                <a:effectLst/>
                <a:uLnTx/>
                <a:uFillTx/>
                <a:latin typeface="Calibri" panose="020F0502020204030204" pitchFamily="34" charset="0"/>
                <a:ea typeface="+mn-ea"/>
                <a:cs typeface="Calibri" panose="020F0502020204030204" pitchFamily="34" charset="0"/>
              </a:rPr>
              <a:t>61% </a:t>
            </a:r>
          </a:p>
        </p:txBody>
      </p:sp>
      <p:sp>
        <p:nvSpPr>
          <p:cNvPr id="20" name="Text Placeholder 2">
            <a:extLst>
              <a:ext uri="{FF2B5EF4-FFF2-40B4-BE49-F238E27FC236}">
                <a16:creationId xmlns:a16="http://schemas.microsoft.com/office/drawing/2014/main" id="{E8FE035D-E97F-A30B-EC6C-46FB308E4B82}"/>
              </a:ext>
            </a:extLst>
          </p:cNvPr>
          <p:cNvSpPr txBox="1">
            <a:spLocks/>
          </p:cNvSpPr>
          <p:nvPr/>
        </p:nvSpPr>
        <p:spPr>
          <a:xfrm>
            <a:off x="80835" y="4967815"/>
            <a:ext cx="6007040" cy="179047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ACEs not included in the traditional measure</a:t>
            </a:r>
            <a:r>
              <a:rPr kumimoji="0" lang="en-US" sz="1600" b="1" i="0" u="none" strike="noStrike" kern="1200" cap="none" spc="0" normalizeH="0" baseline="0" noProof="0" dirty="0">
                <a:ln>
                  <a:noFill/>
                </a:ln>
                <a:solidFill>
                  <a:schemeClr val="tx1"/>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Bullying</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Teen dating violence</a:t>
            </a:r>
          </a:p>
          <a:p>
            <a:pPr marL="285750" marR="0" lvl="0" indent="-285750" algn="l" defTabSz="914400" rtl="0" eaLnBrk="1" fontAlgn="auto" latinLnBrk="0" hangingPunct="1">
              <a:lnSpc>
                <a:spcPct val="100000"/>
              </a:lnSpc>
              <a:spcBef>
                <a:spcPts val="0"/>
              </a:spcBef>
              <a:spcAft>
                <a:spcPts val="10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Peer to peer violence</a:t>
            </a:r>
          </a:p>
        </p:txBody>
      </p:sp>
      <p:sp>
        <p:nvSpPr>
          <p:cNvPr id="22" name="Rectangle 21">
            <a:extLst>
              <a:ext uri="{FF2B5EF4-FFF2-40B4-BE49-F238E27FC236}">
                <a16:creationId xmlns:a16="http://schemas.microsoft.com/office/drawing/2014/main" id="{0AA98D40-CB1B-16BF-999B-EC787F859760}"/>
              </a:ext>
            </a:extLst>
          </p:cNvPr>
          <p:cNvSpPr/>
          <p:nvPr/>
        </p:nvSpPr>
        <p:spPr>
          <a:xfrm>
            <a:off x="9913261" y="5190424"/>
            <a:ext cx="1954871" cy="156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Diagram&#10;&#10;Description automatically generated">
            <a:extLst>
              <a:ext uri="{FF2B5EF4-FFF2-40B4-BE49-F238E27FC236}">
                <a16:creationId xmlns:a16="http://schemas.microsoft.com/office/drawing/2014/main" id="{6749AF39-1ECA-751E-6B76-84BC1955F2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5686" y="923331"/>
            <a:ext cx="3868259" cy="4250835"/>
          </a:xfrm>
          <a:prstGeom prst="rect">
            <a:avLst/>
          </a:prstGeom>
        </p:spPr>
      </p:pic>
      <p:sp>
        <p:nvSpPr>
          <p:cNvPr id="23" name="Text Placeholder 2">
            <a:extLst>
              <a:ext uri="{FF2B5EF4-FFF2-40B4-BE49-F238E27FC236}">
                <a16:creationId xmlns:a16="http://schemas.microsoft.com/office/drawing/2014/main" id="{250F3171-04BB-9B88-25D0-4BDBDC2F0349}"/>
              </a:ext>
            </a:extLst>
          </p:cNvPr>
          <p:cNvSpPr txBox="1">
            <a:spLocks/>
          </p:cNvSpPr>
          <p:nvPr/>
        </p:nvSpPr>
        <p:spPr>
          <a:xfrm>
            <a:off x="2369320" y="5489944"/>
            <a:ext cx="3337760" cy="1218642"/>
          </a:xfrm>
          <a:prstGeom prst="rect">
            <a:avLst/>
          </a:prstGeom>
        </p:spPr>
        <p:txBody>
          <a:bodyPr/>
          <a:lstStyle>
            <a:lvl1pPr marL="0" indent="0" algn="l" defTabSz="914400" rtl="0" eaLnBrk="1" latinLnBrk="0" hangingPunct="1">
              <a:lnSpc>
                <a:spcPct val="100000"/>
              </a:lnSpc>
              <a:spcBef>
                <a:spcPts val="1000"/>
              </a:spcBef>
              <a:buClr>
                <a:schemeClr val="tx2"/>
              </a:buClr>
              <a:buSzPct val="80000"/>
              <a:buFont typeface="Lucida Grande"/>
              <a:buNone/>
              <a:defRPr sz="1600" b="0"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vl2pPr marL="239713" indent="-227013" algn="l" defTabSz="914400" rtl="0" eaLnBrk="1" latinLnBrk="0" hangingPunct="1">
              <a:lnSpc>
                <a:spcPct val="100000"/>
              </a:lnSpc>
              <a:spcBef>
                <a:spcPts val="500"/>
              </a:spcBef>
              <a:buClr>
                <a:schemeClr val="tx2"/>
              </a:buClr>
              <a:buSzPct val="80000"/>
              <a:buFont typeface="Lucida Grande"/>
              <a:buChar char="+"/>
              <a:tabLst/>
              <a:defRPr sz="1600"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2pPr>
            <a:lvl3pPr marL="466725" indent="-227013" algn="l" defTabSz="914400" rtl="0" eaLnBrk="1" latinLnBrk="0" hangingPunct="1">
              <a:lnSpc>
                <a:spcPct val="100000"/>
              </a:lnSpc>
              <a:spcBef>
                <a:spcPts val="500"/>
              </a:spcBef>
              <a:buClr>
                <a:schemeClr val="tx2"/>
              </a:buClr>
              <a:buFont typeface="Lucida Grande"/>
              <a:buChar char="-"/>
              <a:tabLst/>
              <a:defRPr sz="1200"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3pPr>
            <a:lvl4pPr marL="466725" indent="-227013" algn="l" defTabSz="914400" rtl="0" eaLnBrk="1" latinLnBrk="0" hangingPunct="1">
              <a:lnSpc>
                <a:spcPct val="100000"/>
              </a:lnSpc>
              <a:spcBef>
                <a:spcPts val="500"/>
              </a:spcBef>
              <a:buClr>
                <a:schemeClr val="tx2"/>
              </a:buClr>
              <a:buFont typeface="Lucida Grande"/>
              <a:buChar char="-"/>
              <a:tabLst/>
              <a:defRPr sz="1200"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4pPr>
            <a:lvl5pPr marL="466725" indent="-227013" algn="l" defTabSz="914400" rtl="0" eaLnBrk="1" latinLnBrk="0" hangingPunct="1">
              <a:lnSpc>
                <a:spcPct val="100000"/>
              </a:lnSpc>
              <a:spcBef>
                <a:spcPts val="500"/>
              </a:spcBef>
              <a:buClr>
                <a:schemeClr val="tx2"/>
              </a:buClr>
              <a:buFont typeface="Lucida Grande"/>
              <a:buChar char="-"/>
              <a:tabLst/>
              <a:defRPr sz="1200" kern="1200">
                <a:solidFill>
                  <a:schemeClr val="accent6"/>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1000"/>
              </a:spcAft>
              <a:buClr>
                <a:srgbClr val="44546A"/>
              </a:buClr>
              <a:buSzPct val="80000"/>
              <a:buFont typeface="Arial" panose="020B0604020202020204" pitchFamily="34" charset="0"/>
              <a:buChar char="•"/>
              <a:tabLst/>
              <a:defRPr/>
            </a:pPr>
            <a:r>
              <a:rPr lang="en-US" dirty="0">
                <a:solidFill>
                  <a:schemeClr val="tx1"/>
                </a:solidFill>
                <a:latin typeface="Calibri" panose="020F0502020204030204"/>
              </a:rPr>
              <a:t>Violence</a:t>
            </a:r>
            <a:r>
              <a:rPr kumimoji="0" lang="en-US" b="0" i="0" u="none" strike="noStrike" kern="1200" cap="none" spc="0" normalizeH="0" baseline="0" noProof="0" dirty="0">
                <a:ln>
                  <a:noFill/>
                </a:ln>
                <a:solidFill>
                  <a:schemeClr val="tx1"/>
                </a:solidFill>
                <a:effectLst/>
                <a:uLnTx/>
                <a:uFillTx/>
                <a:latin typeface="Calibri" panose="020F0502020204030204"/>
                <a:ea typeface="Open Sans" panose="020B0606030504020204" pitchFamily="34" charset="0"/>
                <a:cs typeface="Open Sans" panose="020B0606030504020204" pitchFamily="34" charset="0"/>
              </a:rPr>
              <a:t> in community or school</a:t>
            </a:r>
          </a:p>
          <a:p>
            <a:pPr marL="285750" marR="0" lvl="0" indent="-285750" algn="l" defTabSz="914400" rtl="0" eaLnBrk="1" fontAlgn="auto" latinLnBrk="0" hangingPunct="1">
              <a:lnSpc>
                <a:spcPct val="100000"/>
              </a:lnSpc>
              <a:spcBef>
                <a:spcPts val="0"/>
              </a:spcBef>
              <a:spcAft>
                <a:spcPts val="1000"/>
              </a:spcAft>
              <a:buClr>
                <a:srgbClr val="44546A"/>
              </a:buClr>
              <a:buSzPct val="80000"/>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Calibri" panose="020F0502020204030204"/>
                <a:ea typeface="Open Sans" panose="020B0606030504020204" pitchFamily="34" charset="0"/>
                <a:cs typeface="Open Sans" panose="020B0606030504020204" pitchFamily="34" charset="0"/>
              </a:rPr>
              <a:t>Experiencing homelessness</a:t>
            </a:r>
          </a:p>
          <a:p>
            <a:pPr marL="285750" marR="0" lvl="0" indent="-285750" algn="l" defTabSz="914400" rtl="0" eaLnBrk="1" fontAlgn="auto" latinLnBrk="0" hangingPunct="1">
              <a:lnSpc>
                <a:spcPct val="100000"/>
              </a:lnSpc>
              <a:spcBef>
                <a:spcPts val="0"/>
              </a:spcBef>
              <a:spcAft>
                <a:spcPts val="1000"/>
              </a:spcAft>
              <a:buClr>
                <a:srgbClr val="44546A"/>
              </a:buClr>
              <a:buSzPct val="80000"/>
              <a:buFont typeface="Arial" panose="020B0604020202020204" pitchFamily="34" charset="0"/>
              <a:buChar char="•"/>
              <a:tabLst/>
              <a:defRPr/>
            </a:pPr>
            <a:r>
              <a:rPr kumimoji="0" lang="en-US" b="0" i="0" u="none" strike="noStrike" kern="1200" cap="none" spc="0" normalizeH="0" baseline="0" noProof="0" dirty="0">
                <a:ln>
                  <a:noFill/>
                </a:ln>
                <a:solidFill>
                  <a:schemeClr val="tx1"/>
                </a:solidFill>
                <a:effectLst/>
                <a:uLnTx/>
                <a:uFillTx/>
                <a:latin typeface="Calibri" panose="020F0502020204030204"/>
                <a:ea typeface="Open Sans" panose="020B0606030504020204" pitchFamily="34" charset="0"/>
                <a:cs typeface="Open Sans" panose="020B0606030504020204" pitchFamily="34" charset="0"/>
              </a:rPr>
              <a:t>Death of a parent</a:t>
            </a:r>
          </a:p>
        </p:txBody>
      </p:sp>
      <p:grpSp>
        <p:nvGrpSpPr>
          <p:cNvPr id="11" name="Group 10">
            <a:extLst>
              <a:ext uri="{FF2B5EF4-FFF2-40B4-BE49-F238E27FC236}">
                <a16:creationId xmlns:a16="http://schemas.microsoft.com/office/drawing/2014/main" id="{AAF392C7-4472-BA31-7A0B-82261B4A5BF1}"/>
              </a:ext>
            </a:extLst>
          </p:cNvPr>
          <p:cNvGrpSpPr/>
          <p:nvPr/>
        </p:nvGrpSpPr>
        <p:grpSpPr>
          <a:xfrm>
            <a:off x="7995565" y="5218638"/>
            <a:ext cx="3958709" cy="1432748"/>
            <a:chOff x="-80042" y="1002029"/>
            <a:chExt cx="4560602" cy="2045574"/>
          </a:xfrm>
        </p:grpSpPr>
        <p:grpSp>
          <p:nvGrpSpPr>
            <p:cNvPr id="12" name="Group 11">
              <a:extLst>
                <a:ext uri="{FF2B5EF4-FFF2-40B4-BE49-F238E27FC236}">
                  <a16:creationId xmlns:a16="http://schemas.microsoft.com/office/drawing/2014/main" id="{448ADD48-2E79-C9AB-1770-7B119B857090}"/>
                </a:ext>
              </a:extLst>
            </p:cNvPr>
            <p:cNvGrpSpPr/>
            <p:nvPr/>
          </p:nvGrpSpPr>
          <p:grpSpPr>
            <a:xfrm>
              <a:off x="99060" y="1002029"/>
              <a:ext cx="4381500" cy="914400"/>
              <a:chOff x="228600" y="1112520"/>
              <a:chExt cx="4381500" cy="914400"/>
            </a:xfrm>
          </p:grpSpPr>
          <p:pic>
            <p:nvPicPr>
              <p:cNvPr id="14" name="Graphic 13" descr="User">
                <a:extLst>
                  <a:ext uri="{FF2B5EF4-FFF2-40B4-BE49-F238E27FC236}">
                    <a16:creationId xmlns:a16="http://schemas.microsoft.com/office/drawing/2014/main" id="{BE75FD6C-280E-6995-E020-0F8F1821C41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00200" y="1112520"/>
                <a:ext cx="914400" cy="914400"/>
              </a:xfrm>
              <a:prstGeom prst="rect">
                <a:avLst/>
              </a:prstGeom>
            </p:spPr>
          </p:pic>
          <p:pic>
            <p:nvPicPr>
              <p:cNvPr id="15" name="Graphic 14" descr="User">
                <a:extLst>
                  <a:ext uri="{FF2B5EF4-FFF2-40B4-BE49-F238E27FC236}">
                    <a16:creationId xmlns:a16="http://schemas.microsoft.com/office/drawing/2014/main" id="{3925A9A9-1875-82C2-BA4A-DB027FE7EEA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28600" y="1112520"/>
                <a:ext cx="914400" cy="914400"/>
              </a:xfrm>
              <a:prstGeom prst="rect">
                <a:avLst/>
              </a:prstGeom>
            </p:spPr>
          </p:pic>
          <p:pic>
            <p:nvPicPr>
              <p:cNvPr id="16" name="Graphic 15" descr="User">
                <a:extLst>
                  <a:ext uri="{FF2B5EF4-FFF2-40B4-BE49-F238E27FC236}">
                    <a16:creationId xmlns:a16="http://schemas.microsoft.com/office/drawing/2014/main" id="{E2C88F7E-D68E-A7AA-7A00-463882A64C20}"/>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4400" y="1112520"/>
                <a:ext cx="914400" cy="914400"/>
              </a:xfrm>
              <a:prstGeom prst="rect">
                <a:avLst/>
              </a:prstGeom>
            </p:spPr>
          </p:pic>
          <p:pic>
            <p:nvPicPr>
              <p:cNvPr id="17" name="Graphic 16" descr="User">
                <a:extLst>
                  <a:ext uri="{FF2B5EF4-FFF2-40B4-BE49-F238E27FC236}">
                    <a16:creationId xmlns:a16="http://schemas.microsoft.com/office/drawing/2014/main" id="{2ADA1AC8-09FB-5A18-4521-F00132106AF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695700" y="1112520"/>
                <a:ext cx="914400" cy="914400"/>
              </a:xfrm>
              <a:prstGeom prst="rect">
                <a:avLst/>
              </a:prstGeom>
            </p:spPr>
          </p:pic>
          <p:pic>
            <p:nvPicPr>
              <p:cNvPr id="18" name="Graphic 17" descr="User">
                <a:extLst>
                  <a:ext uri="{FF2B5EF4-FFF2-40B4-BE49-F238E27FC236}">
                    <a16:creationId xmlns:a16="http://schemas.microsoft.com/office/drawing/2014/main" id="{7EE47250-2ADE-5668-C214-BC42F0DCF7C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009900" y="1112520"/>
                <a:ext cx="914400" cy="914400"/>
              </a:xfrm>
              <a:prstGeom prst="rect">
                <a:avLst/>
              </a:prstGeom>
            </p:spPr>
          </p:pic>
          <p:pic>
            <p:nvPicPr>
              <p:cNvPr id="19" name="Graphic 18" descr="User">
                <a:extLst>
                  <a:ext uri="{FF2B5EF4-FFF2-40B4-BE49-F238E27FC236}">
                    <a16:creationId xmlns:a16="http://schemas.microsoft.com/office/drawing/2014/main" id="{732C617F-864D-9167-5152-3E55DDBC479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05050" y="1112520"/>
                <a:ext cx="914400" cy="914400"/>
              </a:xfrm>
              <a:prstGeom prst="rect">
                <a:avLst/>
              </a:prstGeom>
            </p:spPr>
          </p:pic>
        </p:grpSp>
        <p:sp>
          <p:nvSpPr>
            <p:cNvPr id="13" name="TextBox 12">
              <a:extLst>
                <a:ext uri="{FF2B5EF4-FFF2-40B4-BE49-F238E27FC236}">
                  <a16:creationId xmlns:a16="http://schemas.microsoft.com/office/drawing/2014/main" id="{44C2655B-04C5-6CC4-F1A0-448D247CC00F}"/>
                </a:ext>
              </a:extLst>
            </p:cNvPr>
            <p:cNvSpPr txBox="1"/>
            <p:nvPr/>
          </p:nvSpPr>
          <p:spPr>
            <a:xfrm>
              <a:off x="-80042" y="1868829"/>
              <a:ext cx="4015072" cy="1178774"/>
            </a:xfrm>
            <a:prstGeom prst="rect">
              <a:avLst/>
            </a:prstGeom>
            <a:noFill/>
          </p:spPr>
          <p:txBody>
            <a:bodyPr wrap="square" rtlCol="0">
              <a:spAutoFit/>
            </a:bodyPr>
            <a:lstStyle/>
            <a:p>
              <a:pPr marL="0" marR="0" lvl="0" indent="0" algn="ctr" defTabSz="914400" rtl="0" eaLnBrk="1" fontAlgn="auto" latinLnBrk="0" hangingPunct="1">
                <a:lnSpc>
                  <a:spcPts val="2200"/>
                </a:lnSpc>
                <a:spcBef>
                  <a:spcPts val="0"/>
                </a:spcBef>
                <a:spcAft>
                  <a:spcPts val="0"/>
                </a:spcAft>
                <a:buClrTx/>
                <a:buSzTx/>
                <a:buFontTx/>
                <a:buNone/>
                <a:tabLst/>
                <a:defRPr/>
              </a:pP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1</a:t>
              </a:r>
              <a:r>
                <a:rPr kumimoji="0" lang="en-US" sz="2000" b="0" i="0" u="none" strike="noStrike" kern="1200" cap="none" spc="0" normalizeH="0" baseline="0" noProof="0" dirty="0">
                  <a:ln>
                    <a:noFill/>
                  </a:ln>
                  <a:effectLst/>
                  <a:uLnTx/>
                  <a:uFillTx/>
                  <a:latin typeface="Calibri" panose="020F0502020204030204" pitchFamily="34" charset="0"/>
                  <a:ea typeface="+mn-ea"/>
                  <a:cs typeface="+mn-cs"/>
                </a:rPr>
                <a:t> in </a:t>
              </a: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6</a:t>
              </a:r>
              <a:r>
                <a:rPr kumimoji="0" lang="en-US" sz="2000" b="0" i="0" u="none" strike="noStrike" kern="1200" cap="none" spc="0" normalizeH="0" baseline="0" noProof="0" dirty="0">
                  <a:ln>
                    <a:noFill/>
                  </a:ln>
                  <a:effectLst/>
                  <a:uLnTx/>
                  <a:uFillTx/>
                  <a:latin typeface="Calibri" panose="020F0502020204030204" pitchFamily="34" charset="0"/>
                  <a:ea typeface="+mn-ea"/>
                  <a:cs typeface="+mn-cs"/>
                </a:rPr>
                <a:t> adults report experiencing </a:t>
              </a:r>
              <a:r>
                <a:rPr kumimoji="0" lang="en-US" sz="2000" b="1" i="0" u="none" strike="noStrike" kern="1200" cap="none" spc="0" normalizeH="0" baseline="0" noProof="0" dirty="0">
                  <a:ln>
                    <a:noFill/>
                  </a:ln>
                  <a:effectLst/>
                  <a:uLnTx/>
                  <a:uFillTx/>
                  <a:latin typeface="Calibri" panose="020F0502020204030204" pitchFamily="34" charset="0"/>
                  <a:ea typeface="+mn-ea"/>
                  <a:cs typeface="+mn-cs"/>
                </a:rPr>
                <a:t>4+ ACEs</a:t>
              </a:r>
            </a:p>
          </p:txBody>
        </p:sp>
      </p:grpSp>
    </p:spTree>
    <p:extLst>
      <p:ext uri="{BB962C8B-B14F-4D97-AF65-F5344CB8AC3E}">
        <p14:creationId xmlns:p14="http://schemas.microsoft.com/office/powerpoint/2010/main" val="3239075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7DE6B-C28F-B000-6A34-F033FDC03C56}"/>
              </a:ext>
            </a:extLst>
          </p:cNvPr>
          <p:cNvSpPr>
            <a:spLocks noGrp="1"/>
          </p:cNvSpPr>
          <p:nvPr>
            <p:ph type="title"/>
          </p:nvPr>
        </p:nvSpPr>
        <p:spPr/>
        <p:txBody>
          <a:bodyPr>
            <a:normAutofit/>
          </a:bodyPr>
          <a:lstStyle/>
          <a:p>
            <a:r>
              <a:rPr lang="en-US" dirty="0"/>
              <a:t>ACEs and Risk for Substance Use</a:t>
            </a:r>
          </a:p>
        </p:txBody>
      </p:sp>
      <p:sp>
        <p:nvSpPr>
          <p:cNvPr id="5" name="TextBox 4">
            <a:extLst>
              <a:ext uri="{FF2B5EF4-FFF2-40B4-BE49-F238E27FC236}">
                <a16:creationId xmlns:a16="http://schemas.microsoft.com/office/drawing/2014/main" id="{AC5FF8F4-A8A7-7C2B-84E4-34E62499ECE7}"/>
              </a:ext>
            </a:extLst>
          </p:cNvPr>
          <p:cNvSpPr txBox="1"/>
          <p:nvPr/>
        </p:nvSpPr>
        <p:spPr>
          <a:xfrm>
            <a:off x="8915402" y="2057400"/>
            <a:ext cx="3104919" cy="3277820"/>
          </a:xfrm>
          <a:prstGeom prst="rect">
            <a:avLst/>
          </a:prstGeom>
          <a:noFill/>
        </p:spPr>
        <p:txBody>
          <a:bodyPr wrap="square" rtlCol="0">
            <a:spAutoFit/>
          </a:bodyPr>
          <a:lstStyle/>
          <a:p>
            <a:pPr defTabSz="914354">
              <a:spcAft>
                <a:spcPts val="1800"/>
              </a:spcAft>
              <a:defRPr/>
            </a:pPr>
            <a:r>
              <a:rPr lang="en-US" b="1" dirty="0">
                <a:latin typeface="Calibri" panose="020F0502020204030204"/>
              </a:rPr>
              <a:t>Research shows ACEs increase risk for:</a:t>
            </a:r>
          </a:p>
          <a:p>
            <a:pPr marL="380972" lvl="4" indent="-380972" defTabSz="914354">
              <a:spcAft>
                <a:spcPts val="1800"/>
              </a:spcAft>
              <a:buFont typeface="Arial" panose="020B0604020202020204" pitchFamily="34" charset="0"/>
              <a:buChar char="•"/>
              <a:defRPr/>
            </a:pPr>
            <a:r>
              <a:rPr lang="en-US" b="1" dirty="0">
                <a:latin typeface="Calibri" panose="020F0502020204030204"/>
              </a:rPr>
              <a:t>Rx opioid misuse, illicit opioid use, opioid use disorder, opioid injection </a:t>
            </a:r>
          </a:p>
          <a:p>
            <a:pPr marL="380972" lvl="4" indent="-380972" defTabSz="914354">
              <a:spcAft>
                <a:spcPts val="1800"/>
              </a:spcAft>
              <a:buFont typeface="Arial" panose="020B0604020202020204" pitchFamily="34" charset="0"/>
              <a:buChar char="•"/>
              <a:defRPr/>
            </a:pPr>
            <a:r>
              <a:rPr lang="en-US" b="1" dirty="0">
                <a:latin typeface="Calibri" panose="020F0502020204030204"/>
              </a:rPr>
              <a:t>Cocaine and amphetamine use and use disorder</a:t>
            </a:r>
          </a:p>
          <a:p>
            <a:pPr marL="380972" lvl="4" indent="-380972" defTabSz="914354">
              <a:spcAft>
                <a:spcPts val="1800"/>
              </a:spcAft>
              <a:buFont typeface="Arial" panose="020B0604020202020204" pitchFamily="34" charset="0"/>
              <a:buChar char="•"/>
              <a:defRPr/>
            </a:pPr>
            <a:r>
              <a:rPr lang="en-US" b="1" dirty="0">
                <a:latin typeface="Calibri" panose="020F0502020204030204"/>
              </a:rPr>
              <a:t>Earlier age of initiation of substances</a:t>
            </a:r>
          </a:p>
        </p:txBody>
      </p:sp>
      <p:graphicFrame>
        <p:nvGraphicFramePr>
          <p:cNvPr id="6" name="Chart 5">
            <a:extLst>
              <a:ext uri="{FF2B5EF4-FFF2-40B4-BE49-F238E27FC236}">
                <a16:creationId xmlns:a16="http://schemas.microsoft.com/office/drawing/2014/main" id="{D940FC5E-68AF-98E0-F5A1-6AF28DB621E1}"/>
              </a:ext>
            </a:extLst>
          </p:cNvPr>
          <p:cNvGraphicFramePr>
            <a:graphicFrameLocks/>
          </p:cNvGraphicFramePr>
          <p:nvPr/>
        </p:nvGraphicFramePr>
        <p:xfrm>
          <a:off x="123146" y="1388684"/>
          <a:ext cx="8944655" cy="490328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A2F65022-2E09-0ACC-BF66-28407C0CB0CF}"/>
              </a:ext>
            </a:extLst>
          </p:cNvPr>
          <p:cNvSpPr/>
          <p:nvPr/>
        </p:nvSpPr>
        <p:spPr>
          <a:xfrm>
            <a:off x="1752600" y="1066800"/>
            <a:ext cx="6096000" cy="400110"/>
          </a:xfrm>
          <a:prstGeom prst="rect">
            <a:avLst/>
          </a:prstGeom>
        </p:spPr>
        <p:txBody>
          <a:bodyPr>
            <a:spAutoFit/>
          </a:bodyPr>
          <a:lstStyle/>
          <a:p>
            <a:pPr algn="ctr" defTabSz="914354">
              <a:defRPr/>
            </a:pPr>
            <a:r>
              <a:rPr lang="en-US" sz="2000" b="1" dirty="0">
                <a:latin typeface="Calibri" panose="020F0502020204030204"/>
              </a:rPr>
              <a:t>Number of Categories of ACEs</a:t>
            </a:r>
          </a:p>
        </p:txBody>
      </p:sp>
      <p:sp>
        <p:nvSpPr>
          <p:cNvPr id="8" name="TextBox 7">
            <a:extLst>
              <a:ext uri="{FF2B5EF4-FFF2-40B4-BE49-F238E27FC236}">
                <a16:creationId xmlns:a16="http://schemas.microsoft.com/office/drawing/2014/main" id="{D81CA4C3-3597-5E4C-853D-0E321B41A8D6}"/>
              </a:ext>
            </a:extLst>
          </p:cNvPr>
          <p:cNvSpPr txBox="1"/>
          <p:nvPr/>
        </p:nvSpPr>
        <p:spPr>
          <a:xfrm>
            <a:off x="304800" y="6537649"/>
            <a:ext cx="12056533" cy="215444"/>
          </a:xfrm>
          <a:prstGeom prst="rect">
            <a:avLst/>
          </a:prstGeom>
          <a:noFill/>
        </p:spPr>
        <p:txBody>
          <a:bodyPr wrap="square" rtlCol="0">
            <a:spAutoFit/>
          </a:bodyPr>
          <a:lstStyle/>
          <a:p>
            <a:pPr defTabSz="914354">
              <a:defRPr/>
            </a:pPr>
            <a:r>
              <a:rPr lang="en-US" sz="800" dirty="0">
                <a:solidFill>
                  <a:prstClr val="black">
                    <a:lumMod val="50000"/>
                    <a:lumOff val="50000"/>
                  </a:prstClr>
                </a:solidFill>
                <a:cs typeface="Arial" panose="020B0604020202020204" pitchFamily="34" charset="0"/>
              </a:rPr>
              <a:t>Source: Felitti, Vincent J., et al. </a:t>
            </a:r>
            <a:r>
              <a:rPr lang="en-US" sz="800" i="1" dirty="0">
                <a:solidFill>
                  <a:prstClr val="black">
                    <a:lumMod val="50000"/>
                    <a:lumOff val="50000"/>
                  </a:prstClr>
                </a:solidFill>
                <a:cs typeface="Arial" panose="020B0604020202020204" pitchFamily="34" charset="0"/>
              </a:rPr>
              <a:t>American journal of preventive medicine</a:t>
            </a:r>
            <a:r>
              <a:rPr lang="en-US" sz="800" dirty="0">
                <a:solidFill>
                  <a:prstClr val="black">
                    <a:lumMod val="50000"/>
                    <a:lumOff val="50000"/>
                  </a:prstClr>
                </a:solidFill>
                <a:cs typeface="Arial" panose="020B0604020202020204" pitchFamily="34" charset="0"/>
              </a:rPr>
              <a:t> 14.4 (1998): 245-258.</a:t>
            </a:r>
          </a:p>
        </p:txBody>
      </p:sp>
    </p:spTree>
    <p:extLst>
      <p:ext uri="{BB962C8B-B14F-4D97-AF65-F5344CB8AC3E}">
        <p14:creationId xmlns:p14="http://schemas.microsoft.com/office/powerpoint/2010/main" val="139872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E6C9E-D0F6-B749-DE53-974D6AA18905}"/>
              </a:ext>
            </a:extLst>
          </p:cNvPr>
          <p:cNvSpPr>
            <a:spLocks noGrp="1"/>
          </p:cNvSpPr>
          <p:nvPr>
            <p:ph type="title"/>
          </p:nvPr>
        </p:nvSpPr>
        <p:spPr/>
        <p:txBody>
          <a:bodyPr>
            <a:normAutofit/>
          </a:bodyPr>
          <a:lstStyle/>
          <a:p>
            <a:r>
              <a:rPr lang="en-US" sz="3600" dirty="0">
                <a:latin typeface="Open Sans Semibold" panose="020B0706030804020204" pitchFamily="34" charset="0"/>
                <a:ea typeface="Open Sans Semibold" panose="020B0706030804020204" pitchFamily="34" charset="0"/>
                <a:cs typeface="Open Sans Semibold" panose="020B0706030804020204" pitchFamily="34" charset="0"/>
              </a:rPr>
              <a:t>ACEs Manifest Their Effects Via Toxic Stress</a:t>
            </a:r>
          </a:p>
        </p:txBody>
      </p:sp>
      <p:grpSp>
        <p:nvGrpSpPr>
          <p:cNvPr id="3" name="Group 2">
            <a:extLst>
              <a:ext uri="{FF2B5EF4-FFF2-40B4-BE49-F238E27FC236}">
                <a16:creationId xmlns:a16="http://schemas.microsoft.com/office/drawing/2014/main" id="{F7F88F8B-D87C-A531-4D7C-4E4D39BE8018}"/>
              </a:ext>
            </a:extLst>
          </p:cNvPr>
          <p:cNvGrpSpPr/>
          <p:nvPr/>
        </p:nvGrpSpPr>
        <p:grpSpPr>
          <a:xfrm>
            <a:off x="353653" y="1190849"/>
            <a:ext cx="7504871" cy="5667153"/>
            <a:chOff x="882428" y="1636777"/>
            <a:chExt cx="7037671" cy="5221224"/>
          </a:xfrm>
        </p:grpSpPr>
        <p:sp>
          <p:nvSpPr>
            <p:cNvPr id="4" name="Rectangle 3">
              <a:extLst>
                <a:ext uri="{FF2B5EF4-FFF2-40B4-BE49-F238E27FC236}">
                  <a16:creationId xmlns:a16="http://schemas.microsoft.com/office/drawing/2014/main" id="{A56586C5-39E8-8E52-3A86-88308D473BDC}"/>
                </a:ext>
              </a:extLst>
            </p:cNvPr>
            <p:cNvSpPr/>
            <p:nvPr/>
          </p:nvSpPr>
          <p:spPr>
            <a:xfrm>
              <a:off x="882428" y="1897674"/>
              <a:ext cx="5300972" cy="4237703"/>
            </a:xfrm>
            <a:prstGeom prst="rect">
              <a:avLst/>
            </a:prstGeom>
            <a:solidFill>
              <a:srgbClr val="CBD3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F91DCB9A-3C03-657C-E9F8-C2174D349CA4}"/>
                </a:ext>
              </a:extLst>
            </p:cNvPr>
            <p:cNvPicPr>
              <a:picLocks noChangeAspect="1"/>
            </p:cNvPicPr>
            <p:nvPr/>
          </p:nvPicPr>
          <p:blipFill>
            <a:blip r:embed="rId3"/>
            <a:stretch>
              <a:fillRect/>
            </a:stretch>
          </p:blipFill>
          <p:spPr>
            <a:xfrm>
              <a:off x="1238249" y="3843015"/>
              <a:ext cx="3380439" cy="1527485"/>
            </a:xfrm>
            <a:prstGeom prst="rect">
              <a:avLst/>
            </a:prstGeom>
          </p:spPr>
        </p:pic>
        <p:sp>
          <p:nvSpPr>
            <p:cNvPr id="7" name="TextBox 6">
              <a:extLst>
                <a:ext uri="{FF2B5EF4-FFF2-40B4-BE49-F238E27FC236}">
                  <a16:creationId xmlns:a16="http://schemas.microsoft.com/office/drawing/2014/main" id="{FA83BA4B-3621-8E93-C599-826A1B24169C}"/>
                </a:ext>
              </a:extLst>
            </p:cNvPr>
            <p:cNvSpPr txBox="1"/>
            <p:nvPr/>
          </p:nvSpPr>
          <p:spPr>
            <a:xfrm>
              <a:off x="1238249" y="2296598"/>
              <a:ext cx="4037337" cy="1446149"/>
            </a:xfrm>
            <a:prstGeom prst="rect">
              <a:avLst/>
            </a:prstGeom>
            <a:noFill/>
          </p:spPr>
          <p:txBody>
            <a:bodyPr wrap="square" rtlCol="0">
              <a:spAutoFit/>
            </a:bodyPr>
            <a:lstStyle/>
            <a:p>
              <a:r>
                <a:rPr lang="en-US" sz="1600" dirty="0">
                  <a:solidFill>
                    <a:srgbClr val="0D2336"/>
                  </a:solidFill>
                  <a:latin typeface="Roboto Light" panose="02000000000000000000" pitchFamily="2" charset="0"/>
                  <a:ea typeface="Roboto Light" panose="02000000000000000000" pitchFamily="2" charset="0"/>
                </a:rPr>
                <a:t>The effects of ACEs can add up over time and affect a person throughout their life.</a:t>
              </a:r>
            </a:p>
            <a:p>
              <a:endParaRPr lang="en-US" sz="1600" dirty="0">
                <a:solidFill>
                  <a:srgbClr val="0D2336"/>
                </a:solidFill>
                <a:latin typeface="Roboto Light" panose="02000000000000000000" pitchFamily="2" charset="0"/>
                <a:ea typeface="Roboto Light" panose="02000000000000000000" pitchFamily="2" charset="0"/>
              </a:endParaRPr>
            </a:p>
            <a:p>
              <a:r>
                <a:rPr lang="en-US" sz="1600" dirty="0">
                  <a:solidFill>
                    <a:srgbClr val="0D2336"/>
                  </a:solidFill>
                  <a:latin typeface="Roboto Light" panose="02000000000000000000" pitchFamily="2" charset="0"/>
                  <a:ea typeface="Roboto Light" panose="02000000000000000000" pitchFamily="2" charset="0"/>
                </a:rPr>
                <a:t>Children who repeatedly and chronically experience adversity can suffer from </a:t>
              </a:r>
              <a:r>
                <a:rPr lang="en-US" sz="1600" b="1" dirty="0">
                  <a:solidFill>
                    <a:srgbClr val="0D2336"/>
                  </a:solidFill>
                  <a:latin typeface="Roboto" panose="02000000000000000000" pitchFamily="2" charset="0"/>
                  <a:ea typeface="Roboto" panose="02000000000000000000" pitchFamily="2" charset="0"/>
                </a:rPr>
                <a:t>TOXIC STRESS</a:t>
              </a:r>
              <a:r>
                <a:rPr lang="en-US" sz="1600" dirty="0">
                  <a:solidFill>
                    <a:srgbClr val="0D2336"/>
                  </a:solidFill>
                  <a:latin typeface="Roboto Light" panose="02000000000000000000" pitchFamily="2" charset="0"/>
                  <a:ea typeface="Roboto Light" panose="02000000000000000000" pitchFamily="2" charset="0"/>
                </a:rPr>
                <a:t>.</a:t>
              </a:r>
            </a:p>
          </p:txBody>
        </p:sp>
        <p:pic>
          <p:nvPicPr>
            <p:cNvPr id="8" name="Picture 2" descr="toxic stress affecting entire body">
              <a:extLst>
                <a:ext uri="{FF2B5EF4-FFF2-40B4-BE49-F238E27FC236}">
                  <a16:creationId xmlns:a16="http://schemas.microsoft.com/office/drawing/2014/main" id="{7565022F-2F4F-6E58-5738-64D571B4279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b="26850"/>
            <a:stretch/>
          </p:blipFill>
          <p:spPr bwMode="auto">
            <a:xfrm>
              <a:off x="4271902" y="1636777"/>
              <a:ext cx="3648197" cy="522122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C29D459B-32C1-03E5-62D8-8462E4F61005}"/>
              </a:ext>
            </a:extLst>
          </p:cNvPr>
          <p:cNvSpPr txBox="1"/>
          <p:nvPr/>
        </p:nvSpPr>
        <p:spPr>
          <a:xfrm>
            <a:off x="7951347" y="1897712"/>
            <a:ext cx="4131551" cy="3785652"/>
          </a:xfrm>
          <a:prstGeom prst="rect">
            <a:avLst/>
          </a:prstGeom>
          <a:noFill/>
        </p:spPr>
        <p:txBody>
          <a:bodyPr wrap="square" rtlCol="0">
            <a:spAutoFit/>
          </a:bodyPr>
          <a:lstStyle/>
          <a:p>
            <a:r>
              <a:rPr lang="en-US" sz="2400" dirty="0">
                <a:latin typeface="Calibri" panose="020F0502020204030204" pitchFamily="34" charset="0"/>
              </a:rPr>
              <a:t>Toxic Stress Has Impacts On:</a:t>
            </a:r>
          </a:p>
          <a:p>
            <a:pPr marL="285737" indent="-285737">
              <a:buFont typeface="Arial" panose="020B0604020202020204" pitchFamily="34" charset="0"/>
              <a:buChar char="•"/>
            </a:pPr>
            <a:r>
              <a:rPr lang="en-US" sz="2400" dirty="0">
                <a:latin typeface="Calibri" panose="020F0502020204030204" pitchFamily="34" charset="0"/>
              </a:rPr>
              <a:t>Responses to stress</a:t>
            </a:r>
          </a:p>
          <a:p>
            <a:pPr marL="285737" indent="-285737">
              <a:buFont typeface="Arial" panose="020B0604020202020204" pitchFamily="34" charset="0"/>
              <a:buChar char="•"/>
            </a:pPr>
            <a:r>
              <a:rPr lang="en-US" sz="2400" dirty="0">
                <a:latin typeface="Calibri" panose="020F0502020204030204" pitchFamily="34" charset="0"/>
              </a:rPr>
              <a:t>Reward circuits</a:t>
            </a:r>
          </a:p>
          <a:p>
            <a:pPr marL="285737" indent="-285737">
              <a:buFont typeface="Arial" panose="020B0604020202020204" pitchFamily="34" charset="0"/>
              <a:buChar char="•"/>
            </a:pPr>
            <a:r>
              <a:rPr lang="en-US" sz="2400" dirty="0">
                <a:latin typeface="Calibri" panose="020F0502020204030204" pitchFamily="34" charset="0"/>
              </a:rPr>
              <a:t>Emotion processing</a:t>
            </a:r>
          </a:p>
          <a:p>
            <a:pPr marL="285737" indent="-285737">
              <a:buFont typeface="Arial" panose="020B0604020202020204" pitchFamily="34" charset="0"/>
              <a:buChar char="•"/>
            </a:pPr>
            <a:r>
              <a:rPr lang="en-US" sz="2400" dirty="0">
                <a:latin typeface="Calibri" panose="020F0502020204030204" pitchFamily="34" charset="0"/>
              </a:rPr>
              <a:t>Coping strategies</a:t>
            </a:r>
          </a:p>
          <a:p>
            <a:pPr marL="285737" indent="-285737">
              <a:buFont typeface="Arial" panose="020B0604020202020204" pitchFamily="34" charset="0"/>
              <a:buChar char="•"/>
            </a:pPr>
            <a:r>
              <a:rPr lang="en-US" sz="2400" dirty="0">
                <a:latin typeface="Calibri" panose="020F0502020204030204" pitchFamily="34" charset="0"/>
              </a:rPr>
              <a:t>Executive function</a:t>
            </a:r>
          </a:p>
          <a:p>
            <a:pPr marL="285737" indent="-285737">
              <a:buFont typeface="Arial" panose="020B0604020202020204" pitchFamily="34" charset="0"/>
              <a:buChar char="•"/>
            </a:pPr>
            <a:r>
              <a:rPr lang="en-US" sz="2400" dirty="0">
                <a:latin typeface="Calibri" panose="020F0502020204030204" pitchFamily="34" charset="0"/>
              </a:rPr>
              <a:t>Decision making</a:t>
            </a:r>
          </a:p>
          <a:p>
            <a:pPr marL="285737" indent="-285737">
              <a:buFont typeface="Arial" panose="020B0604020202020204" pitchFamily="34" charset="0"/>
              <a:buChar char="•"/>
            </a:pPr>
            <a:r>
              <a:rPr lang="en-US" sz="2400" dirty="0">
                <a:latin typeface="Calibri" panose="020F0502020204030204" pitchFamily="34" charset="0"/>
              </a:rPr>
              <a:t>Cognition</a:t>
            </a:r>
          </a:p>
          <a:p>
            <a:pPr marL="285737" indent="-285737">
              <a:buFont typeface="Arial" panose="020B0604020202020204" pitchFamily="34" charset="0"/>
              <a:buChar char="•"/>
            </a:pPr>
            <a:r>
              <a:rPr lang="en-US" sz="2400" dirty="0">
                <a:latin typeface="Calibri" panose="020F0502020204030204" pitchFamily="34" charset="0"/>
              </a:rPr>
              <a:t>Organ function</a:t>
            </a:r>
          </a:p>
          <a:p>
            <a:pPr marL="285737" indent="-285737">
              <a:buFont typeface="Arial" panose="020B0604020202020204" pitchFamily="34" charset="0"/>
              <a:buChar char="•"/>
            </a:pPr>
            <a:endParaRPr lang="en-US" sz="2400" dirty="0">
              <a:latin typeface="Calibri" panose="020F0502020204030204" pitchFamily="34" charset="0"/>
            </a:endParaRPr>
          </a:p>
        </p:txBody>
      </p:sp>
      <p:sp>
        <p:nvSpPr>
          <p:cNvPr id="10" name="TextBox 9">
            <a:extLst>
              <a:ext uri="{FF2B5EF4-FFF2-40B4-BE49-F238E27FC236}">
                <a16:creationId xmlns:a16="http://schemas.microsoft.com/office/drawing/2014/main" id="{A55BC1D5-2DFD-C89D-BEB3-77DA1747EEB3}"/>
              </a:ext>
            </a:extLst>
          </p:cNvPr>
          <p:cNvSpPr txBox="1"/>
          <p:nvPr/>
        </p:nvSpPr>
        <p:spPr>
          <a:xfrm>
            <a:off x="263430" y="6506655"/>
            <a:ext cx="3611886" cy="230832"/>
          </a:xfrm>
          <a:prstGeom prst="rect">
            <a:avLst/>
          </a:prstGeom>
          <a:noFill/>
        </p:spPr>
        <p:txBody>
          <a:bodyPr wrap="none" rtlCol="0">
            <a:spAutoFit/>
          </a:bodyPr>
          <a:lstStyle/>
          <a:p>
            <a:r>
              <a:rPr lang="en-US" sz="900" dirty="0">
                <a:latin typeface="Calibri" panose="020F0502020204030204" pitchFamily="34" charset="0"/>
              </a:rPr>
              <a:t>Source: De Bellis &amp; Zisk. The biological effects of childhood trauma.  2014</a:t>
            </a:r>
          </a:p>
        </p:txBody>
      </p:sp>
    </p:spTree>
    <p:extLst>
      <p:ext uri="{BB962C8B-B14F-4D97-AF65-F5344CB8AC3E}">
        <p14:creationId xmlns:p14="http://schemas.microsoft.com/office/powerpoint/2010/main" val="502063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2F56B-BA61-C0BA-6CF3-DE78DE48C649}"/>
              </a:ext>
            </a:extLst>
          </p:cNvPr>
          <p:cNvSpPr>
            <a:spLocks noGrp="1"/>
          </p:cNvSpPr>
          <p:nvPr>
            <p:ph type="title"/>
          </p:nvPr>
        </p:nvSpPr>
        <p:spPr/>
        <p:txBody>
          <a:bodyPr/>
          <a:lstStyle/>
          <a:p>
            <a:r>
              <a:rPr lang="en-US" dirty="0"/>
              <a:t>Social Determinants of Health and Substance Use</a:t>
            </a:r>
          </a:p>
        </p:txBody>
      </p:sp>
      <p:sp>
        <p:nvSpPr>
          <p:cNvPr id="3" name="Content Placeholder 2">
            <a:extLst>
              <a:ext uri="{FF2B5EF4-FFF2-40B4-BE49-F238E27FC236}">
                <a16:creationId xmlns:a16="http://schemas.microsoft.com/office/drawing/2014/main" id="{68DC00E6-4FA0-5625-97FD-4D129D38C40F}"/>
              </a:ext>
            </a:extLst>
          </p:cNvPr>
          <p:cNvSpPr>
            <a:spLocks noGrp="1"/>
          </p:cNvSpPr>
          <p:nvPr>
            <p:ph idx="1"/>
          </p:nvPr>
        </p:nvSpPr>
        <p:spPr>
          <a:xfrm>
            <a:off x="289932" y="1096963"/>
            <a:ext cx="11063868" cy="5080000"/>
          </a:xfrm>
        </p:spPr>
        <p:txBody>
          <a:bodyPr/>
          <a:lstStyle/>
          <a:p>
            <a:r>
              <a:rPr lang="en-US" sz="2000" dirty="0">
                <a:effectLst/>
                <a:latin typeface="+mn-lt"/>
                <a:ea typeface="Calibri" panose="020F0502020204030204" pitchFamily="34" charset="0"/>
                <a:cs typeface="Arial" panose="020B0604020202020204" pitchFamily="34" charset="0"/>
              </a:rPr>
              <a:t>SDOHs have been directly associated with an increased risk of substance use and others are associated with increased rates of stress and anxiety, which can increase the likelihood of substance use</a:t>
            </a:r>
          </a:p>
          <a:p>
            <a:endParaRPr lang="en-US" sz="2000" dirty="0">
              <a:latin typeface="+mn-lt"/>
              <a:cs typeface="Arial" panose="020B0604020202020204" pitchFamily="34" charset="0"/>
            </a:endParaRPr>
          </a:p>
        </p:txBody>
      </p:sp>
      <p:pic>
        <p:nvPicPr>
          <p:cNvPr id="5" name="Picture 4">
            <a:extLst>
              <a:ext uri="{FF2B5EF4-FFF2-40B4-BE49-F238E27FC236}">
                <a16:creationId xmlns:a16="http://schemas.microsoft.com/office/drawing/2014/main" id="{136E7E6D-618E-F7D2-CEDE-34B16A50CD0E}"/>
              </a:ext>
            </a:extLst>
          </p:cNvPr>
          <p:cNvPicPr>
            <a:picLocks noChangeAspect="1"/>
          </p:cNvPicPr>
          <p:nvPr/>
        </p:nvPicPr>
        <p:blipFill>
          <a:blip r:embed="rId2"/>
          <a:stretch>
            <a:fillRect/>
          </a:stretch>
        </p:blipFill>
        <p:spPr>
          <a:xfrm>
            <a:off x="471140" y="3022920"/>
            <a:ext cx="7393258" cy="3722753"/>
          </a:xfrm>
          <a:prstGeom prst="rect">
            <a:avLst/>
          </a:prstGeom>
        </p:spPr>
      </p:pic>
      <p:sp>
        <p:nvSpPr>
          <p:cNvPr id="7" name="TextBox 6">
            <a:extLst>
              <a:ext uri="{FF2B5EF4-FFF2-40B4-BE49-F238E27FC236}">
                <a16:creationId xmlns:a16="http://schemas.microsoft.com/office/drawing/2014/main" id="{D9501932-3F36-59BF-E0EC-F0AF62020468}"/>
              </a:ext>
            </a:extLst>
          </p:cNvPr>
          <p:cNvSpPr txBox="1"/>
          <p:nvPr/>
        </p:nvSpPr>
        <p:spPr>
          <a:xfrm>
            <a:off x="7965687" y="2732985"/>
            <a:ext cx="4122235" cy="3477875"/>
          </a:xfrm>
          <a:prstGeom prst="rect">
            <a:avLst/>
          </a:prstGeom>
          <a:noFill/>
        </p:spPr>
        <p:txBody>
          <a:bodyPr wrap="square">
            <a:spAutoFit/>
          </a:bodyPr>
          <a:lstStyle/>
          <a:p>
            <a:pPr marL="342900" indent="-342900" algn="l">
              <a:buFont typeface="Arial" panose="020B0604020202020204" pitchFamily="34" charset="0"/>
              <a:buChar char="•"/>
            </a:pPr>
            <a:r>
              <a:rPr lang="en-US" sz="2200" b="0" i="0" u="none" strike="noStrike" baseline="0" dirty="0">
                <a:latin typeface="+mn-lt"/>
              </a:rPr>
              <a:t>Greater community-level social vulnerability, violent crime, per capita income, access to health care, and access to the Internet were all associated with increased risk for drug overdose </a:t>
            </a:r>
          </a:p>
          <a:p>
            <a:pPr marL="342900" indent="-342900" algn="l">
              <a:buFont typeface="Arial" panose="020B0604020202020204" pitchFamily="34" charset="0"/>
              <a:buChar char="•"/>
            </a:pPr>
            <a:r>
              <a:rPr lang="en-US" sz="2200" dirty="0">
                <a:latin typeface="+mn-lt"/>
              </a:rPr>
              <a:t>Having a lower housing vacancy rate </a:t>
            </a:r>
            <a:r>
              <a:rPr lang="en-US" sz="2200" b="0" i="0" u="none" strike="noStrike" baseline="0" dirty="0">
                <a:latin typeface="+mn-lt"/>
              </a:rPr>
              <a:t>was associated with lower risk for drug overdose </a:t>
            </a:r>
            <a:endParaRPr lang="en-US" sz="2200" dirty="0">
              <a:latin typeface="+mn-lt"/>
            </a:endParaRPr>
          </a:p>
        </p:txBody>
      </p:sp>
      <p:pic>
        <p:nvPicPr>
          <p:cNvPr id="9" name="Picture 8">
            <a:extLst>
              <a:ext uri="{FF2B5EF4-FFF2-40B4-BE49-F238E27FC236}">
                <a16:creationId xmlns:a16="http://schemas.microsoft.com/office/drawing/2014/main" id="{2E325F2E-AF78-E4BA-3087-A6BEB8308EF3}"/>
              </a:ext>
            </a:extLst>
          </p:cNvPr>
          <p:cNvPicPr>
            <a:picLocks noChangeAspect="1"/>
          </p:cNvPicPr>
          <p:nvPr/>
        </p:nvPicPr>
        <p:blipFill>
          <a:blip r:embed="rId3"/>
          <a:stretch>
            <a:fillRect/>
          </a:stretch>
        </p:blipFill>
        <p:spPr>
          <a:xfrm>
            <a:off x="471140" y="1918009"/>
            <a:ext cx="5075681" cy="1022515"/>
          </a:xfrm>
          <a:prstGeom prst="rect">
            <a:avLst/>
          </a:prstGeom>
        </p:spPr>
      </p:pic>
    </p:spTree>
    <p:extLst>
      <p:ext uri="{BB962C8B-B14F-4D97-AF65-F5344CB8AC3E}">
        <p14:creationId xmlns:p14="http://schemas.microsoft.com/office/powerpoint/2010/main" val="361408954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991D-BFC9-4A05-5276-CE0522E504C3}"/>
              </a:ext>
            </a:extLst>
          </p:cNvPr>
          <p:cNvSpPr>
            <a:spLocks noGrp="1"/>
          </p:cNvSpPr>
          <p:nvPr>
            <p:ph type="title"/>
          </p:nvPr>
        </p:nvSpPr>
        <p:spPr/>
        <p:txBody>
          <a:bodyPr/>
          <a:lstStyle/>
          <a:p>
            <a:r>
              <a:rPr lang="en-US" dirty="0"/>
              <a:t>Social Determinants of Health and Substance Use</a:t>
            </a:r>
          </a:p>
        </p:txBody>
      </p:sp>
      <p:sp>
        <p:nvSpPr>
          <p:cNvPr id="3" name="Content Placeholder 2">
            <a:extLst>
              <a:ext uri="{FF2B5EF4-FFF2-40B4-BE49-F238E27FC236}">
                <a16:creationId xmlns:a16="http://schemas.microsoft.com/office/drawing/2014/main" id="{AD2BE636-278A-C47F-5EFB-1C16E7E27C8A}"/>
              </a:ext>
            </a:extLst>
          </p:cNvPr>
          <p:cNvSpPr>
            <a:spLocks noGrp="1"/>
          </p:cNvSpPr>
          <p:nvPr>
            <p:ph sz="quarter" idx="15"/>
          </p:nvPr>
        </p:nvSpPr>
        <p:spPr>
          <a:xfrm>
            <a:off x="516193" y="1177433"/>
            <a:ext cx="11159613" cy="5446391"/>
          </a:xfrm>
        </p:spPr>
        <p:txBody>
          <a:bodyPr/>
          <a:lstStyle/>
          <a:p>
            <a:pPr marL="0" indent="0">
              <a:buNone/>
            </a:pPr>
            <a:r>
              <a:rPr lang="en-IN" sz="1700" dirty="0">
                <a:solidFill>
                  <a:srgbClr val="000000"/>
                </a:solidFill>
                <a:effectLst/>
                <a:latin typeface="+mn-lt"/>
                <a:ea typeface="Times New Roman" panose="02020603050405020304" pitchFamily="18" charset="0"/>
                <a:cs typeface="Arial" panose="020B0604020202020204" pitchFamily="34" charset="0"/>
              </a:rPr>
              <a:t>Green et al. Predictors of substance use initiation by early adolescence</a:t>
            </a:r>
            <a:r>
              <a:rPr lang="en-IN" sz="1700" dirty="0">
                <a:effectLst/>
                <a:uFill>
                  <a:solidFill>
                    <a:srgbClr val="FF0000"/>
                  </a:solidFill>
                </a:uFill>
                <a:latin typeface="+mn-lt"/>
                <a:ea typeface="Times New Roman" panose="02020603050405020304" pitchFamily="18" charset="0"/>
                <a:cs typeface="Arial" panose="020B0604020202020204" pitchFamily="34" charset="0"/>
              </a:rPr>
              <a:t>. </a:t>
            </a:r>
            <a:r>
              <a:rPr lang="en-IN" sz="1700" dirty="0">
                <a:solidFill>
                  <a:srgbClr val="000000"/>
                </a:solidFill>
                <a:effectLst/>
                <a:latin typeface="+mn-lt"/>
                <a:ea typeface="Times New Roman" panose="02020603050405020304" pitchFamily="18" charset="0"/>
                <a:cs typeface="Arial" panose="020B0604020202020204" pitchFamily="34" charset="0"/>
              </a:rPr>
              <a:t>Am J Psychiatry</a:t>
            </a:r>
            <a:r>
              <a:rPr lang="en-IN" sz="1700" dirty="0">
                <a:solidFill>
                  <a:srgbClr val="000000"/>
                </a:solidFill>
                <a:uFill>
                  <a:solidFill>
                    <a:srgbClr val="FF0000"/>
                  </a:solidFill>
                </a:uFill>
                <a:latin typeface="+mn-lt"/>
                <a:ea typeface="Times New Roman" panose="02020603050405020304" pitchFamily="18" charset="0"/>
                <a:cs typeface="Arial" panose="020B0604020202020204" pitchFamily="34" charset="0"/>
              </a:rPr>
              <a:t>, </a:t>
            </a:r>
            <a:r>
              <a:rPr lang="en-IN" sz="1700" dirty="0">
                <a:solidFill>
                  <a:srgbClr val="000000"/>
                </a:solidFill>
                <a:effectLst/>
                <a:latin typeface="+mn-lt"/>
                <a:ea typeface="Times New Roman" panose="02020603050405020304" pitchFamily="18" charset="0"/>
                <a:cs typeface="Arial" panose="020B0604020202020204" pitchFamily="34" charset="0"/>
              </a:rPr>
              <a:t>2024</a:t>
            </a:r>
            <a:endParaRPr lang="en-US" sz="1700" dirty="0">
              <a:latin typeface="+mn-lt"/>
              <a:ea typeface="Times New Roman" panose="02020603050405020304" pitchFamily="18" charset="0"/>
              <a:cs typeface="Arial" panose="020B0604020202020204" pitchFamily="34" charset="0"/>
            </a:endParaRPr>
          </a:p>
          <a:p>
            <a:r>
              <a:rPr lang="en-US" sz="1700" dirty="0">
                <a:latin typeface="+mn-lt"/>
                <a:ea typeface="Times New Roman" panose="02020603050405020304" pitchFamily="18" charset="0"/>
                <a:cs typeface="Arial" panose="020B0604020202020204" pitchFamily="34" charset="0"/>
              </a:rPr>
              <a:t>Analysis of</a:t>
            </a:r>
            <a:r>
              <a:rPr lang="en-US" sz="1700" dirty="0">
                <a:effectLst/>
                <a:latin typeface="+mn-lt"/>
                <a:ea typeface="Times New Roman" panose="02020603050405020304" pitchFamily="18" charset="0"/>
                <a:cs typeface="Arial" panose="020B0604020202020204" pitchFamily="34" charset="0"/>
              </a:rPr>
              <a:t> nearly 7,000 substance-naive youth ages 9-10 years from the NIH ABCD Study, who were followed for 3 years. </a:t>
            </a:r>
            <a:r>
              <a:rPr lang="en-US" sz="1700" b="1" dirty="0">
                <a:effectLst/>
                <a:latin typeface="+mn-lt"/>
                <a:ea typeface="Times New Roman" panose="02020603050405020304" pitchFamily="18" charset="0"/>
                <a:cs typeface="Arial" panose="020B0604020202020204" pitchFamily="34" charset="0"/>
              </a:rPr>
              <a:t>Among 420 different variables</a:t>
            </a:r>
            <a:r>
              <a:rPr lang="en-US" sz="1700" dirty="0">
                <a:effectLst/>
                <a:latin typeface="+mn-lt"/>
                <a:ea typeface="Times New Roman" panose="02020603050405020304" pitchFamily="18" charset="0"/>
                <a:cs typeface="Arial" panose="020B0604020202020204" pitchFamily="34" charset="0"/>
              </a:rPr>
              <a:t>, including demographic characteristics, self and peer involvement with substance use, parenting behaviors, mental and general medical health, culture and environment, hormones, neurocognitive functioning, and structural neuroimaging, </a:t>
            </a:r>
            <a:r>
              <a:rPr lang="en-US" sz="1700" b="1" dirty="0">
                <a:effectLst/>
                <a:latin typeface="+mn-lt"/>
                <a:ea typeface="Times New Roman" panose="02020603050405020304" pitchFamily="18" charset="0"/>
                <a:cs typeface="Arial" panose="020B0604020202020204" pitchFamily="34" charset="0"/>
              </a:rPr>
              <a:t>the strongest predictors of substance use initiation were sociodemographic, cultural, and environmental characteristics, including race and income. </a:t>
            </a:r>
          </a:p>
          <a:p>
            <a:pPr marL="0" indent="0">
              <a:buNone/>
            </a:pPr>
            <a:r>
              <a:rPr lang="en-US" sz="1700" dirty="0" err="1">
                <a:latin typeface="+mn-lt"/>
                <a:ea typeface="Times New Roman" panose="02020603050405020304" pitchFamily="18" charset="0"/>
                <a:cs typeface="Arial" panose="020B0604020202020204" pitchFamily="34" charset="0"/>
              </a:rPr>
              <a:t>Assari</a:t>
            </a:r>
            <a:r>
              <a:rPr lang="en-US" sz="1700" dirty="0">
                <a:latin typeface="+mn-lt"/>
                <a:ea typeface="Times New Roman" panose="02020603050405020304" pitchFamily="18" charset="0"/>
                <a:cs typeface="Arial" panose="020B0604020202020204" pitchFamily="34" charset="0"/>
              </a:rPr>
              <a:t> et al. </a:t>
            </a:r>
            <a:r>
              <a:rPr lang="en-IN" sz="1700" dirty="0">
                <a:solidFill>
                  <a:srgbClr val="000000"/>
                </a:solidFill>
                <a:effectLst/>
                <a:latin typeface="+mn-lt"/>
                <a:ea typeface="Times New Roman" panose="02020603050405020304" pitchFamily="18" charset="0"/>
                <a:cs typeface="Arial" panose="020B0604020202020204" pitchFamily="34" charset="0"/>
              </a:rPr>
              <a:t>The link between residential stability and youth substance use: role of stressful life events and </a:t>
            </a:r>
            <a:r>
              <a:rPr lang="en-IN" sz="1700" dirty="0" err="1">
                <a:solidFill>
                  <a:srgbClr val="000000"/>
                </a:solidFill>
                <a:effectLst/>
                <a:latin typeface="+mn-lt"/>
                <a:ea typeface="Times New Roman" panose="02020603050405020304" pitchFamily="18" charset="0"/>
                <a:cs typeface="Arial" panose="020B0604020202020204" pitchFamily="34" charset="0"/>
              </a:rPr>
              <a:t>behavioral</a:t>
            </a:r>
            <a:r>
              <a:rPr lang="en-IN" sz="1700" dirty="0">
                <a:solidFill>
                  <a:srgbClr val="000000"/>
                </a:solidFill>
                <a:effectLst/>
                <a:latin typeface="+mn-lt"/>
                <a:ea typeface="Times New Roman" panose="02020603050405020304" pitchFamily="18" charset="0"/>
                <a:cs typeface="Arial" panose="020B0604020202020204" pitchFamily="34" charset="0"/>
              </a:rPr>
              <a:t> problems</a:t>
            </a:r>
            <a:r>
              <a:rPr lang="en-IN" sz="1700" dirty="0">
                <a:effectLst/>
                <a:uFill>
                  <a:solidFill>
                    <a:srgbClr val="FF0000"/>
                  </a:solidFill>
                </a:uFill>
                <a:latin typeface="+mn-lt"/>
                <a:ea typeface="Times New Roman" panose="02020603050405020304" pitchFamily="18" charset="0"/>
                <a:cs typeface="Arial" panose="020B0604020202020204" pitchFamily="34" charset="0"/>
              </a:rPr>
              <a:t>. </a:t>
            </a:r>
            <a:r>
              <a:rPr lang="en-IN" sz="1700" dirty="0">
                <a:solidFill>
                  <a:srgbClr val="000000"/>
                </a:solidFill>
                <a:effectLst/>
                <a:latin typeface="+mn-lt"/>
                <a:ea typeface="Times New Roman" panose="02020603050405020304" pitchFamily="18" charset="0"/>
                <a:cs typeface="Arial" panose="020B0604020202020204" pitchFamily="34" charset="0"/>
              </a:rPr>
              <a:t>J Med </a:t>
            </a:r>
            <a:r>
              <a:rPr lang="en-IN" sz="1700" dirty="0" err="1">
                <a:solidFill>
                  <a:srgbClr val="000000"/>
                </a:solidFill>
                <a:effectLst/>
                <a:latin typeface="+mn-lt"/>
                <a:ea typeface="Times New Roman" panose="02020603050405020304" pitchFamily="18" charset="0"/>
                <a:cs typeface="Arial" panose="020B0604020202020204" pitchFamily="34" charset="0"/>
              </a:rPr>
              <a:t>Surg</a:t>
            </a:r>
            <a:r>
              <a:rPr lang="en-IN" sz="1700" dirty="0">
                <a:solidFill>
                  <a:srgbClr val="000000"/>
                </a:solidFill>
                <a:effectLst/>
                <a:latin typeface="+mn-lt"/>
                <a:ea typeface="Times New Roman" panose="02020603050405020304" pitchFamily="18" charset="0"/>
                <a:cs typeface="Arial" panose="020B0604020202020204" pitchFamily="34" charset="0"/>
              </a:rPr>
              <a:t> Public Health</a:t>
            </a:r>
            <a:r>
              <a:rPr lang="en-IN" sz="1700" dirty="0">
                <a:solidFill>
                  <a:srgbClr val="000000"/>
                </a:solidFill>
                <a:uFill>
                  <a:solidFill>
                    <a:srgbClr val="FF0000"/>
                  </a:solidFill>
                </a:uFill>
                <a:latin typeface="+mn-lt"/>
                <a:ea typeface="Times New Roman" panose="02020603050405020304" pitchFamily="18" charset="0"/>
                <a:cs typeface="Arial" panose="020B0604020202020204" pitchFamily="34" charset="0"/>
              </a:rPr>
              <a:t>, </a:t>
            </a:r>
            <a:r>
              <a:rPr lang="en-IN" sz="1700" dirty="0">
                <a:solidFill>
                  <a:srgbClr val="000000"/>
                </a:solidFill>
                <a:effectLst/>
                <a:latin typeface="+mn-lt"/>
                <a:ea typeface="Times New Roman" panose="02020603050405020304" pitchFamily="18" charset="0"/>
                <a:cs typeface="Arial" panose="020B0604020202020204" pitchFamily="34" charset="0"/>
              </a:rPr>
              <a:t>2024</a:t>
            </a:r>
            <a:r>
              <a:rPr lang="en-IN" sz="1700" dirty="0">
                <a:effectLst/>
                <a:uFill>
                  <a:solidFill>
                    <a:srgbClr val="FF0000"/>
                  </a:solidFill>
                </a:uFill>
                <a:latin typeface="+mn-lt"/>
                <a:ea typeface="Times New Roman" panose="02020603050405020304" pitchFamily="18" charset="0"/>
                <a:cs typeface="Arial" panose="020B0604020202020204" pitchFamily="34" charset="0"/>
              </a:rPr>
              <a:t>.</a:t>
            </a:r>
          </a:p>
          <a:p>
            <a:r>
              <a:rPr lang="en-US" sz="1700" dirty="0">
                <a:effectLst/>
                <a:latin typeface="+mn-lt"/>
                <a:ea typeface="Times New Roman" panose="02020603050405020304" pitchFamily="18" charset="0"/>
                <a:cs typeface="Arial" panose="020B0604020202020204" pitchFamily="34" charset="0"/>
              </a:rPr>
              <a:t>Analysis of NIH ABCD Study data. </a:t>
            </a:r>
            <a:r>
              <a:rPr lang="en-US" sz="1700" dirty="0">
                <a:latin typeface="+mn-lt"/>
                <a:ea typeface="Times New Roman" panose="02020603050405020304" pitchFamily="18" charset="0"/>
                <a:cs typeface="Arial" panose="020B0604020202020204" pitchFamily="34" charset="0"/>
              </a:rPr>
              <a:t>F</a:t>
            </a:r>
            <a:r>
              <a:rPr lang="en-US" sz="1700" dirty="0">
                <a:effectLst/>
                <a:latin typeface="+mn-lt"/>
                <a:ea typeface="Times New Roman" panose="02020603050405020304" pitchFamily="18" charset="0"/>
                <a:cs typeface="Arial" panose="020B0604020202020204" pitchFamily="34" charset="0"/>
              </a:rPr>
              <a:t>ound that residential stability was higher among families with higher incomes, married households, and people residing in high-income neighborhoods. However, </a:t>
            </a:r>
            <a:r>
              <a:rPr lang="en-US" sz="1700" b="1" dirty="0">
                <a:effectLst/>
                <a:latin typeface="+mn-lt"/>
                <a:ea typeface="Times New Roman" panose="02020603050405020304" pitchFamily="18" charset="0"/>
                <a:cs typeface="Arial" panose="020B0604020202020204" pitchFamily="34" charset="0"/>
              </a:rPr>
              <a:t>residential stability was inversely associated with risk for substance use and behavioral problems among the study’s children, suggesting that residential stability may be a cornerstone of children’s healthy development</a:t>
            </a:r>
            <a:r>
              <a:rPr lang="en-US" sz="1700" dirty="0">
                <a:effectLst/>
                <a:latin typeface="+mn-lt"/>
                <a:ea typeface="Times New Roman" panose="02020603050405020304" pitchFamily="18" charset="0"/>
                <a:cs typeface="Arial" panose="020B0604020202020204" pitchFamily="34" charset="0"/>
              </a:rPr>
              <a:t>. </a:t>
            </a:r>
          </a:p>
          <a:p>
            <a:pPr marL="0" indent="0">
              <a:buNone/>
            </a:pPr>
            <a:r>
              <a:rPr lang="en-US" sz="1700" dirty="0" err="1">
                <a:effectLst/>
                <a:latin typeface="+mn-lt"/>
                <a:ea typeface="Times New Roman" panose="02020603050405020304" pitchFamily="18" charset="0"/>
                <a:cs typeface="Arial" panose="020B0604020202020204" pitchFamily="34" charset="0"/>
              </a:rPr>
              <a:t>Altekruse</a:t>
            </a:r>
            <a:r>
              <a:rPr lang="en-US" sz="1700" dirty="0">
                <a:effectLst/>
                <a:latin typeface="+mn-lt"/>
                <a:ea typeface="Times New Roman" panose="02020603050405020304" pitchFamily="18" charset="0"/>
                <a:cs typeface="Arial" panose="020B0604020202020204" pitchFamily="34" charset="0"/>
              </a:rPr>
              <a:t> et al. </a:t>
            </a:r>
            <a:r>
              <a:rPr lang="en-IN" sz="1700" dirty="0">
                <a:solidFill>
                  <a:srgbClr val="000000"/>
                </a:solidFill>
                <a:effectLst/>
                <a:latin typeface="+mn-lt"/>
                <a:ea typeface="Times New Roman" panose="02020603050405020304" pitchFamily="18" charset="0"/>
                <a:cs typeface="Arial" panose="020B0604020202020204" pitchFamily="34" charset="0"/>
              </a:rPr>
              <a:t>Socioeconomic risk factors for fatal opioid overdoses in the United States: findings from the Mortality Disparities in American Communities Study (MDAC). </a:t>
            </a:r>
            <a:r>
              <a:rPr lang="en-IN" sz="1700" dirty="0" err="1">
                <a:solidFill>
                  <a:srgbClr val="000000"/>
                </a:solidFill>
                <a:effectLst/>
                <a:latin typeface="+mn-lt"/>
                <a:ea typeface="Times New Roman" panose="02020603050405020304" pitchFamily="18" charset="0"/>
                <a:cs typeface="Arial" panose="020B0604020202020204" pitchFamily="34" charset="0"/>
              </a:rPr>
              <a:t>PloS</a:t>
            </a:r>
            <a:r>
              <a:rPr lang="en-IN" sz="1700" dirty="0">
                <a:solidFill>
                  <a:srgbClr val="000000"/>
                </a:solidFill>
                <a:effectLst/>
                <a:latin typeface="+mn-lt"/>
                <a:ea typeface="Times New Roman" panose="02020603050405020304" pitchFamily="18" charset="0"/>
                <a:cs typeface="Arial" panose="020B0604020202020204" pitchFamily="34" charset="0"/>
              </a:rPr>
              <a:t> One, 2020.</a:t>
            </a:r>
            <a:endParaRPr lang="en-US" sz="1700" dirty="0">
              <a:latin typeface="+mn-lt"/>
              <a:cs typeface="Arial" panose="020B0604020202020204" pitchFamily="34" charset="0"/>
            </a:endParaRPr>
          </a:p>
          <a:p>
            <a:r>
              <a:rPr lang="en-US" sz="1700" b="1" dirty="0">
                <a:latin typeface="+mn-lt"/>
                <a:ea typeface="Times New Roman" panose="02020603050405020304" pitchFamily="18" charset="0"/>
                <a:cs typeface="Arial" panose="020B0604020202020204" pitchFamily="34" charset="0"/>
              </a:rPr>
              <a:t>R</a:t>
            </a:r>
            <a:r>
              <a:rPr lang="en-US" sz="1700" b="1" dirty="0">
                <a:effectLst/>
                <a:latin typeface="+mn-lt"/>
                <a:ea typeface="Times New Roman" panose="02020603050405020304" pitchFamily="18" charset="0"/>
                <a:cs typeface="Arial" panose="020B0604020202020204" pitchFamily="34" charset="0"/>
              </a:rPr>
              <a:t>isk of dying from an opioid-involved overdose was higher </a:t>
            </a:r>
            <a:r>
              <a:rPr lang="en-US" sz="1700" dirty="0">
                <a:effectLst/>
                <a:latin typeface="+mn-lt"/>
                <a:ea typeface="Times New Roman" panose="02020603050405020304" pitchFamily="18" charset="0"/>
                <a:cs typeface="Arial" panose="020B0604020202020204" pitchFamily="34" charset="0"/>
              </a:rPr>
              <a:t>among </a:t>
            </a:r>
            <a:r>
              <a:rPr lang="en-US" sz="1700" b="1" dirty="0">
                <a:effectLst/>
                <a:latin typeface="+mn-lt"/>
                <a:ea typeface="Times New Roman" panose="02020603050405020304" pitchFamily="18" charset="0"/>
                <a:cs typeface="Arial" panose="020B0604020202020204" pitchFamily="34" charset="0"/>
              </a:rPr>
              <a:t>unemployed </a:t>
            </a:r>
            <a:r>
              <a:rPr lang="en-US" sz="1700" dirty="0">
                <a:effectLst/>
                <a:latin typeface="+mn-lt"/>
                <a:ea typeface="Times New Roman" panose="02020603050405020304" pitchFamily="18" charset="0"/>
                <a:cs typeface="Arial" panose="020B0604020202020204" pitchFamily="34" charset="0"/>
              </a:rPr>
              <a:t>compared with employed individuals (HR=2.46), those with </a:t>
            </a:r>
            <a:r>
              <a:rPr lang="en-US" sz="1700" b="1" dirty="0">
                <a:effectLst/>
                <a:latin typeface="+mn-lt"/>
                <a:ea typeface="Times New Roman" panose="02020603050405020304" pitchFamily="18" charset="0"/>
                <a:cs typeface="Arial" panose="020B0604020202020204" pitchFamily="34" charset="0"/>
              </a:rPr>
              <a:t>only a high school education </a:t>
            </a:r>
            <a:r>
              <a:rPr lang="en-US" sz="1700" dirty="0">
                <a:effectLst/>
                <a:latin typeface="+mn-lt"/>
                <a:ea typeface="Times New Roman" panose="02020603050405020304" pitchFamily="18" charset="0"/>
                <a:cs typeface="Arial" panose="020B0604020202020204" pitchFamily="34" charset="0"/>
              </a:rPr>
              <a:t>compared with adults with graduate degrees (HR=2.48), </a:t>
            </a:r>
            <a:r>
              <a:rPr lang="en-US" sz="1700" b="1" dirty="0">
                <a:effectLst/>
                <a:latin typeface="+mn-lt"/>
                <a:ea typeface="Times New Roman" panose="02020603050405020304" pitchFamily="18" charset="0"/>
                <a:cs typeface="Arial" panose="020B0604020202020204" pitchFamily="34" charset="0"/>
              </a:rPr>
              <a:t>those who rented their homes </a:t>
            </a:r>
            <a:r>
              <a:rPr lang="en-US" sz="1700" dirty="0">
                <a:effectLst/>
                <a:latin typeface="+mn-lt"/>
                <a:ea typeface="Times New Roman" panose="02020603050405020304" pitchFamily="18" charset="0"/>
                <a:cs typeface="Arial" panose="020B0604020202020204" pitchFamily="34" charset="0"/>
              </a:rPr>
              <a:t>compared with those who owned homes with mortgages (HR=1.36), </a:t>
            </a:r>
            <a:r>
              <a:rPr lang="en-US" sz="1700" b="1" dirty="0">
                <a:effectLst/>
                <a:latin typeface="+mn-lt"/>
                <a:ea typeface="Times New Roman" panose="02020603050405020304" pitchFamily="18" charset="0"/>
                <a:cs typeface="Arial" panose="020B0604020202020204" pitchFamily="34" charset="0"/>
              </a:rPr>
              <a:t>people without health insurance </a:t>
            </a:r>
            <a:r>
              <a:rPr lang="en-US" sz="1700" dirty="0">
                <a:effectLst/>
                <a:latin typeface="+mn-lt"/>
                <a:ea typeface="Times New Roman" panose="02020603050405020304" pitchFamily="18" charset="0"/>
                <a:cs typeface="Arial" panose="020B0604020202020204" pitchFamily="34" charset="0"/>
              </a:rPr>
              <a:t>(HR=1.30), </a:t>
            </a:r>
            <a:r>
              <a:rPr lang="en-US" sz="1700" b="1" dirty="0">
                <a:effectLst/>
                <a:latin typeface="+mn-lt"/>
                <a:ea typeface="Times New Roman" panose="02020603050405020304" pitchFamily="18" charset="0"/>
                <a:cs typeface="Arial" panose="020B0604020202020204" pitchFamily="34" charset="0"/>
              </a:rPr>
              <a:t>people who were incarcerated </a:t>
            </a:r>
            <a:r>
              <a:rPr lang="en-US" sz="1700" dirty="0">
                <a:effectLst/>
                <a:latin typeface="+mn-lt"/>
                <a:ea typeface="Times New Roman" panose="02020603050405020304" pitchFamily="18" charset="0"/>
                <a:cs typeface="Arial" panose="020B0604020202020204" pitchFamily="34" charset="0"/>
              </a:rPr>
              <a:t>(HR=2.70), and </a:t>
            </a:r>
            <a:r>
              <a:rPr lang="en-US" sz="1700" b="1" dirty="0">
                <a:effectLst/>
                <a:latin typeface="+mn-lt"/>
                <a:ea typeface="Times New Roman" panose="02020603050405020304" pitchFamily="18" charset="0"/>
                <a:cs typeface="Arial" panose="020B0604020202020204" pitchFamily="34" charset="0"/>
              </a:rPr>
              <a:t>people living in poverty</a:t>
            </a:r>
            <a:r>
              <a:rPr lang="en-US" sz="1700" dirty="0">
                <a:effectLst/>
                <a:latin typeface="+mn-lt"/>
                <a:ea typeface="Times New Roman" panose="02020603050405020304" pitchFamily="18" charset="0"/>
                <a:cs typeface="Arial" panose="020B0604020202020204" pitchFamily="34" charset="0"/>
              </a:rPr>
              <a:t> compared with those living in households at least five times above the poverty line (HR=1.36).</a:t>
            </a:r>
          </a:p>
          <a:p>
            <a:endParaRPr lang="en-US" sz="1600" dirty="0">
              <a:latin typeface="+mn-lt"/>
            </a:endParaRPr>
          </a:p>
        </p:txBody>
      </p:sp>
    </p:spTree>
    <p:extLst>
      <p:ext uri="{BB962C8B-B14F-4D97-AF65-F5344CB8AC3E}">
        <p14:creationId xmlns:p14="http://schemas.microsoft.com/office/powerpoint/2010/main" val="2557288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576953-7CE9-A8C5-D80C-3F13DB623F72}"/>
              </a:ext>
            </a:extLst>
          </p:cNvPr>
          <p:cNvSpPr>
            <a:spLocks noGrp="1"/>
          </p:cNvSpPr>
          <p:nvPr>
            <p:ph type="title"/>
          </p:nvPr>
        </p:nvSpPr>
        <p:spPr>
          <a:xfrm>
            <a:off x="322028" y="150657"/>
            <a:ext cx="11617351" cy="633009"/>
          </a:xfrm>
        </p:spPr>
        <p:txBody>
          <a:bodyPr>
            <a:normAutofit/>
          </a:bodyPr>
          <a:lstStyle/>
          <a:p>
            <a:r>
              <a:rPr lang="en-US" dirty="0"/>
              <a:t>Historically High Overdose Deaths in the U.S., 1968-2023P</a:t>
            </a:r>
          </a:p>
        </p:txBody>
      </p:sp>
      <p:sp>
        <p:nvSpPr>
          <p:cNvPr id="3" name="TextBox 2">
            <a:extLst>
              <a:ext uri="{FF2B5EF4-FFF2-40B4-BE49-F238E27FC236}">
                <a16:creationId xmlns:a16="http://schemas.microsoft.com/office/drawing/2014/main" id="{ACA7684F-D2ED-D419-BA47-898AB700A6CB}"/>
              </a:ext>
            </a:extLst>
          </p:cNvPr>
          <p:cNvSpPr txBox="1"/>
          <p:nvPr/>
        </p:nvSpPr>
        <p:spPr>
          <a:xfrm>
            <a:off x="30895" y="6494104"/>
            <a:ext cx="7120380" cy="297454"/>
          </a:xfrm>
          <a:prstGeom prst="rect">
            <a:avLst/>
          </a:prstGeom>
          <a:noFill/>
        </p:spPr>
        <p:txBody>
          <a:bodyPr wrap="square">
            <a:spAutoFit/>
          </a:bodyPr>
          <a:lstStyle/>
          <a:p>
            <a:r>
              <a:rPr lang="en-US" sz="1333" dirty="0"/>
              <a:t>Source: CDC</a:t>
            </a:r>
          </a:p>
        </p:txBody>
      </p:sp>
      <p:graphicFrame>
        <p:nvGraphicFramePr>
          <p:cNvPr id="5" name="Chart 4">
            <a:extLst>
              <a:ext uri="{FF2B5EF4-FFF2-40B4-BE49-F238E27FC236}">
                <a16:creationId xmlns:a16="http://schemas.microsoft.com/office/drawing/2014/main" id="{302444F6-01F4-223A-B6C9-A8DF3066782B}"/>
              </a:ext>
            </a:extLst>
          </p:cNvPr>
          <p:cNvGraphicFramePr>
            <a:graphicFrameLocks/>
          </p:cNvGraphicFramePr>
          <p:nvPr/>
        </p:nvGraphicFramePr>
        <p:xfrm>
          <a:off x="220717" y="977463"/>
          <a:ext cx="11819975" cy="512904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254A779-57E9-3959-762D-D85AB7C318BB}"/>
              </a:ext>
            </a:extLst>
          </p:cNvPr>
          <p:cNvSpPr txBox="1"/>
          <p:nvPr/>
        </p:nvSpPr>
        <p:spPr>
          <a:xfrm>
            <a:off x="3591085" y="986594"/>
            <a:ext cx="5386218" cy="369332"/>
          </a:xfrm>
          <a:prstGeom prst="rect">
            <a:avLst/>
          </a:prstGeom>
          <a:noFill/>
        </p:spPr>
        <p:txBody>
          <a:bodyPr wrap="none" rtlCol="0">
            <a:spAutoFit/>
          </a:bodyPr>
          <a:lstStyle/>
          <a:p>
            <a:r>
              <a:rPr lang="en-US" b="1" dirty="0"/>
              <a:t>Estimated more than 105,000 overdose deaths in 2023</a:t>
            </a:r>
          </a:p>
        </p:txBody>
      </p:sp>
    </p:spTree>
    <p:extLst>
      <p:ext uri="{BB962C8B-B14F-4D97-AF65-F5344CB8AC3E}">
        <p14:creationId xmlns:p14="http://schemas.microsoft.com/office/powerpoint/2010/main" val="295035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93CBBE-4C07-8A51-7DC7-A3A12535A71B}"/>
              </a:ext>
            </a:extLst>
          </p:cNvPr>
          <p:cNvSpPr/>
          <p:nvPr/>
        </p:nvSpPr>
        <p:spPr>
          <a:xfrm>
            <a:off x="9638232" y="5821851"/>
            <a:ext cx="2259106" cy="914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5876EC0-19DE-45AF-8C6E-B1C76573616D}"/>
              </a:ext>
            </a:extLst>
          </p:cNvPr>
          <p:cNvSpPr txBox="1"/>
          <p:nvPr/>
        </p:nvSpPr>
        <p:spPr>
          <a:xfrm>
            <a:off x="112014" y="1418694"/>
            <a:ext cx="3286799" cy="3631763"/>
          </a:xfrm>
          <a:prstGeom prst="rect">
            <a:avLst/>
          </a:prstGeom>
          <a:noFill/>
        </p:spPr>
        <p:txBody>
          <a:bodyPr wrap="square" rtlCol="0">
            <a:spAutoFit/>
          </a:bodyPr>
          <a:lstStyle/>
          <a:p>
            <a:pPr marL="342882" indent="-342882" defTabSz="914377">
              <a:spcAft>
                <a:spcPts val="1200"/>
              </a:spcAft>
              <a:buClr>
                <a:srgbClr val="7030A0"/>
              </a:buClr>
              <a:buFont typeface="Wingdings" panose="05000000000000000000" pitchFamily="2" charset="2"/>
              <a:buChar char="Ø"/>
              <a:defRPr/>
            </a:pPr>
            <a:r>
              <a:rPr lang="en-US" sz="1600" dirty="0"/>
              <a:t>Genetic factors</a:t>
            </a:r>
          </a:p>
          <a:p>
            <a:pPr marL="342882" indent="-342882" defTabSz="914377">
              <a:spcAft>
                <a:spcPts val="1200"/>
              </a:spcAft>
              <a:buClr>
                <a:srgbClr val="7030A0"/>
              </a:buClr>
              <a:buFont typeface="Wingdings" panose="05000000000000000000" pitchFamily="2" charset="2"/>
              <a:buChar char="Ø"/>
              <a:defRPr/>
            </a:pPr>
            <a:r>
              <a:rPr lang="en-US" sz="1600" dirty="0"/>
              <a:t>Initiating substance use early</a:t>
            </a:r>
          </a:p>
          <a:p>
            <a:pPr marL="342882" indent="-342882" defTabSz="914377">
              <a:spcAft>
                <a:spcPts val="1200"/>
              </a:spcAft>
              <a:buClr>
                <a:srgbClr val="7030A0"/>
              </a:buClr>
              <a:buFont typeface="Wingdings" panose="05000000000000000000" pitchFamily="2" charset="2"/>
              <a:buChar char="Ø"/>
              <a:defRPr/>
            </a:pPr>
            <a:r>
              <a:rPr lang="en-US" sz="1600" dirty="0"/>
              <a:t>Low risk perception of use</a:t>
            </a:r>
          </a:p>
          <a:p>
            <a:pPr marL="342882" indent="-342882" defTabSz="914377">
              <a:spcAft>
                <a:spcPts val="1200"/>
              </a:spcAft>
              <a:buClr>
                <a:srgbClr val="7030A0"/>
              </a:buClr>
              <a:buFont typeface="Wingdings" panose="05000000000000000000" pitchFamily="2" charset="2"/>
              <a:buChar char="Ø"/>
              <a:defRPr/>
            </a:pPr>
            <a:r>
              <a:rPr lang="en-US" sz="1600" dirty="0"/>
              <a:t>Peers who use substances</a:t>
            </a:r>
          </a:p>
          <a:p>
            <a:pPr marL="342882" indent="-342882" defTabSz="914377">
              <a:spcAft>
                <a:spcPts val="1200"/>
              </a:spcAft>
              <a:buClr>
                <a:srgbClr val="7030A0"/>
              </a:buClr>
              <a:buFont typeface="Wingdings" panose="05000000000000000000" pitchFamily="2" charset="2"/>
              <a:buChar char="Ø"/>
              <a:defRPr/>
            </a:pPr>
            <a:r>
              <a:rPr lang="en-US" sz="1600" dirty="0"/>
              <a:t>Perception of substance use among peers is high</a:t>
            </a:r>
          </a:p>
          <a:p>
            <a:pPr marL="342882" indent="-342882" defTabSz="914377">
              <a:spcAft>
                <a:spcPts val="1200"/>
              </a:spcAft>
              <a:buClr>
                <a:srgbClr val="7030A0"/>
              </a:buClr>
              <a:buFont typeface="Wingdings" panose="05000000000000000000" pitchFamily="2" charset="2"/>
              <a:buChar char="Ø"/>
              <a:defRPr/>
            </a:pPr>
            <a:r>
              <a:rPr lang="en-US" sz="1600" dirty="0"/>
              <a:t>Early emotional distress or aggressiveness </a:t>
            </a:r>
          </a:p>
          <a:p>
            <a:pPr marL="342882" indent="-342882" defTabSz="914377">
              <a:spcAft>
                <a:spcPts val="1200"/>
              </a:spcAft>
              <a:buClr>
                <a:srgbClr val="7030A0"/>
              </a:buClr>
              <a:buFont typeface="Wingdings" panose="05000000000000000000" pitchFamily="2" charset="2"/>
              <a:buChar char="Ø"/>
              <a:defRPr/>
            </a:pPr>
            <a:r>
              <a:rPr lang="en-US" sz="1600" dirty="0"/>
              <a:t>Mental health challenges</a:t>
            </a:r>
          </a:p>
          <a:p>
            <a:pPr marL="342882" indent="-342882" defTabSz="914377">
              <a:spcAft>
                <a:spcPts val="1200"/>
              </a:spcAft>
              <a:buClr>
                <a:srgbClr val="7030A0"/>
              </a:buClr>
              <a:buFont typeface="Wingdings" panose="05000000000000000000" pitchFamily="2" charset="2"/>
              <a:buChar char="Ø"/>
              <a:defRPr/>
            </a:pPr>
            <a:r>
              <a:rPr lang="en-US" sz="1600" dirty="0">
                <a:solidFill>
                  <a:srgbClr val="FF0000"/>
                </a:solidFill>
              </a:rPr>
              <a:t>ACEs/Trauma</a:t>
            </a:r>
          </a:p>
        </p:txBody>
      </p:sp>
      <p:sp>
        <p:nvSpPr>
          <p:cNvPr id="9" name="TextBox 8">
            <a:extLst>
              <a:ext uri="{FF2B5EF4-FFF2-40B4-BE49-F238E27FC236}">
                <a16:creationId xmlns:a16="http://schemas.microsoft.com/office/drawing/2014/main" id="{C0D9DE5E-E9E2-4AD5-9DB8-191A04B782BD}"/>
              </a:ext>
            </a:extLst>
          </p:cNvPr>
          <p:cNvSpPr txBox="1"/>
          <p:nvPr/>
        </p:nvSpPr>
        <p:spPr>
          <a:xfrm>
            <a:off x="3340552" y="1416175"/>
            <a:ext cx="2755448" cy="3416320"/>
          </a:xfrm>
          <a:prstGeom prst="rect">
            <a:avLst/>
          </a:prstGeom>
          <a:noFill/>
        </p:spPr>
        <p:txBody>
          <a:bodyPr wrap="square" rtlCol="0">
            <a:spAutoFit/>
          </a:bodyPr>
          <a:lstStyle/>
          <a:p>
            <a:pPr marL="342882" indent="-342882" defTabSz="914377">
              <a:spcAft>
                <a:spcPts val="1200"/>
              </a:spcAft>
              <a:buClr>
                <a:srgbClr val="7030A0"/>
              </a:buClr>
              <a:buFont typeface="Wingdings" panose="05000000000000000000" pitchFamily="2" charset="2"/>
              <a:buChar char="Ø"/>
              <a:defRPr/>
            </a:pPr>
            <a:r>
              <a:rPr lang="en-US" sz="1600" dirty="0">
                <a:solidFill>
                  <a:srgbClr val="FF0000"/>
                </a:solidFill>
              </a:rPr>
              <a:t>Substance use in the family and home</a:t>
            </a:r>
          </a:p>
          <a:p>
            <a:pPr marL="342882" indent="-342882" defTabSz="914377">
              <a:spcAft>
                <a:spcPts val="1200"/>
              </a:spcAft>
              <a:buClr>
                <a:srgbClr val="7030A0"/>
              </a:buClr>
              <a:buFont typeface="Wingdings" panose="05000000000000000000" pitchFamily="2" charset="2"/>
              <a:buChar char="Ø"/>
              <a:defRPr/>
            </a:pPr>
            <a:r>
              <a:rPr lang="en-US" sz="1600" dirty="0">
                <a:solidFill>
                  <a:srgbClr val="FF0000"/>
                </a:solidFill>
              </a:rPr>
              <a:t>Parental mental health challenges</a:t>
            </a:r>
          </a:p>
          <a:p>
            <a:pPr marL="342882" indent="-342882" defTabSz="914377">
              <a:spcAft>
                <a:spcPts val="1200"/>
              </a:spcAft>
              <a:buClr>
                <a:srgbClr val="7030A0"/>
              </a:buClr>
              <a:buFont typeface="Wingdings" panose="05000000000000000000" pitchFamily="2" charset="2"/>
              <a:buChar char="Ø"/>
              <a:defRPr/>
            </a:pPr>
            <a:r>
              <a:rPr lang="en-US" sz="1600" dirty="0">
                <a:solidFill>
                  <a:srgbClr val="FF0000"/>
                </a:solidFill>
              </a:rPr>
              <a:t>Family conflict, abuse, or neglect, other ACEs</a:t>
            </a:r>
          </a:p>
          <a:p>
            <a:pPr marL="342882" indent="-342882" defTabSz="914377">
              <a:spcAft>
                <a:spcPts val="1200"/>
              </a:spcAft>
              <a:buClr>
                <a:srgbClr val="7030A0"/>
              </a:buClr>
              <a:buFont typeface="Wingdings" panose="05000000000000000000" pitchFamily="2" charset="2"/>
              <a:buChar char="Ø"/>
              <a:defRPr/>
            </a:pPr>
            <a:r>
              <a:rPr lang="en-US" sz="1600" dirty="0"/>
              <a:t>Parents who favorably view or approve of substance use</a:t>
            </a:r>
          </a:p>
          <a:p>
            <a:pPr marL="342882" indent="-342882" defTabSz="914377">
              <a:spcAft>
                <a:spcPts val="1200"/>
              </a:spcAft>
              <a:buClr>
                <a:srgbClr val="7030A0"/>
              </a:buClr>
              <a:buFont typeface="Wingdings" panose="05000000000000000000" pitchFamily="2" charset="2"/>
              <a:buChar char="Ø"/>
              <a:defRPr/>
            </a:pPr>
            <a:r>
              <a:rPr lang="en-US" sz="1600" dirty="0"/>
              <a:t>Lack of family connectedness</a:t>
            </a:r>
          </a:p>
        </p:txBody>
      </p:sp>
      <p:sp>
        <p:nvSpPr>
          <p:cNvPr id="10" name="TextBox 9">
            <a:extLst>
              <a:ext uri="{FF2B5EF4-FFF2-40B4-BE49-F238E27FC236}">
                <a16:creationId xmlns:a16="http://schemas.microsoft.com/office/drawing/2014/main" id="{8AE0CB11-C757-4094-93D7-F1DE4269EFEA}"/>
              </a:ext>
            </a:extLst>
          </p:cNvPr>
          <p:cNvSpPr txBox="1"/>
          <p:nvPr/>
        </p:nvSpPr>
        <p:spPr>
          <a:xfrm>
            <a:off x="6298880" y="1416175"/>
            <a:ext cx="3067968" cy="4431983"/>
          </a:xfrm>
          <a:prstGeom prst="rect">
            <a:avLst/>
          </a:prstGeom>
          <a:noFill/>
        </p:spPr>
        <p:txBody>
          <a:bodyPr wrap="square" rtlCol="0">
            <a:spAutoFit/>
          </a:bodyPr>
          <a:lstStyle/>
          <a:p>
            <a:pPr marL="342882" indent="-342882" defTabSz="914377">
              <a:spcAft>
                <a:spcPts val="1200"/>
              </a:spcAft>
              <a:buClr>
                <a:srgbClr val="7030A0"/>
              </a:buClr>
              <a:buFont typeface="Wingdings" panose="05000000000000000000" pitchFamily="2" charset="2"/>
              <a:buChar char="Ø"/>
              <a:defRPr/>
            </a:pPr>
            <a:r>
              <a:rPr lang="en-US" sz="1600" dirty="0"/>
              <a:t>Lack of community connectedness and supports</a:t>
            </a:r>
          </a:p>
          <a:p>
            <a:pPr marL="342882" indent="-342882" defTabSz="914377">
              <a:spcAft>
                <a:spcPts val="1200"/>
              </a:spcAft>
              <a:buClr>
                <a:srgbClr val="7030A0"/>
              </a:buClr>
              <a:buFont typeface="Wingdings" panose="05000000000000000000" pitchFamily="2" charset="2"/>
              <a:buChar char="Ø"/>
              <a:defRPr/>
            </a:pPr>
            <a:r>
              <a:rPr lang="en-US" sz="1600" dirty="0"/>
              <a:t>Community norms favorable toward alcohol and drugs</a:t>
            </a:r>
          </a:p>
          <a:p>
            <a:pPr marL="342882" indent="-342882" defTabSz="914377">
              <a:spcAft>
                <a:spcPts val="1200"/>
              </a:spcAft>
              <a:buClr>
                <a:srgbClr val="7030A0"/>
              </a:buClr>
              <a:buFont typeface="Wingdings" panose="05000000000000000000" pitchFamily="2" charset="2"/>
              <a:buChar char="Ø"/>
              <a:defRPr/>
            </a:pPr>
            <a:r>
              <a:rPr lang="en-US" sz="1600" dirty="0">
                <a:solidFill>
                  <a:srgbClr val="FF0000"/>
                </a:solidFill>
              </a:rPr>
              <a:t>Violence in schools or community</a:t>
            </a:r>
          </a:p>
          <a:p>
            <a:pPr marL="342882" indent="-342882" defTabSz="914377">
              <a:spcAft>
                <a:spcPts val="1200"/>
              </a:spcAft>
              <a:buClr>
                <a:srgbClr val="7030A0"/>
              </a:buClr>
              <a:buFont typeface="Wingdings" panose="05000000000000000000" pitchFamily="2" charset="2"/>
              <a:buChar char="Ø"/>
              <a:defRPr/>
            </a:pPr>
            <a:r>
              <a:rPr lang="en-US" sz="1600" dirty="0"/>
              <a:t>Availability of, access to, and costs of drugs and alcohol</a:t>
            </a:r>
          </a:p>
          <a:p>
            <a:pPr marL="342882" indent="-342882" defTabSz="914377">
              <a:spcAft>
                <a:spcPts val="1200"/>
              </a:spcAft>
              <a:buClr>
                <a:srgbClr val="7030A0"/>
              </a:buClr>
              <a:buFont typeface="Wingdings" panose="05000000000000000000" pitchFamily="2" charset="2"/>
              <a:buChar char="Ø"/>
              <a:defRPr/>
            </a:pPr>
            <a:r>
              <a:rPr lang="en-US" sz="1600" dirty="0">
                <a:solidFill>
                  <a:srgbClr val="7030A0"/>
                </a:solidFill>
              </a:rPr>
              <a:t>Lack of access to health and behavioral health services</a:t>
            </a:r>
          </a:p>
          <a:p>
            <a:pPr marL="342882" indent="-342882" defTabSz="914377">
              <a:spcAft>
                <a:spcPts val="1200"/>
              </a:spcAft>
              <a:buClr>
                <a:srgbClr val="7030A0"/>
              </a:buClr>
              <a:buFont typeface="Wingdings" panose="05000000000000000000" pitchFamily="2" charset="2"/>
              <a:buChar char="Ø"/>
              <a:defRPr/>
            </a:pPr>
            <a:r>
              <a:rPr lang="en-US" sz="1600" dirty="0">
                <a:solidFill>
                  <a:srgbClr val="7030A0"/>
                </a:solidFill>
              </a:rPr>
              <a:t>Poverty</a:t>
            </a:r>
          </a:p>
          <a:p>
            <a:pPr marL="342882" indent="-342882" defTabSz="914377">
              <a:spcAft>
                <a:spcPts val="1200"/>
              </a:spcAft>
              <a:buClr>
                <a:srgbClr val="7030A0"/>
              </a:buClr>
              <a:buFont typeface="Wingdings" panose="05000000000000000000" pitchFamily="2" charset="2"/>
              <a:buChar char="Ø"/>
              <a:defRPr/>
            </a:pPr>
            <a:endParaRPr lang="en-US" dirty="0"/>
          </a:p>
          <a:p>
            <a:pPr marL="342882" indent="-342882" defTabSz="914377">
              <a:spcAft>
                <a:spcPts val="1200"/>
              </a:spcAft>
              <a:buClr>
                <a:srgbClr val="7030A0"/>
              </a:buClr>
              <a:buFont typeface="Wingdings" panose="05000000000000000000" pitchFamily="2" charset="2"/>
              <a:buChar char="Ø"/>
              <a:defRPr/>
            </a:pPr>
            <a:endParaRPr lang="en-US" dirty="0"/>
          </a:p>
        </p:txBody>
      </p:sp>
      <p:sp>
        <p:nvSpPr>
          <p:cNvPr id="11" name="TextBox 10">
            <a:extLst>
              <a:ext uri="{FF2B5EF4-FFF2-40B4-BE49-F238E27FC236}">
                <a16:creationId xmlns:a16="http://schemas.microsoft.com/office/drawing/2014/main" id="{6F9FACE8-208C-4125-A83E-45AB26C0677E}"/>
              </a:ext>
            </a:extLst>
          </p:cNvPr>
          <p:cNvSpPr txBox="1"/>
          <p:nvPr/>
        </p:nvSpPr>
        <p:spPr>
          <a:xfrm>
            <a:off x="9282953" y="1416175"/>
            <a:ext cx="2971801" cy="3877985"/>
          </a:xfrm>
          <a:prstGeom prst="rect">
            <a:avLst/>
          </a:prstGeom>
          <a:noFill/>
        </p:spPr>
        <p:txBody>
          <a:bodyPr wrap="square" rtlCol="0">
            <a:spAutoFit/>
          </a:bodyPr>
          <a:lstStyle/>
          <a:p>
            <a:pPr marL="342882" indent="-342882" defTabSz="914377">
              <a:spcAft>
                <a:spcPts val="1200"/>
              </a:spcAft>
              <a:buClr>
                <a:srgbClr val="7030A0"/>
              </a:buClr>
              <a:buFont typeface="Wingdings" panose="05000000000000000000" pitchFamily="2" charset="2"/>
              <a:buChar char="Ø"/>
              <a:defRPr/>
            </a:pPr>
            <a:r>
              <a:rPr lang="en-US" sz="1600" dirty="0">
                <a:solidFill>
                  <a:srgbClr val="7030A0"/>
                </a:solidFill>
              </a:rPr>
              <a:t>Lack of economic and educational opportunities</a:t>
            </a:r>
          </a:p>
          <a:p>
            <a:pPr marL="342882" indent="-342882" defTabSz="914377">
              <a:spcAft>
                <a:spcPts val="1200"/>
              </a:spcAft>
              <a:buClr>
                <a:srgbClr val="7030A0"/>
              </a:buClr>
              <a:buFont typeface="Wingdings" panose="05000000000000000000" pitchFamily="2" charset="2"/>
              <a:buChar char="Ø"/>
              <a:defRPr/>
            </a:pPr>
            <a:r>
              <a:rPr lang="en-US" sz="1600" dirty="0">
                <a:solidFill>
                  <a:srgbClr val="7030A0"/>
                </a:solidFill>
              </a:rPr>
              <a:t>Inadequate housing</a:t>
            </a:r>
          </a:p>
          <a:p>
            <a:pPr marL="342882" indent="-342882" defTabSz="914377">
              <a:spcAft>
                <a:spcPts val="1200"/>
              </a:spcAft>
              <a:buClr>
                <a:srgbClr val="7030A0"/>
              </a:buClr>
              <a:buFont typeface="Wingdings" panose="05000000000000000000" pitchFamily="2" charset="2"/>
              <a:buChar char="Ø"/>
              <a:defRPr/>
            </a:pPr>
            <a:r>
              <a:rPr lang="en-US" sz="1600" dirty="0">
                <a:solidFill>
                  <a:srgbClr val="7030A0"/>
                </a:solidFill>
              </a:rPr>
              <a:t>Disinvestment</a:t>
            </a:r>
          </a:p>
          <a:p>
            <a:pPr marL="342882" indent="-342882" defTabSz="914377">
              <a:spcAft>
                <a:spcPts val="1200"/>
              </a:spcAft>
              <a:buClr>
                <a:srgbClr val="7030A0"/>
              </a:buClr>
              <a:buFont typeface="Wingdings" panose="05000000000000000000" pitchFamily="2" charset="2"/>
              <a:buChar char="Ø"/>
              <a:defRPr/>
            </a:pPr>
            <a:r>
              <a:rPr lang="en-US" sz="1600" dirty="0">
                <a:solidFill>
                  <a:srgbClr val="7030A0"/>
                </a:solidFill>
              </a:rPr>
              <a:t>Discrimination</a:t>
            </a:r>
            <a:r>
              <a:rPr lang="en-US" sz="1600" dirty="0"/>
              <a:t> </a:t>
            </a:r>
          </a:p>
          <a:p>
            <a:pPr marL="342882" indent="-342882" defTabSz="914377">
              <a:spcAft>
                <a:spcPts val="1200"/>
              </a:spcAft>
              <a:buClr>
                <a:srgbClr val="7030A0"/>
              </a:buClr>
              <a:buFont typeface="Wingdings" panose="05000000000000000000" pitchFamily="2" charset="2"/>
              <a:buChar char="Ø"/>
              <a:defRPr/>
            </a:pPr>
            <a:r>
              <a:rPr lang="en-US" sz="1600" dirty="0"/>
              <a:t>Social norms</a:t>
            </a:r>
          </a:p>
          <a:p>
            <a:pPr marL="342882" indent="-342882" defTabSz="914377">
              <a:spcAft>
                <a:spcPts val="1200"/>
              </a:spcAft>
              <a:buClr>
                <a:srgbClr val="7030A0"/>
              </a:buClr>
              <a:buFont typeface="Wingdings" panose="05000000000000000000" pitchFamily="2" charset="2"/>
              <a:buChar char="Ø"/>
              <a:defRPr/>
            </a:pPr>
            <a:r>
              <a:rPr lang="en-US" sz="1600" dirty="0"/>
              <a:t>Laws and policy environment </a:t>
            </a:r>
          </a:p>
          <a:p>
            <a:pPr marL="342882" indent="-342882" defTabSz="914377">
              <a:spcAft>
                <a:spcPts val="1200"/>
              </a:spcAft>
              <a:buClr>
                <a:srgbClr val="7030A0"/>
              </a:buClr>
              <a:buFont typeface="Wingdings" panose="05000000000000000000" pitchFamily="2" charset="2"/>
              <a:buChar char="Ø"/>
              <a:defRPr/>
            </a:pPr>
            <a:endParaRPr lang="en-US" dirty="0"/>
          </a:p>
          <a:p>
            <a:pPr marL="342882" indent="-342882" defTabSz="914377">
              <a:spcAft>
                <a:spcPts val="1200"/>
              </a:spcAft>
              <a:buClr>
                <a:srgbClr val="7030A0"/>
              </a:buClr>
              <a:buFont typeface="Wingdings" panose="05000000000000000000" pitchFamily="2" charset="2"/>
              <a:buChar char="Ø"/>
              <a:defRPr/>
            </a:pPr>
            <a:endParaRPr lang="en-US" dirty="0"/>
          </a:p>
          <a:p>
            <a:pPr marL="342882" indent="-342882" defTabSz="914377">
              <a:spcAft>
                <a:spcPts val="1200"/>
              </a:spcAft>
              <a:buClr>
                <a:srgbClr val="7030A0"/>
              </a:buClr>
              <a:buFont typeface="Wingdings" panose="05000000000000000000" pitchFamily="2" charset="2"/>
              <a:buChar char="Ø"/>
              <a:defRPr/>
            </a:pPr>
            <a:endParaRPr lang="en-US" dirty="0"/>
          </a:p>
        </p:txBody>
      </p:sp>
      <p:sp>
        <p:nvSpPr>
          <p:cNvPr id="7" name="Title 6">
            <a:extLst>
              <a:ext uri="{FF2B5EF4-FFF2-40B4-BE49-F238E27FC236}">
                <a16:creationId xmlns:a16="http://schemas.microsoft.com/office/drawing/2014/main" id="{F611D2A6-0E04-EEAC-B8F1-1AF5D4BE5B7E}"/>
              </a:ext>
            </a:extLst>
          </p:cNvPr>
          <p:cNvSpPr>
            <a:spLocks noGrp="1"/>
          </p:cNvSpPr>
          <p:nvPr>
            <p:ph type="title"/>
          </p:nvPr>
        </p:nvSpPr>
        <p:spPr/>
        <p:txBody>
          <a:bodyPr>
            <a:normAutofit/>
          </a:bodyPr>
          <a:lstStyle/>
          <a:p>
            <a:r>
              <a:rPr lang="en-US" dirty="0"/>
              <a:t>Substance Use Risk Factors – Socio-ecological Model</a:t>
            </a:r>
          </a:p>
        </p:txBody>
      </p:sp>
      <p:sp>
        <p:nvSpPr>
          <p:cNvPr id="2" name="Rectangle 1">
            <a:extLst>
              <a:ext uri="{FF2B5EF4-FFF2-40B4-BE49-F238E27FC236}">
                <a16:creationId xmlns:a16="http://schemas.microsoft.com/office/drawing/2014/main" id="{6585D123-0604-85F3-0E33-38F64A1255D0}"/>
              </a:ext>
            </a:extLst>
          </p:cNvPr>
          <p:cNvSpPr/>
          <p:nvPr/>
        </p:nvSpPr>
        <p:spPr>
          <a:xfrm>
            <a:off x="501257" y="929753"/>
            <a:ext cx="1871025"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Individual</a:t>
            </a:r>
          </a:p>
        </p:txBody>
      </p:sp>
      <p:sp>
        <p:nvSpPr>
          <p:cNvPr id="3" name="Rectangle 2">
            <a:extLst>
              <a:ext uri="{FF2B5EF4-FFF2-40B4-BE49-F238E27FC236}">
                <a16:creationId xmlns:a16="http://schemas.microsoft.com/office/drawing/2014/main" id="{02637131-127E-5963-319E-5BDCBFFF9A79}"/>
              </a:ext>
            </a:extLst>
          </p:cNvPr>
          <p:cNvSpPr/>
          <p:nvPr/>
        </p:nvSpPr>
        <p:spPr>
          <a:xfrm>
            <a:off x="3458810" y="932693"/>
            <a:ext cx="2303644"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Relationship</a:t>
            </a:r>
          </a:p>
        </p:txBody>
      </p:sp>
      <p:sp>
        <p:nvSpPr>
          <p:cNvPr id="4" name="Rectangle 3">
            <a:extLst>
              <a:ext uri="{FF2B5EF4-FFF2-40B4-BE49-F238E27FC236}">
                <a16:creationId xmlns:a16="http://schemas.microsoft.com/office/drawing/2014/main" id="{3AB9949B-9EEC-7DB5-9FF9-48E07C11AC6D}"/>
              </a:ext>
            </a:extLst>
          </p:cNvPr>
          <p:cNvSpPr/>
          <p:nvPr/>
        </p:nvSpPr>
        <p:spPr>
          <a:xfrm>
            <a:off x="6575225" y="920787"/>
            <a:ext cx="2167581"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Community</a:t>
            </a:r>
          </a:p>
        </p:txBody>
      </p:sp>
      <p:sp>
        <p:nvSpPr>
          <p:cNvPr id="5" name="Rectangle 4">
            <a:extLst>
              <a:ext uri="{FF2B5EF4-FFF2-40B4-BE49-F238E27FC236}">
                <a16:creationId xmlns:a16="http://schemas.microsoft.com/office/drawing/2014/main" id="{72519C33-06E2-AF05-9E9F-4E6D20DDD6C8}"/>
              </a:ext>
            </a:extLst>
          </p:cNvPr>
          <p:cNvSpPr/>
          <p:nvPr/>
        </p:nvSpPr>
        <p:spPr>
          <a:xfrm>
            <a:off x="9798660" y="923726"/>
            <a:ext cx="1517916" cy="584775"/>
          </a:xfrm>
          <a:prstGeom prst="rect">
            <a:avLst/>
          </a:prstGeom>
          <a:noFill/>
        </p:spPr>
        <p:txBody>
          <a:bodyPr wrap="none" lIns="91440" tIns="45720" rIns="91440" bIns="45720">
            <a:spAutoFit/>
          </a:bodyPr>
          <a:lstStyle/>
          <a:p>
            <a:pPr algn="ctr"/>
            <a:r>
              <a:rPr lang="en-US" sz="3200" b="1" cap="none" spc="0" dirty="0">
                <a:ln w="0"/>
                <a:solidFill>
                  <a:schemeClr val="tx1"/>
                </a:solidFill>
                <a:effectLst>
                  <a:outerShdw blurRad="38100" dist="19050" dir="2700000" algn="tl" rotWithShape="0">
                    <a:schemeClr val="dk1">
                      <a:alpha val="40000"/>
                    </a:schemeClr>
                  </a:outerShdw>
                </a:effectLst>
              </a:rPr>
              <a:t>Societal</a:t>
            </a:r>
          </a:p>
        </p:txBody>
      </p:sp>
      <p:sp>
        <p:nvSpPr>
          <p:cNvPr id="13" name="Arrow: Left-Right 12">
            <a:extLst>
              <a:ext uri="{FF2B5EF4-FFF2-40B4-BE49-F238E27FC236}">
                <a16:creationId xmlns:a16="http://schemas.microsoft.com/office/drawing/2014/main" id="{349E2523-5F30-F393-8AD9-FC235A3BAE0A}"/>
              </a:ext>
            </a:extLst>
          </p:cNvPr>
          <p:cNvSpPr/>
          <p:nvPr/>
        </p:nvSpPr>
        <p:spPr>
          <a:xfrm>
            <a:off x="163995" y="4971393"/>
            <a:ext cx="11929393" cy="1750082"/>
          </a:xfrm>
          <a:prstGeom prst="leftRightArrow">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BUILDING INDIVIDUAL AND COMMUNITY RESILIENCE </a:t>
            </a:r>
          </a:p>
          <a:p>
            <a:pPr algn="ctr"/>
            <a:r>
              <a:rPr lang="en-US" sz="1400" b="1" dirty="0">
                <a:solidFill>
                  <a:schemeClr val="bg1"/>
                </a:solidFill>
              </a:rPr>
              <a:t>Focuses on promoting positive situational, social, and individual characteristics</a:t>
            </a:r>
          </a:p>
          <a:p>
            <a:pPr algn="ctr"/>
            <a:r>
              <a:rPr lang="en-US" sz="1400" b="1" dirty="0">
                <a:solidFill>
                  <a:schemeClr val="bg1"/>
                </a:solidFill>
              </a:rPr>
              <a:t>1) Healthy development of social &amp; emotional competencies; 2) Presence of positive relationships; 3) Safe, protective, &amp; equitable environments</a:t>
            </a:r>
          </a:p>
        </p:txBody>
      </p:sp>
    </p:spTree>
    <p:extLst>
      <p:ext uri="{BB962C8B-B14F-4D97-AF65-F5344CB8AC3E}">
        <p14:creationId xmlns:p14="http://schemas.microsoft.com/office/powerpoint/2010/main" val="1914692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A0561-CA5E-137C-2209-FA894F96D1D1}"/>
              </a:ext>
            </a:extLst>
          </p:cNvPr>
          <p:cNvSpPr>
            <a:spLocks noGrp="1"/>
          </p:cNvSpPr>
          <p:nvPr>
            <p:ph type="ctrTitle"/>
          </p:nvPr>
        </p:nvSpPr>
        <p:spPr>
          <a:xfrm>
            <a:off x="928262" y="2641799"/>
            <a:ext cx="10335476" cy="2387598"/>
          </a:xfrm>
        </p:spPr>
        <p:txBody>
          <a:bodyPr/>
          <a:lstStyle/>
          <a:p>
            <a:r>
              <a:rPr lang="en-US" sz="4400" dirty="0">
                <a:solidFill>
                  <a:schemeClr val="tx1"/>
                </a:solidFill>
              </a:rPr>
              <a:t>Example Prevention Strategies to Address Risk and Protective Factors Across the Social Ecology</a:t>
            </a:r>
          </a:p>
        </p:txBody>
      </p:sp>
    </p:spTree>
    <p:extLst>
      <p:ext uri="{BB962C8B-B14F-4D97-AF65-F5344CB8AC3E}">
        <p14:creationId xmlns:p14="http://schemas.microsoft.com/office/powerpoint/2010/main" val="142101360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BEBA4-D04D-6AB5-22AD-C7D3B9E73AC4}"/>
              </a:ext>
            </a:extLst>
          </p:cNvPr>
          <p:cNvSpPr>
            <a:spLocks noGrp="1"/>
          </p:cNvSpPr>
          <p:nvPr>
            <p:ph type="title"/>
          </p:nvPr>
        </p:nvSpPr>
        <p:spPr/>
        <p:txBody>
          <a:bodyPr>
            <a:normAutofit fontScale="90000"/>
          </a:bodyPr>
          <a:lstStyle/>
          <a:p>
            <a:r>
              <a:rPr lang="en-US" dirty="0"/>
              <a:t>Individual-Level Strategies </a:t>
            </a:r>
          </a:p>
        </p:txBody>
      </p:sp>
      <p:sp>
        <p:nvSpPr>
          <p:cNvPr id="14" name="Rectangle 13">
            <a:extLst>
              <a:ext uri="{FF2B5EF4-FFF2-40B4-BE49-F238E27FC236}">
                <a16:creationId xmlns:a16="http://schemas.microsoft.com/office/drawing/2014/main" id="{78B5E1BE-58D5-60CA-3E8F-C758497A6D25}"/>
              </a:ext>
            </a:extLst>
          </p:cNvPr>
          <p:cNvSpPr/>
          <p:nvPr/>
        </p:nvSpPr>
        <p:spPr>
          <a:xfrm>
            <a:off x="168815" y="1106659"/>
            <a:ext cx="11816861" cy="497058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lowchart: Process 15">
            <a:extLst>
              <a:ext uri="{FF2B5EF4-FFF2-40B4-BE49-F238E27FC236}">
                <a16:creationId xmlns:a16="http://schemas.microsoft.com/office/drawing/2014/main" id="{FB5C7A7C-8613-EC3B-64AC-C9D10A0A177B}"/>
              </a:ext>
            </a:extLst>
          </p:cNvPr>
          <p:cNvSpPr/>
          <p:nvPr/>
        </p:nvSpPr>
        <p:spPr>
          <a:xfrm>
            <a:off x="6096002" y="1237957"/>
            <a:ext cx="5702105" cy="4682195"/>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Prevention Strategies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Life-skills development</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Problem solving skills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Conflict resolution</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Strengthening resiliency </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Empowerment opportunities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Exposing youth to positive adult role models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Raising awareness about risks associated with substance use and overdose prevention and response</a:t>
            </a:r>
          </a:p>
          <a:p>
            <a:pPr marL="380981" indent="-380981" defTabSz="609585" eaLnBrk="1" fontAlgn="auto" hangingPunct="1">
              <a:spcBef>
                <a:spcPts val="0"/>
              </a:spcBef>
              <a:spcAft>
                <a:spcPts val="0"/>
              </a:spcAft>
              <a:buFont typeface="Arial" panose="020B0604020202020204" pitchFamily="34" charset="0"/>
              <a:buChar char="•"/>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Treatment for health and behavioral health conditions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80981" marR="0" lvl="0" indent="-380981" algn="ctr"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Arrow: Pentagon 17">
            <a:extLst>
              <a:ext uri="{FF2B5EF4-FFF2-40B4-BE49-F238E27FC236}">
                <a16:creationId xmlns:a16="http://schemas.microsoft.com/office/drawing/2014/main" id="{25F391D3-90C9-C194-DFC4-78A747FD34C0}"/>
              </a:ext>
            </a:extLst>
          </p:cNvPr>
          <p:cNvSpPr/>
          <p:nvPr/>
        </p:nvSpPr>
        <p:spPr>
          <a:xfrm>
            <a:off x="337625" y="1237957"/>
            <a:ext cx="5702104" cy="4682195"/>
          </a:xfrm>
          <a:prstGeom prst="homePlat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Risk Factors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Genetic factors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Initiating substance use early</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Low risk perception of use</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Peers who use substances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Perception that use of substances among peers is high</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Early and persistent problem behavior</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Mental health challenges</a:t>
            </a:r>
          </a:p>
        </p:txBody>
      </p:sp>
    </p:spTree>
    <p:extLst>
      <p:ext uri="{BB962C8B-B14F-4D97-AF65-F5344CB8AC3E}">
        <p14:creationId xmlns:p14="http://schemas.microsoft.com/office/powerpoint/2010/main" val="4226242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BEBA4-D04D-6AB5-22AD-C7D3B9E73AC4}"/>
              </a:ext>
            </a:extLst>
          </p:cNvPr>
          <p:cNvSpPr>
            <a:spLocks noGrp="1"/>
          </p:cNvSpPr>
          <p:nvPr>
            <p:ph type="title"/>
          </p:nvPr>
        </p:nvSpPr>
        <p:spPr/>
        <p:txBody>
          <a:bodyPr>
            <a:normAutofit fontScale="90000"/>
          </a:bodyPr>
          <a:lstStyle/>
          <a:p>
            <a:r>
              <a:rPr lang="en-US" dirty="0"/>
              <a:t>Relationship-Level Strategies </a:t>
            </a:r>
          </a:p>
        </p:txBody>
      </p:sp>
      <p:sp>
        <p:nvSpPr>
          <p:cNvPr id="14" name="Rectangle 13">
            <a:extLst>
              <a:ext uri="{FF2B5EF4-FFF2-40B4-BE49-F238E27FC236}">
                <a16:creationId xmlns:a16="http://schemas.microsoft.com/office/drawing/2014/main" id="{78B5E1BE-58D5-60CA-3E8F-C758497A6D25}"/>
              </a:ext>
            </a:extLst>
          </p:cNvPr>
          <p:cNvSpPr/>
          <p:nvPr/>
        </p:nvSpPr>
        <p:spPr>
          <a:xfrm>
            <a:off x="168815" y="1106659"/>
            <a:ext cx="11816861" cy="497058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lowchart: Process 15">
            <a:extLst>
              <a:ext uri="{FF2B5EF4-FFF2-40B4-BE49-F238E27FC236}">
                <a16:creationId xmlns:a16="http://schemas.microsoft.com/office/drawing/2014/main" id="{FB5C7A7C-8613-EC3B-64AC-C9D10A0A177B}"/>
              </a:ext>
            </a:extLst>
          </p:cNvPr>
          <p:cNvSpPr/>
          <p:nvPr/>
        </p:nvSpPr>
        <p:spPr>
          <a:xfrm>
            <a:off x="6096002" y="1237957"/>
            <a:ext cx="5702105" cy="4682195"/>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Prevention Strategies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Healthy relationship skills programs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Creating opportunities for positive social involvement with family</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Positive parenting skills programs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Strengthening parent-child relationship and communication</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Addressing household challenges that contribute to stress and other risk factors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Treatment for parental/caregiver substance use, mental health challenges</a:t>
            </a:r>
          </a:p>
        </p:txBody>
      </p:sp>
      <p:sp>
        <p:nvSpPr>
          <p:cNvPr id="18" name="Arrow: Pentagon 17">
            <a:extLst>
              <a:ext uri="{FF2B5EF4-FFF2-40B4-BE49-F238E27FC236}">
                <a16:creationId xmlns:a16="http://schemas.microsoft.com/office/drawing/2014/main" id="{25F391D3-90C9-C194-DFC4-78A747FD34C0}"/>
              </a:ext>
            </a:extLst>
          </p:cNvPr>
          <p:cNvSpPr/>
          <p:nvPr/>
        </p:nvSpPr>
        <p:spPr>
          <a:xfrm>
            <a:off x="337625" y="1237957"/>
            <a:ext cx="5702104" cy="4682195"/>
          </a:xfrm>
          <a:prstGeom prst="homePlat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Risk Factors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Substance use in family or home</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Parental mental health challenges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Family conflict, abuse, or neglect</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Parents who favorably view or approve of substance use</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Lack of family connectedness </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44329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BEBA4-D04D-6AB5-22AD-C7D3B9E73AC4}"/>
              </a:ext>
            </a:extLst>
          </p:cNvPr>
          <p:cNvSpPr>
            <a:spLocks noGrp="1"/>
          </p:cNvSpPr>
          <p:nvPr>
            <p:ph type="title"/>
          </p:nvPr>
        </p:nvSpPr>
        <p:spPr/>
        <p:txBody>
          <a:bodyPr>
            <a:normAutofit fontScale="90000"/>
          </a:bodyPr>
          <a:lstStyle/>
          <a:p>
            <a:r>
              <a:rPr lang="en-US" dirty="0"/>
              <a:t>School and Community-Level Strategies </a:t>
            </a:r>
          </a:p>
        </p:txBody>
      </p:sp>
      <p:sp>
        <p:nvSpPr>
          <p:cNvPr id="14" name="Rectangle 13">
            <a:extLst>
              <a:ext uri="{FF2B5EF4-FFF2-40B4-BE49-F238E27FC236}">
                <a16:creationId xmlns:a16="http://schemas.microsoft.com/office/drawing/2014/main" id="{78B5E1BE-58D5-60CA-3E8F-C758497A6D25}"/>
              </a:ext>
            </a:extLst>
          </p:cNvPr>
          <p:cNvSpPr/>
          <p:nvPr/>
        </p:nvSpPr>
        <p:spPr>
          <a:xfrm>
            <a:off x="168815" y="1106659"/>
            <a:ext cx="11816861" cy="497058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lowchart: Process 15">
            <a:extLst>
              <a:ext uri="{FF2B5EF4-FFF2-40B4-BE49-F238E27FC236}">
                <a16:creationId xmlns:a16="http://schemas.microsoft.com/office/drawing/2014/main" id="{FB5C7A7C-8613-EC3B-64AC-C9D10A0A177B}"/>
              </a:ext>
            </a:extLst>
          </p:cNvPr>
          <p:cNvSpPr/>
          <p:nvPr/>
        </p:nvSpPr>
        <p:spPr>
          <a:xfrm>
            <a:off x="6096002" y="1237957"/>
            <a:ext cx="5702105" cy="4682195"/>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Prevention Strategies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Creating opportunities for positive social involvement with school and community</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Positive and supportive school environments and policies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a:rPr>
              <a:t>Student assistance programs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Raising awareness at the community level about substance use and impacts on communities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a:rPr>
              <a:t>Drug checking and awareness about illicit drug supply</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Promoting help-seeking </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Combatting stigma</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Built environment</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Access to health and behavioral healthcare</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Access to overdose reversal interventions</a:t>
            </a:r>
          </a:p>
        </p:txBody>
      </p:sp>
      <p:sp>
        <p:nvSpPr>
          <p:cNvPr id="18" name="Arrow: Pentagon 17">
            <a:extLst>
              <a:ext uri="{FF2B5EF4-FFF2-40B4-BE49-F238E27FC236}">
                <a16:creationId xmlns:a16="http://schemas.microsoft.com/office/drawing/2014/main" id="{25F391D3-90C9-C194-DFC4-78A747FD34C0}"/>
              </a:ext>
            </a:extLst>
          </p:cNvPr>
          <p:cNvSpPr/>
          <p:nvPr/>
        </p:nvSpPr>
        <p:spPr>
          <a:xfrm>
            <a:off x="337625" y="1237957"/>
            <a:ext cx="5702104" cy="4682195"/>
          </a:xfrm>
          <a:prstGeom prst="homePlat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Risk Factors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Lack of school, community connectedness and supports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Community norms favorable towards alcohol and drugs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Violence in schools or community</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Availability and costs of drugs and alcohol </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Lack of commitment to school</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Poverty</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60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FBEBA4-D04D-6AB5-22AD-C7D3B9E73AC4}"/>
              </a:ext>
            </a:extLst>
          </p:cNvPr>
          <p:cNvSpPr>
            <a:spLocks noGrp="1"/>
          </p:cNvSpPr>
          <p:nvPr>
            <p:ph type="title"/>
          </p:nvPr>
        </p:nvSpPr>
        <p:spPr/>
        <p:txBody>
          <a:bodyPr>
            <a:normAutofit fontScale="90000"/>
          </a:bodyPr>
          <a:lstStyle/>
          <a:p>
            <a:r>
              <a:rPr lang="en-US" dirty="0"/>
              <a:t>Society-Level Strategies </a:t>
            </a:r>
          </a:p>
        </p:txBody>
      </p:sp>
      <p:sp>
        <p:nvSpPr>
          <p:cNvPr id="14" name="Rectangle 13">
            <a:extLst>
              <a:ext uri="{FF2B5EF4-FFF2-40B4-BE49-F238E27FC236}">
                <a16:creationId xmlns:a16="http://schemas.microsoft.com/office/drawing/2014/main" id="{78B5E1BE-58D5-60CA-3E8F-C758497A6D25}"/>
              </a:ext>
            </a:extLst>
          </p:cNvPr>
          <p:cNvSpPr/>
          <p:nvPr/>
        </p:nvSpPr>
        <p:spPr>
          <a:xfrm>
            <a:off x="168815" y="1106659"/>
            <a:ext cx="11816861" cy="4970584"/>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lowchart: Process 15">
            <a:extLst>
              <a:ext uri="{FF2B5EF4-FFF2-40B4-BE49-F238E27FC236}">
                <a16:creationId xmlns:a16="http://schemas.microsoft.com/office/drawing/2014/main" id="{FB5C7A7C-8613-EC3B-64AC-C9D10A0A177B}"/>
              </a:ext>
            </a:extLst>
          </p:cNvPr>
          <p:cNvSpPr/>
          <p:nvPr/>
        </p:nvSpPr>
        <p:spPr>
          <a:xfrm>
            <a:off x="6096002" y="1237957"/>
            <a:ext cx="5702105" cy="4682195"/>
          </a:xfrm>
          <a:prstGeom prst="flowChartProces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Prevention Strategies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Strengthening economic supports for individuals and families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Improving access to education, including early childcare to ensure a strong start for kids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a:rPr>
              <a:t>Housing and food security policies and programs</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Environmental strategies related to access and availability of substances  </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white"/>
                </a:solidFill>
                <a:latin typeface="Calibri"/>
              </a:rPr>
              <a:t>Societal n</a:t>
            </a:r>
            <a:r>
              <a:rPr kumimoji="0" lang="en-US" sz="1800" b="0" i="0" u="none" strike="noStrike" kern="1200" cap="none" spc="0" normalizeH="0" baseline="0" noProof="0" dirty="0" err="1">
                <a:ln>
                  <a:noFill/>
                </a:ln>
                <a:solidFill>
                  <a:prstClr val="white"/>
                </a:solidFill>
                <a:effectLst/>
                <a:uLnTx/>
                <a:uFillTx/>
                <a:latin typeface="Calibri"/>
                <a:ea typeface="+mn-ea"/>
                <a:cs typeface="+mn-cs"/>
              </a:rPr>
              <a:t>orms</a:t>
            </a:r>
            <a:r>
              <a:rPr kumimoji="0" lang="en-US" sz="1800" b="0" i="0" u="none" strike="noStrike" kern="1200" cap="none" spc="0" normalizeH="0" baseline="0" noProof="0" dirty="0">
                <a:ln>
                  <a:noFill/>
                </a:ln>
                <a:solidFill>
                  <a:prstClr val="white"/>
                </a:solidFill>
                <a:effectLst/>
                <a:uLnTx/>
                <a:uFillTx/>
                <a:latin typeface="Calibri"/>
                <a:ea typeface="+mn-ea"/>
                <a:cs typeface="+mn-cs"/>
              </a:rPr>
              <a:t> around substance use</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380981" marR="0" lvl="0" indent="-380981" algn="ctr"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Arrow: Pentagon 17">
            <a:extLst>
              <a:ext uri="{FF2B5EF4-FFF2-40B4-BE49-F238E27FC236}">
                <a16:creationId xmlns:a16="http://schemas.microsoft.com/office/drawing/2014/main" id="{25F391D3-90C9-C194-DFC4-78A747FD34C0}"/>
              </a:ext>
            </a:extLst>
          </p:cNvPr>
          <p:cNvSpPr/>
          <p:nvPr/>
        </p:nvSpPr>
        <p:spPr>
          <a:xfrm>
            <a:off x="337625" y="1237957"/>
            <a:ext cx="5702104" cy="4682195"/>
          </a:xfrm>
          <a:prstGeom prst="homePlat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Risk Factors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Lack of economic and educational opportunities</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Inadequate housing</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Disinvestment</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Discrimination</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High rates of transition or instability </a:t>
            </a:r>
          </a:p>
          <a:p>
            <a:pPr marL="380981" marR="0" lvl="0" indent="-380981"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32710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A0561-CA5E-137C-2209-FA894F96D1D1}"/>
              </a:ext>
            </a:extLst>
          </p:cNvPr>
          <p:cNvSpPr>
            <a:spLocks noGrp="1"/>
          </p:cNvSpPr>
          <p:nvPr>
            <p:ph type="ctrTitle"/>
          </p:nvPr>
        </p:nvSpPr>
        <p:spPr/>
        <p:txBody>
          <a:bodyPr/>
          <a:lstStyle/>
          <a:p>
            <a:r>
              <a:rPr lang="en-US" sz="4400" dirty="0">
                <a:solidFill>
                  <a:schemeClr val="tx1"/>
                </a:solidFill>
              </a:rPr>
              <a:t>CSAP Prevention Programs, Technical Assistance, &amp; Resources</a:t>
            </a:r>
          </a:p>
        </p:txBody>
      </p:sp>
      <p:sp>
        <p:nvSpPr>
          <p:cNvPr id="6" name="Subtitle 5">
            <a:extLst>
              <a:ext uri="{FF2B5EF4-FFF2-40B4-BE49-F238E27FC236}">
                <a16:creationId xmlns:a16="http://schemas.microsoft.com/office/drawing/2014/main" id="{F9BA05D7-5CDD-6181-3ED8-DBCDFB00815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699091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9655" y="112863"/>
            <a:ext cx="11741852" cy="586059"/>
          </a:xfrm>
          <a:prstGeom prst="rect">
            <a:avLst/>
          </a:prstGeom>
        </p:spPr>
        <p:txBody>
          <a:bodyPr vert="horz" wrap="square" lIns="0" tIns="16511" rIns="0" bIns="0" numCol="1" rtlCol="0" anchor="ctr" anchorCtr="0" compatLnSpc="1">
            <a:prstTxWarp prst="textNoShape">
              <a:avLst/>
            </a:prstTxWarp>
            <a:spAutoFit/>
          </a:bodyPr>
          <a:lstStyle/>
          <a:p>
            <a:pPr marL="129527">
              <a:spcBef>
                <a:spcPts val="0"/>
              </a:spcBef>
            </a:pPr>
            <a:r>
              <a:rPr sz="3700" spc="-40" dirty="0"/>
              <a:t>SAMHSA’s</a:t>
            </a:r>
            <a:r>
              <a:rPr sz="3700" spc="-131" dirty="0"/>
              <a:t> </a:t>
            </a:r>
            <a:r>
              <a:rPr sz="3700" dirty="0"/>
              <a:t>Prevention</a:t>
            </a:r>
            <a:r>
              <a:rPr sz="3700" spc="-155" dirty="0"/>
              <a:t> </a:t>
            </a:r>
            <a:r>
              <a:rPr lang="en-US" sz="3700" spc="-155" dirty="0"/>
              <a:t>Grant </a:t>
            </a:r>
            <a:r>
              <a:rPr sz="3700" spc="-11" dirty="0"/>
              <a:t>Programs</a:t>
            </a:r>
            <a:endParaRPr sz="3700" dirty="0"/>
          </a:p>
        </p:txBody>
      </p:sp>
      <p:sp>
        <p:nvSpPr>
          <p:cNvPr id="4" name="object 4"/>
          <p:cNvSpPr txBox="1"/>
          <p:nvPr/>
        </p:nvSpPr>
        <p:spPr>
          <a:xfrm>
            <a:off x="6245460" y="3901353"/>
            <a:ext cx="5796047" cy="2091726"/>
          </a:xfrm>
          <a:prstGeom prst="rect">
            <a:avLst/>
          </a:prstGeom>
        </p:spPr>
        <p:txBody>
          <a:bodyPr vert="horz" wrap="square" lIns="0" tIns="13335" rIns="0" bIns="0" rtlCol="0">
            <a:spAutoFit/>
          </a:bodyPr>
          <a:lstStyle/>
          <a:p>
            <a:pPr marL="12065" marR="5080" defTabSz="457167">
              <a:tabLst>
                <a:tab pos="393671" algn="l"/>
                <a:tab pos="394305" algn="l"/>
              </a:tabLst>
            </a:pPr>
            <a:r>
              <a:rPr lang="en-US" sz="2251" b="1" dirty="0">
                <a:solidFill>
                  <a:prstClr val="black"/>
                </a:solidFill>
                <a:latin typeface="Calibri"/>
                <a:cs typeface="Calibri"/>
              </a:rPr>
              <a:t>Minority Aids Initiative (MIA) Programs</a:t>
            </a:r>
            <a:endParaRPr lang="en-US" sz="2251" b="1" spc="-11" dirty="0">
              <a:solidFill>
                <a:srgbClr val="00B050"/>
              </a:solidFill>
              <a:latin typeface="Calibri"/>
              <a:cs typeface="Calibri"/>
            </a:endParaRPr>
          </a:p>
          <a:p>
            <a:pPr marL="354965" marR="5080" indent="-342900" defTabSz="457167">
              <a:buFont typeface="Arial" panose="020B0604020202020204" pitchFamily="34" charset="0"/>
              <a:buChar char="•"/>
              <a:tabLst>
                <a:tab pos="393671" algn="l"/>
                <a:tab pos="394305" algn="l"/>
              </a:tabLst>
            </a:pPr>
            <a:r>
              <a:rPr lang="en-US" sz="2251" dirty="0">
                <a:solidFill>
                  <a:prstClr val="black"/>
                </a:solidFill>
                <a:latin typeface="Calibri"/>
                <a:cs typeface="Calibri"/>
              </a:rPr>
              <a:t>HIV </a:t>
            </a:r>
            <a:r>
              <a:rPr sz="2251" dirty="0">
                <a:solidFill>
                  <a:prstClr val="black"/>
                </a:solidFill>
                <a:latin typeface="Calibri"/>
                <a:cs typeface="Calibri"/>
              </a:rPr>
              <a:t>Prevention</a:t>
            </a:r>
            <a:r>
              <a:rPr sz="2251" spc="-55" dirty="0">
                <a:solidFill>
                  <a:prstClr val="black"/>
                </a:solidFill>
                <a:latin typeface="Calibri"/>
                <a:cs typeface="Calibri"/>
              </a:rPr>
              <a:t> </a:t>
            </a:r>
            <a:r>
              <a:rPr sz="2251" spc="-11" dirty="0">
                <a:solidFill>
                  <a:prstClr val="black"/>
                </a:solidFill>
                <a:latin typeface="Calibri"/>
                <a:cs typeface="Calibri"/>
              </a:rPr>
              <a:t>Navigator</a:t>
            </a:r>
            <a:r>
              <a:rPr sz="2251" spc="-60" dirty="0">
                <a:solidFill>
                  <a:prstClr val="black"/>
                </a:solidFill>
                <a:latin typeface="Calibri"/>
                <a:cs typeface="Calibri"/>
              </a:rPr>
              <a:t> </a:t>
            </a:r>
            <a:r>
              <a:rPr sz="2251" dirty="0">
                <a:solidFill>
                  <a:prstClr val="black"/>
                </a:solidFill>
                <a:latin typeface="Calibri"/>
                <a:cs typeface="Calibri"/>
              </a:rPr>
              <a:t>Program</a:t>
            </a:r>
            <a:r>
              <a:rPr sz="2251" spc="-75" dirty="0">
                <a:solidFill>
                  <a:prstClr val="black"/>
                </a:solidFill>
                <a:latin typeface="Calibri"/>
                <a:cs typeface="Calibri"/>
              </a:rPr>
              <a:t> </a:t>
            </a:r>
            <a:endParaRPr lang="en-US" sz="2251" spc="-75" dirty="0">
              <a:solidFill>
                <a:prstClr val="black"/>
              </a:solidFill>
              <a:latin typeface="Calibri"/>
              <a:cs typeface="Calibri"/>
            </a:endParaRPr>
          </a:p>
          <a:p>
            <a:pPr marL="354965" marR="5080" indent="-342900" defTabSz="457167">
              <a:buFont typeface="Arial" panose="020B0604020202020204" pitchFamily="34" charset="0"/>
              <a:buChar char="•"/>
              <a:tabLst>
                <a:tab pos="393671" algn="l"/>
                <a:tab pos="394305" algn="l"/>
              </a:tabLst>
            </a:pPr>
            <a:r>
              <a:rPr lang="en-US" sz="2251" spc="-11" dirty="0">
                <a:solidFill>
                  <a:prstClr val="black"/>
                </a:solidFill>
                <a:latin typeface="Calibri"/>
                <a:cs typeface="Calibri"/>
              </a:rPr>
              <a:t>Braided MAI Prevention &amp; Treatment program</a:t>
            </a:r>
          </a:p>
          <a:p>
            <a:pPr marL="354965" marR="5080" indent="-342900" defTabSz="457167">
              <a:buFont typeface="Arial" panose="020B0604020202020204" pitchFamily="34" charset="0"/>
              <a:buChar char="•"/>
              <a:tabLst>
                <a:tab pos="393671" algn="l"/>
                <a:tab pos="394305" algn="l"/>
              </a:tabLst>
            </a:pPr>
            <a:r>
              <a:rPr lang="en-US" sz="2251" spc="-11" dirty="0" err="1">
                <a:solidFill>
                  <a:prstClr val="black"/>
                </a:solidFill>
                <a:latin typeface="Calibri"/>
                <a:cs typeface="Calibri"/>
              </a:rPr>
              <a:t>Syndemic</a:t>
            </a:r>
            <a:r>
              <a:rPr lang="en-US" sz="2251" spc="-11" dirty="0">
                <a:solidFill>
                  <a:prstClr val="black"/>
                </a:solidFill>
                <a:latin typeface="Calibri"/>
                <a:cs typeface="Calibri"/>
              </a:rPr>
              <a:t> Approach to Preventing HIV &amp; Substance Use</a:t>
            </a:r>
          </a:p>
          <a:p>
            <a:pPr marL="12065" marR="5080" defTabSz="457167">
              <a:tabLst>
                <a:tab pos="393671" algn="l"/>
                <a:tab pos="394305" algn="l"/>
              </a:tabLst>
            </a:pPr>
            <a:endParaRPr sz="2251" b="1" dirty="0">
              <a:solidFill>
                <a:srgbClr val="FF0000"/>
              </a:solidFill>
              <a:latin typeface="Calibri"/>
              <a:cs typeface="Calibri"/>
            </a:endParaRPr>
          </a:p>
        </p:txBody>
      </p:sp>
      <p:sp>
        <p:nvSpPr>
          <p:cNvPr id="5" name="object 5"/>
          <p:cNvSpPr txBox="1"/>
          <p:nvPr/>
        </p:nvSpPr>
        <p:spPr>
          <a:xfrm>
            <a:off x="-7882" y="684445"/>
            <a:ext cx="11657671" cy="361123"/>
          </a:xfrm>
          <a:prstGeom prst="rect">
            <a:avLst/>
          </a:prstGeom>
        </p:spPr>
        <p:txBody>
          <a:bodyPr vert="horz" wrap="square" lIns="0" tIns="14604" rIns="0" bIns="0" rtlCol="0">
            <a:spAutoFit/>
          </a:bodyPr>
          <a:lstStyle/>
          <a:p>
            <a:pPr marL="12700" defTabSz="457167">
              <a:tabLst>
                <a:tab pos="6107609" algn="l"/>
              </a:tabLst>
            </a:pPr>
            <a:r>
              <a:rPr lang="en-US" sz="2251" b="1" dirty="0">
                <a:solidFill>
                  <a:prstClr val="black"/>
                </a:solidFill>
                <a:latin typeface="Calibri"/>
                <a:cs typeface="Calibri"/>
              </a:rPr>
              <a:t>	</a:t>
            </a:r>
            <a:endParaRPr lang="en-US" sz="2251" dirty="0">
              <a:solidFill>
                <a:srgbClr val="00B050"/>
              </a:solidFill>
              <a:latin typeface="Calibri"/>
              <a:cs typeface="Calibri"/>
            </a:endParaRPr>
          </a:p>
        </p:txBody>
      </p:sp>
      <p:sp>
        <p:nvSpPr>
          <p:cNvPr id="7" name="object 7"/>
          <p:cNvSpPr txBox="1"/>
          <p:nvPr/>
        </p:nvSpPr>
        <p:spPr>
          <a:xfrm>
            <a:off x="6227067" y="1038007"/>
            <a:ext cx="5964933" cy="2784480"/>
          </a:xfrm>
          <a:prstGeom prst="rect">
            <a:avLst/>
          </a:prstGeom>
        </p:spPr>
        <p:txBody>
          <a:bodyPr vert="horz" wrap="square" lIns="0" tIns="13335" rIns="0" bIns="0" rtlCol="0">
            <a:spAutoFit/>
          </a:bodyPr>
          <a:lstStyle/>
          <a:p>
            <a:pPr marL="12065" marR="907347" defTabSz="457167">
              <a:tabLst>
                <a:tab pos="393671" algn="l"/>
                <a:tab pos="394305" algn="l"/>
              </a:tabLst>
            </a:pPr>
            <a:r>
              <a:rPr lang="en-US" sz="2251" b="1" dirty="0">
                <a:solidFill>
                  <a:prstClr val="black"/>
                </a:solidFill>
                <a:latin typeface="Calibri"/>
                <a:cs typeface="Calibri"/>
              </a:rPr>
              <a:t>Opioid Prevention discretionary</a:t>
            </a:r>
            <a:r>
              <a:rPr lang="en-US" sz="2251" b="1" spc="-40" dirty="0">
                <a:solidFill>
                  <a:prstClr val="black"/>
                </a:solidFill>
                <a:latin typeface="Calibri"/>
                <a:cs typeface="Calibri"/>
              </a:rPr>
              <a:t> </a:t>
            </a:r>
            <a:r>
              <a:rPr lang="en-US" sz="2251" b="1" spc="-11" dirty="0">
                <a:solidFill>
                  <a:prstClr val="black"/>
                </a:solidFill>
                <a:latin typeface="Calibri"/>
                <a:cs typeface="Calibri"/>
              </a:rPr>
              <a:t>programs</a:t>
            </a:r>
            <a:endParaRPr lang="en-US" sz="2251" dirty="0">
              <a:solidFill>
                <a:prstClr val="black"/>
              </a:solidFill>
              <a:latin typeface="Calibri"/>
              <a:cs typeface="Calibri"/>
            </a:endParaRPr>
          </a:p>
          <a:p>
            <a:pPr marL="393671" marR="907347" indent="-381606" defTabSz="457167">
              <a:buFont typeface="Arial"/>
              <a:buChar char="•"/>
              <a:tabLst>
                <a:tab pos="393671" algn="l"/>
                <a:tab pos="394305" algn="l"/>
              </a:tabLst>
            </a:pPr>
            <a:r>
              <a:rPr sz="2251" dirty="0">
                <a:solidFill>
                  <a:prstClr val="black"/>
                </a:solidFill>
                <a:latin typeface="Calibri"/>
                <a:cs typeface="Calibri"/>
              </a:rPr>
              <a:t>Strategic</a:t>
            </a:r>
            <a:r>
              <a:rPr sz="2251" spc="-105" dirty="0">
                <a:solidFill>
                  <a:prstClr val="black"/>
                </a:solidFill>
                <a:latin typeface="Calibri"/>
                <a:cs typeface="Calibri"/>
              </a:rPr>
              <a:t> </a:t>
            </a:r>
            <a:r>
              <a:rPr sz="2251" dirty="0">
                <a:solidFill>
                  <a:prstClr val="black"/>
                </a:solidFill>
                <a:latin typeface="Calibri"/>
                <a:cs typeface="Calibri"/>
              </a:rPr>
              <a:t>Prevention</a:t>
            </a:r>
            <a:r>
              <a:rPr sz="2251" spc="-105" dirty="0">
                <a:solidFill>
                  <a:prstClr val="black"/>
                </a:solidFill>
                <a:latin typeface="Calibri"/>
                <a:cs typeface="Calibri"/>
              </a:rPr>
              <a:t> </a:t>
            </a:r>
            <a:r>
              <a:rPr sz="2251" dirty="0">
                <a:solidFill>
                  <a:prstClr val="black"/>
                </a:solidFill>
                <a:latin typeface="Calibri"/>
                <a:cs typeface="Calibri"/>
              </a:rPr>
              <a:t>Framework</a:t>
            </a:r>
            <a:r>
              <a:rPr sz="2251" spc="-111" dirty="0">
                <a:solidFill>
                  <a:prstClr val="black"/>
                </a:solidFill>
                <a:latin typeface="Calibri"/>
                <a:cs typeface="Calibri"/>
              </a:rPr>
              <a:t> </a:t>
            </a:r>
            <a:r>
              <a:rPr sz="2251" spc="-25" dirty="0">
                <a:solidFill>
                  <a:prstClr val="black"/>
                </a:solidFill>
                <a:latin typeface="Calibri"/>
                <a:cs typeface="Calibri"/>
              </a:rPr>
              <a:t>for </a:t>
            </a:r>
            <a:r>
              <a:rPr sz="2251" dirty="0">
                <a:solidFill>
                  <a:prstClr val="black"/>
                </a:solidFill>
                <a:latin typeface="Calibri"/>
                <a:cs typeface="Calibri"/>
              </a:rPr>
              <a:t>Prescription</a:t>
            </a:r>
            <a:r>
              <a:rPr sz="2251" spc="-45" dirty="0">
                <a:solidFill>
                  <a:prstClr val="black"/>
                </a:solidFill>
                <a:latin typeface="Calibri"/>
                <a:cs typeface="Calibri"/>
              </a:rPr>
              <a:t> </a:t>
            </a:r>
            <a:r>
              <a:rPr sz="2251" dirty="0">
                <a:solidFill>
                  <a:prstClr val="black"/>
                </a:solidFill>
                <a:latin typeface="Calibri"/>
                <a:cs typeface="Calibri"/>
              </a:rPr>
              <a:t>Drugs</a:t>
            </a:r>
            <a:r>
              <a:rPr sz="2251" spc="-35" dirty="0">
                <a:solidFill>
                  <a:prstClr val="black"/>
                </a:solidFill>
                <a:latin typeface="Calibri"/>
                <a:cs typeface="Calibri"/>
              </a:rPr>
              <a:t> </a:t>
            </a:r>
            <a:r>
              <a:rPr sz="2251" dirty="0">
                <a:solidFill>
                  <a:prstClr val="black"/>
                </a:solidFill>
                <a:latin typeface="Calibri"/>
                <a:cs typeface="Calibri"/>
              </a:rPr>
              <a:t>(SPF-</a:t>
            </a:r>
            <a:r>
              <a:rPr sz="2251" spc="-25" dirty="0">
                <a:solidFill>
                  <a:prstClr val="black"/>
                </a:solidFill>
                <a:latin typeface="Calibri"/>
                <a:cs typeface="Calibri"/>
              </a:rPr>
              <a:t>Rx)</a:t>
            </a:r>
            <a:r>
              <a:rPr lang="en-US" sz="2251" spc="-25" dirty="0">
                <a:solidFill>
                  <a:prstClr val="black"/>
                </a:solidFill>
                <a:latin typeface="Calibri"/>
                <a:cs typeface="Calibri"/>
              </a:rPr>
              <a:t> </a:t>
            </a:r>
            <a:endParaRPr lang="en-US" sz="2251" b="1" spc="-25" dirty="0">
              <a:solidFill>
                <a:srgbClr val="00B050"/>
              </a:solidFill>
              <a:latin typeface="Calibri"/>
              <a:cs typeface="Calibri"/>
            </a:endParaRPr>
          </a:p>
          <a:p>
            <a:pPr marL="393671" marR="907347" indent="-381606" defTabSz="457167">
              <a:buFont typeface="Arial"/>
              <a:buChar char="•"/>
              <a:tabLst>
                <a:tab pos="393671" algn="l"/>
                <a:tab pos="394305" algn="l"/>
              </a:tabLst>
            </a:pPr>
            <a:r>
              <a:rPr sz="2251" dirty="0">
                <a:solidFill>
                  <a:prstClr val="black"/>
                </a:solidFill>
                <a:latin typeface="Calibri"/>
                <a:cs typeface="Calibri"/>
              </a:rPr>
              <a:t>Grants</a:t>
            </a:r>
            <a:r>
              <a:rPr sz="2251" spc="-80" dirty="0">
                <a:solidFill>
                  <a:prstClr val="black"/>
                </a:solidFill>
                <a:latin typeface="Calibri"/>
                <a:cs typeface="Calibri"/>
              </a:rPr>
              <a:t> </a:t>
            </a:r>
            <a:r>
              <a:rPr sz="2251" dirty="0">
                <a:solidFill>
                  <a:prstClr val="black"/>
                </a:solidFill>
                <a:latin typeface="Calibri"/>
                <a:cs typeface="Calibri"/>
              </a:rPr>
              <a:t>to</a:t>
            </a:r>
            <a:r>
              <a:rPr sz="2251" spc="-65" dirty="0">
                <a:solidFill>
                  <a:prstClr val="black"/>
                </a:solidFill>
                <a:latin typeface="Calibri"/>
                <a:cs typeface="Calibri"/>
              </a:rPr>
              <a:t> </a:t>
            </a:r>
            <a:r>
              <a:rPr sz="2251" dirty="0">
                <a:solidFill>
                  <a:prstClr val="black"/>
                </a:solidFill>
                <a:latin typeface="Calibri"/>
                <a:cs typeface="Calibri"/>
              </a:rPr>
              <a:t>Prevent</a:t>
            </a:r>
            <a:r>
              <a:rPr sz="2251" spc="-75" dirty="0">
                <a:solidFill>
                  <a:prstClr val="black"/>
                </a:solidFill>
                <a:latin typeface="Calibri"/>
                <a:cs typeface="Calibri"/>
              </a:rPr>
              <a:t> </a:t>
            </a:r>
            <a:r>
              <a:rPr sz="2251" dirty="0">
                <a:solidFill>
                  <a:prstClr val="black"/>
                </a:solidFill>
                <a:latin typeface="Calibri"/>
                <a:cs typeface="Calibri"/>
              </a:rPr>
              <a:t>Prescription</a:t>
            </a:r>
            <a:r>
              <a:rPr sz="2251" spc="-71" dirty="0">
                <a:solidFill>
                  <a:prstClr val="black"/>
                </a:solidFill>
                <a:latin typeface="Calibri"/>
                <a:cs typeface="Calibri"/>
              </a:rPr>
              <a:t> </a:t>
            </a:r>
            <a:r>
              <a:rPr sz="2251" spc="-11" dirty="0">
                <a:solidFill>
                  <a:prstClr val="black"/>
                </a:solidFill>
                <a:latin typeface="Calibri"/>
                <a:cs typeface="Calibri"/>
              </a:rPr>
              <a:t>Drug/Opioid </a:t>
            </a:r>
            <a:r>
              <a:rPr sz="2251" dirty="0">
                <a:solidFill>
                  <a:prstClr val="black"/>
                </a:solidFill>
                <a:latin typeface="Calibri"/>
                <a:cs typeface="Calibri"/>
              </a:rPr>
              <a:t>Overdose</a:t>
            </a:r>
            <a:r>
              <a:rPr sz="2251" spc="-91" dirty="0">
                <a:solidFill>
                  <a:prstClr val="black"/>
                </a:solidFill>
                <a:latin typeface="Calibri"/>
                <a:cs typeface="Calibri"/>
              </a:rPr>
              <a:t> </a:t>
            </a:r>
            <a:r>
              <a:rPr sz="2251" dirty="0">
                <a:solidFill>
                  <a:prstClr val="black"/>
                </a:solidFill>
                <a:latin typeface="Calibri"/>
                <a:cs typeface="Calibri"/>
              </a:rPr>
              <a:t>Related</a:t>
            </a:r>
            <a:r>
              <a:rPr sz="2251" spc="-95" dirty="0">
                <a:solidFill>
                  <a:prstClr val="black"/>
                </a:solidFill>
                <a:latin typeface="Calibri"/>
                <a:cs typeface="Calibri"/>
              </a:rPr>
              <a:t> </a:t>
            </a:r>
            <a:r>
              <a:rPr sz="2251" spc="-11" dirty="0">
                <a:solidFill>
                  <a:prstClr val="black"/>
                </a:solidFill>
                <a:latin typeface="Calibri"/>
                <a:cs typeface="Calibri"/>
              </a:rPr>
              <a:t>Deaths</a:t>
            </a:r>
            <a:r>
              <a:rPr lang="en-US" sz="2251" spc="-11" dirty="0">
                <a:solidFill>
                  <a:prstClr val="black"/>
                </a:solidFill>
                <a:latin typeface="Calibri"/>
                <a:cs typeface="Calibri"/>
              </a:rPr>
              <a:t> </a:t>
            </a:r>
            <a:endParaRPr lang="en-US" sz="2251" b="1" spc="-11" dirty="0">
              <a:solidFill>
                <a:srgbClr val="00B050"/>
              </a:solidFill>
              <a:latin typeface="Calibri"/>
              <a:cs typeface="Calibri"/>
            </a:endParaRPr>
          </a:p>
          <a:p>
            <a:pPr marL="393671" marR="907347" indent="-381606" defTabSz="457167">
              <a:buFont typeface="Arial"/>
              <a:buChar char="•"/>
              <a:tabLst>
                <a:tab pos="393671" algn="l"/>
                <a:tab pos="394305" algn="l"/>
              </a:tabLst>
            </a:pPr>
            <a:r>
              <a:rPr sz="2251" dirty="0">
                <a:solidFill>
                  <a:prstClr val="black"/>
                </a:solidFill>
                <a:latin typeface="Calibri"/>
                <a:cs typeface="Calibri"/>
              </a:rPr>
              <a:t>First</a:t>
            </a:r>
            <a:r>
              <a:rPr sz="2251" spc="-85" dirty="0">
                <a:solidFill>
                  <a:prstClr val="black"/>
                </a:solidFill>
                <a:latin typeface="Calibri"/>
                <a:cs typeface="Calibri"/>
              </a:rPr>
              <a:t> </a:t>
            </a:r>
            <a:r>
              <a:rPr sz="2251" dirty="0">
                <a:solidFill>
                  <a:prstClr val="black"/>
                </a:solidFill>
                <a:latin typeface="Calibri"/>
                <a:cs typeface="Calibri"/>
              </a:rPr>
              <a:t>Responders</a:t>
            </a:r>
            <a:r>
              <a:rPr sz="2251" spc="-111" dirty="0">
                <a:solidFill>
                  <a:prstClr val="black"/>
                </a:solidFill>
                <a:latin typeface="Calibri"/>
                <a:cs typeface="Calibri"/>
              </a:rPr>
              <a:t> </a:t>
            </a:r>
            <a:r>
              <a:rPr sz="2251" dirty="0">
                <a:solidFill>
                  <a:prstClr val="black"/>
                </a:solidFill>
                <a:latin typeface="Calibri"/>
                <a:cs typeface="Calibri"/>
              </a:rPr>
              <a:t>(FR-</a:t>
            </a:r>
            <a:r>
              <a:rPr sz="2251" spc="-20" dirty="0">
                <a:solidFill>
                  <a:prstClr val="black"/>
                </a:solidFill>
                <a:latin typeface="Calibri"/>
                <a:cs typeface="Calibri"/>
              </a:rPr>
              <a:t>CARA)</a:t>
            </a:r>
            <a:r>
              <a:rPr lang="en-US" sz="2251" spc="-20" dirty="0">
                <a:solidFill>
                  <a:prstClr val="black"/>
                </a:solidFill>
                <a:latin typeface="Calibri"/>
                <a:cs typeface="Calibri"/>
              </a:rPr>
              <a:t> </a:t>
            </a:r>
          </a:p>
          <a:p>
            <a:pPr marL="393671" marR="907347" indent="-381606" defTabSz="457167">
              <a:buFont typeface="Arial"/>
              <a:buChar char="•"/>
              <a:tabLst>
                <a:tab pos="393671" algn="l"/>
                <a:tab pos="394305" algn="l"/>
              </a:tabLst>
            </a:pPr>
            <a:r>
              <a:rPr sz="2251" dirty="0">
                <a:solidFill>
                  <a:prstClr val="black"/>
                </a:solidFill>
                <a:latin typeface="Calibri"/>
                <a:cs typeface="Calibri"/>
              </a:rPr>
              <a:t>Improving</a:t>
            </a:r>
            <a:r>
              <a:rPr sz="2251" spc="-55" dirty="0">
                <a:solidFill>
                  <a:prstClr val="black"/>
                </a:solidFill>
                <a:latin typeface="Calibri"/>
                <a:cs typeface="Calibri"/>
              </a:rPr>
              <a:t> </a:t>
            </a:r>
            <a:r>
              <a:rPr sz="2251" dirty="0">
                <a:solidFill>
                  <a:prstClr val="black"/>
                </a:solidFill>
                <a:latin typeface="Calibri"/>
                <a:cs typeface="Calibri"/>
              </a:rPr>
              <a:t>Access</a:t>
            </a:r>
            <a:r>
              <a:rPr sz="2251" spc="-45" dirty="0">
                <a:solidFill>
                  <a:prstClr val="black"/>
                </a:solidFill>
                <a:latin typeface="Calibri"/>
                <a:cs typeface="Calibri"/>
              </a:rPr>
              <a:t> </a:t>
            </a:r>
            <a:r>
              <a:rPr sz="2251" dirty="0">
                <a:solidFill>
                  <a:prstClr val="black"/>
                </a:solidFill>
                <a:latin typeface="Calibri"/>
                <a:cs typeface="Calibri"/>
              </a:rPr>
              <a:t>to</a:t>
            </a:r>
            <a:r>
              <a:rPr sz="2251" spc="-31" dirty="0">
                <a:solidFill>
                  <a:prstClr val="black"/>
                </a:solidFill>
                <a:latin typeface="Calibri"/>
                <a:cs typeface="Calibri"/>
              </a:rPr>
              <a:t> </a:t>
            </a:r>
            <a:r>
              <a:rPr sz="2251" dirty="0">
                <a:solidFill>
                  <a:prstClr val="black"/>
                </a:solidFill>
                <a:latin typeface="Calibri"/>
                <a:cs typeface="Calibri"/>
              </a:rPr>
              <a:t>Overdose</a:t>
            </a:r>
            <a:r>
              <a:rPr sz="2251" spc="-55" dirty="0">
                <a:solidFill>
                  <a:prstClr val="black"/>
                </a:solidFill>
                <a:latin typeface="Calibri"/>
                <a:cs typeface="Calibri"/>
              </a:rPr>
              <a:t> </a:t>
            </a:r>
            <a:r>
              <a:rPr sz="2251" spc="-11" dirty="0">
                <a:solidFill>
                  <a:prstClr val="black"/>
                </a:solidFill>
                <a:latin typeface="Calibri"/>
                <a:cs typeface="Calibri"/>
              </a:rPr>
              <a:t>Treatment (OD-</a:t>
            </a:r>
            <a:r>
              <a:rPr sz="2251" spc="-25" dirty="0">
                <a:solidFill>
                  <a:prstClr val="black"/>
                </a:solidFill>
                <a:latin typeface="Calibri"/>
                <a:cs typeface="Calibri"/>
              </a:rPr>
              <a:t>Tx)</a:t>
            </a:r>
            <a:r>
              <a:rPr lang="en-US" sz="2251" spc="-25" dirty="0">
                <a:solidFill>
                  <a:prstClr val="black"/>
                </a:solidFill>
                <a:latin typeface="Calibri"/>
                <a:cs typeface="Calibri"/>
              </a:rPr>
              <a:t> </a:t>
            </a:r>
            <a:endParaRPr sz="2251" b="1" dirty="0">
              <a:solidFill>
                <a:srgbClr val="00B050"/>
              </a:solidFill>
              <a:latin typeface="Calibri"/>
              <a:cs typeface="Calibri"/>
            </a:endParaRPr>
          </a:p>
        </p:txBody>
      </p:sp>
      <p:sp>
        <p:nvSpPr>
          <p:cNvPr id="8" name="object 8"/>
          <p:cNvSpPr txBox="1"/>
          <p:nvPr/>
        </p:nvSpPr>
        <p:spPr>
          <a:xfrm>
            <a:off x="372386" y="1075923"/>
            <a:ext cx="5452111" cy="1746631"/>
          </a:xfrm>
          <a:prstGeom prst="rect">
            <a:avLst/>
          </a:prstGeom>
        </p:spPr>
        <p:txBody>
          <a:bodyPr vert="horz" wrap="square" lIns="0" tIns="14604" rIns="0" bIns="0" rtlCol="0">
            <a:spAutoFit/>
          </a:bodyPr>
          <a:lstStyle/>
          <a:p>
            <a:pPr marL="12700" defTabSz="457167">
              <a:tabLst>
                <a:tab pos="393037" algn="l"/>
                <a:tab pos="393671" algn="l"/>
              </a:tabLst>
            </a:pPr>
            <a:r>
              <a:rPr lang="en-US" sz="2251" b="1" dirty="0">
                <a:solidFill>
                  <a:prstClr val="black"/>
                </a:solidFill>
                <a:latin typeface="Calibri"/>
                <a:cs typeface="Calibri"/>
              </a:rPr>
              <a:t>State</a:t>
            </a:r>
            <a:r>
              <a:rPr lang="en-US" sz="2251" b="1" spc="-65" dirty="0">
                <a:solidFill>
                  <a:prstClr val="black"/>
                </a:solidFill>
                <a:latin typeface="Calibri"/>
                <a:cs typeface="Calibri"/>
              </a:rPr>
              <a:t> </a:t>
            </a:r>
            <a:r>
              <a:rPr lang="en-US" sz="2251" b="1" dirty="0">
                <a:solidFill>
                  <a:prstClr val="black"/>
                </a:solidFill>
                <a:latin typeface="Calibri"/>
                <a:cs typeface="Calibri"/>
              </a:rPr>
              <a:t>formula</a:t>
            </a:r>
            <a:r>
              <a:rPr lang="en-US" sz="2251" b="1" spc="-60" dirty="0">
                <a:solidFill>
                  <a:prstClr val="black"/>
                </a:solidFill>
                <a:latin typeface="Calibri"/>
                <a:cs typeface="Calibri"/>
              </a:rPr>
              <a:t> </a:t>
            </a:r>
            <a:r>
              <a:rPr lang="en-US" sz="2251" b="1" spc="-11" dirty="0">
                <a:solidFill>
                  <a:prstClr val="black"/>
                </a:solidFill>
                <a:latin typeface="Calibri"/>
                <a:cs typeface="Calibri"/>
              </a:rPr>
              <a:t>funding for Prevention</a:t>
            </a:r>
            <a:endParaRPr lang="en-US" sz="2251" b="1" spc="-11" dirty="0">
              <a:solidFill>
                <a:srgbClr val="00B050"/>
              </a:solidFill>
              <a:latin typeface="Calibri"/>
              <a:cs typeface="Calibri"/>
            </a:endParaRPr>
          </a:p>
          <a:p>
            <a:pPr marL="355591" indent="-342891" defTabSz="457167">
              <a:buFont typeface="Arial" panose="020B0604020202020204" pitchFamily="34" charset="0"/>
              <a:buChar char="•"/>
              <a:tabLst>
                <a:tab pos="393037" algn="l"/>
                <a:tab pos="393671" algn="l"/>
              </a:tabLst>
            </a:pPr>
            <a:r>
              <a:rPr lang="en-US" sz="2251" dirty="0">
                <a:solidFill>
                  <a:prstClr val="black"/>
                </a:solidFill>
                <a:latin typeface="Calibri"/>
                <a:cs typeface="Calibri"/>
              </a:rPr>
              <a:t>Substance</a:t>
            </a:r>
            <a:r>
              <a:rPr lang="en-US" sz="2251" spc="-55" dirty="0">
                <a:solidFill>
                  <a:prstClr val="black"/>
                </a:solidFill>
                <a:latin typeface="Calibri"/>
                <a:cs typeface="Calibri"/>
              </a:rPr>
              <a:t> Use Prevention, Treatment, and Recovery Services (SUPTRS) Block Grant. </a:t>
            </a:r>
          </a:p>
          <a:p>
            <a:pPr marL="355591" indent="-342891" defTabSz="457167">
              <a:buFont typeface="Arial" panose="020B0604020202020204" pitchFamily="34" charset="0"/>
              <a:buChar char="•"/>
              <a:tabLst>
                <a:tab pos="393037" algn="l"/>
                <a:tab pos="393671" algn="l"/>
              </a:tabLst>
            </a:pPr>
            <a:r>
              <a:rPr lang="en-US" sz="2251" dirty="0">
                <a:solidFill>
                  <a:prstClr val="black"/>
                </a:solidFill>
                <a:latin typeface="Calibri"/>
                <a:cs typeface="Calibri"/>
              </a:rPr>
              <a:t>Synar</a:t>
            </a:r>
            <a:r>
              <a:rPr lang="en-US" sz="2251" spc="-71" dirty="0">
                <a:solidFill>
                  <a:prstClr val="black"/>
                </a:solidFill>
                <a:latin typeface="Calibri"/>
                <a:cs typeface="Calibri"/>
              </a:rPr>
              <a:t> </a:t>
            </a:r>
            <a:r>
              <a:rPr lang="en-US" sz="2251" dirty="0">
                <a:solidFill>
                  <a:prstClr val="black"/>
                </a:solidFill>
                <a:latin typeface="Calibri"/>
                <a:cs typeface="Calibri"/>
              </a:rPr>
              <a:t>Program</a:t>
            </a:r>
            <a:r>
              <a:rPr lang="en-US" sz="2251" spc="-65" dirty="0">
                <a:solidFill>
                  <a:prstClr val="black"/>
                </a:solidFill>
                <a:latin typeface="Calibri"/>
                <a:cs typeface="Calibri"/>
              </a:rPr>
              <a:t> </a:t>
            </a:r>
            <a:r>
              <a:rPr lang="en-US" sz="2251" dirty="0">
                <a:solidFill>
                  <a:prstClr val="black"/>
                </a:solidFill>
                <a:latin typeface="Calibri"/>
                <a:cs typeface="Calibri"/>
              </a:rPr>
              <a:t>(youth</a:t>
            </a:r>
            <a:r>
              <a:rPr lang="en-US" sz="2251" spc="-51" dirty="0">
                <a:solidFill>
                  <a:prstClr val="black"/>
                </a:solidFill>
                <a:latin typeface="Calibri"/>
                <a:cs typeface="Calibri"/>
              </a:rPr>
              <a:t> </a:t>
            </a:r>
            <a:r>
              <a:rPr lang="en-US" sz="2251" dirty="0">
                <a:solidFill>
                  <a:prstClr val="black"/>
                </a:solidFill>
                <a:latin typeface="Calibri"/>
                <a:cs typeface="Calibri"/>
              </a:rPr>
              <a:t>tobacco</a:t>
            </a:r>
            <a:r>
              <a:rPr lang="en-US" sz="2251" spc="-25" dirty="0">
                <a:solidFill>
                  <a:prstClr val="black"/>
                </a:solidFill>
                <a:latin typeface="Calibri"/>
                <a:cs typeface="Calibri"/>
              </a:rPr>
              <a:t> use </a:t>
            </a:r>
            <a:r>
              <a:rPr lang="en-US" sz="2251" spc="-11" dirty="0">
                <a:solidFill>
                  <a:prstClr val="black"/>
                </a:solidFill>
                <a:latin typeface="Calibri"/>
                <a:cs typeface="Calibri"/>
              </a:rPr>
              <a:t>prevention)</a:t>
            </a:r>
            <a:endParaRPr lang="en-US" sz="2251" dirty="0">
              <a:solidFill>
                <a:prstClr val="black"/>
              </a:solidFill>
              <a:latin typeface="Calibri"/>
              <a:cs typeface="Calibri"/>
            </a:endParaRPr>
          </a:p>
        </p:txBody>
      </p:sp>
      <p:sp>
        <p:nvSpPr>
          <p:cNvPr id="9" name="object 9"/>
          <p:cNvSpPr txBox="1"/>
          <p:nvPr/>
        </p:nvSpPr>
        <p:spPr>
          <a:xfrm>
            <a:off x="383754" y="5497451"/>
            <a:ext cx="5451893" cy="1053877"/>
          </a:xfrm>
          <a:prstGeom prst="rect">
            <a:avLst/>
          </a:prstGeom>
        </p:spPr>
        <p:txBody>
          <a:bodyPr vert="horz" wrap="square" lIns="0" tIns="14604" rIns="0" bIns="0" rtlCol="0">
            <a:spAutoFit/>
          </a:bodyPr>
          <a:lstStyle/>
          <a:p>
            <a:pPr marL="12700" defTabSz="457167"/>
            <a:r>
              <a:rPr sz="2251" b="1" dirty="0">
                <a:solidFill>
                  <a:prstClr val="black"/>
                </a:solidFill>
                <a:latin typeface="Calibri"/>
                <a:cs typeface="Calibri"/>
              </a:rPr>
              <a:t>Tribal</a:t>
            </a:r>
            <a:r>
              <a:rPr sz="2251" b="1" spc="-85" dirty="0">
                <a:solidFill>
                  <a:prstClr val="black"/>
                </a:solidFill>
                <a:latin typeface="Calibri"/>
                <a:cs typeface="Calibri"/>
              </a:rPr>
              <a:t> </a:t>
            </a:r>
            <a:r>
              <a:rPr sz="2251" b="1" dirty="0">
                <a:solidFill>
                  <a:prstClr val="black"/>
                </a:solidFill>
                <a:latin typeface="Calibri"/>
                <a:cs typeface="Calibri"/>
              </a:rPr>
              <a:t>discretionary</a:t>
            </a:r>
            <a:r>
              <a:rPr sz="2251" b="1" spc="-100" dirty="0">
                <a:solidFill>
                  <a:prstClr val="black"/>
                </a:solidFill>
                <a:latin typeface="Calibri"/>
                <a:cs typeface="Calibri"/>
              </a:rPr>
              <a:t> </a:t>
            </a:r>
            <a:r>
              <a:rPr sz="2251" b="1" spc="-11" dirty="0">
                <a:solidFill>
                  <a:prstClr val="black"/>
                </a:solidFill>
                <a:latin typeface="Calibri"/>
                <a:cs typeface="Calibri"/>
              </a:rPr>
              <a:t>funding</a:t>
            </a:r>
            <a:endParaRPr sz="2251" dirty="0">
              <a:solidFill>
                <a:srgbClr val="00B050"/>
              </a:solidFill>
              <a:latin typeface="Calibri"/>
              <a:cs typeface="Calibri"/>
            </a:endParaRPr>
          </a:p>
          <a:p>
            <a:pPr marL="393671" marR="5080" indent="-381606" defTabSz="457167">
              <a:buFont typeface="Arial"/>
              <a:buChar char="•"/>
              <a:tabLst>
                <a:tab pos="393671" algn="l"/>
                <a:tab pos="394305" algn="l"/>
              </a:tabLst>
            </a:pPr>
            <a:r>
              <a:rPr sz="2251" spc="-11" dirty="0">
                <a:solidFill>
                  <a:prstClr val="black"/>
                </a:solidFill>
                <a:latin typeface="Calibri"/>
                <a:cs typeface="Calibri"/>
              </a:rPr>
              <a:t>Tribal</a:t>
            </a:r>
            <a:r>
              <a:rPr sz="2251" spc="-85" dirty="0">
                <a:solidFill>
                  <a:prstClr val="black"/>
                </a:solidFill>
                <a:latin typeface="Calibri"/>
                <a:cs typeface="Calibri"/>
              </a:rPr>
              <a:t> </a:t>
            </a:r>
            <a:r>
              <a:rPr sz="2251" dirty="0">
                <a:solidFill>
                  <a:prstClr val="black"/>
                </a:solidFill>
                <a:latin typeface="Calibri"/>
                <a:cs typeface="Calibri"/>
              </a:rPr>
              <a:t>Behavioral</a:t>
            </a:r>
            <a:r>
              <a:rPr sz="2251" spc="-65" dirty="0">
                <a:solidFill>
                  <a:prstClr val="black"/>
                </a:solidFill>
                <a:latin typeface="Calibri"/>
                <a:cs typeface="Calibri"/>
              </a:rPr>
              <a:t> </a:t>
            </a:r>
            <a:r>
              <a:rPr sz="2251" dirty="0">
                <a:solidFill>
                  <a:prstClr val="black"/>
                </a:solidFill>
                <a:latin typeface="Calibri"/>
                <a:cs typeface="Calibri"/>
              </a:rPr>
              <a:t>Health</a:t>
            </a:r>
            <a:r>
              <a:rPr sz="2251" spc="-71" dirty="0">
                <a:solidFill>
                  <a:prstClr val="black"/>
                </a:solidFill>
                <a:latin typeface="Calibri"/>
                <a:cs typeface="Calibri"/>
              </a:rPr>
              <a:t> </a:t>
            </a:r>
            <a:r>
              <a:rPr sz="2251" spc="-11" dirty="0">
                <a:solidFill>
                  <a:prstClr val="black"/>
                </a:solidFill>
                <a:latin typeface="Calibri"/>
                <a:cs typeface="Calibri"/>
              </a:rPr>
              <a:t>(Native Connections)</a:t>
            </a:r>
            <a:endParaRPr sz="2251" dirty="0">
              <a:solidFill>
                <a:prstClr val="black"/>
              </a:solidFill>
              <a:latin typeface="Calibri"/>
              <a:cs typeface="Calibri"/>
            </a:endParaRPr>
          </a:p>
        </p:txBody>
      </p:sp>
      <p:sp>
        <p:nvSpPr>
          <p:cNvPr id="11" name="object 11"/>
          <p:cNvSpPr txBox="1"/>
          <p:nvPr/>
        </p:nvSpPr>
        <p:spPr>
          <a:xfrm>
            <a:off x="365359" y="3118596"/>
            <a:ext cx="5451895" cy="2089804"/>
          </a:xfrm>
          <a:prstGeom prst="rect">
            <a:avLst/>
          </a:prstGeom>
        </p:spPr>
        <p:txBody>
          <a:bodyPr vert="horz" wrap="square" lIns="0" tIns="11431" rIns="0" bIns="0" rtlCol="0">
            <a:spAutoFit/>
          </a:bodyPr>
          <a:lstStyle/>
          <a:p>
            <a:pPr marL="12065" marR="48891" defTabSz="457167">
              <a:tabLst>
                <a:tab pos="393671" algn="l"/>
                <a:tab pos="394305" algn="l"/>
              </a:tabLst>
            </a:pPr>
            <a:r>
              <a:rPr lang="en-US" sz="2251" b="1" dirty="0">
                <a:solidFill>
                  <a:prstClr val="black"/>
                </a:solidFill>
                <a:latin typeface="Calibri"/>
                <a:cs typeface="Calibri"/>
              </a:rPr>
              <a:t>State</a:t>
            </a:r>
            <a:r>
              <a:rPr lang="en-US" sz="2251" b="1" spc="-55" dirty="0">
                <a:solidFill>
                  <a:prstClr val="black"/>
                </a:solidFill>
                <a:latin typeface="Calibri"/>
                <a:cs typeface="Calibri"/>
              </a:rPr>
              <a:t> &amp;</a:t>
            </a:r>
            <a:r>
              <a:rPr lang="en-US" sz="2251" b="1" spc="-35" dirty="0">
                <a:solidFill>
                  <a:prstClr val="black"/>
                </a:solidFill>
                <a:latin typeface="Calibri"/>
                <a:cs typeface="Calibri"/>
              </a:rPr>
              <a:t> </a:t>
            </a:r>
            <a:r>
              <a:rPr lang="en-US" sz="2251" b="1" dirty="0">
                <a:solidFill>
                  <a:prstClr val="black"/>
                </a:solidFill>
                <a:latin typeface="Calibri"/>
                <a:cs typeface="Calibri"/>
              </a:rPr>
              <a:t>community</a:t>
            </a:r>
            <a:r>
              <a:rPr lang="en-US" sz="2251" b="1" spc="-40" dirty="0">
                <a:solidFill>
                  <a:prstClr val="black"/>
                </a:solidFill>
                <a:latin typeface="Calibri"/>
                <a:cs typeface="Calibri"/>
              </a:rPr>
              <a:t> </a:t>
            </a:r>
            <a:r>
              <a:rPr lang="en-US" sz="2251" b="1" spc="-11" dirty="0">
                <a:solidFill>
                  <a:prstClr val="black"/>
                </a:solidFill>
                <a:latin typeface="Calibri"/>
                <a:cs typeface="Calibri"/>
              </a:rPr>
              <a:t>discretionary primary prevention programs</a:t>
            </a:r>
            <a:endParaRPr lang="en-US" sz="2251" dirty="0">
              <a:solidFill>
                <a:prstClr val="black"/>
              </a:solidFill>
              <a:latin typeface="Calibri"/>
              <a:cs typeface="Calibri"/>
            </a:endParaRPr>
          </a:p>
          <a:p>
            <a:pPr marL="393671" marR="48891" indent="-381606" defTabSz="457167">
              <a:buFont typeface="Arial"/>
              <a:buChar char="•"/>
              <a:tabLst>
                <a:tab pos="393671" algn="l"/>
                <a:tab pos="394305" algn="l"/>
              </a:tabLst>
            </a:pPr>
            <a:r>
              <a:rPr sz="2251" dirty="0">
                <a:solidFill>
                  <a:prstClr val="black"/>
                </a:solidFill>
                <a:latin typeface="Calibri"/>
                <a:cs typeface="Calibri"/>
              </a:rPr>
              <a:t>Strategic</a:t>
            </a:r>
            <a:r>
              <a:rPr sz="2251" spc="-105" dirty="0">
                <a:solidFill>
                  <a:prstClr val="black"/>
                </a:solidFill>
                <a:latin typeface="Calibri"/>
                <a:cs typeface="Calibri"/>
              </a:rPr>
              <a:t> </a:t>
            </a:r>
            <a:r>
              <a:rPr sz="2251" dirty="0">
                <a:solidFill>
                  <a:prstClr val="black"/>
                </a:solidFill>
                <a:latin typeface="Calibri"/>
                <a:cs typeface="Calibri"/>
              </a:rPr>
              <a:t>Prevention</a:t>
            </a:r>
            <a:r>
              <a:rPr sz="2251" spc="-105" dirty="0">
                <a:solidFill>
                  <a:prstClr val="black"/>
                </a:solidFill>
                <a:latin typeface="Calibri"/>
                <a:cs typeface="Calibri"/>
              </a:rPr>
              <a:t> </a:t>
            </a:r>
            <a:r>
              <a:rPr sz="2251" dirty="0">
                <a:solidFill>
                  <a:prstClr val="black"/>
                </a:solidFill>
                <a:latin typeface="Calibri"/>
                <a:cs typeface="Calibri"/>
              </a:rPr>
              <a:t>Framework</a:t>
            </a:r>
            <a:r>
              <a:rPr sz="2251" spc="-111" dirty="0">
                <a:solidFill>
                  <a:prstClr val="black"/>
                </a:solidFill>
                <a:latin typeface="Calibri"/>
                <a:cs typeface="Calibri"/>
              </a:rPr>
              <a:t> </a:t>
            </a:r>
            <a:r>
              <a:rPr sz="2251" spc="-51" dirty="0">
                <a:solidFill>
                  <a:prstClr val="black"/>
                </a:solidFill>
                <a:latin typeface="Calibri"/>
                <a:cs typeface="Calibri"/>
              </a:rPr>
              <a:t>– </a:t>
            </a:r>
            <a:r>
              <a:rPr sz="2251" spc="-11" dirty="0">
                <a:solidFill>
                  <a:prstClr val="black"/>
                </a:solidFill>
                <a:latin typeface="Calibri"/>
                <a:cs typeface="Calibri"/>
              </a:rPr>
              <a:t>Partnerships</a:t>
            </a:r>
            <a:r>
              <a:rPr sz="2251" spc="-31" dirty="0">
                <a:solidFill>
                  <a:prstClr val="black"/>
                </a:solidFill>
                <a:latin typeface="Calibri"/>
                <a:cs typeface="Calibri"/>
              </a:rPr>
              <a:t> </a:t>
            </a:r>
            <a:r>
              <a:rPr sz="2251" dirty="0">
                <a:solidFill>
                  <a:prstClr val="black"/>
                </a:solidFill>
                <a:latin typeface="Calibri"/>
                <a:cs typeface="Calibri"/>
              </a:rPr>
              <a:t>for</a:t>
            </a:r>
            <a:r>
              <a:rPr sz="2251" spc="-25" dirty="0">
                <a:solidFill>
                  <a:prstClr val="black"/>
                </a:solidFill>
                <a:latin typeface="Calibri"/>
                <a:cs typeface="Calibri"/>
              </a:rPr>
              <a:t> </a:t>
            </a:r>
            <a:r>
              <a:rPr sz="2251" dirty="0">
                <a:solidFill>
                  <a:prstClr val="black"/>
                </a:solidFill>
                <a:latin typeface="Calibri"/>
                <a:cs typeface="Calibri"/>
              </a:rPr>
              <a:t>Success</a:t>
            </a:r>
            <a:r>
              <a:rPr sz="2251" spc="-25" dirty="0">
                <a:solidFill>
                  <a:prstClr val="black"/>
                </a:solidFill>
                <a:latin typeface="Calibri"/>
                <a:cs typeface="Calibri"/>
              </a:rPr>
              <a:t> </a:t>
            </a:r>
            <a:r>
              <a:rPr sz="2251" spc="-11" dirty="0">
                <a:solidFill>
                  <a:prstClr val="black"/>
                </a:solidFill>
                <a:latin typeface="Calibri"/>
                <a:cs typeface="Calibri"/>
              </a:rPr>
              <a:t>(PFS)</a:t>
            </a:r>
            <a:r>
              <a:rPr lang="en-US" sz="2251" spc="-11" dirty="0">
                <a:solidFill>
                  <a:prstClr val="black"/>
                </a:solidFill>
                <a:latin typeface="Calibri"/>
                <a:cs typeface="Calibri"/>
              </a:rPr>
              <a:t> </a:t>
            </a:r>
          </a:p>
          <a:p>
            <a:pPr marL="354956" marR="48891" indent="-342891" defTabSz="457167">
              <a:buFont typeface="Arial" panose="020B0604020202020204" pitchFamily="34" charset="0"/>
              <a:buChar char="•"/>
              <a:tabLst>
                <a:tab pos="393671" algn="l"/>
                <a:tab pos="394305" algn="l"/>
              </a:tabLst>
            </a:pPr>
            <a:r>
              <a:rPr lang="en-US" sz="2251" dirty="0">
                <a:solidFill>
                  <a:prstClr val="black"/>
                </a:solidFill>
                <a:latin typeface="Calibri"/>
                <a:cs typeface="Calibri"/>
              </a:rPr>
              <a:t>STOP</a:t>
            </a:r>
            <a:r>
              <a:rPr lang="en-US" sz="2251" spc="-75" dirty="0">
                <a:solidFill>
                  <a:prstClr val="black"/>
                </a:solidFill>
                <a:latin typeface="Calibri"/>
                <a:cs typeface="Calibri"/>
              </a:rPr>
              <a:t> </a:t>
            </a:r>
            <a:r>
              <a:rPr lang="en-US" sz="2251" dirty="0">
                <a:solidFill>
                  <a:prstClr val="black"/>
                </a:solidFill>
                <a:latin typeface="Calibri"/>
                <a:cs typeface="Calibri"/>
              </a:rPr>
              <a:t>Act</a:t>
            </a:r>
            <a:r>
              <a:rPr lang="en-US" sz="2251" spc="-51" dirty="0">
                <a:solidFill>
                  <a:prstClr val="black"/>
                </a:solidFill>
                <a:latin typeface="Calibri"/>
                <a:cs typeface="Calibri"/>
              </a:rPr>
              <a:t> </a:t>
            </a:r>
            <a:r>
              <a:rPr lang="en-US" sz="2251" dirty="0">
                <a:solidFill>
                  <a:prstClr val="black"/>
                </a:solidFill>
                <a:latin typeface="Calibri"/>
                <a:cs typeface="Calibri"/>
              </a:rPr>
              <a:t>Program</a:t>
            </a:r>
            <a:r>
              <a:rPr lang="en-US" sz="2251" spc="-75" dirty="0">
                <a:solidFill>
                  <a:prstClr val="black"/>
                </a:solidFill>
                <a:latin typeface="Calibri"/>
                <a:cs typeface="Calibri"/>
              </a:rPr>
              <a:t> </a:t>
            </a:r>
            <a:r>
              <a:rPr lang="en-US" sz="2251" dirty="0">
                <a:solidFill>
                  <a:prstClr val="black"/>
                </a:solidFill>
                <a:latin typeface="Calibri"/>
                <a:cs typeface="Calibri"/>
              </a:rPr>
              <a:t>(Sober</a:t>
            </a:r>
            <a:r>
              <a:rPr lang="en-US" sz="2251" spc="-65" dirty="0">
                <a:solidFill>
                  <a:prstClr val="black"/>
                </a:solidFill>
                <a:latin typeface="Calibri"/>
                <a:cs typeface="Calibri"/>
              </a:rPr>
              <a:t> </a:t>
            </a:r>
            <a:r>
              <a:rPr lang="en-US" sz="2251" spc="-11" dirty="0">
                <a:solidFill>
                  <a:prstClr val="black"/>
                </a:solidFill>
                <a:latin typeface="Calibri"/>
                <a:cs typeface="Calibri"/>
              </a:rPr>
              <a:t>Truth</a:t>
            </a:r>
            <a:r>
              <a:rPr lang="en-US" sz="2251" spc="-60" dirty="0">
                <a:solidFill>
                  <a:prstClr val="black"/>
                </a:solidFill>
                <a:latin typeface="Calibri"/>
                <a:cs typeface="Calibri"/>
              </a:rPr>
              <a:t> </a:t>
            </a:r>
            <a:r>
              <a:rPr lang="en-US" sz="2251" spc="-25" dirty="0">
                <a:solidFill>
                  <a:prstClr val="black"/>
                </a:solidFill>
                <a:latin typeface="Calibri"/>
                <a:cs typeface="Calibri"/>
              </a:rPr>
              <a:t>on </a:t>
            </a:r>
            <a:r>
              <a:rPr lang="en-US" sz="2251" dirty="0">
                <a:solidFill>
                  <a:prstClr val="black"/>
                </a:solidFill>
                <a:latin typeface="Calibri"/>
                <a:cs typeface="Calibri"/>
              </a:rPr>
              <a:t>Preventing</a:t>
            </a:r>
            <a:r>
              <a:rPr lang="en-US" sz="2251" spc="-111" dirty="0">
                <a:solidFill>
                  <a:prstClr val="black"/>
                </a:solidFill>
                <a:latin typeface="Calibri"/>
                <a:cs typeface="Calibri"/>
              </a:rPr>
              <a:t> </a:t>
            </a:r>
            <a:r>
              <a:rPr lang="en-US" sz="2251" dirty="0">
                <a:solidFill>
                  <a:prstClr val="black"/>
                </a:solidFill>
                <a:latin typeface="Calibri"/>
                <a:cs typeface="Calibri"/>
              </a:rPr>
              <a:t>Underage</a:t>
            </a:r>
            <a:r>
              <a:rPr lang="en-US" sz="2251" spc="-120" dirty="0">
                <a:solidFill>
                  <a:prstClr val="black"/>
                </a:solidFill>
                <a:latin typeface="Calibri"/>
                <a:cs typeface="Calibri"/>
              </a:rPr>
              <a:t> </a:t>
            </a:r>
            <a:r>
              <a:rPr lang="en-US" sz="2251" spc="-11" dirty="0">
                <a:solidFill>
                  <a:prstClr val="black"/>
                </a:solidFill>
                <a:latin typeface="Calibri"/>
                <a:cs typeface="Calibri"/>
              </a:rPr>
              <a:t>Drinking) </a:t>
            </a:r>
            <a:endParaRPr sz="2251" b="1" dirty="0">
              <a:solidFill>
                <a:srgbClr val="00B050"/>
              </a:solidFill>
              <a:latin typeface="Calibri"/>
              <a:cs typeface="Calibri"/>
            </a:endParaRPr>
          </a:p>
        </p:txBody>
      </p:sp>
      <p:sp>
        <p:nvSpPr>
          <p:cNvPr id="14" name="TextBox 13">
            <a:extLst>
              <a:ext uri="{FF2B5EF4-FFF2-40B4-BE49-F238E27FC236}">
                <a16:creationId xmlns:a16="http://schemas.microsoft.com/office/drawing/2014/main" id="{4C20E6A8-CE1C-4940-BC48-244460B0FF19}"/>
              </a:ext>
            </a:extLst>
          </p:cNvPr>
          <p:cNvSpPr txBox="1"/>
          <p:nvPr/>
        </p:nvSpPr>
        <p:spPr>
          <a:xfrm>
            <a:off x="6170581" y="5749117"/>
            <a:ext cx="5561965" cy="439031"/>
          </a:xfrm>
          <a:prstGeom prst="rect">
            <a:avLst/>
          </a:prstGeom>
          <a:noFill/>
        </p:spPr>
        <p:txBody>
          <a:bodyPr wrap="square">
            <a:spAutoFit/>
          </a:bodyPr>
          <a:lstStyle/>
          <a:p>
            <a:pPr marL="12700" defTabSz="457167"/>
            <a:r>
              <a:rPr lang="en-US" sz="2253" b="1" dirty="0">
                <a:solidFill>
                  <a:prstClr val="black"/>
                </a:solidFill>
                <a:latin typeface="Calibri"/>
                <a:cs typeface="Calibri"/>
              </a:rPr>
              <a:t>Harm</a:t>
            </a:r>
            <a:r>
              <a:rPr lang="en-US" sz="2253" b="1" spc="-51" dirty="0">
                <a:solidFill>
                  <a:prstClr val="black"/>
                </a:solidFill>
                <a:latin typeface="Calibri"/>
                <a:cs typeface="Calibri"/>
              </a:rPr>
              <a:t> </a:t>
            </a:r>
            <a:r>
              <a:rPr lang="en-US" sz="2253" b="1" dirty="0">
                <a:solidFill>
                  <a:prstClr val="black"/>
                </a:solidFill>
                <a:latin typeface="Calibri"/>
                <a:cs typeface="Calibri"/>
              </a:rPr>
              <a:t>Reduction</a:t>
            </a:r>
            <a:r>
              <a:rPr lang="en-US" sz="2253" b="1" spc="-51" dirty="0">
                <a:solidFill>
                  <a:prstClr val="black"/>
                </a:solidFill>
                <a:latin typeface="Calibri"/>
                <a:cs typeface="Calibri"/>
              </a:rPr>
              <a:t> </a:t>
            </a:r>
            <a:r>
              <a:rPr lang="en-US" sz="2253" b="1" dirty="0">
                <a:solidFill>
                  <a:prstClr val="black"/>
                </a:solidFill>
                <a:latin typeface="Calibri"/>
                <a:cs typeface="Calibri"/>
              </a:rPr>
              <a:t>Grant</a:t>
            </a:r>
            <a:r>
              <a:rPr lang="en-US" sz="2253" b="1" spc="-31" dirty="0">
                <a:solidFill>
                  <a:prstClr val="black"/>
                </a:solidFill>
                <a:latin typeface="Calibri"/>
                <a:cs typeface="Calibri"/>
              </a:rPr>
              <a:t> </a:t>
            </a:r>
            <a:r>
              <a:rPr lang="en-US" sz="2253" b="1" dirty="0">
                <a:solidFill>
                  <a:prstClr val="black"/>
                </a:solidFill>
                <a:latin typeface="Calibri"/>
                <a:cs typeface="Calibri"/>
              </a:rPr>
              <a:t>Program</a:t>
            </a:r>
            <a:endParaRPr lang="en-US" sz="2253" dirty="0">
              <a:solidFill>
                <a:srgbClr val="00B050"/>
              </a:solidFill>
              <a:latin typeface="Calibri"/>
              <a:cs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299655" y="112862"/>
            <a:ext cx="11741852" cy="586059"/>
          </a:xfrm>
          <a:prstGeom prst="rect">
            <a:avLst/>
          </a:prstGeom>
        </p:spPr>
        <p:txBody>
          <a:bodyPr vert="horz" wrap="square" lIns="0" tIns="16511" rIns="0" bIns="0" numCol="1" rtlCol="0" anchor="ctr" anchorCtr="0" compatLnSpc="1">
            <a:prstTxWarp prst="textNoShape">
              <a:avLst/>
            </a:prstTxWarp>
            <a:spAutoFit/>
          </a:bodyPr>
          <a:lstStyle/>
          <a:p>
            <a:pPr marL="129527">
              <a:spcBef>
                <a:spcPts val="0"/>
              </a:spcBef>
            </a:pPr>
            <a:r>
              <a:rPr sz="3700" spc="-40" dirty="0"/>
              <a:t>SAMHSA’s</a:t>
            </a:r>
            <a:r>
              <a:rPr sz="3700" spc="-131" dirty="0"/>
              <a:t> </a:t>
            </a:r>
            <a:r>
              <a:rPr lang="en-US" sz="3700" dirty="0"/>
              <a:t>Prevention Technical Assistance Capacity</a:t>
            </a:r>
            <a:endParaRPr sz="3700" dirty="0"/>
          </a:p>
        </p:txBody>
      </p:sp>
      <p:sp>
        <p:nvSpPr>
          <p:cNvPr id="5" name="object 5"/>
          <p:cNvSpPr txBox="1"/>
          <p:nvPr/>
        </p:nvSpPr>
        <p:spPr>
          <a:xfrm>
            <a:off x="-7882" y="684445"/>
            <a:ext cx="11657671" cy="361123"/>
          </a:xfrm>
          <a:prstGeom prst="rect">
            <a:avLst/>
          </a:prstGeom>
        </p:spPr>
        <p:txBody>
          <a:bodyPr vert="horz" wrap="square" lIns="0" tIns="14604" rIns="0" bIns="0" rtlCol="0">
            <a:spAutoFit/>
          </a:bodyPr>
          <a:lstStyle/>
          <a:p>
            <a:pPr marL="12700" defTabSz="457167">
              <a:tabLst>
                <a:tab pos="6107609" algn="l"/>
              </a:tabLst>
            </a:pPr>
            <a:r>
              <a:rPr lang="en-US" sz="2251" b="1" dirty="0">
                <a:solidFill>
                  <a:prstClr val="black"/>
                </a:solidFill>
                <a:latin typeface="Calibri"/>
                <a:cs typeface="Calibri"/>
              </a:rPr>
              <a:t>	</a:t>
            </a:r>
            <a:endParaRPr lang="en-US" sz="2251" dirty="0">
              <a:solidFill>
                <a:srgbClr val="00B050"/>
              </a:solidFill>
              <a:latin typeface="Calibri"/>
              <a:cs typeface="Calibri"/>
            </a:endParaRPr>
          </a:p>
        </p:txBody>
      </p:sp>
      <p:graphicFrame>
        <p:nvGraphicFramePr>
          <p:cNvPr id="2" name="TextBox 2">
            <a:extLst>
              <a:ext uri="{FF2B5EF4-FFF2-40B4-BE49-F238E27FC236}">
                <a16:creationId xmlns:a16="http://schemas.microsoft.com/office/drawing/2014/main" id="{ACA96BD8-684C-D15C-4FDC-9CEFC79C5967}"/>
              </a:ext>
            </a:extLst>
          </p:cNvPr>
          <p:cNvGraphicFramePr/>
          <p:nvPr/>
        </p:nvGraphicFramePr>
        <p:xfrm>
          <a:off x="2514600" y="1045568"/>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190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0055-FFE7-5F1A-CF76-582897A79CCA}"/>
              </a:ext>
            </a:extLst>
          </p:cNvPr>
          <p:cNvSpPr>
            <a:spLocks noGrp="1"/>
          </p:cNvSpPr>
          <p:nvPr>
            <p:ph type="title"/>
          </p:nvPr>
        </p:nvSpPr>
        <p:spPr>
          <a:xfrm>
            <a:off x="838200" y="83975"/>
            <a:ext cx="10515600" cy="706438"/>
          </a:xfrm>
        </p:spPr>
        <p:txBody>
          <a:bodyPr/>
          <a:lstStyle/>
          <a:p>
            <a:r>
              <a:rPr lang="en-US" dirty="0"/>
              <a:t>Incorporating SDOH into Substance Use Prevention Digital Toolkit</a:t>
            </a:r>
          </a:p>
        </p:txBody>
      </p:sp>
      <p:sp>
        <p:nvSpPr>
          <p:cNvPr id="3" name="Content Placeholder 2">
            <a:extLst>
              <a:ext uri="{FF2B5EF4-FFF2-40B4-BE49-F238E27FC236}">
                <a16:creationId xmlns:a16="http://schemas.microsoft.com/office/drawing/2014/main" id="{BA587000-096A-F58A-CB13-5F5FD4673FC9}"/>
              </a:ext>
            </a:extLst>
          </p:cNvPr>
          <p:cNvSpPr>
            <a:spLocks noGrp="1"/>
          </p:cNvSpPr>
          <p:nvPr>
            <p:ph idx="1"/>
          </p:nvPr>
        </p:nvSpPr>
        <p:spPr>
          <a:xfrm>
            <a:off x="838200" y="4214647"/>
            <a:ext cx="10515600" cy="1962315"/>
          </a:xfrm>
        </p:spPr>
        <p:txBody>
          <a:bodyPr/>
          <a:lstStyle/>
          <a:p>
            <a:r>
              <a:rPr lang="en-US" dirty="0"/>
              <a:t>Digital Toolkit to help grantees and prevention professionals understand SDOH and how they impact substance use risk</a:t>
            </a:r>
          </a:p>
          <a:p>
            <a:r>
              <a:rPr lang="en-US" dirty="0"/>
              <a:t>In-depth information by type of SDOH and its impact on substance use and overdose</a:t>
            </a:r>
          </a:p>
        </p:txBody>
      </p:sp>
      <p:pic>
        <p:nvPicPr>
          <p:cNvPr id="7" name="Picture 6" descr="Text&#10;&#10;Description automatically generated">
            <a:extLst>
              <a:ext uri="{FF2B5EF4-FFF2-40B4-BE49-F238E27FC236}">
                <a16:creationId xmlns:a16="http://schemas.microsoft.com/office/drawing/2014/main" id="{03282B95-B0E6-CF73-FCB0-5A925BC28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045" y="899802"/>
            <a:ext cx="9735909" cy="3258005"/>
          </a:xfrm>
          <a:prstGeom prst="rect">
            <a:avLst/>
          </a:prstGeom>
        </p:spPr>
      </p:pic>
    </p:spTree>
    <p:extLst>
      <p:ext uri="{BB962C8B-B14F-4D97-AF65-F5344CB8AC3E}">
        <p14:creationId xmlns:p14="http://schemas.microsoft.com/office/powerpoint/2010/main" val="3069685385"/>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D978B-4EFE-FC04-BA34-24EFB8C2BD47}"/>
              </a:ext>
            </a:extLst>
          </p:cNvPr>
          <p:cNvSpPr>
            <a:spLocks noGrp="1"/>
          </p:cNvSpPr>
          <p:nvPr>
            <p:ph type="title"/>
          </p:nvPr>
        </p:nvSpPr>
        <p:spPr/>
        <p:txBody>
          <a:bodyPr>
            <a:normAutofit/>
          </a:bodyPr>
          <a:lstStyle/>
          <a:p>
            <a:r>
              <a:rPr lang="en-US" dirty="0"/>
              <a:t>Latest Provisional Data</a:t>
            </a:r>
          </a:p>
        </p:txBody>
      </p:sp>
      <p:sp>
        <p:nvSpPr>
          <p:cNvPr id="7" name="TextBox 6">
            <a:extLst>
              <a:ext uri="{FF2B5EF4-FFF2-40B4-BE49-F238E27FC236}">
                <a16:creationId xmlns:a16="http://schemas.microsoft.com/office/drawing/2014/main" id="{CE20ADD1-BCC3-0444-C718-28349C6C18E9}"/>
              </a:ext>
            </a:extLst>
          </p:cNvPr>
          <p:cNvSpPr txBox="1"/>
          <p:nvPr/>
        </p:nvSpPr>
        <p:spPr>
          <a:xfrm>
            <a:off x="118431" y="6439773"/>
            <a:ext cx="9036587" cy="307777"/>
          </a:xfrm>
          <a:prstGeom prst="rect">
            <a:avLst/>
          </a:prstGeom>
          <a:noFill/>
        </p:spPr>
        <p:txBody>
          <a:bodyPr wrap="square">
            <a:spAutoFit/>
          </a:bodyPr>
          <a:lstStyle/>
          <a:p>
            <a:r>
              <a:rPr lang="en-US" sz="1400" dirty="0">
                <a:hlinkClick r:id="rId2"/>
              </a:rPr>
              <a:t>Products - Vital Statistics Rapid Release - Provisional Drug Overdose Data (cdc.gov)</a:t>
            </a:r>
            <a:endParaRPr lang="en-US" sz="1400" dirty="0"/>
          </a:p>
        </p:txBody>
      </p:sp>
      <p:sp>
        <p:nvSpPr>
          <p:cNvPr id="6" name="Rectangle 5">
            <a:extLst>
              <a:ext uri="{FF2B5EF4-FFF2-40B4-BE49-F238E27FC236}">
                <a16:creationId xmlns:a16="http://schemas.microsoft.com/office/drawing/2014/main" id="{645C68DB-2040-DB16-E95D-DFE9EA3E8634}"/>
              </a:ext>
            </a:extLst>
          </p:cNvPr>
          <p:cNvSpPr/>
          <p:nvPr/>
        </p:nvSpPr>
        <p:spPr>
          <a:xfrm>
            <a:off x="9868830" y="5207620"/>
            <a:ext cx="1954871" cy="156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p&#10;&#10;Description automatically generated">
            <a:extLst>
              <a:ext uri="{FF2B5EF4-FFF2-40B4-BE49-F238E27FC236}">
                <a16:creationId xmlns:a16="http://schemas.microsoft.com/office/drawing/2014/main" id="{CD5C79F5-8EC0-7298-D2AC-2AE272C96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449" y="912961"/>
            <a:ext cx="9782809" cy="5600732"/>
          </a:xfrm>
          <a:prstGeom prst="rect">
            <a:avLst/>
          </a:prstGeom>
        </p:spPr>
      </p:pic>
    </p:spTree>
    <p:extLst>
      <p:ext uri="{BB962C8B-B14F-4D97-AF65-F5344CB8AC3E}">
        <p14:creationId xmlns:p14="http://schemas.microsoft.com/office/powerpoint/2010/main" val="2919014739"/>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254E795-6392-025C-4EB6-B1EABA47D3FD}"/>
              </a:ext>
            </a:extLst>
          </p:cNvPr>
          <p:cNvSpPr>
            <a:spLocks noGrp="1"/>
          </p:cNvSpPr>
          <p:nvPr>
            <p:ph sz="quarter" idx="4"/>
          </p:nvPr>
        </p:nvSpPr>
        <p:spPr>
          <a:xfrm>
            <a:off x="4712874" y="997167"/>
            <a:ext cx="7259844" cy="5466245"/>
          </a:xfrm>
        </p:spPr>
        <p:txBody>
          <a:bodyPr>
            <a:normAutofit/>
          </a:bodyPr>
          <a:lstStyle/>
          <a:p>
            <a:r>
              <a:rPr lang="en-US" dirty="0"/>
              <a:t>Updated to reflect latest overdose trends</a:t>
            </a:r>
          </a:p>
          <a:p>
            <a:r>
              <a:rPr lang="en-US" dirty="0"/>
              <a:t>Practical tips for preventing, recognizing, and responding to an overdose</a:t>
            </a:r>
          </a:p>
          <a:p>
            <a:r>
              <a:rPr lang="en-US" dirty="0"/>
              <a:t>Information on available opioid overdose reversal medications (OORM)</a:t>
            </a:r>
          </a:p>
          <a:p>
            <a:r>
              <a:rPr lang="en-US" dirty="0"/>
              <a:t>Information for specific audiences</a:t>
            </a:r>
          </a:p>
          <a:p>
            <a:pPr lvl="1"/>
            <a:r>
              <a:rPr lang="en-US" dirty="0"/>
              <a:t>People who use drugs</a:t>
            </a:r>
          </a:p>
          <a:p>
            <a:pPr lvl="1"/>
            <a:r>
              <a:rPr lang="en-US" dirty="0"/>
              <a:t>People who take prescription opioids</a:t>
            </a:r>
          </a:p>
          <a:p>
            <a:pPr lvl="1"/>
            <a:r>
              <a:rPr lang="en-US" dirty="0"/>
              <a:t>Practitioners and health systems</a:t>
            </a:r>
          </a:p>
          <a:p>
            <a:pPr lvl="1"/>
            <a:r>
              <a:rPr lang="en-US" dirty="0"/>
              <a:t>First Responders</a:t>
            </a:r>
          </a:p>
          <a:p>
            <a:pPr lvl="1"/>
            <a:r>
              <a:rPr lang="en-US" dirty="0"/>
              <a:t>Policy and systems considerations</a:t>
            </a:r>
          </a:p>
          <a:p>
            <a:endParaRPr lang="en-US" dirty="0"/>
          </a:p>
        </p:txBody>
      </p:sp>
      <p:sp>
        <p:nvSpPr>
          <p:cNvPr id="6" name="Slide Number Placeholder 5">
            <a:extLst>
              <a:ext uri="{FF2B5EF4-FFF2-40B4-BE49-F238E27FC236}">
                <a16:creationId xmlns:a16="http://schemas.microsoft.com/office/drawing/2014/main" id="{8D833596-9A3E-0BC7-3385-B09864C73A29}"/>
              </a:ext>
            </a:extLst>
          </p:cNvPr>
          <p:cNvSpPr>
            <a:spLocks noGrp="1"/>
          </p:cNvSpPr>
          <p:nvPr>
            <p:ph type="sldNum" sz="quarter" idx="10"/>
          </p:nvPr>
        </p:nvSpPr>
        <p:spPr/>
        <p:txBody>
          <a:bodyPr/>
          <a:lstStyle/>
          <a:p>
            <a:fld id="{D07D4089-40B5-457D-927F-16367A53BB79}" type="slidenum">
              <a:rPr lang="en-US" smtClean="0"/>
              <a:pPr/>
              <a:t>40</a:t>
            </a:fld>
            <a:endParaRPr lang="en-US" dirty="0"/>
          </a:p>
        </p:txBody>
      </p:sp>
      <p:sp>
        <p:nvSpPr>
          <p:cNvPr id="7" name="Title 6">
            <a:extLst>
              <a:ext uri="{FF2B5EF4-FFF2-40B4-BE49-F238E27FC236}">
                <a16:creationId xmlns:a16="http://schemas.microsoft.com/office/drawing/2014/main" id="{DFE81400-1F6C-6067-EAB6-2681334BCBA7}"/>
              </a:ext>
            </a:extLst>
          </p:cNvPr>
          <p:cNvSpPr>
            <a:spLocks noGrp="1"/>
          </p:cNvSpPr>
          <p:nvPr>
            <p:ph type="title"/>
          </p:nvPr>
        </p:nvSpPr>
        <p:spPr/>
        <p:txBody>
          <a:bodyPr>
            <a:normAutofit/>
          </a:bodyPr>
          <a:lstStyle/>
          <a:p>
            <a:r>
              <a:rPr lang="en-US" dirty="0"/>
              <a:t>SAMHSA Overdose Prevention and Response Toolkit</a:t>
            </a:r>
          </a:p>
        </p:txBody>
      </p:sp>
      <p:pic>
        <p:nvPicPr>
          <p:cNvPr id="8" name="Picture 7">
            <a:extLst>
              <a:ext uri="{FF2B5EF4-FFF2-40B4-BE49-F238E27FC236}">
                <a16:creationId xmlns:a16="http://schemas.microsoft.com/office/drawing/2014/main" id="{4944F6FC-29E1-9914-5C9D-8F965E14609E}"/>
              </a:ext>
            </a:extLst>
          </p:cNvPr>
          <p:cNvPicPr>
            <a:picLocks noChangeAspect="1"/>
          </p:cNvPicPr>
          <p:nvPr/>
        </p:nvPicPr>
        <p:blipFill>
          <a:blip r:embed="rId2"/>
          <a:stretch>
            <a:fillRect/>
          </a:stretch>
        </p:blipFill>
        <p:spPr>
          <a:xfrm>
            <a:off x="219282" y="997169"/>
            <a:ext cx="4222673" cy="5466244"/>
          </a:xfrm>
          <a:prstGeom prst="rect">
            <a:avLst/>
          </a:prstGeom>
        </p:spPr>
      </p:pic>
      <p:pic>
        <p:nvPicPr>
          <p:cNvPr id="3" name="Picture 2" descr="Qr code&#10;&#10;Description automatically generated">
            <a:extLst>
              <a:ext uri="{FF2B5EF4-FFF2-40B4-BE49-F238E27FC236}">
                <a16:creationId xmlns:a16="http://schemas.microsoft.com/office/drawing/2014/main" id="{C7BF574E-DC45-2064-E12B-4796A90CA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6735" y="997169"/>
            <a:ext cx="1905220" cy="1905220"/>
          </a:xfrm>
          <a:prstGeom prst="rect">
            <a:avLst/>
          </a:prstGeom>
        </p:spPr>
      </p:pic>
      <p:sp>
        <p:nvSpPr>
          <p:cNvPr id="9" name="TextBox 8">
            <a:extLst>
              <a:ext uri="{FF2B5EF4-FFF2-40B4-BE49-F238E27FC236}">
                <a16:creationId xmlns:a16="http://schemas.microsoft.com/office/drawing/2014/main" id="{6F9A53D4-5824-058E-1633-BFAAB6722B81}"/>
              </a:ext>
            </a:extLst>
          </p:cNvPr>
          <p:cNvSpPr txBox="1"/>
          <p:nvPr/>
        </p:nvSpPr>
        <p:spPr>
          <a:xfrm>
            <a:off x="65320" y="6438385"/>
            <a:ext cx="12126680" cy="379656"/>
          </a:xfrm>
          <a:prstGeom prst="rect">
            <a:avLst/>
          </a:prstGeom>
          <a:solidFill>
            <a:schemeClr val="bg1"/>
          </a:solidFill>
        </p:spPr>
        <p:txBody>
          <a:bodyPr wrap="square">
            <a:spAutoFit/>
          </a:bodyPr>
          <a:lstStyle/>
          <a:p>
            <a:r>
              <a:rPr lang="en-US" sz="1867" dirty="0">
                <a:hlinkClick r:id="rId4"/>
              </a:rPr>
              <a:t>Overdose Prevention and Response Toolkit (Spanish Version) | SAMHSA Publications and Digital Products</a:t>
            </a:r>
            <a:endParaRPr lang="en-US" sz="1867" dirty="0"/>
          </a:p>
        </p:txBody>
      </p:sp>
    </p:spTree>
    <p:extLst>
      <p:ext uri="{BB962C8B-B14F-4D97-AF65-F5344CB8AC3E}">
        <p14:creationId xmlns:p14="http://schemas.microsoft.com/office/powerpoint/2010/main" val="2174870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1567F17-C284-D77A-DC11-04E54F9C13E0}"/>
              </a:ext>
            </a:extLst>
          </p:cNvPr>
          <p:cNvCxnSpPr>
            <a:cxnSpLocks/>
          </p:cNvCxnSpPr>
          <p:nvPr/>
        </p:nvCxnSpPr>
        <p:spPr>
          <a:xfrm>
            <a:off x="477013" y="6632856"/>
            <a:ext cx="99814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F0CC7FE-0AB4-D9E5-0F03-37343CBB6072}"/>
              </a:ext>
            </a:extLst>
          </p:cNvPr>
          <p:cNvPicPr>
            <a:picLocks noChangeAspect="1"/>
          </p:cNvPicPr>
          <p:nvPr/>
        </p:nvPicPr>
        <p:blipFill>
          <a:blip r:embed="rId2"/>
          <a:stretch>
            <a:fillRect/>
          </a:stretch>
        </p:blipFill>
        <p:spPr>
          <a:xfrm>
            <a:off x="7240995" y="809385"/>
            <a:ext cx="4654219" cy="6020935"/>
          </a:xfrm>
          <a:prstGeom prst="rect">
            <a:avLst/>
          </a:prstGeom>
          <a:ln>
            <a:solidFill>
              <a:srgbClr val="080808"/>
            </a:solidFill>
          </a:ln>
        </p:spPr>
      </p:pic>
      <p:sp>
        <p:nvSpPr>
          <p:cNvPr id="11" name="Content Placeholder 10">
            <a:extLst>
              <a:ext uri="{FF2B5EF4-FFF2-40B4-BE49-F238E27FC236}">
                <a16:creationId xmlns:a16="http://schemas.microsoft.com/office/drawing/2014/main" id="{B67C7FA8-9089-CEBF-A616-A749E8E75F30}"/>
              </a:ext>
            </a:extLst>
          </p:cNvPr>
          <p:cNvSpPr>
            <a:spLocks noGrp="1"/>
          </p:cNvSpPr>
          <p:nvPr>
            <p:ph sz="quarter" idx="4"/>
          </p:nvPr>
        </p:nvSpPr>
        <p:spPr>
          <a:xfrm>
            <a:off x="477012" y="1189843"/>
            <a:ext cx="6292893" cy="5083048"/>
          </a:xfrm>
        </p:spPr>
        <p:txBody>
          <a:bodyPr>
            <a:normAutofit lnSpcReduction="10000"/>
          </a:bodyPr>
          <a:lstStyle/>
          <a:p>
            <a:r>
              <a:rPr lang="en-US" b="0" i="0" dirty="0">
                <a:solidFill>
                  <a:schemeClr val="tx1"/>
                </a:solidFill>
                <a:effectLst/>
              </a:rPr>
              <a:t>First document to comprehensively outline harm reduction and its role within HHS</a:t>
            </a:r>
          </a:p>
          <a:p>
            <a:r>
              <a:rPr lang="en-US" b="0" i="0" dirty="0">
                <a:solidFill>
                  <a:schemeClr val="tx1"/>
                </a:solidFill>
                <a:effectLst/>
              </a:rPr>
              <a:t>Provides a roadmap of best practices, principles, and pillars that anyone can apply to their work.</a:t>
            </a:r>
          </a:p>
          <a:p>
            <a:r>
              <a:rPr lang="en-US" dirty="0">
                <a:solidFill>
                  <a:schemeClr val="tx1"/>
                </a:solidFill>
              </a:rPr>
              <a:t>Wi</a:t>
            </a:r>
            <a:r>
              <a:rPr lang="en-US" b="0" i="0" dirty="0">
                <a:solidFill>
                  <a:schemeClr val="tx1"/>
                </a:solidFill>
                <a:effectLst/>
              </a:rPr>
              <a:t>ll inform SAMHSA’s harm reduction activities moving forward, as well as related policies, programs, and practices</a:t>
            </a:r>
            <a:endParaRPr lang="en-US" dirty="0">
              <a:solidFill>
                <a:schemeClr val="tx1"/>
              </a:solidFill>
            </a:endParaRPr>
          </a:p>
        </p:txBody>
      </p:sp>
      <p:sp>
        <p:nvSpPr>
          <p:cNvPr id="5" name="Title 4">
            <a:extLst>
              <a:ext uri="{FF2B5EF4-FFF2-40B4-BE49-F238E27FC236}">
                <a16:creationId xmlns:a16="http://schemas.microsoft.com/office/drawing/2014/main" id="{34E29A01-CEB9-93FC-F949-F03091416022}"/>
              </a:ext>
            </a:extLst>
          </p:cNvPr>
          <p:cNvSpPr>
            <a:spLocks noGrp="1"/>
          </p:cNvSpPr>
          <p:nvPr>
            <p:ph type="title"/>
          </p:nvPr>
        </p:nvSpPr>
        <p:spPr>
          <a:xfrm>
            <a:off x="423341" y="65806"/>
            <a:ext cx="10157195" cy="633009"/>
          </a:xfrm>
        </p:spPr>
        <p:txBody>
          <a:bodyPr>
            <a:normAutofit/>
          </a:bodyPr>
          <a:lstStyle/>
          <a:p>
            <a:r>
              <a:rPr lang="en-US" dirty="0"/>
              <a:t>Harm Reduction Framework</a:t>
            </a:r>
          </a:p>
        </p:txBody>
      </p:sp>
      <p:pic>
        <p:nvPicPr>
          <p:cNvPr id="2" name="Picture 1" descr="Qr code&#10;&#10;Description automatically generated">
            <a:extLst>
              <a:ext uri="{FF2B5EF4-FFF2-40B4-BE49-F238E27FC236}">
                <a16:creationId xmlns:a16="http://schemas.microsoft.com/office/drawing/2014/main" id="{607DF830-6FB9-FD3D-99C5-E9390F6508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945" t="6213" r="6279" b="29026"/>
          <a:stretch/>
        </p:blipFill>
        <p:spPr>
          <a:xfrm>
            <a:off x="9766025" y="809385"/>
            <a:ext cx="2129189" cy="2108517"/>
          </a:xfrm>
          <a:prstGeom prst="rect">
            <a:avLst/>
          </a:prstGeom>
        </p:spPr>
      </p:pic>
    </p:spTree>
    <p:extLst>
      <p:ext uri="{BB962C8B-B14F-4D97-AF65-F5344CB8AC3E}">
        <p14:creationId xmlns:p14="http://schemas.microsoft.com/office/powerpoint/2010/main" val="3230467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44937-9680-97A8-B728-C84A74EFCF00}"/>
              </a:ext>
            </a:extLst>
          </p:cNvPr>
          <p:cNvSpPr>
            <a:spLocks noGrp="1"/>
          </p:cNvSpPr>
          <p:nvPr>
            <p:ph idx="10"/>
          </p:nvPr>
        </p:nvSpPr>
        <p:spPr>
          <a:xfrm>
            <a:off x="74437" y="3314602"/>
            <a:ext cx="10908792" cy="2527228"/>
          </a:xfrm>
        </p:spPr>
        <p:txBody>
          <a:bodyPr>
            <a:noAutofit/>
          </a:bodyPr>
          <a:lstStyle/>
          <a:p>
            <a:pPr marL="0" indent="0">
              <a:buNone/>
            </a:pPr>
            <a:r>
              <a:rPr lang="en-US" sz="2667" b="1" dirty="0">
                <a:solidFill>
                  <a:schemeClr val="tx1"/>
                </a:solidFill>
              </a:rPr>
              <a:t>Voices of Youth: FY2024 Strategic Partnerships </a:t>
            </a:r>
          </a:p>
          <a:p>
            <a:pPr marL="461422" lvl="1">
              <a:buFont typeface="Wingdings" panose="05000000000000000000" pitchFamily="2" charset="2"/>
              <a:buChar char="§"/>
            </a:pPr>
            <a:r>
              <a:rPr lang="en-US" sz="2267" dirty="0">
                <a:solidFill>
                  <a:schemeClr val="tx1"/>
                </a:solidFill>
              </a:rPr>
              <a:t>Communities Talk to Prevent Alcohol and Other Drug Use</a:t>
            </a:r>
          </a:p>
          <a:p>
            <a:pPr marL="461422" lvl="1">
              <a:buFont typeface="Wingdings" panose="05000000000000000000" pitchFamily="2" charset="2"/>
              <a:buChar char="§"/>
            </a:pPr>
            <a:r>
              <a:rPr lang="en-US" sz="2267" dirty="0">
                <a:solidFill>
                  <a:schemeClr val="tx1"/>
                </a:solidFill>
              </a:rPr>
              <a:t>Community Anti-Drug Coalitions of America (CADCA) </a:t>
            </a:r>
          </a:p>
          <a:p>
            <a:pPr marL="461422" lvl="1">
              <a:buFont typeface="Wingdings" panose="05000000000000000000" pitchFamily="2" charset="2"/>
              <a:buChar char="§"/>
            </a:pPr>
            <a:r>
              <a:rPr lang="en-US" sz="2267" dirty="0">
                <a:solidFill>
                  <a:schemeClr val="tx1"/>
                </a:solidFill>
              </a:rPr>
              <a:t>HOSA – Future Health Professionals</a:t>
            </a:r>
          </a:p>
          <a:p>
            <a:pPr marL="461422" lvl="1">
              <a:buFont typeface="Wingdings" panose="05000000000000000000" pitchFamily="2" charset="2"/>
              <a:buChar char="§"/>
            </a:pPr>
            <a:r>
              <a:rPr lang="en-US" sz="2267" dirty="0">
                <a:solidFill>
                  <a:schemeClr val="tx1"/>
                </a:solidFill>
              </a:rPr>
              <a:t>4-H – Positive Youth Development, Mentorship, and Education </a:t>
            </a:r>
          </a:p>
          <a:p>
            <a:pPr marL="461422" lvl="1">
              <a:buFont typeface="Wingdings" panose="05000000000000000000" pitchFamily="2" charset="2"/>
              <a:buChar char="§"/>
            </a:pPr>
            <a:r>
              <a:rPr lang="en-US" sz="2267" dirty="0">
                <a:solidFill>
                  <a:schemeClr val="tx1"/>
                </a:solidFill>
              </a:rPr>
              <a:t>FentAlert Challenge</a:t>
            </a:r>
          </a:p>
          <a:p>
            <a:pPr marL="461422" lvl="1">
              <a:buFont typeface="Wingdings" panose="05000000000000000000" pitchFamily="2" charset="2"/>
              <a:buChar char="§"/>
            </a:pPr>
            <a:r>
              <a:rPr lang="en-US" sz="2267" dirty="0">
                <a:solidFill>
                  <a:schemeClr val="tx1"/>
                </a:solidFill>
              </a:rPr>
              <a:t>SAMHSA’s Youth Summit, Fall 2024 </a:t>
            </a:r>
          </a:p>
          <a:p>
            <a:pPr marL="461422" lvl="1">
              <a:buFont typeface="Wingdings" panose="05000000000000000000" pitchFamily="2" charset="2"/>
              <a:buChar char="§"/>
            </a:pPr>
            <a:r>
              <a:rPr lang="en-US" sz="2267" dirty="0">
                <a:solidFill>
                  <a:schemeClr val="tx1"/>
                </a:solidFill>
              </a:rPr>
              <a:t>State Prevention Policy Academy</a:t>
            </a:r>
          </a:p>
        </p:txBody>
      </p:sp>
      <p:sp>
        <p:nvSpPr>
          <p:cNvPr id="3" name="Title 2">
            <a:extLst>
              <a:ext uri="{FF2B5EF4-FFF2-40B4-BE49-F238E27FC236}">
                <a16:creationId xmlns:a16="http://schemas.microsoft.com/office/drawing/2014/main" id="{AD7EA91E-7122-E6D6-D53E-2959F2946650}"/>
              </a:ext>
            </a:extLst>
          </p:cNvPr>
          <p:cNvSpPr>
            <a:spLocks noGrp="1"/>
          </p:cNvSpPr>
          <p:nvPr>
            <p:ph type="title"/>
          </p:nvPr>
        </p:nvSpPr>
        <p:spPr>
          <a:xfrm>
            <a:off x="637232" y="0"/>
            <a:ext cx="10917535" cy="887240"/>
          </a:xfrm>
        </p:spPr>
        <p:txBody>
          <a:bodyPr>
            <a:normAutofit fontScale="90000"/>
          </a:bodyPr>
          <a:lstStyle/>
          <a:p>
            <a:pPr algn="ctr"/>
            <a:r>
              <a:rPr lang="en-US" sz="3733" b="1" dirty="0">
                <a:solidFill>
                  <a:schemeClr val="bg1"/>
                </a:solidFill>
              </a:rPr>
              <a:t>Empowerment and Engagement </a:t>
            </a:r>
            <a:br>
              <a:rPr lang="en-US" sz="3733" b="1" dirty="0">
                <a:solidFill>
                  <a:schemeClr val="bg1"/>
                </a:solidFill>
              </a:rPr>
            </a:br>
            <a:r>
              <a:rPr lang="en-US" sz="3733" b="1" dirty="0">
                <a:solidFill>
                  <a:schemeClr val="bg1"/>
                </a:solidFill>
              </a:rPr>
              <a:t>Collaborations and Resources</a:t>
            </a:r>
          </a:p>
        </p:txBody>
      </p:sp>
      <p:pic>
        <p:nvPicPr>
          <p:cNvPr id="4" name="Picture 3">
            <a:extLst>
              <a:ext uri="{FF2B5EF4-FFF2-40B4-BE49-F238E27FC236}">
                <a16:creationId xmlns:a16="http://schemas.microsoft.com/office/drawing/2014/main" id="{4B97D0CC-9F25-41C7-4E97-6BB4E793E870}"/>
              </a:ext>
            </a:extLst>
          </p:cNvPr>
          <p:cNvPicPr>
            <a:picLocks noChangeAspect="1"/>
          </p:cNvPicPr>
          <p:nvPr/>
        </p:nvPicPr>
        <p:blipFill>
          <a:blip r:embed="rId3"/>
          <a:stretch>
            <a:fillRect/>
          </a:stretch>
        </p:blipFill>
        <p:spPr>
          <a:xfrm>
            <a:off x="160169" y="1022751"/>
            <a:ext cx="7861201" cy="1949706"/>
          </a:xfrm>
          <a:prstGeom prst="rect">
            <a:avLst/>
          </a:prstGeom>
        </p:spPr>
      </p:pic>
      <p:sp>
        <p:nvSpPr>
          <p:cNvPr id="6" name="TextBox 5">
            <a:extLst>
              <a:ext uri="{FF2B5EF4-FFF2-40B4-BE49-F238E27FC236}">
                <a16:creationId xmlns:a16="http://schemas.microsoft.com/office/drawing/2014/main" id="{17C2772C-A99A-CEB4-E5BF-06BC7D0160D5}"/>
              </a:ext>
            </a:extLst>
          </p:cNvPr>
          <p:cNvSpPr txBox="1"/>
          <p:nvPr/>
        </p:nvSpPr>
        <p:spPr>
          <a:xfrm>
            <a:off x="2964600" y="6312492"/>
            <a:ext cx="8091056" cy="379656"/>
          </a:xfrm>
          <a:prstGeom prst="rect">
            <a:avLst/>
          </a:prstGeom>
          <a:noFill/>
        </p:spPr>
        <p:txBody>
          <a:bodyPr wrap="square">
            <a:spAutoFit/>
          </a:bodyPr>
          <a:lstStyle/>
          <a:p>
            <a:r>
              <a:rPr lang="en-US" sz="1867" dirty="0">
                <a:hlinkClick r:id="rId4"/>
              </a:rPr>
              <a:t>https://www.samhsa.gov/prevention-week/voices-of-youth</a:t>
            </a:r>
            <a:r>
              <a:rPr lang="en-US" sz="1867" dirty="0"/>
              <a:t>  </a:t>
            </a:r>
          </a:p>
        </p:txBody>
      </p:sp>
      <p:pic>
        <p:nvPicPr>
          <p:cNvPr id="5" name="Picture 4">
            <a:extLst>
              <a:ext uri="{FF2B5EF4-FFF2-40B4-BE49-F238E27FC236}">
                <a16:creationId xmlns:a16="http://schemas.microsoft.com/office/drawing/2014/main" id="{9C10951A-799F-320C-5CE5-55C1B59CF78E}"/>
              </a:ext>
            </a:extLst>
          </p:cNvPr>
          <p:cNvPicPr>
            <a:picLocks noChangeAspect="1"/>
          </p:cNvPicPr>
          <p:nvPr/>
        </p:nvPicPr>
        <p:blipFill>
          <a:blip r:embed="rId5"/>
          <a:stretch>
            <a:fillRect/>
          </a:stretch>
        </p:blipFill>
        <p:spPr>
          <a:xfrm>
            <a:off x="8664713" y="856784"/>
            <a:ext cx="3429865" cy="1773527"/>
          </a:xfrm>
          <a:prstGeom prst="rect">
            <a:avLst/>
          </a:prstGeom>
        </p:spPr>
      </p:pic>
      <p:pic>
        <p:nvPicPr>
          <p:cNvPr id="9" name="Picture 8">
            <a:extLst>
              <a:ext uri="{FF2B5EF4-FFF2-40B4-BE49-F238E27FC236}">
                <a16:creationId xmlns:a16="http://schemas.microsoft.com/office/drawing/2014/main" id="{36542843-91BD-470A-52CC-B0CE6BFAE78D}"/>
              </a:ext>
            </a:extLst>
          </p:cNvPr>
          <p:cNvPicPr>
            <a:picLocks noChangeAspect="1"/>
          </p:cNvPicPr>
          <p:nvPr/>
        </p:nvPicPr>
        <p:blipFill>
          <a:blip r:embed="rId6"/>
          <a:stretch>
            <a:fillRect/>
          </a:stretch>
        </p:blipFill>
        <p:spPr>
          <a:xfrm>
            <a:off x="9008435" y="2610072"/>
            <a:ext cx="2742419" cy="1507197"/>
          </a:xfrm>
          <a:prstGeom prst="rect">
            <a:avLst/>
          </a:prstGeom>
        </p:spPr>
      </p:pic>
      <p:pic>
        <p:nvPicPr>
          <p:cNvPr id="11" name="Picture 10">
            <a:extLst>
              <a:ext uri="{FF2B5EF4-FFF2-40B4-BE49-F238E27FC236}">
                <a16:creationId xmlns:a16="http://schemas.microsoft.com/office/drawing/2014/main" id="{278BA479-DCDC-8B83-05CC-01D4F69DE25F}"/>
              </a:ext>
            </a:extLst>
          </p:cNvPr>
          <p:cNvPicPr>
            <a:picLocks noChangeAspect="1"/>
          </p:cNvPicPr>
          <p:nvPr/>
        </p:nvPicPr>
        <p:blipFill>
          <a:blip r:embed="rId7"/>
          <a:stretch>
            <a:fillRect/>
          </a:stretch>
        </p:blipFill>
        <p:spPr>
          <a:xfrm>
            <a:off x="8946707" y="4708235"/>
            <a:ext cx="2890163" cy="1459978"/>
          </a:xfrm>
          <a:prstGeom prst="rect">
            <a:avLst/>
          </a:prstGeom>
        </p:spPr>
      </p:pic>
      <p:pic>
        <p:nvPicPr>
          <p:cNvPr id="13" name="Picture 12">
            <a:extLst>
              <a:ext uri="{FF2B5EF4-FFF2-40B4-BE49-F238E27FC236}">
                <a16:creationId xmlns:a16="http://schemas.microsoft.com/office/drawing/2014/main" id="{7F2E79B8-D906-24A5-695D-CECC7454E524}"/>
              </a:ext>
            </a:extLst>
          </p:cNvPr>
          <p:cNvPicPr>
            <a:picLocks noChangeAspect="1"/>
          </p:cNvPicPr>
          <p:nvPr/>
        </p:nvPicPr>
        <p:blipFill>
          <a:blip r:embed="rId8"/>
          <a:stretch>
            <a:fillRect/>
          </a:stretch>
        </p:blipFill>
        <p:spPr>
          <a:xfrm>
            <a:off x="9045958" y="4196088"/>
            <a:ext cx="2667372" cy="371527"/>
          </a:xfrm>
          <a:prstGeom prst="rect">
            <a:avLst/>
          </a:prstGeom>
        </p:spPr>
      </p:pic>
    </p:spTree>
    <p:extLst>
      <p:ext uri="{BB962C8B-B14F-4D97-AF65-F5344CB8AC3E}">
        <p14:creationId xmlns:p14="http://schemas.microsoft.com/office/powerpoint/2010/main" val="11431133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1E4EB-91DB-92FB-CB44-1BED39379688}"/>
              </a:ext>
            </a:extLst>
          </p:cNvPr>
          <p:cNvSpPr>
            <a:spLocks noGrp="1"/>
          </p:cNvSpPr>
          <p:nvPr>
            <p:ph type="title"/>
          </p:nvPr>
        </p:nvSpPr>
        <p:spPr/>
        <p:txBody>
          <a:bodyPr>
            <a:normAutofit fontScale="90000"/>
          </a:bodyPr>
          <a:lstStyle/>
          <a:p>
            <a:r>
              <a:rPr lang="en-US" dirty="0"/>
              <a:t>A Comprehensive Path Forward to Meet the Moment</a:t>
            </a:r>
          </a:p>
        </p:txBody>
      </p:sp>
      <p:sp>
        <p:nvSpPr>
          <p:cNvPr id="5" name="TextBox 4">
            <a:extLst>
              <a:ext uri="{FF2B5EF4-FFF2-40B4-BE49-F238E27FC236}">
                <a16:creationId xmlns:a16="http://schemas.microsoft.com/office/drawing/2014/main" id="{91FA75EC-D1BA-B3B1-7ADB-81887922F549}"/>
              </a:ext>
            </a:extLst>
          </p:cNvPr>
          <p:cNvSpPr txBox="1"/>
          <p:nvPr/>
        </p:nvSpPr>
        <p:spPr>
          <a:xfrm>
            <a:off x="715540" y="1234361"/>
            <a:ext cx="10970940" cy="5262979"/>
          </a:xfrm>
          <a:prstGeom prst="rect">
            <a:avLst/>
          </a:prstGeom>
          <a:solidFill>
            <a:srgbClr val="0099CC"/>
          </a:solidFill>
          <a:ln w="57150">
            <a:solidFill>
              <a:srgbClr val="FFCC00"/>
            </a:solidFill>
          </a:ln>
        </p:spPr>
        <p:txBody>
          <a:bodyPr wrap="square" rtlCol="0">
            <a:spAutoFit/>
          </a:bodyPr>
          <a:lstStyle/>
          <a:p>
            <a:r>
              <a:rPr lang="en-US" sz="3200" b="1" i="1" dirty="0">
                <a:solidFill>
                  <a:srgbClr val="FFCC00"/>
                </a:solidFill>
              </a:rPr>
              <a:t>PREVENTION…</a:t>
            </a:r>
          </a:p>
          <a:p>
            <a:pPr lvl="1" indent="-380990">
              <a:buFont typeface="Arial" panose="020B0604020202020204" pitchFamily="34" charset="0"/>
              <a:buChar char="•"/>
            </a:pPr>
            <a:r>
              <a:rPr lang="en-US" sz="2400" b="1" i="1" dirty="0"/>
              <a:t>Supports healthy social &amp; emotional development</a:t>
            </a:r>
          </a:p>
          <a:p>
            <a:pPr lvl="1" indent="-380990">
              <a:buFont typeface="Arial" panose="020B0604020202020204" pitchFamily="34" charset="0"/>
              <a:buChar char="•"/>
            </a:pPr>
            <a:r>
              <a:rPr lang="en-US" sz="2400" b="1" i="1" dirty="0"/>
              <a:t>Strengthens problem solving, conflict, &amp; relationship skills</a:t>
            </a:r>
          </a:p>
          <a:p>
            <a:pPr lvl="1" indent="-380990">
              <a:buFont typeface="Arial" panose="020B0604020202020204" pitchFamily="34" charset="0"/>
              <a:buChar char="•"/>
            </a:pPr>
            <a:r>
              <a:rPr lang="en-US" sz="2400" b="1" i="1" dirty="0"/>
              <a:t>Supports parents, caregivers, &amp; strengthens families</a:t>
            </a:r>
          </a:p>
          <a:p>
            <a:pPr lvl="1" indent="-380990">
              <a:buFont typeface="Arial" panose="020B0604020202020204" pitchFamily="34" charset="0"/>
              <a:buChar char="•"/>
            </a:pPr>
            <a:r>
              <a:rPr lang="en-US" sz="2400" b="1" i="1" dirty="0"/>
              <a:t>Increases exposure to positive role models &amp; youth empowerment opportunities </a:t>
            </a:r>
          </a:p>
          <a:p>
            <a:pPr lvl="1" indent="-380990">
              <a:buFont typeface="Arial" panose="020B0604020202020204" pitchFamily="34" charset="0"/>
              <a:buChar char="•"/>
            </a:pPr>
            <a:r>
              <a:rPr lang="en-US" sz="2400" b="1" i="1" dirty="0"/>
              <a:t>Expands evidence-based strategies across settings and risk populations</a:t>
            </a:r>
          </a:p>
          <a:p>
            <a:pPr lvl="1" indent="-380990">
              <a:buFont typeface="Arial" panose="020B0604020202020204" pitchFamily="34" charset="0"/>
              <a:buChar char="•"/>
            </a:pPr>
            <a:r>
              <a:rPr lang="en-US" sz="2400" b="1" i="1" dirty="0"/>
              <a:t>Prevents &amp; addresses ACES &amp; trauma</a:t>
            </a:r>
          </a:p>
          <a:p>
            <a:pPr lvl="1" indent="-380990">
              <a:buFont typeface="Arial" panose="020B0604020202020204" pitchFamily="34" charset="0"/>
              <a:buChar char="•"/>
            </a:pPr>
            <a:r>
              <a:rPr lang="en-US" sz="2400" b="1" i="1" dirty="0"/>
              <a:t>Addresses structural &amp; social determinants of health</a:t>
            </a:r>
          </a:p>
          <a:p>
            <a:pPr lvl="1" indent="-380990">
              <a:buFont typeface="Arial" panose="020B0604020202020204" pitchFamily="34" charset="0"/>
              <a:buChar char="•"/>
            </a:pPr>
            <a:r>
              <a:rPr lang="en-US" sz="2400" b="1" i="1" dirty="0"/>
              <a:t>Meets individuals and communities where they are</a:t>
            </a:r>
          </a:p>
          <a:p>
            <a:pPr lvl="1" indent="-380990">
              <a:buFont typeface="Arial" panose="020B0604020202020204" pitchFamily="34" charset="0"/>
              <a:buChar char="•"/>
            </a:pPr>
            <a:r>
              <a:rPr lang="en-US" sz="2400" b="1" i="1" dirty="0"/>
              <a:t>Embraces the lived &amp; living experiences and voices of communities</a:t>
            </a:r>
          </a:p>
          <a:p>
            <a:pPr lvl="1" indent="-380990">
              <a:buFont typeface="Arial" panose="020B0604020202020204" pitchFamily="34" charset="0"/>
              <a:buChar char="•"/>
            </a:pPr>
            <a:r>
              <a:rPr lang="en-US" sz="2400" b="1" i="1" dirty="0"/>
              <a:t>Improves the safety, stability, &amp; livability of community environments</a:t>
            </a:r>
          </a:p>
          <a:p>
            <a:pPr marL="76210" lvl="1"/>
            <a:r>
              <a:rPr lang="en-US" sz="3200" b="1" i="1" dirty="0">
                <a:solidFill>
                  <a:srgbClr val="FFCC00"/>
                </a:solidFill>
              </a:rPr>
              <a:t>…SO INDIVDIUALS, FAMILIES &amp; COMMUNITIES ARE HEALTHY AND THRIVING</a:t>
            </a:r>
            <a:endParaRPr lang="en-US" sz="3200" b="1" i="1" dirty="0"/>
          </a:p>
        </p:txBody>
      </p:sp>
    </p:spTree>
    <p:extLst>
      <p:ext uri="{BB962C8B-B14F-4D97-AF65-F5344CB8AC3E}">
        <p14:creationId xmlns:p14="http://schemas.microsoft.com/office/powerpoint/2010/main" val="2029792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6ED311-AC1D-4151-AA87-F7B4C49844C6}"/>
              </a:ext>
            </a:extLst>
          </p:cNvPr>
          <p:cNvSpPr>
            <a:spLocks noGrp="1"/>
          </p:cNvSpPr>
          <p:nvPr>
            <p:ph type="body" sz="quarter" idx="11"/>
          </p:nvPr>
        </p:nvSpPr>
        <p:spPr>
          <a:xfrm>
            <a:off x="505535" y="1077176"/>
            <a:ext cx="11411904" cy="1445101"/>
          </a:xfrm>
        </p:spPr>
        <p:txBody>
          <a:bodyPr>
            <a:normAutofit fontScale="85000" lnSpcReduction="10000"/>
          </a:bodyPr>
          <a:lstStyle/>
          <a:p>
            <a:pPr indent="-457189">
              <a:lnSpc>
                <a:spcPct val="120000"/>
              </a:lnSpc>
              <a:spcBef>
                <a:spcPts val="0"/>
              </a:spcBef>
            </a:pPr>
            <a:r>
              <a:rPr lang="en-US" sz="2800" dirty="0">
                <a:latin typeface="Arial" panose="020B0604020202020204" pitchFamily="34" charset="0"/>
                <a:cs typeface="Arial" panose="020B0604020202020204" pitchFamily="34" charset="0"/>
              </a:rPr>
              <a:t>SAMHSA’s mission is to lead public health and service delivery efforts that promote mental health, prevent substance misuse, and provide treatments and supports to foster recovery while ensuring equitable access and better outcomes.</a:t>
            </a:r>
          </a:p>
        </p:txBody>
      </p:sp>
      <p:grpSp>
        <p:nvGrpSpPr>
          <p:cNvPr id="14" name="Group 13">
            <a:extLst>
              <a:ext uri="{FF2B5EF4-FFF2-40B4-BE49-F238E27FC236}">
                <a16:creationId xmlns:a16="http://schemas.microsoft.com/office/drawing/2014/main" id="{6711F94C-3CC3-58CB-4082-F75B3BAF5B93}"/>
              </a:ext>
            </a:extLst>
          </p:cNvPr>
          <p:cNvGrpSpPr/>
          <p:nvPr/>
        </p:nvGrpSpPr>
        <p:grpSpPr>
          <a:xfrm>
            <a:off x="1824757" y="5957690"/>
            <a:ext cx="9054652" cy="611957"/>
            <a:chOff x="2052587" y="6095633"/>
            <a:chExt cx="9054652" cy="611957"/>
          </a:xfrm>
        </p:grpSpPr>
        <p:pic>
          <p:nvPicPr>
            <p:cNvPr id="1026" name="Picture 2" descr="Image result for facebook icon">
              <a:extLst>
                <a:ext uri="{FF2B5EF4-FFF2-40B4-BE49-F238E27FC236}">
                  <a16:creationId xmlns:a16="http://schemas.microsoft.com/office/drawing/2014/main" id="{94149627-EA5C-4B14-9DE5-D44336BF3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587" y="6102752"/>
              <a:ext cx="585788" cy="585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witter icon">
              <a:extLst>
                <a:ext uri="{FF2B5EF4-FFF2-40B4-BE49-F238E27FC236}">
                  <a16:creationId xmlns:a16="http://schemas.microsoft.com/office/drawing/2014/main" id="{579C49EB-237C-4738-80C6-9381A7F529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6115" y="6158301"/>
              <a:ext cx="633368" cy="5209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inkedin icon">
              <a:extLst>
                <a:ext uri="{FF2B5EF4-FFF2-40B4-BE49-F238E27FC236}">
                  <a16:creationId xmlns:a16="http://schemas.microsoft.com/office/drawing/2014/main" id="{8A646B75-988C-43B1-B171-D9AA496A58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6257" y="6102752"/>
              <a:ext cx="604838" cy="604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FAE3F6-05D0-41F8-8E04-03AB54502925}"/>
                </a:ext>
              </a:extLst>
            </p:cNvPr>
            <p:cNvSpPr txBox="1"/>
            <p:nvPr/>
          </p:nvSpPr>
          <p:spPr>
            <a:xfrm>
              <a:off x="5409650" y="6095633"/>
              <a:ext cx="271307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@samhsagov @samhsa_leader</a:t>
              </a:r>
            </a:p>
          </p:txBody>
        </p:sp>
        <p:sp>
          <p:nvSpPr>
            <p:cNvPr id="10" name="TextBox 9">
              <a:extLst>
                <a:ext uri="{FF2B5EF4-FFF2-40B4-BE49-F238E27FC236}">
                  <a16:creationId xmlns:a16="http://schemas.microsoft.com/office/drawing/2014/main" id="{5CC58ABD-7118-4793-A8A9-BC1424889E69}"/>
                </a:ext>
              </a:extLst>
            </p:cNvPr>
            <p:cNvSpPr txBox="1"/>
            <p:nvPr/>
          </p:nvSpPr>
          <p:spPr>
            <a:xfrm>
              <a:off x="2669995" y="6257636"/>
              <a:ext cx="175614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/samhsa</a:t>
              </a:r>
            </a:p>
          </p:txBody>
        </p:sp>
        <p:sp>
          <p:nvSpPr>
            <p:cNvPr id="11" name="TextBox 10">
              <a:extLst>
                <a:ext uri="{FF2B5EF4-FFF2-40B4-BE49-F238E27FC236}">
                  <a16:creationId xmlns:a16="http://schemas.microsoft.com/office/drawing/2014/main" id="{5AF51D45-CEDF-45AE-A309-5F8E73F89850}"/>
                </a:ext>
              </a:extLst>
            </p:cNvPr>
            <p:cNvSpPr txBox="1"/>
            <p:nvPr/>
          </p:nvSpPr>
          <p:spPr>
            <a:xfrm>
              <a:off x="9351095" y="6262494"/>
              <a:ext cx="175614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/samhsa</a:t>
              </a:r>
            </a:p>
          </p:txBody>
        </p:sp>
      </p:grpSp>
      <p:sp>
        <p:nvSpPr>
          <p:cNvPr id="2" name="Title 3">
            <a:extLst>
              <a:ext uri="{FF2B5EF4-FFF2-40B4-BE49-F238E27FC236}">
                <a16:creationId xmlns:a16="http://schemas.microsoft.com/office/drawing/2014/main" id="{F64FC771-968E-E064-7AE9-213EBBDB9BD1}"/>
              </a:ext>
            </a:extLst>
          </p:cNvPr>
          <p:cNvSpPr>
            <a:spLocks noGrp="1"/>
          </p:cNvSpPr>
          <p:nvPr>
            <p:ph type="title"/>
          </p:nvPr>
        </p:nvSpPr>
        <p:spPr>
          <a:xfrm>
            <a:off x="423341" y="65813"/>
            <a:ext cx="11159059" cy="633009"/>
          </a:xfrm>
        </p:spPr>
        <p:txBody>
          <a:bodyPr>
            <a:normAutofit/>
          </a:bodyPr>
          <a:lstStyle/>
          <a:p>
            <a:r>
              <a:rPr lang="en-US" dirty="0"/>
              <a:t>Thank You!</a:t>
            </a:r>
          </a:p>
        </p:txBody>
      </p:sp>
      <p:sp>
        <p:nvSpPr>
          <p:cNvPr id="5" name="TextBox 4">
            <a:extLst>
              <a:ext uri="{FF2B5EF4-FFF2-40B4-BE49-F238E27FC236}">
                <a16:creationId xmlns:a16="http://schemas.microsoft.com/office/drawing/2014/main" id="{6170F01D-AC7D-1728-C226-6565808476D3}"/>
              </a:ext>
            </a:extLst>
          </p:cNvPr>
          <p:cNvSpPr txBox="1"/>
          <p:nvPr/>
        </p:nvSpPr>
        <p:spPr>
          <a:xfrm>
            <a:off x="3130300" y="2783998"/>
            <a:ext cx="5373385" cy="1938992"/>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Grant Opportunities</a:t>
            </a:r>
          </a:p>
          <a:p>
            <a:pPr algn="ctr"/>
            <a:r>
              <a:rPr lang="en-US" sz="2000" dirty="0">
                <a:latin typeface="Arial" panose="020B0604020202020204" pitchFamily="34" charset="0"/>
                <a:cs typeface="Arial" panose="020B0604020202020204" pitchFamily="34" charset="0"/>
              </a:rPr>
              <a:t>www.samhsa.gov/grants </a:t>
            </a:r>
          </a:p>
          <a:p>
            <a:pPr algn="ctr"/>
            <a:r>
              <a:rPr lang="en-US" sz="2000" dirty="0">
                <a:latin typeface="Arial" panose="020B0604020202020204" pitchFamily="34" charset="0"/>
                <a:cs typeface="Arial" panose="020B0604020202020204" pitchFamily="34" charset="0"/>
              </a:rPr>
              <a:t>www.grants.gov/web/grants </a:t>
            </a:r>
          </a:p>
          <a:p>
            <a:pPr algn="ctr"/>
            <a:endParaRPr lang="en-US" sz="2000" dirty="0">
              <a:latin typeface="Arial" panose="020B0604020202020204" pitchFamily="34" charset="0"/>
              <a:cs typeface="Arial" panose="020B0604020202020204" pitchFamily="34" charset="0"/>
            </a:endParaRPr>
          </a:p>
          <a:p>
            <a:pPr algn="ctr"/>
            <a:r>
              <a:rPr lang="en-US" sz="2000" b="1" dirty="0">
                <a:latin typeface="Arial" panose="020B0604020202020204" pitchFamily="34" charset="0"/>
                <a:cs typeface="Arial" panose="020B0604020202020204" pitchFamily="34" charset="0"/>
              </a:rPr>
              <a:t>988 Suicide and Crisis Lifeline Toolkit </a:t>
            </a:r>
          </a:p>
          <a:p>
            <a:pPr algn="ctr"/>
            <a:r>
              <a:rPr lang="en-US" sz="2000" dirty="0">
                <a:latin typeface="Arial" panose="020B0604020202020204" pitchFamily="34" charset="0"/>
                <a:cs typeface="Arial" panose="020B0604020202020204" pitchFamily="34" charset="0"/>
              </a:rPr>
              <a:t>www.samhsa.gov/find-help/988/partner-toolkit </a:t>
            </a:r>
          </a:p>
        </p:txBody>
      </p:sp>
    </p:spTree>
    <p:extLst>
      <p:ext uri="{BB962C8B-B14F-4D97-AF65-F5344CB8AC3E}">
        <p14:creationId xmlns:p14="http://schemas.microsoft.com/office/powerpoint/2010/main" val="1601213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0F054-C2F9-3539-331D-71F726F16EAE}"/>
              </a:ext>
            </a:extLst>
          </p:cNvPr>
          <p:cNvSpPr>
            <a:spLocks noGrp="1"/>
          </p:cNvSpPr>
          <p:nvPr>
            <p:ph type="title"/>
          </p:nvPr>
        </p:nvSpPr>
        <p:spPr>
          <a:xfrm>
            <a:off x="459988" y="82511"/>
            <a:ext cx="11272024" cy="706438"/>
          </a:xfrm>
        </p:spPr>
        <p:txBody>
          <a:bodyPr/>
          <a:lstStyle/>
          <a:p>
            <a:r>
              <a:rPr lang="en-US" dirty="0"/>
              <a:t>Deaths Driven by Illicit Synthetic Opioids and Stimulants </a:t>
            </a:r>
          </a:p>
        </p:txBody>
      </p:sp>
      <p:sp>
        <p:nvSpPr>
          <p:cNvPr id="3" name="Rectangle 2">
            <a:extLst>
              <a:ext uri="{FF2B5EF4-FFF2-40B4-BE49-F238E27FC236}">
                <a16:creationId xmlns:a16="http://schemas.microsoft.com/office/drawing/2014/main" id="{5E1836EE-3E2B-313A-FD89-78752DA76FC3}"/>
              </a:ext>
            </a:extLst>
          </p:cNvPr>
          <p:cNvSpPr/>
          <p:nvPr/>
        </p:nvSpPr>
        <p:spPr>
          <a:xfrm>
            <a:off x="9868829" y="5207619"/>
            <a:ext cx="1471961" cy="15678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Chart, bar chart&#10;&#10;Description automatically generated">
            <a:extLst>
              <a:ext uri="{FF2B5EF4-FFF2-40B4-BE49-F238E27FC236}">
                <a16:creationId xmlns:a16="http://schemas.microsoft.com/office/drawing/2014/main" id="{1AC4957A-A1C4-1741-DA08-30F8FC33B4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94" y="915205"/>
            <a:ext cx="8339115" cy="3062518"/>
          </a:xfrm>
          <a:prstGeom prst="rect">
            <a:avLst/>
          </a:prstGeom>
        </p:spPr>
      </p:pic>
      <p:pic>
        <p:nvPicPr>
          <p:cNvPr id="8" name="Picture 7" descr="Text&#10;&#10;Description automatically generated">
            <a:extLst>
              <a:ext uri="{FF2B5EF4-FFF2-40B4-BE49-F238E27FC236}">
                <a16:creationId xmlns:a16="http://schemas.microsoft.com/office/drawing/2014/main" id="{C6F1984F-FEA5-7AD4-B18E-DC8B2CE59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9890" y="1040954"/>
            <a:ext cx="3752272" cy="2757063"/>
          </a:xfrm>
          <a:prstGeom prst="rect">
            <a:avLst/>
          </a:prstGeom>
        </p:spPr>
      </p:pic>
      <p:pic>
        <p:nvPicPr>
          <p:cNvPr id="12" name="Picture 11" descr="Graphical user interface&#10;&#10;Description automatically generated with low confidence">
            <a:extLst>
              <a:ext uri="{FF2B5EF4-FFF2-40B4-BE49-F238E27FC236}">
                <a16:creationId xmlns:a16="http://schemas.microsoft.com/office/drawing/2014/main" id="{9E5A8F76-788C-05C0-E23E-93FA776F0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556" y="4226313"/>
            <a:ext cx="11770426" cy="2571964"/>
          </a:xfrm>
          <a:prstGeom prst="rect">
            <a:avLst/>
          </a:prstGeom>
        </p:spPr>
      </p:pic>
      <p:sp>
        <p:nvSpPr>
          <p:cNvPr id="11" name="TextBox 10">
            <a:extLst>
              <a:ext uri="{FF2B5EF4-FFF2-40B4-BE49-F238E27FC236}">
                <a16:creationId xmlns:a16="http://schemas.microsoft.com/office/drawing/2014/main" id="{C3334E07-3732-2DE1-0A21-CB067D803FC7}"/>
              </a:ext>
            </a:extLst>
          </p:cNvPr>
          <p:cNvSpPr txBox="1"/>
          <p:nvPr/>
        </p:nvSpPr>
        <p:spPr>
          <a:xfrm>
            <a:off x="47394" y="6565396"/>
            <a:ext cx="6094140" cy="246221"/>
          </a:xfrm>
          <a:prstGeom prst="rect">
            <a:avLst/>
          </a:prstGeom>
          <a:noFill/>
        </p:spPr>
        <p:txBody>
          <a:bodyPr wrap="square">
            <a:spAutoFit/>
          </a:bodyPr>
          <a:lstStyle/>
          <a:p>
            <a:r>
              <a:rPr lang="en-US" sz="1000" dirty="0">
                <a:hlinkClick r:id="rId5"/>
              </a:rPr>
              <a:t>SUDORS Dashboard: Fatal Overdose Data | Drug Overdose | CDC Injury Center</a:t>
            </a:r>
            <a:endParaRPr lang="en-US" sz="1000" dirty="0"/>
          </a:p>
        </p:txBody>
      </p:sp>
    </p:spTree>
    <p:extLst>
      <p:ext uri="{BB962C8B-B14F-4D97-AF65-F5344CB8AC3E}">
        <p14:creationId xmlns:p14="http://schemas.microsoft.com/office/powerpoint/2010/main" val="57461646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6F9442A-693C-7D0C-6F4D-0EB7AFEA4B50}"/>
              </a:ext>
            </a:extLst>
          </p:cNvPr>
          <p:cNvSpPr/>
          <p:nvPr/>
        </p:nvSpPr>
        <p:spPr>
          <a:xfrm>
            <a:off x="9623462" y="6167719"/>
            <a:ext cx="2568540" cy="60971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defTabSz="914377"/>
            <a:endParaRPr lang="en-US" dirty="0">
              <a:solidFill>
                <a:prstClr val="black"/>
              </a:solidFill>
              <a:latin typeface="Calibri" panose="020F0502020204030204"/>
            </a:endParaRPr>
          </a:p>
        </p:txBody>
      </p:sp>
      <p:sp>
        <p:nvSpPr>
          <p:cNvPr id="4" name="Title 3">
            <a:extLst>
              <a:ext uri="{FF2B5EF4-FFF2-40B4-BE49-F238E27FC236}">
                <a16:creationId xmlns:a16="http://schemas.microsoft.com/office/drawing/2014/main" id="{2975EAC5-2B45-9F6B-453F-E156ED9DFF71}"/>
              </a:ext>
            </a:extLst>
          </p:cNvPr>
          <p:cNvSpPr>
            <a:spLocks noGrp="1"/>
          </p:cNvSpPr>
          <p:nvPr>
            <p:ph type="title"/>
          </p:nvPr>
        </p:nvSpPr>
        <p:spPr/>
        <p:txBody>
          <a:bodyPr>
            <a:normAutofit/>
          </a:bodyPr>
          <a:lstStyle/>
          <a:p>
            <a:r>
              <a:rPr lang="en-US" dirty="0"/>
              <a:t>Changing Epidemiology of Overdose</a:t>
            </a:r>
          </a:p>
        </p:txBody>
      </p:sp>
      <p:sp>
        <p:nvSpPr>
          <p:cNvPr id="16" name="TextBox 15">
            <a:extLst>
              <a:ext uri="{FF2B5EF4-FFF2-40B4-BE49-F238E27FC236}">
                <a16:creationId xmlns:a16="http://schemas.microsoft.com/office/drawing/2014/main" id="{C3F27F2E-34BE-ED42-64F2-266A610AF541}"/>
              </a:ext>
            </a:extLst>
          </p:cNvPr>
          <p:cNvSpPr txBox="1"/>
          <p:nvPr/>
        </p:nvSpPr>
        <p:spPr>
          <a:xfrm>
            <a:off x="9915136" y="6595067"/>
            <a:ext cx="2403222" cy="246221"/>
          </a:xfrm>
          <a:prstGeom prst="rect">
            <a:avLst/>
          </a:prstGeom>
          <a:noFill/>
        </p:spPr>
        <p:txBody>
          <a:bodyPr wrap="none" rtlCol="0">
            <a:spAutoFit/>
          </a:bodyPr>
          <a:lstStyle/>
          <a:p>
            <a:pPr defTabSz="914377"/>
            <a:r>
              <a:rPr lang="en-US" sz="1000" dirty="0">
                <a:solidFill>
                  <a:srgbClr val="000000"/>
                </a:solidFill>
              </a:rPr>
              <a:t>Source: CDC NCHS. NVSS/WONDER, 2024. </a:t>
            </a:r>
          </a:p>
        </p:txBody>
      </p:sp>
      <p:graphicFrame>
        <p:nvGraphicFramePr>
          <p:cNvPr id="9" name="Chart 8">
            <a:extLst>
              <a:ext uri="{FF2B5EF4-FFF2-40B4-BE49-F238E27FC236}">
                <a16:creationId xmlns:a16="http://schemas.microsoft.com/office/drawing/2014/main" id="{35104BBF-4ED2-BA7D-64C2-CAB6FAA05592}"/>
              </a:ext>
            </a:extLst>
          </p:cNvPr>
          <p:cNvGraphicFramePr>
            <a:graphicFrameLocks/>
          </p:cNvGraphicFramePr>
          <p:nvPr/>
        </p:nvGraphicFramePr>
        <p:xfrm>
          <a:off x="108155" y="3503243"/>
          <a:ext cx="5659926" cy="3338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8ACF1BB-95A7-78BD-59F4-543715769CD4}"/>
              </a:ext>
            </a:extLst>
          </p:cNvPr>
          <p:cNvGraphicFramePr>
            <a:graphicFrameLocks/>
          </p:cNvGraphicFramePr>
          <p:nvPr/>
        </p:nvGraphicFramePr>
        <p:xfrm>
          <a:off x="108154" y="842962"/>
          <a:ext cx="5535561"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descr="Chart, waterfall chart&#10;&#10;Description automatically generated">
            <a:extLst>
              <a:ext uri="{FF2B5EF4-FFF2-40B4-BE49-F238E27FC236}">
                <a16:creationId xmlns:a16="http://schemas.microsoft.com/office/drawing/2014/main" id="{5AD25CCE-9C3A-C94D-38E6-2751888031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5991" y="912502"/>
            <a:ext cx="5382376" cy="647790"/>
          </a:xfrm>
          <a:prstGeom prst="rect">
            <a:avLst/>
          </a:prstGeom>
        </p:spPr>
      </p:pic>
      <p:graphicFrame>
        <p:nvGraphicFramePr>
          <p:cNvPr id="2" name="Chart 1">
            <a:extLst>
              <a:ext uri="{FF2B5EF4-FFF2-40B4-BE49-F238E27FC236}">
                <a16:creationId xmlns:a16="http://schemas.microsoft.com/office/drawing/2014/main" id="{FD3510FF-8A7A-1886-6ACA-8F8FEFDF4307}"/>
              </a:ext>
            </a:extLst>
          </p:cNvPr>
          <p:cNvGraphicFramePr>
            <a:graphicFrameLocks/>
          </p:cNvGraphicFramePr>
          <p:nvPr>
            <p:extLst>
              <p:ext uri="{D42A27DB-BD31-4B8C-83A1-F6EECF244321}">
                <p14:modId xmlns:p14="http://schemas.microsoft.com/office/powerpoint/2010/main" val="2063420925"/>
              </p:ext>
            </p:extLst>
          </p:nvPr>
        </p:nvGraphicFramePr>
        <p:xfrm>
          <a:off x="5643715" y="1361540"/>
          <a:ext cx="6525982" cy="50169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38753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4E5CD-AE9A-FB9E-6E8A-18F6BDF4AD1F}"/>
              </a:ext>
            </a:extLst>
          </p:cNvPr>
          <p:cNvSpPr>
            <a:spLocks noGrp="1"/>
          </p:cNvSpPr>
          <p:nvPr>
            <p:ph type="title"/>
          </p:nvPr>
        </p:nvSpPr>
        <p:spPr>
          <a:xfrm>
            <a:off x="838200" y="83975"/>
            <a:ext cx="10515600" cy="706438"/>
          </a:xfrm>
        </p:spPr>
        <p:txBody>
          <a:bodyPr/>
          <a:lstStyle/>
          <a:p>
            <a:r>
              <a:rPr lang="en-US" sz="3200" dirty="0"/>
              <a:t>Disparities in Overdose Deaths Among Youth and Young Adults by Race/Ethnicity, 12-24 Year Olds, U.S.</a:t>
            </a:r>
          </a:p>
        </p:txBody>
      </p:sp>
      <p:graphicFrame>
        <p:nvGraphicFramePr>
          <p:cNvPr id="4" name="Content Placeholder 3">
            <a:extLst>
              <a:ext uri="{FF2B5EF4-FFF2-40B4-BE49-F238E27FC236}">
                <a16:creationId xmlns:a16="http://schemas.microsoft.com/office/drawing/2014/main" id="{E88BC0D8-190F-F2F7-00C5-960D039431B9}"/>
              </a:ext>
            </a:extLst>
          </p:cNvPr>
          <p:cNvGraphicFramePr>
            <a:graphicFrameLocks noGrp="1"/>
          </p:cNvGraphicFramePr>
          <p:nvPr>
            <p:ph idx="1"/>
          </p:nvPr>
        </p:nvGraphicFramePr>
        <p:xfrm>
          <a:off x="273269" y="1096963"/>
          <a:ext cx="11708524" cy="50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9883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6B3CD2-C660-6DCA-CEF1-3C71326BCC62}"/>
              </a:ext>
            </a:extLst>
          </p:cNvPr>
          <p:cNvSpPr>
            <a:spLocks noGrp="1"/>
          </p:cNvSpPr>
          <p:nvPr>
            <p:ph type="title"/>
          </p:nvPr>
        </p:nvSpPr>
        <p:spPr>
          <a:xfrm>
            <a:off x="758687" y="282297"/>
            <a:ext cx="11009243" cy="706438"/>
          </a:xfrm>
        </p:spPr>
        <p:txBody>
          <a:bodyPr lIns="91440" tIns="45720" rIns="91440" bIns="45720" anchor="b" anchorCtr="0"/>
          <a:lstStyle/>
          <a:p>
            <a:pPr>
              <a:lnSpc>
                <a:spcPct val="100000"/>
              </a:lnSpc>
            </a:pPr>
            <a:r>
              <a:rPr lang="en-US" sz="3200" b="1" dirty="0">
                <a:solidFill>
                  <a:schemeClr val="bg1"/>
                </a:solidFill>
                <a:latin typeface="Yu Gothic" panose="020B0400000000000000" pitchFamily="34" charset="-128"/>
                <a:ea typeface="Yu Gothic" panose="020B0400000000000000" pitchFamily="34" charset="-128"/>
                <a:cs typeface="Calibri"/>
              </a:rPr>
              <a:t>Approximately 29% Increase in Deaths From Excessive Alcohol Use from 2016–2017 to 2020–2021</a:t>
            </a:r>
          </a:p>
        </p:txBody>
      </p:sp>
      <p:sp>
        <p:nvSpPr>
          <p:cNvPr id="5" name="Content Placeholder 4">
            <a:extLst>
              <a:ext uri="{FF2B5EF4-FFF2-40B4-BE49-F238E27FC236}">
                <a16:creationId xmlns:a16="http://schemas.microsoft.com/office/drawing/2014/main" id="{016248AB-92C4-421F-8747-17C94E0A4F92}"/>
              </a:ext>
            </a:extLst>
          </p:cNvPr>
          <p:cNvSpPr>
            <a:spLocks noGrp="1"/>
          </p:cNvSpPr>
          <p:nvPr>
            <p:ph idx="1"/>
          </p:nvPr>
        </p:nvSpPr>
        <p:spPr>
          <a:xfrm>
            <a:off x="202533" y="1043955"/>
            <a:ext cx="11466468" cy="5080000"/>
          </a:xfrm>
        </p:spPr>
        <p:txBody>
          <a:bodyPr>
            <a:normAutofit/>
          </a:bodyPr>
          <a:lstStyle/>
          <a:p>
            <a:pPr lvl="1">
              <a:lnSpc>
                <a:spcPct val="120000"/>
              </a:lnSpc>
              <a:buClr>
                <a:schemeClr val="tx1"/>
              </a:buClr>
            </a:pPr>
            <a:r>
              <a:rPr lang="en-US" sz="2200" dirty="0">
                <a:solidFill>
                  <a:schemeClr val="tx1"/>
                </a:solidFill>
                <a:latin typeface="Arial" panose="020B0604020202020204" pitchFamily="34" charset="0"/>
                <a:cs typeface="Arial" panose="020B0604020202020204" pitchFamily="34" charset="0"/>
              </a:rPr>
              <a:t>Increased 5% from 138,000 deaths per year during 2016–2017 to 145,000 during 2018–2019 and then increased 23% more to 178,000 deaths during 2020–2021</a:t>
            </a:r>
          </a:p>
          <a:p>
            <a:pPr lvl="1">
              <a:lnSpc>
                <a:spcPct val="120000"/>
              </a:lnSpc>
              <a:buClr>
                <a:srgbClr val="FFC000"/>
              </a:buClr>
            </a:pPr>
            <a:endParaRPr lang="en-US" sz="2200" b="1" dirty="0">
              <a:solidFill>
                <a:srgbClr val="002060"/>
              </a:solidFill>
              <a:latin typeface="Arial" panose="020B0604020202020204" pitchFamily="34" charset="0"/>
              <a:cs typeface="Arial" panose="020B0604020202020204" pitchFamily="34" charset="0"/>
            </a:endParaRPr>
          </a:p>
          <a:p>
            <a:pPr marL="0" lvl="1" indent="0">
              <a:lnSpc>
                <a:spcPct val="153865"/>
              </a:lnSpc>
              <a:buClr>
                <a:srgbClr val="FFC000"/>
              </a:buClr>
              <a:buNone/>
            </a:pPr>
            <a:endParaRPr lang="en-US" sz="2200" b="1" dirty="0">
              <a:solidFill>
                <a:srgbClr val="002060"/>
              </a:solidFill>
              <a:latin typeface="Arial" panose="020B0604020202020204" pitchFamily="34" charset="0"/>
              <a:cs typeface="Arial" panose="020B0604020202020204" pitchFamily="34" charset="0"/>
            </a:endParaRPr>
          </a:p>
          <a:p>
            <a:pPr marL="608965" lvl="1" indent="-226060">
              <a:lnSpc>
                <a:spcPct val="153865"/>
              </a:lnSpc>
              <a:buClr>
                <a:srgbClr val="FFC000"/>
              </a:buClr>
            </a:pPr>
            <a:endParaRPr lang="en-US" b="1" dirty="0">
              <a:solidFill>
                <a:srgbClr val="002060"/>
              </a:solidFill>
              <a:latin typeface="Arial" panose="020B0604020202020204" pitchFamily="34" charset="0"/>
              <a:cs typeface="Arial" panose="020B0604020202020204" pitchFamily="34" charset="0"/>
            </a:endParaRPr>
          </a:p>
          <a:p>
            <a:pPr marL="0" lvl="1" indent="0">
              <a:lnSpc>
                <a:spcPct val="153865"/>
              </a:lnSpc>
              <a:buNone/>
            </a:pPr>
            <a:endParaRPr lang="en-US" dirty="0">
              <a:latin typeface="Arial" panose="020B0604020202020204" pitchFamily="34" charset="0"/>
              <a:cs typeface="Arial" panose="020B0604020202020204" pitchFamily="34" charset="0"/>
            </a:endParaRPr>
          </a:p>
          <a:p>
            <a:pPr marL="608965" lvl="1" indent="-226060">
              <a:lnSpc>
                <a:spcPct val="153865"/>
              </a:lnSpc>
            </a:pPr>
            <a:endParaRPr lang="en-US" dirty="0">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B4D698B-32C8-0BC6-0CE3-B3C79AB60A39}"/>
              </a:ext>
            </a:extLst>
          </p:cNvPr>
          <p:cNvGrpSpPr/>
          <p:nvPr/>
        </p:nvGrpSpPr>
        <p:grpSpPr>
          <a:xfrm>
            <a:off x="270474" y="2140515"/>
            <a:ext cx="11705741" cy="4355676"/>
            <a:chOff x="52879" y="1724891"/>
            <a:chExt cx="12116392" cy="4432726"/>
          </a:xfrm>
        </p:grpSpPr>
        <p:pic>
          <p:nvPicPr>
            <p:cNvPr id="8" name="Picture 7">
              <a:extLst>
                <a:ext uri="{FF2B5EF4-FFF2-40B4-BE49-F238E27FC236}">
                  <a16:creationId xmlns:a16="http://schemas.microsoft.com/office/drawing/2014/main" id="{8FB6DCEF-DA00-52DA-5527-55938E8677EF}"/>
                </a:ext>
              </a:extLst>
            </p:cNvPr>
            <p:cNvPicPr>
              <a:picLocks noChangeAspect="1"/>
            </p:cNvPicPr>
            <p:nvPr/>
          </p:nvPicPr>
          <p:blipFill rotWithShape="1">
            <a:blip r:embed="rId3"/>
            <a:srcRect l="15418" t="36853" r="16042" b="18569"/>
            <a:stretch/>
          </p:blipFill>
          <p:spPr>
            <a:xfrm>
              <a:off x="52879" y="1724891"/>
              <a:ext cx="12116392" cy="4432726"/>
            </a:xfrm>
            <a:prstGeom prst="rect">
              <a:avLst/>
            </a:prstGeom>
          </p:spPr>
        </p:pic>
        <p:cxnSp>
          <p:nvCxnSpPr>
            <p:cNvPr id="9" name="Straight Arrow Connector 8">
              <a:extLst>
                <a:ext uri="{FF2B5EF4-FFF2-40B4-BE49-F238E27FC236}">
                  <a16:creationId xmlns:a16="http://schemas.microsoft.com/office/drawing/2014/main" id="{52EDE606-1719-D43F-9BB0-9C191B8E2FF1}"/>
                </a:ext>
              </a:extLst>
            </p:cNvPr>
            <p:cNvCxnSpPr/>
            <p:nvPr/>
          </p:nvCxnSpPr>
          <p:spPr>
            <a:xfrm flipV="1">
              <a:off x="2308860" y="3886200"/>
              <a:ext cx="434340" cy="285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0A24762-DDC3-CCAE-95A9-CFC40E8BEA6E}"/>
                </a:ext>
              </a:extLst>
            </p:cNvPr>
            <p:cNvCxnSpPr>
              <a:cxnSpLocks/>
            </p:cNvCxnSpPr>
            <p:nvPr/>
          </p:nvCxnSpPr>
          <p:spPr>
            <a:xfrm flipV="1">
              <a:off x="3291840" y="3474720"/>
              <a:ext cx="323850" cy="3086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5270EBE-6E76-B26A-B861-71788A600E10}"/>
                </a:ext>
              </a:extLst>
            </p:cNvPr>
            <p:cNvCxnSpPr>
              <a:cxnSpLocks/>
            </p:cNvCxnSpPr>
            <p:nvPr/>
          </p:nvCxnSpPr>
          <p:spPr>
            <a:xfrm flipV="1">
              <a:off x="4160520" y="2486025"/>
              <a:ext cx="311653" cy="3257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EB62AE2-A499-4AC5-D5A0-A8D01B1C7E85}"/>
                </a:ext>
              </a:extLst>
            </p:cNvPr>
            <p:cNvCxnSpPr/>
            <p:nvPr/>
          </p:nvCxnSpPr>
          <p:spPr>
            <a:xfrm flipV="1">
              <a:off x="4998720" y="2244090"/>
              <a:ext cx="434340" cy="285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D333C62-0A24-10BF-B985-69CA3408EB4C}"/>
                </a:ext>
              </a:extLst>
            </p:cNvPr>
            <p:cNvCxnSpPr>
              <a:cxnSpLocks/>
            </p:cNvCxnSpPr>
            <p:nvPr/>
          </p:nvCxnSpPr>
          <p:spPr>
            <a:xfrm flipV="1">
              <a:off x="8233410" y="4686300"/>
              <a:ext cx="487680" cy="17526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D645F8F-4BD6-0AB7-5D75-8F08FB61CE6F}"/>
                </a:ext>
              </a:extLst>
            </p:cNvPr>
            <p:cNvCxnSpPr>
              <a:cxnSpLocks/>
            </p:cNvCxnSpPr>
            <p:nvPr/>
          </p:nvCxnSpPr>
          <p:spPr>
            <a:xfrm flipV="1">
              <a:off x="9147810" y="4377690"/>
              <a:ext cx="464820" cy="2628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1545545-1A0D-5CA4-F536-53A246CC8271}"/>
                </a:ext>
              </a:extLst>
            </p:cNvPr>
            <p:cNvCxnSpPr/>
            <p:nvPr/>
          </p:nvCxnSpPr>
          <p:spPr>
            <a:xfrm flipV="1">
              <a:off x="10050780" y="3941254"/>
              <a:ext cx="434340" cy="2857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3EC2A0-4FFD-D635-3074-78A00ADF8EAC}"/>
                </a:ext>
              </a:extLst>
            </p:cNvPr>
            <p:cNvCxnSpPr>
              <a:cxnSpLocks/>
            </p:cNvCxnSpPr>
            <p:nvPr/>
          </p:nvCxnSpPr>
          <p:spPr>
            <a:xfrm flipV="1">
              <a:off x="10892790" y="3188970"/>
              <a:ext cx="403860" cy="428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1A92AF-3E3F-AFF0-222B-6E01A7F17474}"/>
                </a:ext>
              </a:extLst>
            </p:cNvPr>
            <p:cNvCxnSpPr>
              <a:cxnSpLocks/>
            </p:cNvCxnSpPr>
            <p:nvPr/>
          </p:nvCxnSpPr>
          <p:spPr>
            <a:xfrm flipV="1">
              <a:off x="1432560" y="4773930"/>
              <a:ext cx="521970" cy="1981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28DA172-1FCF-AB34-1341-5CC7ED7B1D87}"/>
                </a:ext>
              </a:extLst>
            </p:cNvPr>
            <p:cNvCxnSpPr>
              <a:cxnSpLocks/>
            </p:cNvCxnSpPr>
            <p:nvPr/>
          </p:nvCxnSpPr>
          <p:spPr>
            <a:xfrm flipV="1">
              <a:off x="7372417" y="4949190"/>
              <a:ext cx="468630" cy="1104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 Box 5">
            <a:extLst>
              <a:ext uri="{FF2B5EF4-FFF2-40B4-BE49-F238E27FC236}">
                <a16:creationId xmlns:a16="http://schemas.microsoft.com/office/drawing/2014/main" id="{23C910FC-D2C1-6AC1-344D-AC00DF1E0D05}"/>
              </a:ext>
            </a:extLst>
          </p:cNvPr>
          <p:cNvSpPr txBox="1">
            <a:spLocks noChangeArrowheads="1"/>
          </p:cNvSpPr>
          <p:nvPr/>
        </p:nvSpPr>
        <p:spPr bwMode="auto">
          <a:xfrm>
            <a:off x="50782" y="6537670"/>
            <a:ext cx="70371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yriad Pro"/>
                <a:ea typeface="+mn-ea"/>
                <a:cs typeface="+mn-cs"/>
              </a:rPr>
              <a:t>Esser et al. (2024) </a:t>
            </a:r>
            <a:r>
              <a:rPr kumimoji="0" lang="en-US" sz="1200" b="0" i="0" u="none" strike="noStrike" kern="1200" cap="none" spc="0" normalizeH="0" baseline="0" noProof="0" dirty="0">
                <a:ln>
                  <a:noFill/>
                </a:ln>
                <a:solidFill>
                  <a:prstClr val="black"/>
                </a:solidFill>
                <a:effectLst/>
                <a:uLnTx/>
                <a:uFillTx/>
                <a:latin typeface="Myriad Pro"/>
                <a:ea typeface="+mn-ea"/>
                <a:cs typeface="+mn-cs"/>
                <a:hlinkClick r:id="rId4"/>
              </a:rPr>
              <a:t>MMWR</a:t>
            </a:r>
            <a:endParaRPr kumimoji="0" lang="en-US" sz="1200" b="0" i="0" u="none" strike="noStrike" kern="1200" cap="none" spc="0" normalizeH="0" baseline="0" noProof="0" dirty="0">
              <a:ln>
                <a:noFill/>
              </a:ln>
              <a:solidFill>
                <a:prstClr val="black"/>
              </a:solidFill>
              <a:effectLst/>
              <a:uLnTx/>
              <a:uFillTx/>
              <a:latin typeface="Myriad Pro"/>
              <a:ea typeface="+mn-ea"/>
              <a:cs typeface="+mn-cs"/>
            </a:endParaRPr>
          </a:p>
        </p:txBody>
      </p:sp>
    </p:spTree>
    <p:extLst>
      <p:ext uri="{BB962C8B-B14F-4D97-AF65-F5344CB8AC3E}">
        <p14:creationId xmlns:p14="http://schemas.microsoft.com/office/powerpoint/2010/main" val="187422142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11CC914-379C-115F-96FE-8CAC24F7EA90}"/>
              </a:ext>
            </a:extLst>
          </p:cNvPr>
          <p:cNvSpPr txBox="1">
            <a:spLocks noGrp="1"/>
          </p:cNvSpPr>
          <p:nvPr>
            <p:ph type="title"/>
          </p:nvPr>
        </p:nvSpPr>
        <p:spPr>
          <a:xfrm>
            <a:off x="537809" y="114351"/>
            <a:ext cx="11353800"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457200" latinLnBrk="0">
              <a:lnSpc>
                <a:spcPct val="100000"/>
              </a:lnSpc>
              <a:buClrTx/>
              <a:buSzTx/>
              <a:buFontTx/>
              <a:buNone/>
              <a:tabLst/>
              <a:defRPr/>
            </a:pPr>
            <a:r>
              <a:rPr lang="en-US" sz="3200" b="1" dirty="0">
                <a:solidFill>
                  <a:schemeClr val="bg1"/>
                </a:solidFill>
                <a:latin typeface="Yu Gothic" panose="020B0400000000000000" pitchFamily="34" charset="-128"/>
                <a:ea typeface="Yu Gothic" panose="020B0400000000000000" pitchFamily="34" charset="-128"/>
                <a:cs typeface="Calibri"/>
              </a:rPr>
              <a:t>Alcohol-Related Deaths Among People Younger than 21 </a:t>
            </a:r>
          </a:p>
        </p:txBody>
      </p:sp>
      <p:sp>
        <p:nvSpPr>
          <p:cNvPr id="3" name="Content Placeholder 4">
            <a:extLst>
              <a:ext uri="{FF2B5EF4-FFF2-40B4-BE49-F238E27FC236}">
                <a16:creationId xmlns:a16="http://schemas.microsoft.com/office/drawing/2014/main" id="{BC1826D5-FEED-F9B2-DE4D-9D06B19A6042}"/>
              </a:ext>
            </a:extLst>
          </p:cNvPr>
          <p:cNvSpPr txBox="1">
            <a:spLocks/>
          </p:cNvSpPr>
          <p:nvPr/>
        </p:nvSpPr>
        <p:spPr>
          <a:xfrm>
            <a:off x="684996" y="1158949"/>
            <a:ext cx="11059427" cy="53791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spcAft>
                <a:spcPts val="1200"/>
              </a:spcAft>
              <a:buFont typeface="Arial" panose="020B0604020202020204" pitchFamily="34" charset="0"/>
              <a:buNone/>
              <a:defRPr sz="3600" b="1" kern="1200">
                <a:solidFill>
                  <a:srgbClr val="122C41"/>
                </a:solidFill>
                <a:latin typeface="+mn-lt"/>
                <a:ea typeface="+mn-ea"/>
                <a:cs typeface="+mn-cs"/>
              </a:defRPr>
            </a:lvl1pPr>
            <a:lvl2pPr marL="290513" indent="-290513" algn="l" defTabSz="914400" rtl="0" eaLnBrk="1" latinLnBrk="0" hangingPunct="1">
              <a:lnSpc>
                <a:spcPct val="90000"/>
              </a:lnSpc>
              <a:spcBef>
                <a:spcPts val="600"/>
              </a:spcBef>
              <a:spcAft>
                <a:spcPts val="600"/>
              </a:spcAft>
              <a:buClr>
                <a:srgbClr val="FF7351"/>
              </a:buClr>
              <a:buFont typeface="Wingdings" panose="05000000000000000000" pitchFamily="2" charset="2"/>
              <a:buChar char="§"/>
              <a:defRPr sz="2800" kern="1200">
                <a:solidFill>
                  <a:schemeClr val="tx1"/>
                </a:solidFill>
                <a:latin typeface="+mn-lt"/>
                <a:ea typeface="+mn-ea"/>
                <a:cs typeface="+mn-cs"/>
              </a:defRPr>
            </a:lvl2pPr>
            <a:lvl3pPr marL="623888" indent="-333375" algn="l" defTabSz="914400" rtl="0" eaLnBrk="1" latinLnBrk="0" hangingPunct="1">
              <a:lnSpc>
                <a:spcPct val="90000"/>
              </a:lnSpc>
              <a:spcBef>
                <a:spcPts val="600"/>
              </a:spcBef>
              <a:spcAft>
                <a:spcPts val="600"/>
              </a:spcAft>
              <a:buClr>
                <a:srgbClr val="5ACC5A"/>
              </a:buClr>
              <a:buFont typeface="Arial" panose="020B0604020202020204" pitchFamily="34" charset="0"/>
              <a:buChar char="•"/>
              <a:defRPr sz="2400" kern="1200">
                <a:solidFill>
                  <a:schemeClr val="tx1"/>
                </a:solidFill>
                <a:latin typeface="+mn-lt"/>
                <a:ea typeface="+mn-ea"/>
                <a:cs typeface="+mn-cs"/>
              </a:defRPr>
            </a:lvl3pPr>
            <a:lvl4pPr marL="914400" indent="-231775" algn="l" defTabSz="914400" rtl="0" eaLnBrk="1" latinLnBrk="0" hangingPunct="1">
              <a:lnSpc>
                <a:spcPct val="9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1"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en-US" sz="240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More than 4,000 people younger than 21 die from excessive alcohol use each year,* including from:</a:t>
            </a:r>
          </a:p>
          <a:p>
            <a:pPr marR="0" lvl="2" algn="l" defTabSz="914400" rtl="0" eaLnBrk="1" fontAlgn="auto" latinLnBrk="0" hangingPunct="1">
              <a:lnSpc>
                <a:spcPct val="90000"/>
              </a:lnSpc>
              <a:spcBef>
                <a:spcPts val="600"/>
              </a:spcBef>
              <a:spcAft>
                <a:spcPts val="600"/>
              </a:spcAft>
              <a:buClr>
                <a:schemeClr val="tx1"/>
              </a:buClr>
              <a:buSzTx/>
              <a:tabLst/>
              <a:defRPr/>
            </a:pPr>
            <a:r>
              <a:rPr kumimoji="0" lang="en-US" sz="240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Underage drinking</a:t>
            </a:r>
          </a:p>
          <a:p>
            <a:pPr marR="0" lvl="2" algn="l" defTabSz="914400" rtl="0" eaLnBrk="1" fontAlgn="auto" latinLnBrk="0" hangingPunct="1">
              <a:lnSpc>
                <a:spcPct val="90000"/>
              </a:lnSpc>
              <a:spcBef>
                <a:spcPts val="600"/>
              </a:spcBef>
              <a:spcAft>
                <a:spcPts val="600"/>
              </a:spcAft>
              <a:buClr>
                <a:schemeClr val="tx1"/>
              </a:buClr>
              <a:buSzTx/>
              <a:tabLst/>
              <a:defRPr/>
            </a:pPr>
            <a:r>
              <a:rPr kumimoji="0" lang="en-US" sz="240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Drinking by adults of legal drinking age (e.g., passenger in an alcohol-involved motor vehicle crash)</a:t>
            </a:r>
          </a:p>
          <a:p>
            <a:pPr marR="0" lvl="1" algn="l" defTabSz="914400" rtl="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en-US" sz="240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Leading causes of these alcohol-attributable deaths among young people: </a:t>
            </a:r>
          </a:p>
          <a:p>
            <a:pPr marR="0" lvl="2" algn="l" defTabSz="914400" rtl="0" eaLnBrk="1" fontAlgn="auto" latinLnBrk="0" hangingPunct="1">
              <a:lnSpc>
                <a:spcPct val="90000"/>
              </a:lnSpc>
              <a:spcBef>
                <a:spcPts val="600"/>
              </a:spcBef>
              <a:spcAft>
                <a:spcPts val="600"/>
              </a:spcAft>
              <a:buClr>
                <a:schemeClr val="tx1"/>
              </a:buClr>
              <a:buSzTx/>
              <a:tabLst/>
              <a:defRPr/>
            </a:pPr>
            <a:r>
              <a:rPr kumimoji="0" lang="en-US" sz="240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Motor vehicle traffic crashes</a:t>
            </a:r>
          </a:p>
          <a:p>
            <a:pPr marR="0" lvl="2" algn="l" defTabSz="914400" rtl="0" eaLnBrk="1" fontAlgn="auto" latinLnBrk="0" hangingPunct="1">
              <a:lnSpc>
                <a:spcPct val="90000"/>
              </a:lnSpc>
              <a:spcBef>
                <a:spcPts val="600"/>
              </a:spcBef>
              <a:spcAft>
                <a:spcPts val="600"/>
              </a:spcAft>
              <a:buClr>
                <a:schemeClr val="tx1"/>
              </a:buClr>
              <a:buSzTx/>
              <a:tabLst/>
              <a:defRPr/>
            </a:pPr>
            <a:r>
              <a:rPr kumimoji="0" lang="en-US" sz="240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Homicide</a:t>
            </a:r>
          </a:p>
          <a:p>
            <a:pPr marR="0" lvl="2" algn="l" defTabSz="914400" rtl="0" eaLnBrk="1" fontAlgn="auto" latinLnBrk="0" hangingPunct="1">
              <a:lnSpc>
                <a:spcPct val="90000"/>
              </a:lnSpc>
              <a:spcBef>
                <a:spcPts val="600"/>
              </a:spcBef>
              <a:spcAft>
                <a:spcPts val="600"/>
              </a:spcAft>
              <a:buClr>
                <a:schemeClr val="tx1"/>
              </a:buClr>
              <a:buSzTx/>
              <a:tabLst/>
              <a:defRPr/>
            </a:pPr>
            <a:r>
              <a:rPr kumimoji="0" lang="en-US" sz="240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Suicide</a:t>
            </a:r>
          </a:p>
          <a:p>
            <a:pPr marR="0" lvl="2" algn="l" defTabSz="914400" rtl="0" eaLnBrk="1" fontAlgn="auto" latinLnBrk="0" hangingPunct="1">
              <a:lnSpc>
                <a:spcPct val="90000"/>
              </a:lnSpc>
              <a:spcBef>
                <a:spcPts val="600"/>
              </a:spcBef>
              <a:spcAft>
                <a:spcPts val="600"/>
              </a:spcAft>
              <a:buClr>
                <a:schemeClr val="tx1"/>
              </a:buClr>
              <a:buSzTx/>
              <a:tabLst/>
              <a:defRPr/>
            </a:pPr>
            <a:r>
              <a:rPr kumimoji="0" lang="en-US" sz="240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rPr>
              <a:t>Other poisonings involving alcohol (e.g., drug overdoses)</a:t>
            </a:r>
          </a:p>
          <a:p>
            <a:pPr marL="290513" marR="0" lvl="2" indent="0" algn="l" defTabSz="914400" rtl="0" eaLnBrk="1" fontAlgn="auto" latinLnBrk="0" hangingPunct="1">
              <a:lnSpc>
                <a:spcPct val="90000"/>
              </a:lnSpc>
              <a:spcBef>
                <a:spcPts val="600"/>
              </a:spcBef>
              <a:spcAft>
                <a:spcPts val="600"/>
              </a:spcAft>
              <a:buClr>
                <a:srgbClr val="FFC000"/>
              </a:buClr>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290513" marR="0" lvl="2" indent="0" algn="l" defTabSz="914400" rtl="0" eaLnBrk="1" fontAlgn="auto" latinLnBrk="0" hangingPunct="1">
              <a:lnSpc>
                <a:spcPct val="90000"/>
              </a:lnSpc>
              <a:spcBef>
                <a:spcPts val="600"/>
              </a:spcBef>
              <a:spcAft>
                <a:spcPts val="600"/>
              </a:spcAft>
              <a:buClr>
                <a:srgbClr val="FFC000"/>
              </a:buClr>
              <a:buSzTx/>
              <a:buFont typeface="Arial" panose="020B0604020202020204" pitchFamily="34" charset="0"/>
              <a:buNone/>
              <a:tabLst/>
              <a:defRPr/>
            </a:pPr>
            <a:r>
              <a:rPr kumimoji="0" lang="en-US" sz="18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*During 2020–2021</a:t>
            </a:r>
            <a:endParaRPr kumimoji="0" lang="en-US" sz="1800" b="1"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600"/>
              </a:spcBef>
              <a:spcAft>
                <a:spcPts val="600"/>
              </a:spcAft>
              <a:buClr>
                <a:srgbClr val="FFC000"/>
              </a:buClr>
              <a:buSzTx/>
              <a:buFont typeface="Wingdings" panose="05000000000000000000" pitchFamily="2" charset="2"/>
              <a:buNone/>
              <a:tabLst/>
              <a:defRPr/>
            </a:pPr>
            <a:endParaRPr kumimoji="0" lang="en-US" sz="2600" b="0" i="0" u="none" strike="noStrike" kern="1200" cap="none" spc="0" normalizeH="0" baseline="0" noProof="0" dirty="0">
              <a:ln>
                <a:noFill/>
              </a:ln>
              <a:solidFill>
                <a:prstClr val="black">
                  <a:lumMod val="50000"/>
                </a:prstClr>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600"/>
              </a:spcBef>
              <a:spcAft>
                <a:spcPts val="600"/>
              </a:spcAft>
              <a:buClr>
                <a:srgbClr val="FFC000"/>
              </a:buClr>
              <a:buSzTx/>
              <a:buFont typeface="Wingdings" panose="05000000000000000000" pitchFamily="2" charset="2"/>
              <a:buNone/>
              <a:tabLst/>
              <a:defRPr/>
            </a:pP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290513" marR="0" lvl="1" indent="-290513" algn="l" defTabSz="914400" rtl="0" eaLnBrk="1" fontAlgn="auto" latinLnBrk="0" hangingPunct="1">
              <a:lnSpc>
                <a:spcPct val="90000"/>
              </a:lnSpc>
              <a:spcBef>
                <a:spcPts val="600"/>
              </a:spcBef>
              <a:spcAft>
                <a:spcPts val="600"/>
              </a:spcAft>
              <a:buClr>
                <a:srgbClr val="FFC000"/>
              </a:buClr>
              <a:buSzTx/>
              <a:buFont typeface="Wingdings" panose="05000000000000000000" pitchFamily="2" charset="2"/>
              <a:buChar char="§"/>
              <a:tabLst/>
              <a:defRPr/>
            </a:pP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1" indent="0" algn="l" defTabSz="914400" rtl="0" eaLnBrk="1" fontAlgn="auto" latinLnBrk="0" hangingPunct="1">
              <a:lnSpc>
                <a:spcPct val="90000"/>
              </a:lnSpc>
              <a:spcBef>
                <a:spcPts val="600"/>
              </a:spcBef>
              <a:spcAft>
                <a:spcPts val="600"/>
              </a:spcAft>
              <a:buClr>
                <a:srgbClr val="FF7351"/>
              </a:buClr>
              <a:buSzTx/>
              <a:buFont typeface="Wingdings" panose="05000000000000000000" pitchFamily="2" charset="2"/>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31A80B1-2FAC-F795-9CA1-E75F19074380}"/>
              </a:ext>
            </a:extLst>
          </p:cNvPr>
          <p:cNvSpPr txBox="1"/>
          <p:nvPr/>
        </p:nvSpPr>
        <p:spPr>
          <a:xfrm>
            <a:off x="103412" y="6353434"/>
            <a:ext cx="215285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41122"/>
                </a:solidFill>
                <a:effectLst/>
                <a:uLnTx/>
                <a:uFillTx/>
                <a:latin typeface="Arial" panose="020B0604020202020204" pitchFamily="34" charset="0"/>
                <a:ea typeface="+mn-ea"/>
                <a:cs typeface="Arial" panose="020B0604020202020204" pitchFamily="34" charset="0"/>
              </a:rPr>
              <a:t>www.cdc.gov/ardi</a:t>
            </a:r>
            <a:endParaRPr kumimoji="0" lang="en-US" sz="1800" b="0" i="0" u="none" strike="noStrike" kern="1200" cap="none" spc="0" normalizeH="0" baseline="0" noProof="0" dirty="0">
              <a:ln>
                <a:noFill/>
              </a:ln>
              <a:solidFill>
                <a:srgbClr val="041122"/>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656214"/>
      </p:ext>
    </p:extLst>
  </p:cSld>
  <p:clrMapOvr>
    <a:masterClrMapping/>
  </p:clrMapOvr>
  <p:transition spd="slow"/>
</p:sld>
</file>

<file path=ppt/theme/theme1.xml><?xml version="1.0" encoding="utf-8"?>
<a:theme xmlns:a="http://schemas.openxmlformats.org/drawingml/2006/main" name="Header and One Cont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 presentation for Regional Tribal Consultation [Compatibility Mode]" id="{A013A1FA-4671-4F59-A7B0-F5DBA3BB6302}" vid="{57DCF39A-DF61-4219-8545-851278E9FE6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tables.potx" id="{0086CCEA-7856-466F-99E8-BD9CF7715F84}" vid="{5D2FEAC1-1C80-483E-8BAB-723ACFEA49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242b65-2405-42e2-92d0-a3046ba365cd">
      <Terms xmlns="http://schemas.microsoft.com/office/infopath/2007/PartnerControls"/>
    </lcf76f155ced4ddcb4097134ff3c332f>
    <TaxCatchAll xmlns="9218d811-642a-443a-8ab1-a725a58049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EED1A9A9A95B468877B7762D980E31" ma:contentTypeVersion="10" ma:contentTypeDescription="Create a new document." ma:contentTypeScope="" ma:versionID="72dbd1c398cd90c2fb85a022910af70b">
  <xsd:schema xmlns:xsd="http://www.w3.org/2001/XMLSchema" xmlns:xs="http://www.w3.org/2001/XMLSchema" xmlns:p="http://schemas.microsoft.com/office/2006/metadata/properties" xmlns:ns2="1e242b65-2405-42e2-92d0-a3046ba365cd" xmlns:ns3="9218d811-642a-443a-8ab1-a725a5804996" targetNamespace="http://schemas.microsoft.com/office/2006/metadata/properties" ma:root="true" ma:fieldsID="79ce9db5802838d85613042800c8058f" ns2:_="" ns3:_="">
    <xsd:import namespace="1e242b65-2405-42e2-92d0-a3046ba365cd"/>
    <xsd:import namespace="9218d811-642a-443a-8ab1-a725a580499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42b65-2405-42e2-92d0-a3046ba365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18d811-642a-443a-8ab1-a725a580499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0087fe8-e94d-4dd4-8ca1-272945191199}" ma:internalName="TaxCatchAll" ma:showField="CatchAllData" ma:web="9218d811-642a-443a-8ab1-a725a58049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318333-9F57-400F-B854-EC5665DF10E8}">
  <ds:schemaRefs>
    <ds:schemaRef ds:uri="9218d811-642a-443a-8ab1-a725a5804996"/>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1e242b65-2405-42e2-92d0-a3046ba365cd"/>
    <ds:schemaRef ds:uri="http://www.w3.org/XML/1998/namespace"/>
    <ds:schemaRef ds:uri="http://purl.org/dc/dcmitype/"/>
  </ds:schemaRefs>
</ds:datastoreItem>
</file>

<file path=customXml/itemProps2.xml><?xml version="1.0" encoding="utf-8"?>
<ds:datastoreItem xmlns:ds="http://schemas.openxmlformats.org/officeDocument/2006/customXml" ds:itemID="{ED90E697-86A1-47A3-9D38-AB32AEBCADA4}">
  <ds:schemaRefs>
    <ds:schemaRef ds:uri="http://schemas.microsoft.com/sharepoint/v3/contenttype/forms"/>
  </ds:schemaRefs>
</ds:datastoreItem>
</file>

<file path=customXml/itemProps3.xml><?xml version="1.0" encoding="utf-8"?>
<ds:datastoreItem xmlns:ds="http://schemas.openxmlformats.org/officeDocument/2006/customXml" ds:itemID="{970F3B0C-3C39-42EC-9B43-7072E89AC30A}">
  <ds:schemaRefs>
    <ds:schemaRef ds:uri="1e242b65-2405-42e2-92d0-a3046ba365cd"/>
    <ds:schemaRef ds:uri="9218d811-642a-443a-8ab1-a725a58049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PP presentation for Regional Tribal Consultation</Template>
  <TotalTime>19218</TotalTime>
  <Words>3034</Words>
  <Application>Microsoft Office PowerPoint</Application>
  <PresentationFormat>Widescreen</PresentationFormat>
  <Paragraphs>423</Paragraphs>
  <Slides>44</Slides>
  <Notes>15</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44</vt:i4>
      </vt:variant>
    </vt:vector>
  </HeadingPairs>
  <TitlesOfParts>
    <vt:vector size="62" baseType="lpstr">
      <vt:lpstr>Yu Gothic</vt:lpstr>
      <vt:lpstr>Yu Gothic Medium</vt:lpstr>
      <vt:lpstr>Yu Gothic UI Semibold</vt:lpstr>
      <vt:lpstr>Aptos</vt:lpstr>
      <vt:lpstr>Arial</vt:lpstr>
      <vt:lpstr>Arial Narrow</vt:lpstr>
      <vt:lpstr>Calibri</vt:lpstr>
      <vt:lpstr>Calibri Light</vt:lpstr>
      <vt:lpstr>Myriad Pro</vt:lpstr>
      <vt:lpstr>Open Sans Semibold</vt:lpstr>
      <vt:lpstr>Roboto</vt:lpstr>
      <vt:lpstr>Roboto Light</vt:lpstr>
      <vt:lpstr>Segoe UI</vt:lpstr>
      <vt:lpstr>Segoe UI Semibold</vt:lpstr>
      <vt:lpstr>Wingdings</vt:lpstr>
      <vt:lpstr>Header and One Content</vt:lpstr>
      <vt:lpstr>Custom Design</vt:lpstr>
      <vt:lpstr>Office Theme</vt:lpstr>
      <vt:lpstr> </vt:lpstr>
      <vt:lpstr>Data, Data, Data</vt:lpstr>
      <vt:lpstr>Historically High Overdose Deaths in the U.S., 1968-2023P</vt:lpstr>
      <vt:lpstr>Latest Provisional Data</vt:lpstr>
      <vt:lpstr>Deaths Driven by Illicit Synthetic Opioids and Stimulants </vt:lpstr>
      <vt:lpstr>Changing Epidemiology of Overdose</vt:lpstr>
      <vt:lpstr>Disparities in Overdose Deaths Among Youth and Young Adults by Race/Ethnicity, 12-24 Year Olds, U.S.</vt:lpstr>
      <vt:lpstr>Approximately 29% Increase in Deaths From Excessive Alcohol Use from 2016–2017 to 2020–2021</vt:lpstr>
      <vt:lpstr>Alcohol-Related Deaths Among People Younger than 21 </vt:lpstr>
      <vt:lpstr>Alcohol, Nicotine, and Cannabis Remain Most Commonly Used Substances by Youth &amp; Young Adults</vt:lpstr>
      <vt:lpstr>Youth Substance Use Doesn’t Happen in a Vacuum </vt:lpstr>
      <vt:lpstr>As With Overdose, Disparities in Youth Substance Use Also Exist</vt:lpstr>
      <vt:lpstr>Prevention Has Never Been More Important</vt:lpstr>
      <vt:lpstr>Comprehensive Prevention Approach  for Substance Use &amp; Overdose </vt:lpstr>
      <vt:lpstr>The Future We Envision</vt:lpstr>
      <vt:lpstr>Substance Use Among Youth – Setting the Stage</vt:lpstr>
      <vt:lpstr>Prevention Needs to Start Early </vt:lpstr>
      <vt:lpstr>Prevention Opportunities Across the Lifespan </vt:lpstr>
      <vt:lpstr>Many People Who Use Substances Do Not Have SUD But Still At Risk for Harms and Progression to SUD - Alcohol Use, 2023</vt:lpstr>
      <vt:lpstr>Many People Who Use Substances Do Not Have SUD But Still At Risk for Harms and Progression to SUD</vt:lpstr>
      <vt:lpstr>Many People Who Use Substances Do Not Have SUD But Still At Risk for Harms – Past Year Injection Drug Use</vt:lpstr>
      <vt:lpstr>Illicit Drug Supply Has Never Been Riskier and Patterns of Use Are Changing</vt:lpstr>
      <vt:lpstr>Opportunities to Increase Youth Exposure to Prevention Programming, Messages and Select Protective Factors</vt:lpstr>
      <vt:lpstr>Prevention Opportunities – Acute Overdose Response</vt:lpstr>
      <vt:lpstr>Moving Upstream to Get Ahead of Substance Use Challenges</vt:lpstr>
      <vt:lpstr>ACEs and Risk for Substance Use</vt:lpstr>
      <vt:lpstr>ACEs Manifest Their Effects Via Toxic Stress</vt:lpstr>
      <vt:lpstr>Social Determinants of Health and Substance Use</vt:lpstr>
      <vt:lpstr>Social Determinants of Health and Substance Use</vt:lpstr>
      <vt:lpstr>Substance Use Risk Factors – Socio-ecological Model</vt:lpstr>
      <vt:lpstr>Example Prevention Strategies to Address Risk and Protective Factors Across the Social Ecology</vt:lpstr>
      <vt:lpstr>Individual-Level Strategies </vt:lpstr>
      <vt:lpstr>Relationship-Level Strategies </vt:lpstr>
      <vt:lpstr>School and Community-Level Strategies </vt:lpstr>
      <vt:lpstr>Society-Level Strategies </vt:lpstr>
      <vt:lpstr>CSAP Prevention Programs, Technical Assistance, &amp; Resources</vt:lpstr>
      <vt:lpstr>SAMHSA’s Prevention Grant Programs</vt:lpstr>
      <vt:lpstr>SAMHSA’s Prevention Technical Assistance Capacity</vt:lpstr>
      <vt:lpstr>Incorporating SDOH into Substance Use Prevention Digital Toolkit</vt:lpstr>
      <vt:lpstr>SAMHSA Overdose Prevention and Response Toolkit</vt:lpstr>
      <vt:lpstr>Harm Reduction Framework</vt:lpstr>
      <vt:lpstr>Empowerment and Engagement  Collaborations and Resources</vt:lpstr>
      <vt:lpstr>A Comprehensive Path Forward to Meet the Moment</vt:lpstr>
      <vt:lpstr>Thank You!</vt:lpstr>
    </vt:vector>
  </TitlesOfParts>
  <Company>HHS/ITIO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 Presentation for Regional Tribal Consultation</dc:title>
  <dc:creator>Stokes, Jared (SAMHSA)</dc:creator>
  <cp:lastModifiedBy>Jones, Christopher (SAMHSA)</cp:lastModifiedBy>
  <cp:revision>193</cp:revision>
  <dcterms:created xsi:type="dcterms:W3CDTF">2021-05-18T14:48:19Z</dcterms:created>
  <dcterms:modified xsi:type="dcterms:W3CDTF">2024-08-11T16:14:39Z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0x01010059EED1A9A9A95B468877B7762D980E31</vt:lpwstr>
  </property>
  <property fmtid="{D5CDD505-2E9C-101B-9397-08002B2CF9AE}" pid="3" name="_dlc_DocIdItemGuid">
    <vt:lpwstr>bf13cada-07c7-486d-9db4-6aaa66ae5b4f</vt:lpwstr>
  </property>
  <property fmtid="{D5CDD505-2E9C-101B-9397-08002B2CF9AE}" pid="4" name="MediaServiceImageTags">
    <vt:lpwstr/>
  </property>
</Properties>
</file>