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0_6879AE0A.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AA56AC0_278938FB.xml" ContentType="application/vnd.ms-powerpoint.comments+xml"/>
  <Override PartName="/ppt/notesSlides/notesSlide22.xml" ContentType="application/vnd.openxmlformats-officedocument.presentationml.notesSlide+xml"/>
  <Override PartName="/ppt/comments/modernComment_AA56ACD_7462434E.xml" ContentType="application/vnd.ms-powerpoint.comments+xml"/>
  <Override PartName="/ppt/comments/modernComment_AA56ACA_6265EF89.xml" ContentType="application/vnd.ms-powerpoint.comments+xml"/>
  <Override PartName="/ppt/comments/modernComment_AA56ACB_CD067AA6.xml" ContentType="application/vnd.ms-powerpoint.comments+xml"/>
  <Override PartName="/ppt/comments/modernComment_AA56ACC_F8BA0BBC.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 id="2147483692" r:id="rId2"/>
    <p:sldMasterId id="2147483709" r:id="rId3"/>
    <p:sldMasterId id="2147483711" r:id="rId4"/>
    <p:sldMasterId id="2147483715" r:id="rId5"/>
    <p:sldMasterId id="2147483717" r:id="rId6"/>
  </p:sldMasterIdLst>
  <p:notesMasterIdLst>
    <p:notesMasterId r:id="rId70"/>
  </p:notesMasterIdLst>
  <p:sldIdLst>
    <p:sldId id="308" r:id="rId7"/>
    <p:sldId id="1031" r:id="rId8"/>
    <p:sldId id="795" r:id="rId9"/>
    <p:sldId id="794" r:id="rId10"/>
    <p:sldId id="1934" r:id="rId11"/>
    <p:sldId id="1958" r:id="rId12"/>
    <p:sldId id="1944" r:id="rId13"/>
    <p:sldId id="1943" r:id="rId14"/>
    <p:sldId id="1945" r:id="rId15"/>
    <p:sldId id="1949" r:id="rId16"/>
    <p:sldId id="1953" r:id="rId17"/>
    <p:sldId id="1952" r:id="rId18"/>
    <p:sldId id="1942" r:id="rId19"/>
    <p:sldId id="1914" r:id="rId20"/>
    <p:sldId id="1922" r:id="rId21"/>
    <p:sldId id="1925" r:id="rId22"/>
    <p:sldId id="1926" r:id="rId23"/>
    <p:sldId id="1928" r:id="rId24"/>
    <p:sldId id="1937" r:id="rId25"/>
    <p:sldId id="1938" r:id="rId26"/>
    <p:sldId id="1939" r:id="rId27"/>
    <p:sldId id="1940" r:id="rId28"/>
    <p:sldId id="1941" r:id="rId29"/>
    <p:sldId id="1915" r:id="rId30"/>
    <p:sldId id="1956" r:id="rId31"/>
    <p:sldId id="1957" r:id="rId32"/>
    <p:sldId id="256" r:id="rId33"/>
    <p:sldId id="178612926" r:id="rId34"/>
    <p:sldId id="1828" r:id="rId35"/>
    <p:sldId id="272" r:id="rId36"/>
    <p:sldId id="270" r:id="rId37"/>
    <p:sldId id="178612928" r:id="rId38"/>
    <p:sldId id="269" r:id="rId39"/>
    <p:sldId id="271" r:id="rId40"/>
    <p:sldId id="178612951" r:id="rId41"/>
    <p:sldId id="268" r:id="rId42"/>
    <p:sldId id="178612932" r:id="rId43"/>
    <p:sldId id="178612933" r:id="rId44"/>
    <p:sldId id="178612936" r:id="rId45"/>
    <p:sldId id="178612952" r:id="rId46"/>
    <p:sldId id="178612941" r:id="rId47"/>
    <p:sldId id="178612938" r:id="rId48"/>
    <p:sldId id="178612942" r:id="rId49"/>
    <p:sldId id="178612939" r:id="rId50"/>
    <p:sldId id="178612940" r:id="rId51"/>
    <p:sldId id="178612943" r:id="rId52"/>
    <p:sldId id="178612944" r:id="rId53"/>
    <p:sldId id="178612945" r:id="rId54"/>
    <p:sldId id="178612946" r:id="rId55"/>
    <p:sldId id="178612955" r:id="rId56"/>
    <p:sldId id="178612935" r:id="rId57"/>
    <p:sldId id="178612948" r:id="rId58"/>
    <p:sldId id="178612947" r:id="rId59"/>
    <p:sldId id="178612934" r:id="rId60"/>
    <p:sldId id="178612953" r:id="rId61"/>
    <p:sldId id="178612954" r:id="rId62"/>
    <p:sldId id="1286" r:id="rId63"/>
    <p:sldId id="1906" r:id="rId64"/>
    <p:sldId id="1905" r:id="rId65"/>
    <p:sldId id="1908" r:id="rId66"/>
    <p:sldId id="1903" r:id="rId67"/>
    <p:sldId id="1009" r:id="rId68"/>
    <p:sldId id="1887" r:id="rId69"/>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4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A55A9-0C75-7225-15A1-ECB091A9618F}" name="West, Wanda K." initials="WW" userId="S::wwest@ou.edu::33cee7db-546e-4cda-891f-225150c6983c" providerId="AD"/>
  <p188:author id="{E925A4BE-78A7-7904-483C-C33B704B542C}" name="Terwilliger, Rick (OASAS)" initials="TR(" userId="S::Rick.Terwilliger@oasas.ny.gov::0652e861-39c9-4193-b455-606a09114027" providerId="AD"/>
  <p188:author id="{8EA871DB-E924-604B-FED1-0C2AF6CB0289}" name="Gretzinger, Jerry (OASAS)" initials="GJ(" userId="S::Jerry.Gretzinger@oasas.ny.gov::e269505f-c484-42e3-9530-38d84862a1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93E"/>
    <a:srgbClr val="E3683E"/>
    <a:srgbClr val="39567E"/>
    <a:srgbClr val="694C62"/>
    <a:srgbClr val="857081"/>
    <a:srgbClr val="B3CFE7"/>
    <a:srgbClr val="FBF6DD"/>
    <a:srgbClr val="F2E28D"/>
    <a:srgbClr val="AAB0C0"/>
    <a:srgbClr val="385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1" autoAdjust="0"/>
    <p:restoredTop sz="92857" autoAdjust="0"/>
  </p:normalViewPr>
  <p:slideViewPr>
    <p:cSldViewPr snapToGrid="0" snapToObjects="1">
      <p:cViewPr varScale="1">
        <p:scale>
          <a:sx n="108" d="100"/>
          <a:sy n="108" d="100"/>
        </p:scale>
        <p:origin x="804" y="102"/>
      </p:cViewPr>
      <p:guideLst>
        <p:guide orient="horz" pos="2184"/>
        <p:guide pos="441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11128"/>
    </p:cViewPr>
  </p:sorterViewPr>
  <p:notesViewPr>
    <p:cSldViewPr snapToGrid="0" snapToObjects="1">
      <p:cViewPr varScale="1">
        <p:scale>
          <a:sx n="82" d="100"/>
          <a:sy n="82" d="100"/>
        </p:scale>
        <p:origin x="387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comments/modernComment_110_6879AE0A.xml><?xml version="1.0" encoding="utf-8"?>
<p188:cmLst xmlns:a="http://schemas.openxmlformats.org/drawingml/2006/main" xmlns:r="http://schemas.openxmlformats.org/officeDocument/2006/relationships" xmlns:p188="http://schemas.microsoft.com/office/powerpoint/2018/8/main">
  <p188:cm id="{A4BBE150-BFBA-4125-9124-C672D2F880B0}" authorId="{8EA871DB-E924-604B-FED1-0C2AF6CB0289}" created="2024-08-07T14:09:17.943">
    <pc:sldMkLst xmlns:pc="http://schemas.microsoft.com/office/powerpoint/2013/main/command">
      <pc:docMk/>
      <pc:sldMk cId="1752804874" sldId="272"/>
    </pc:sldMkLst>
    <p188:txBody>
      <a:bodyPr/>
      <a:lstStyle/>
      <a:p>
        <a:r>
          <a:rPr lang="en-US"/>
          <a:t>This seems confusing. What is county population and why is it listed as 9 and then 33 counties? What does county population mean here?</a:t>
        </a:r>
      </a:p>
    </p188:txBody>
  </p188:cm>
</p188:cmLst>
</file>

<file path=ppt/comments/modernComment_AA56AC0_278938FB.xml><?xml version="1.0" encoding="utf-8"?>
<p188:cmLst xmlns:a="http://schemas.openxmlformats.org/drawingml/2006/main" xmlns:r="http://schemas.openxmlformats.org/officeDocument/2006/relationships" xmlns:p188="http://schemas.microsoft.com/office/powerpoint/2018/8/main">
  <p188:cm id="{252B1E63-B1DB-4ABC-BB97-7E8BAEC458F2}" authorId="{E925A4BE-78A7-7904-483C-C33B704B542C}" created="2024-08-06T17:46:02.970">
    <pc:sldMkLst xmlns:pc="http://schemas.microsoft.com/office/powerpoint/2013/main/command">
      <pc:docMk/>
      <pc:sldMk cId="663304443" sldId="178612928"/>
    </pc:sldMkLst>
    <p188:txBody>
      <a:bodyPr/>
      <a:lstStyle/>
      <a:p>
        <a:r>
          <a:rPr lang="en-US"/>
          <a:t>Consolidated text on slide; original text in notes</a:t>
        </a:r>
      </a:p>
    </p188:txBody>
  </p188:cm>
</p188:cmLst>
</file>

<file path=ppt/comments/modernComment_AA56ACA_6265EF89.xml><?xml version="1.0" encoding="utf-8"?>
<p188:cmLst xmlns:a="http://schemas.openxmlformats.org/drawingml/2006/main" xmlns:r="http://schemas.openxmlformats.org/officeDocument/2006/relationships" xmlns:p188="http://schemas.microsoft.com/office/powerpoint/2018/8/main">
  <p188:cm id="{405858FF-6253-413E-93E6-DBE1EB8DB01F}" authorId="{8EA871DB-E924-604B-FED1-0C2AF6CB0289}" status="resolved" created="2024-08-07T15:01:45.556">
    <pc:sldMkLst xmlns:pc="http://schemas.microsoft.com/office/powerpoint/2013/main/command">
      <pc:docMk/>
      <pc:sldMk cId="1650847625" sldId="178612938"/>
    </pc:sldMkLst>
    <p188:txBody>
      <a:bodyPr/>
      <a:lstStyle/>
      <a:p>
        <a:r>
          <a:rPr lang="en-US"/>
          <a:t>Same questions as previous.</a:t>
        </a:r>
      </a:p>
    </p188:txBody>
  </p188:cm>
</p188:cmLst>
</file>

<file path=ppt/comments/modernComment_AA56ACB_CD067AA6.xml><?xml version="1.0" encoding="utf-8"?>
<p188:cmLst xmlns:a="http://schemas.openxmlformats.org/drawingml/2006/main" xmlns:r="http://schemas.openxmlformats.org/officeDocument/2006/relationships" xmlns:p188="http://schemas.microsoft.com/office/powerpoint/2018/8/main">
  <p188:cm id="{7157B0B2-23D3-42E9-B332-509540784D1C}" authorId="{E925A4BE-78A7-7904-483C-C33B704B542C}" created="2024-08-06T21:12:36.935">
    <pc:sldMkLst xmlns:pc="http://schemas.microsoft.com/office/powerpoint/2013/main/command">
      <pc:docMk/>
      <pc:sldMk cId="3439753894" sldId="178612939"/>
    </pc:sldMkLst>
    <p188:replyLst/>
    <p188:txBody>
      <a:bodyPr/>
      <a:lstStyle/>
      <a:p>
        <a:r>
          <a:rPr lang="en-US"/>
          <a:t>Hard to read text; can't edit b/c its an image</a:t>
        </a:r>
      </a:p>
    </p188:txBody>
  </p188:cm>
</p188:cmLst>
</file>

<file path=ppt/comments/modernComment_AA56ACC_F8BA0BBC.xml><?xml version="1.0" encoding="utf-8"?>
<p188:cmLst xmlns:a="http://schemas.openxmlformats.org/drawingml/2006/main" xmlns:r="http://schemas.openxmlformats.org/officeDocument/2006/relationships" xmlns:p188="http://schemas.microsoft.com/office/powerpoint/2018/8/main">
  <p188:cm id="{1AC3C900-7E72-4E26-AE8F-D51A663E0088}" authorId="{E925A4BE-78A7-7904-483C-C33B704B542C}" created="2024-08-06T21:12:50.200">
    <pc:sldMkLst xmlns:pc="http://schemas.microsoft.com/office/powerpoint/2013/main/command">
      <pc:docMk/>
      <pc:sldMk cId="4172942268" sldId="178612940"/>
    </pc:sldMkLst>
    <p188:txBody>
      <a:bodyPr/>
      <a:lstStyle/>
      <a:p>
        <a:r>
          <a:rPr lang="en-US"/>
          <a:t>Hard to read text; can't edit b/c its an image</a:t>
        </a:r>
      </a:p>
    </p188:txBody>
  </p188:cm>
</p188:cmLst>
</file>

<file path=ppt/comments/modernComment_AA56ACD_7462434E.xml><?xml version="1.0" encoding="utf-8"?>
<p188:cmLst xmlns:a="http://schemas.openxmlformats.org/drawingml/2006/main" xmlns:r="http://schemas.openxmlformats.org/officeDocument/2006/relationships" xmlns:p188="http://schemas.microsoft.com/office/powerpoint/2018/8/main">
  <p188:cm id="{F8FE0CA8-E86B-4646-9C12-FF0DC7FAB827}" authorId="{8EA871DB-E924-604B-FED1-0C2AF6CB0289}" status="resolved" created="2024-08-07T15:01:30.606">
    <pc:sldMkLst xmlns:pc="http://schemas.microsoft.com/office/powerpoint/2013/main/command">
      <pc:docMk/>
      <pc:sldMk cId="1952596814" sldId="178612941"/>
    </pc:sldMkLst>
    <p188:txBody>
      <a:bodyPr/>
      <a:lstStyle/>
      <a:p>
        <a:r>
          <a:rPr lang="en-US"/>
          <a:t>Age and Gender of what?  I know previous slide says data but of what specifically?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201ED6B3-3781-4548-8778-29CA869E88A7}" type="datetimeFigureOut">
              <a:rPr lang="en-US" smtClean="0"/>
              <a:t>8/21/2024</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F8C098DD-AC2D-4D4E-877A-488786E95709}" type="slidenum">
              <a:rPr lang="en-US" smtClean="0"/>
              <a:t>‹#›</a:t>
            </a:fld>
            <a:endParaRPr lang="en-US"/>
          </a:p>
        </p:txBody>
      </p:sp>
    </p:spTree>
    <p:extLst>
      <p:ext uri="{BB962C8B-B14F-4D97-AF65-F5344CB8AC3E}">
        <p14:creationId xmlns:p14="http://schemas.microsoft.com/office/powerpoint/2010/main" val="157967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mccardiovascdisord.biomedcentral.com/articles/10.1186/s12872-023-03117-x#ref-CR36" TargetMode="External"/><Relationship Id="rId3" Type="http://schemas.openxmlformats.org/officeDocument/2006/relationships/hyperlink" Target="https://bmccardiovascdisord.biomedcentral.com/articles/10.1186/s12872-023-03117-x#ref-CR8" TargetMode="External"/><Relationship Id="rId7" Type="http://schemas.openxmlformats.org/officeDocument/2006/relationships/hyperlink" Target="https://bmccardiovascdisord.biomedcentral.com/articles/10.1186/s12872-023-03117-x#ref-CR3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bmccardiovascdisord.biomedcentral.com/articles/10.1186/s12872-023-03117-x#ref-CR11" TargetMode="External"/><Relationship Id="rId5" Type="http://schemas.openxmlformats.org/officeDocument/2006/relationships/hyperlink" Target="https://bmccardiovascdisord.biomedcentral.com/articles/10.1186/s12872-023-03117-x#ref-CR10" TargetMode="External"/><Relationship Id="rId4" Type="http://schemas.openxmlformats.org/officeDocument/2006/relationships/hyperlink" Target="https://bmccardiovascdisord.biomedcentral.com/articles/10.1186/s12872-023-03117-x#ref-CR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b.org/resources/fact-sheet-aging-in-the-united-stat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ww.ncbi.nlm.nih.gov/pmc/articles/PMC4154531/" TargetMode="External"/><Relationship Id="rId13" Type="http://schemas.openxmlformats.org/officeDocument/2006/relationships/hyperlink" Target="https://www.nia.nih.gov/health/what-do-i-need-tell-doctor" TargetMode="External"/><Relationship Id="rId18" Type="http://schemas.openxmlformats.org/officeDocument/2006/relationships/hyperlink" Target="https://www.nccih.nih.gov/health/tai-chi-and-qi-gong-in-depth" TargetMode="External"/><Relationship Id="rId3" Type="http://schemas.openxmlformats.org/officeDocument/2006/relationships/hyperlink" Target="https://www.nia.nih.gov/health/infographics/stay-connected-combat-loneliness-and-social-isolation" TargetMode="External"/><Relationship Id="rId7" Type="http://schemas.openxmlformats.org/officeDocument/2006/relationships/hyperlink" Target="https://www.nia.nih.gov/health/how-aging-brain-affects-thinking" TargetMode="External"/><Relationship Id="rId12" Type="http://schemas.openxmlformats.org/officeDocument/2006/relationships/hyperlink" Target="https://www.nia.nih.gov/health/memory-forgetfulness-and-aging-whats-normal-and-whats-not" TargetMode="External"/><Relationship Id="rId17" Type="http://schemas.openxmlformats.org/officeDocument/2006/relationships/hyperlink" Target="https://www.nia.nih.gov/health/four-types-exercise-can-improve-your-health-and-physical-ability" TargetMode="External"/><Relationship Id="rId2" Type="http://schemas.openxmlformats.org/officeDocument/2006/relationships/slide" Target="../slides/slide63.xml"/><Relationship Id="rId16" Type="http://schemas.openxmlformats.org/officeDocument/2006/relationships/hyperlink" Target="https://www.nia.nih.gov/health/real-life-benefits-exercise-and-physical-activity#benefits" TargetMode="External"/><Relationship Id="rId1" Type="http://schemas.openxmlformats.org/officeDocument/2006/relationships/notesMaster" Target="../notesMasters/notesMaster1.xml"/><Relationship Id="rId6" Type="http://schemas.openxmlformats.org/officeDocument/2006/relationships/hyperlink" Target="https://www.nia.nih.gov/health/good-nights-sleep" TargetMode="External"/><Relationship Id="rId11" Type="http://schemas.openxmlformats.org/officeDocument/2006/relationships/hyperlink" Target="https://www.nia.nih.gov/health/what-dementia-symptoms-types-and-diagnosis" TargetMode="External"/><Relationship Id="rId5" Type="http://schemas.openxmlformats.org/officeDocument/2006/relationships/hyperlink" Target="https://www.ncbi.nlm.nih.gov/pmc/articles/PMC2852580/" TargetMode="External"/><Relationship Id="rId15" Type="http://schemas.openxmlformats.org/officeDocument/2006/relationships/hyperlink" Target="https://www.nia.nih.gov/health/exercise-physical-activity" TargetMode="External"/><Relationship Id="rId10" Type="http://schemas.openxmlformats.org/officeDocument/2006/relationships/hyperlink" Target="https://www.nia.nih.gov/health/cognitive-health-and-older-adults" TargetMode="External"/><Relationship Id="rId4" Type="http://schemas.openxmlformats.org/officeDocument/2006/relationships/hyperlink" Target="https://www.nia.nih.gov/health/depression-and-older-adults" TargetMode="External"/><Relationship Id="rId9" Type="http://schemas.openxmlformats.org/officeDocument/2006/relationships/hyperlink" Target="https://www.nia.nih.gov/health/participating-activities-you-enjoy" TargetMode="External"/><Relationship Id="rId14" Type="http://schemas.openxmlformats.org/officeDocument/2006/relationships/hyperlink" Target="https://www.nia.nih.gov/health/exercising-chronic-condition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prb.org/resources/fact-sheet-aging-in-the-united-states/#_edn5" TargetMode="External"/><Relationship Id="rId13" Type="http://schemas.openxmlformats.org/officeDocument/2006/relationships/hyperlink" Target="https://acl.gov/news-and-events/announcements/acl-releases-2023-profile-older-americans" TargetMode="External"/><Relationship Id="rId3" Type="http://schemas.openxmlformats.org/officeDocument/2006/relationships/hyperlink" Target="https://www.prb.org/resources/fact-sheet-aging-in-the-united-states/" TargetMode="External"/><Relationship Id="rId7" Type="http://schemas.openxmlformats.org/officeDocument/2006/relationships/hyperlink" Target="https://www.prb.org/resources/fact-sheet-aging-in-the-united-states/#_edn4" TargetMode="External"/><Relationship Id="rId12" Type="http://schemas.openxmlformats.org/officeDocument/2006/relationships/hyperlink" Target="https://www.prb.org/resources/fact-sheet-aging-in-the-united-states/#_edn1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rb.org/resources/fact-sheet-aging-in-the-united-states/#_edn3" TargetMode="External"/><Relationship Id="rId11" Type="http://schemas.openxmlformats.org/officeDocument/2006/relationships/hyperlink" Target="https://www.prb.org/resources/fact-sheet-aging-in-the-united-states/#_edn17" TargetMode="External"/><Relationship Id="rId5" Type="http://schemas.openxmlformats.org/officeDocument/2006/relationships/hyperlink" Target="https://www.prb.org/resources/fact-sheet-aging-in-the-united-states/#_edn2" TargetMode="External"/><Relationship Id="rId10" Type="http://schemas.openxmlformats.org/officeDocument/2006/relationships/hyperlink" Target="https://www.prb.org/resources/fact-sheet-aging-in-the-united-states/#_edn16" TargetMode="External"/><Relationship Id="rId4" Type="http://schemas.openxmlformats.org/officeDocument/2006/relationships/hyperlink" Target="https://www.prb.org/resources/fact-sheet-aging-in-the-united-states/#_edn1" TargetMode="External"/><Relationship Id="rId9" Type="http://schemas.openxmlformats.org/officeDocument/2006/relationships/hyperlink" Target="https://www.prb.org/resources/fact-sheet-aging-in-the-united-states/#_edn1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journals.plos.org/plosmedicine/article?id=10.1371/journal.pmed.100031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mericanaddictioncenters.org/alcohol" TargetMode="External"/><Relationship Id="rId5" Type="http://schemas.openxmlformats.org/officeDocument/2006/relationships/hyperlink" Target="https://americanaddictioncenters.org/marijuana-rehab" TargetMode="External"/><Relationship Id="rId4" Type="http://schemas.openxmlformats.org/officeDocument/2006/relationships/hyperlink" Target="https://americanaddictioncenters.org/rehab-guide/substance-use-disorder"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839788" y="1130300"/>
            <a:ext cx="5422900" cy="3049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There is growing concern among prevention specialists and public health officials regarding older adults and substance use, misuse, and increasing substance use disorders. Substance use in older adults is complicated and is often overlooked, especially when individuals are experiencing other ageing related health conditions. While the number of older adults experiencing substance misuse disorders dramatically increased in the last 20 years, prevention services have not been tailored to the needs of older adults. This webinar will highlight the growing problem, approaches to understanding the older adult population in your community, and available strategies.  Additionally, we will hear directly from preventionists who are implementing programming with this population. </a:t>
            </a:r>
          </a:p>
          <a:p>
            <a:pPr marL="0" marR="0">
              <a:lnSpc>
                <a:spcPct val="107000"/>
              </a:lnSpc>
              <a:spcBef>
                <a:spcPts val="0"/>
              </a:spcBef>
              <a:spcAft>
                <a:spcPts val="80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LEARNING OBJECTIVES: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Discuss way identify and assess the prevention needs of older adults in your community.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Identify strategies for prevention of substance misuse and promoting the health and well-being of seniors.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Understand approaches and barriers to engaging older adults in prevention efforts.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30000"/>
              </a:lnSpc>
              <a:spcBef>
                <a:spcPts val="0"/>
              </a:spcBef>
              <a:spcAft>
                <a:spcPts val="80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Develop new partnerships that can work across sectors to engage older adults.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6A791F-2E67-411D-8E93-D6035A7D4E08}"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role of health behaviors in the development of the major non-communicable diseases, i.e., cardiovascular disease, cancer, respiratory disease, and type II diabetes, is well described. Health behaviors in terms of “the big four” (tobacco use, alcohol intake, physical inactivity, and dietary habits) are substantial contributors to the global burden of disease [1,2] and account for more than 50% of preventable premature deaths globally [3]Psychological risk factors (cynicism, vital exhaustion, hopelessness and depressiveness), were analyzed.</a:t>
            </a:r>
          </a:p>
          <a:p>
            <a:endParaRPr lang="en-US" sz="1100" dirty="0"/>
          </a:p>
          <a:p>
            <a:r>
              <a:rPr lang="en-US" sz="1100" dirty="0"/>
              <a:t>Health behaviors were found to cluster within the same individual, and the majority of adults report two or more risk behaviors [4–6]. For example, smokers—compared to non- and ex-smokers—are more likely to report physical inactivity, poor diet, and risky alcohol consumption [7]. Clustering in terms of risky alcohol consumption and smoking, as well as clustering of all four risk behaviors, was also noted [8]. In addition, clustering of risk behaviors is more prevalent in low socioeconomic groups (income and education) [6,9]. Engaging in multiple risk behaviors was shown to constitute a risk of disease development that is greater than the summated risk for each of the behaviors, for both general populations [10] and clinical populations [11]. Individuals with four risk behaviors compared with those who report one risk behavior have a two-fold risk of stroke [12] and three times the risk of coronary vascular disease and cancer mortality [13]. In addition, individuals engaging in four risk behaviors have an all-cause mortality risk corresponding to being 12 years older than people with no risk behaviors [13].  </a:t>
            </a:r>
          </a:p>
          <a:p>
            <a:endParaRPr lang="en-US" sz="1100" b="1" dirty="0"/>
          </a:p>
          <a:p>
            <a:r>
              <a:rPr lang="en-US" sz="1100" dirty="0"/>
              <a:t>Psychosocial factors are characteristics or facets that influence an individual psychologically and/or socially. Such factors can describe individuals in relation to their social environment and how these affect physical and mental health. Psychosocial factors include protective psychosocial resources and psychological risk factors. Psychosocial resources in the social environment include social network and social support. Central among psychological resources are coping ability or mastery, sense of coherence, and self-esteem. Psychological risk factors include vital exhaustion, depressiveness, hopelessness, and hostility.</a:t>
            </a:r>
          </a:p>
          <a:p>
            <a:endParaRPr lang="en-US" sz="1100" b="1" dirty="0"/>
          </a:p>
          <a:p>
            <a:r>
              <a:rPr lang="en-US" sz="1100" b="1" dirty="0"/>
              <a:t>Psychosocial factors</a:t>
            </a:r>
            <a:r>
              <a:rPr lang="en-US" sz="1100" dirty="0"/>
              <a:t>, with both psychological and social resources </a:t>
            </a:r>
          </a:p>
          <a:p>
            <a:endParaRPr lang="en-US" sz="1100" dirty="0"/>
          </a:p>
          <a:p>
            <a:r>
              <a:rPr lang="en-US" sz="1100" dirty="0"/>
              <a:t>Questionnaire data on health behaviors (smoking, alcohol consumption, physical activity, and fruit/vegetable intake) and psychosocial factors, with both psychological and social resources (social integration, emotional support, perceived control, self-esteem, sense of coherence and trust) and </a:t>
            </a:r>
            <a:r>
              <a:rPr lang="en-US" sz="1100" dirty="0" err="1"/>
              <a:t>ps</a:t>
            </a:r>
            <a:endParaRPr lang="en-US" sz="1100" dirty="0"/>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11</a:t>
            </a:fld>
            <a:endParaRPr lang="en-US"/>
          </a:p>
        </p:txBody>
      </p:sp>
    </p:spTree>
    <p:extLst>
      <p:ext uri="{BB962C8B-B14F-4D97-AF65-F5344CB8AC3E}">
        <p14:creationId xmlns:p14="http://schemas.microsoft.com/office/powerpoint/2010/main" val="36158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health behaviors in the development of the major non-communicable diseases, i.e., cardiovascular disease, cancer, respiratory disease, and type II diabetes, is well described. Health behaviors in terms of “the big four” (tobacco use, alcohol intake, physical inactivity, and dietary habits) are substantial contributors to the global burden of disease [1,2] and account for more than 50% of preventable premature deaths globally [3]Psychological risk factors (cynicism, vital exhaustion, hopelessness and depressiveness), were analyzed.</a:t>
            </a:r>
          </a:p>
          <a:p>
            <a:endParaRPr lang="en-US" dirty="0"/>
          </a:p>
          <a:p>
            <a:r>
              <a:rPr lang="en-US" dirty="0"/>
              <a:t>Health behaviors were found to cluster within the same individual, and the majority of adults report two or more risk behaviors [4–6]. For example, smokers—compared to non- and ex-smokers—are more likely to report physical inactivity, poor diet, and risky alcohol consumption [7]. Clustering in terms of risky alcohol consumption and smoking, as well as clustering of all four risk behaviors, was also noted [8]. In addition, clustering of risk behaviors is more prevalent in low socioeconomic groups (income and education) [6,9]. Engaging in multiple risk behaviors was shown to constitute a risk of disease development that is greater than the summated risk for each of the behaviors, for both general populations [10] and clinical populations [11]. Individuals with four risk behaviors compared with those who report one risk behavior have a two-fold risk of stroke [12] and three times the risk of coronary vascular disease and cancer mortality [13]. In addition, individuals engaging in four risk behaviors have an all-cause mortality risk corresponding to being 12 years older than people with no risk behaviors [13].  </a:t>
            </a:r>
          </a:p>
          <a:p>
            <a:endParaRPr lang="en-US" b="1" dirty="0"/>
          </a:p>
          <a:p>
            <a:r>
              <a:rPr lang="en-US" dirty="0"/>
              <a:t>Psychosocial factors are characteristics or facets that influence an individual psychologically and/or socially. Such factors can describe individuals in relation to their social environment and how these affect physical and mental health. Psychosocial factors include protective psychosocial resources and psychological risk factors. Psychosocial resources in the social environment include social network and social support. Central among psychological resources are coping ability or mastery, sense of coherence, and self-esteem. Psychological risk factors include vital exhaustion, depressiveness, hopelessness, and hostility.</a:t>
            </a:r>
          </a:p>
          <a:p>
            <a:endParaRPr lang="en-US" b="1" dirty="0"/>
          </a:p>
          <a:p>
            <a:r>
              <a:rPr lang="en-US" b="1" dirty="0"/>
              <a:t>Psychosocial factors</a:t>
            </a:r>
            <a:r>
              <a:rPr lang="en-US" dirty="0"/>
              <a:t>, with both psychological and social resources </a:t>
            </a:r>
          </a:p>
          <a:p>
            <a:endParaRPr lang="en-US" dirty="0"/>
          </a:p>
          <a:p>
            <a:r>
              <a:rPr lang="en-US" dirty="0"/>
              <a:t>Questionnaire data on health behaviors (smoking, alcohol consumption, physical activity, and fruit/vegetable intake) and psychosocial factors, with both psychological and social resources (social integration, emotional support, perceived control, self-esteem, sense of coherence and trust) and </a:t>
            </a:r>
            <a:r>
              <a:rPr lang="en-US" dirty="0" err="1"/>
              <a:t>ps</a:t>
            </a:r>
            <a:endParaRPr lang="en-US" dirty="0"/>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12</a:t>
            </a:fld>
            <a:endParaRPr lang="en-US"/>
          </a:p>
        </p:txBody>
      </p:sp>
    </p:spTree>
    <p:extLst>
      <p:ext uri="{BB962C8B-B14F-4D97-AF65-F5344CB8AC3E}">
        <p14:creationId xmlns:p14="http://schemas.microsoft.com/office/powerpoint/2010/main" val="410370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14</a:t>
            </a:fld>
            <a:endParaRPr lang="en-US"/>
          </a:p>
        </p:txBody>
      </p:sp>
    </p:spTree>
    <p:extLst>
      <p:ext uri="{BB962C8B-B14F-4D97-AF65-F5344CB8AC3E}">
        <p14:creationId xmlns:p14="http://schemas.microsoft.com/office/powerpoint/2010/main" val="904977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Cambria" panose="02040503050406030204" pitchFamily="18" charset="0"/>
              </a:rPr>
              <a:t>The results showed that perceived age discrimination positively predicts loneliness and negatively and indirectly predicts well-being. Furthermore, positive affect, confidence in the future, and current physical health are protective factors, while loneliness, social isolation, and ageism are risk factors.</a:t>
            </a:r>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19</a:t>
            </a:fld>
            <a:endParaRPr lang="en-US"/>
          </a:p>
        </p:txBody>
      </p:sp>
    </p:spTree>
    <p:extLst>
      <p:ext uri="{BB962C8B-B14F-4D97-AF65-F5344CB8AC3E}">
        <p14:creationId xmlns:p14="http://schemas.microsoft.com/office/powerpoint/2010/main" val="147200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00" cap="none" dirty="0">
                <a:latin typeface="+mn-lt"/>
              </a:rPr>
              <a:t>Cognitive, Biological, Social, and Affective Changes </a:t>
            </a:r>
          </a:p>
          <a:p>
            <a:pPr algn="l"/>
            <a:endParaRPr lang="en-US" sz="1100" b="0" i="0" cap="none" dirty="0">
              <a:solidFill>
                <a:srgbClr val="222222"/>
              </a:solidFill>
              <a:effectLst/>
              <a:latin typeface="+mn-lt"/>
            </a:endParaRPr>
          </a:p>
          <a:p>
            <a:pPr algn="l"/>
            <a:r>
              <a:rPr lang="en-US" sz="1100" b="0" i="0" dirty="0" err="1">
                <a:solidFill>
                  <a:srgbClr val="222222"/>
                </a:solidFill>
                <a:effectLst/>
                <a:latin typeface="+mn-lt"/>
              </a:rPr>
              <a:t>Donizzetti</a:t>
            </a:r>
            <a:r>
              <a:rPr lang="en-US" sz="1100" b="0" i="0" dirty="0">
                <a:solidFill>
                  <a:srgbClr val="222222"/>
                </a:solidFill>
                <a:effectLst/>
                <a:latin typeface="+mn-lt"/>
              </a:rPr>
              <a:t>, A. R., &amp; Capone, V. (2023). Ageism and the pandemic: risk and protective factors of well-being in older people. </a:t>
            </a:r>
            <a:r>
              <a:rPr lang="en-US" sz="1100" b="0" i="1" dirty="0">
                <a:solidFill>
                  <a:srgbClr val="222222"/>
                </a:solidFill>
                <a:effectLst/>
                <a:latin typeface="+mn-lt"/>
              </a:rPr>
              <a:t>Geriatrics</a:t>
            </a:r>
            <a:r>
              <a:rPr lang="en-US" sz="1100" b="0" i="0" dirty="0">
                <a:solidFill>
                  <a:srgbClr val="222222"/>
                </a:solidFill>
                <a:effectLst/>
                <a:latin typeface="+mn-lt"/>
              </a:rPr>
              <a:t>, </a:t>
            </a:r>
            <a:r>
              <a:rPr lang="en-US" sz="1100" b="0" i="1" dirty="0">
                <a:solidFill>
                  <a:srgbClr val="222222"/>
                </a:solidFill>
                <a:effectLst/>
                <a:latin typeface="+mn-lt"/>
              </a:rPr>
              <a:t>8</a:t>
            </a:r>
            <a:r>
              <a:rPr lang="en-US" sz="1100" b="0" i="0" dirty="0">
                <a:solidFill>
                  <a:srgbClr val="222222"/>
                </a:solidFill>
                <a:effectLst/>
                <a:latin typeface="+mn-lt"/>
              </a:rPr>
              <a:t>(1), 14.</a:t>
            </a:r>
          </a:p>
          <a:p>
            <a:pPr algn="l"/>
            <a:endParaRPr lang="en-US" sz="1100" b="0" i="0" u="none" strike="noStrike" baseline="0" dirty="0">
              <a:solidFill>
                <a:srgbClr val="222222"/>
              </a:solidFill>
              <a:effectLst/>
              <a:latin typeface="+mn-lt"/>
            </a:endParaRPr>
          </a:p>
          <a:p>
            <a:pPr algn="l"/>
            <a:r>
              <a:rPr lang="en-US" sz="1100" b="0" i="0" u="none" strike="noStrike" baseline="0" dirty="0">
                <a:solidFill>
                  <a:srgbClr val="000000"/>
                </a:solidFill>
                <a:latin typeface="+mn-lt"/>
              </a:rPr>
              <a:t>Positive affectivity refers to the subjective experience of pleasant affective states, such as enthusiasm or joy, for shorter or longer intervals of time.  It affects the following aspects: physiological (better immune system: behavioral (more adaptive health behaviors, such as physical activity: , and social- better social relationships.  Furthermore, in a study of older people, positive affect was found to be associated with</a:t>
            </a:r>
          </a:p>
          <a:p>
            <a:pPr algn="l"/>
            <a:r>
              <a:rPr lang="en-US" sz="1100" b="0" i="0" u="none" strike="noStrike" baseline="0" dirty="0">
                <a:solidFill>
                  <a:srgbClr val="000000"/>
                </a:solidFill>
                <a:latin typeface="+mn-lt"/>
              </a:rPr>
              <a:t>greater longevity .</a:t>
            </a:r>
          </a:p>
          <a:p>
            <a:pPr algn="l"/>
            <a:endParaRPr lang="en-US" sz="1100" b="0" i="0" u="none" strike="noStrike" baseline="0" dirty="0">
              <a:solidFill>
                <a:srgbClr val="000000"/>
              </a:solidFill>
              <a:latin typeface="+mn-lt"/>
            </a:endParaRPr>
          </a:p>
          <a:p>
            <a:pPr algn="l"/>
            <a:r>
              <a:rPr lang="en-US" sz="1100" b="0" i="0" u="none" strike="noStrike" baseline="0" dirty="0">
                <a:solidFill>
                  <a:srgbClr val="000000"/>
                </a:solidFill>
                <a:latin typeface="+mn-lt"/>
              </a:rPr>
              <a:t>Furthermore, positive affect is a positive antecedent of both future confidence and physical health. </a:t>
            </a:r>
            <a:r>
              <a:rPr lang="en-US" sz="1100" b="0" i="0" u="none" strike="noStrike" baseline="0" dirty="0">
                <a:latin typeface="+mn-lt"/>
              </a:rPr>
              <a:t>Positive affect affects not only physical health but also mental health; this relationship has been observed in numerous studies</a:t>
            </a:r>
            <a:endParaRPr lang="en-US" sz="1100" b="0" i="0" u="none" strike="noStrike" baseline="0" dirty="0">
              <a:solidFill>
                <a:srgbClr val="000000"/>
              </a:solidFill>
              <a:latin typeface="+mn-lt"/>
            </a:endParaRPr>
          </a:p>
          <a:p>
            <a:pPr algn="l"/>
            <a:endParaRPr lang="en-US" sz="1100" b="0" i="0" u="none" strike="noStrike" baseline="0" dirty="0">
              <a:solidFill>
                <a:srgbClr val="000000"/>
              </a:solidFill>
              <a:latin typeface="+mn-lt"/>
            </a:endParaRPr>
          </a:p>
          <a:p>
            <a:pPr algn="l"/>
            <a:r>
              <a:rPr lang="en-US" sz="1100" b="0" i="0" dirty="0">
                <a:solidFill>
                  <a:srgbClr val="202124"/>
                </a:solidFill>
                <a:effectLst/>
                <a:latin typeface="+mn-lt"/>
              </a:rPr>
              <a:t>Adaptive behaviors are </a:t>
            </a:r>
            <a:r>
              <a:rPr lang="en-US" sz="1100" b="0" i="0" dirty="0">
                <a:solidFill>
                  <a:srgbClr val="040C28"/>
                </a:solidFill>
                <a:effectLst/>
                <a:latin typeface="+mn-lt"/>
              </a:rPr>
              <a:t>learned behaviors that reflect an individual's social and practical competence to meet the demands of everyday living</a:t>
            </a:r>
            <a:r>
              <a:rPr lang="en-US" sz="1100" b="0" i="0" dirty="0">
                <a:solidFill>
                  <a:srgbClr val="202124"/>
                </a:solidFill>
                <a:effectLst/>
                <a:latin typeface="+mn-lt"/>
              </a:rPr>
              <a:t>. To meet the demands of their environments, each person must learn a set of skills.</a:t>
            </a:r>
          </a:p>
          <a:p>
            <a:pPr algn="l"/>
            <a:endParaRPr lang="en-US" sz="1100" b="0" i="0" dirty="0">
              <a:solidFill>
                <a:srgbClr val="202124"/>
              </a:solidFill>
              <a:effectLst/>
              <a:latin typeface="+mn-lt"/>
            </a:endParaRPr>
          </a:p>
          <a:p>
            <a:pPr algn="l"/>
            <a:r>
              <a:rPr lang="en-US" sz="1100" b="0" i="0" u="none" strike="noStrike" baseline="0" dirty="0">
                <a:latin typeface="+mn-lt"/>
              </a:rPr>
              <a:t>Thus, it can be argued that the tendency to find positive meaning in general or adverse life situations helps to cope with them proactively, resulting in an increase in the initial level of positive affect</a:t>
            </a:r>
          </a:p>
          <a:p>
            <a:pPr algn="l"/>
            <a:endParaRPr lang="en-US" sz="1100" b="0" i="0" u="none" strike="noStrike" baseline="0" dirty="0">
              <a:latin typeface="+mn-lt"/>
            </a:endParaRPr>
          </a:p>
          <a:p>
            <a:pPr algn="l"/>
            <a:r>
              <a:rPr lang="en-US" sz="1100" b="0" i="0" u="none" strike="noStrike" baseline="0" dirty="0">
                <a:latin typeface="+mn-lt"/>
              </a:rPr>
              <a:t>loss of coping in terms of vital exhaustion and depressiveness, especially</a:t>
            </a:r>
          </a:p>
          <a:p>
            <a:pPr algn="l"/>
            <a:r>
              <a:rPr lang="en-US" sz="1100" b="0" i="0" u="none" strike="noStrike" baseline="0" dirty="0">
                <a:latin typeface="+mn-lt"/>
              </a:rPr>
              <a:t>in the case of multiple health risk behaviors.</a:t>
            </a:r>
            <a:endParaRPr lang="en-US" sz="1100" dirty="0">
              <a:latin typeface="+mn-lt"/>
            </a:endParaRPr>
          </a:p>
        </p:txBody>
      </p:sp>
      <p:sp>
        <p:nvSpPr>
          <p:cNvPr id="4" name="Slide Number Placeholder 3"/>
          <p:cNvSpPr>
            <a:spLocks noGrp="1"/>
          </p:cNvSpPr>
          <p:nvPr>
            <p:ph type="sldNum" sz="quarter" idx="5"/>
          </p:nvPr>
        </p:nvSpPr>
        <p:spPr/>
        <p:txBody>
          <a:bodyPr/>
          <a:lstStyle/>
          <a:p>
            <a:fld id="{F8C098DD-AC2D-4D4E-877A-488786E95709}" type="slidenum">
              <a:rPr lang="en-US" smtClean="0"/>
              <a:t>22</a:t>
            </a:fld>
            <a:endParaRPr lang="en-US"/>
          </a:p>
        </p:txBody>
      </p:sp>
    </p:spTree>
    <p:extLst>
      <p:ext uri="{BB962C8B-B14F-4D97-AF65-F5344CB8AC3E}">
        <p14:creationId xmlns:p14="http://schemas.microsoft.com/office/powerpoint/2010/main" val="774185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222222"/>
                </a:solidFill>
                <a:effectLst/>
                <a:latin typeface="Arial" panose="020B0604020202020204" pitchFamily="34" charset="0"/>
              </a:rPr>
              <a:t>Guo, A., Jin, H., Mao, J., Zhu, W., Zhou, Y., Ge, X., &amp; Yu, D. (2023). Impact of health literacy and social support on medication adherence in patients with hypertension: a cross-sectional community-based study. </a:t>
            </a:r>
            <a:r>
              <a:rPr lang="en-US" sz="1200" b="0" i="1" dirty="0">
                <a:solidFill>
                  <a:srgbClr val="222222"/>
                </a:solidFill>
                <a:effectLst/>
                <a:latin typeface="Arial" panose="020B0604020202020204" pitchFamily="34" charset="0"/>
              </a:rPr>
              <a:t>BMC Cardiovascular Disorders</a:t>
            </a:r>
            <a:r>
              <a:rPr lang="en-US" sz="1200" b="0" i="0" dirty="0">
                <a:solidFill>
                  <a:srgbClr val="222222"/>
                </a:solidFill>
                <a:effectLst/>
                <a:latin typeface="Arial" panose="020B0604020202020204" pitchFamily="34" charset="0"/>
              </a:rPr>
              <a:t>, </a:t>
            </a:r>
            <a:r>
              <a:rPr lang="en-US" sz="1200" b="0" i="1" dirty="0">
                <a:solidFill>
                  <a:srgbClr val="222222"/>
                </a:solidFill>
                <a:effectLst/>
                <a:latin typeface="Arial" panose="020B0604020202020204" pitchFamily="34" charset="0"/>
              </a:rPr>
              <a:t>23</a:t>
            </a:r>
            <a:r>
              <a:rPr lang="en-US" sz="1200" b="0" i="0" dirty="0">
                <a:solidFill>
                  <a:srgbClr val="222222"/>
                </a:solidFill>
                <a:effectLst/>
                <a:latin typeface="Arial" panose="020B0604020202020204" pitchFamily="34" charset="0"/>
              </a:rPr>
              <a:t>(1), 93.</a:t>
            </a:r>
          </a:p>
          <a:p>
            <a:pPr algn="l"/>
            <a:endParaRPr lang="en-US" sz="1200" b="0" i="0" dirty="0">
              <a:solidFill>
                <a:srgbClr val="222222"/>
              </a:solidFill>
              <a:effectLst/>
              <a:latin typeface="Arial" panose="020B0604020202020204" pitchFamily="34" charset="0"/>
            </a:endParaRPr>
          </a:p>
          <a:p>
            <a:pPr algn="l"/>
            <a:r>
              <a:rPr lang="en-US" sz="1200" b="0" i="0" dirty="0">
                <a:solidFill>
                  <a:srgbClr val="333333"/>
                </a:solidFill>
                <a:effectLst/>
                <a:highlight>
                  <a:srgbClr val="FFFFFF"/>
                </a:highlight>
                <a:latin typeface="Georgia" panose="02040502050405020303" pitchFamily="18" charset="0"/>
              </a:rPr>
              <a:t>Social support is defined as the "degree to which individuals have the potential access to receive actual or perceived support from his or her social network, such as familial relations, friends, neighbors, colleagues, fellow patients to reduce psychological stress response, relieve mental stress, and improve social adaptability". </a:t>
            </a:r>
          </a:p>
          <a:p>
            <a:pPr algn="l"/>
            <a:endParaRPr lang="en-US" sz="1200" b="0" i="0" dirty="0">
              <a:solidFill>
                <a:srgbClr val="333333"/>
              </a:solidFill>
              <a:effectLst/>
              <a:highlight>
                <a:srgbClr val="FFFFFF"/>
              </a:highlight>
              <a:latin typeface="Georgia" panose="02040502050405020303" pitchFamily="18" charset="0"/>
            </a:endParaRPr>
          </a:p>
          <a:p>
            <a:pPr algn="l"/>
            <a:r>
              <a:rPr lang="en-US" sz="1200" b="0" i="0" dirty="0">
                <a:solidFill>
                  <a:srgbClr val="333333"/>
                </a:solidFill>
                <a:effectLst/>
                <a:highlight>
                  <a:srgbClr val="FFFFFF"/>
                </a:highlight>
                <a:latin typeface="Georgia" panose="02040502050405020303" pitchFamily="18" charset="0"/>
              </a:rPr>
              <a:t>Low social support has been shown to be associated with uncontrolled blood measures [</a:t>
            </a:r>
            <a:r>
              <a:rPr lang="en-US" sz="1200" b="0" i="0" dirty="0">
                <a:solidFill>
                  <a:srgbClr val="004B83"/>
                </a:solidFill>
                <a:effectLst/>
                <a:highlight>
                  <a:srgbClr val="FFFFFF"/>
                </a:highlight>
                <a:latin typeface="Georgia" panose="02040502050405020303" pitchFamily="18" charset="0"/>
                <a:hlinkClick r:id="rId3" tooltip="Fentaw, Z., K. Adamu, S. Wedajo,et al. Blood pressure control status of patients with hypertension on treatment in Dessie City Northeast Ethiopia. BMC Public Health 2022"/>
              </a:rPr>
              <a:t>8</a:t>
            </a:r>
            <a:r>
              <a:rPr lang="en-US" sz="1200" b="0" i="0" dirty="0">
                <a:solidFill>
                  <a:srgbClr val="333333"/>
                </a:solidFill>
                <a:effectLst/>
                <a:highlight>
                  <a:srgbClr val="FFFFFF"/>
                </a:highlight>
                <a:latin typeface="Georgia" panose="02040502050405020303" pitchFamily="18" charset="0"/>
              </a:rPr>
              <a:t>]. Previous studies [</a:t>
            </a:r>
            <a:r>
              <a:rPr lang="en-US" sz="1200" b="0" i="0" dirty="0">
                <a:solidFill>
                  <a:srgbClr val="004B83"/>
                </a:solidFill>
                <a:effectLst/>
                <a:highlight>
                  <a:srgbClr val="FFFFFF"/>
                </a:highlight>
                <a:latin typeface="Georgia" panose="02040502050405020303" pitchFamily="18" charset="0"/>
                <a:hlinkClick r:id="rId4" tooltip="Osamor PE. Social support and management of hypertension in South-west Nigeria. Cardiovasc J Afr. 2015;26(1):29–33."/>
              </a:rPr>
              <a:t>9</a:t>
            </a:r>
            <a:r>
              <a:rPr lang="en-US" sz="1200" b="0" i="0" dirty="0">
                <a:solidFill>
                  <a:srgbClr val="333333"/>
                </a:solidFill>
                <a:effectLst/>
                <a:highlight>
                  <a:srgbClr val="FFFFFF"/>
                </a:highlight>
                <a:latin typeface="Georgia" panose="02040502050405020303" pitchFamily="18" charset="0"/>
              </a:rPr>
              <a:t>,</a:t>
            </a:r>
            <a:r>
              <a:rPr lang="en-US" sz="1200" b="0" i="0" dirty="0">
                <a:solidFill>
                  <a:srgbClr val="004B83"/>
                </a:solidFill>
                <a:effectLst/>
                <a:highlight>
                  <a:srgbClr val="FFFFFF"/>
                </a:highlight>
                <a:latin typeface="Georgia" panose="02040502050405020303" pitchFamily="18" charset="0"/>
                <a:hlinkClick r:id="rId5" tooltip="Ojo O, Malomo S, Sogunle P, et al. Blood pressure (BP) control and perceived family support in patients with essential hypertension seen at a primary care clinic in Western Nigeria. J Fam Med Prim Care. 2016;5:569–75."/>
              </a:rPr>
              <a:t>10</a:t>
            </a:r>
            <a:r>
              <a:rPr lang="en-US" sz="1200" b="0" i="0" dirty="0">
                <a:solidFill>
                  <a:srgbClr val="333333"/>
                </a:solidFill>
                <a:effectLst/>
                <a:highlight>
                  <a:srgbClr val="FFFFFF"/>
                </a:highlight>
                <a:latin typeface="Georgia" panose="02040502050405020303" pitchFamily="18" charset="0"/>
              </a:rPr>
              <a:t>,</a:t>
            </a:r>
            <a:r>
              <a:rPr lang="en-US" sz="1200" b="0" i="0" dirty="0">
                <a:solidFill>
                  <a:srgbClr val="004B83"/>
                </a:solidFill>
                <a:effectLst/>
                <a:highlight>
                  <a:srgbClr val="FFFFFF"/>
                </a:highlight>
                <a:latin typeface="Georgia" panose="02040502050405020303" pitchFamily="18" charset="0"/>
                <a:hlinkClick r:id="rId6" tooltip="Magrin ME, D’Addario M, Greco A, et al. Social support and adherence to treatment in hypertensive patients: a meta-analysis. Ann Behav Med. 2015;49(3):307–18."/>
              </a:rPr>
              <a:t>11</a:t>
            </a:r>
            <a:r>
              <a:rPr lang="en-US" sz="1200" b="0" i="0" dirty="0">
                <a:solidFill>
                  <a:srgbClr val="333333"/>
                </a:solidFill>
                <a:effectLst/>
                <a:highlight>
                  <a:srgbClr val="FFFFFF"/>
                </a:highlight>
                <a:latin typeface="Georgia" panose="02040502050405020303" pitchFamily="18" charset="0"/>
              </a:rPr>
              <a:t>] have clearly supported that social support is associated with medication adherence and is a critical target for the improvement of medication adherence among patients with hypertension.</a:t>
            </a:r>
            <a:endParaRPr lang="en-US" sz="1200" b="0" i="0" dirty="0">
              <a:solidFill>
                <a:srgbClr val="222222"/>
              </a:solidFill>
              <a:effectLst/>
              <a:latin typeface="Arial" panose="020B0604020202020204" pitchFamily="34" charset="0"/>
            </a:endParaRPr>
          </a:p>
          <a:p>
            <a:pPr algn="l"/>
            <a:endParaRPr lang="en-US" sz="1200" b="0" i="0" dirty="0">
              <a:solidFill>
                <a:srgbClr val="222222"/>
              </a:solidFill>
              <a:effectLst/>
              <a:latin typeface="Arial" panose="020B0604020202020204" pitchFamily="34" charset="0"/>
            </a:endParaRPr>
          </a:p>
          <a:p>
            <a:pPr algn="l"/>
            <a:r>
              <a:rPr lang="en-US" sz="1200" b="0" i="0" dirty="0">
                <a:solidFill>
                  <a:srgbClr val="333333"/>
                </a:solidFill>
                <a:effectLst/>
                <a:latin typeface="Georgia" panose="02040502050405020303" pitchFamily="18" charset="0"/>
              </a:rPr>
              <a:t>Patients receiving support from family members and/or friends may feel a greater sense of self-worth [</a:t>
            </a:r>
            <a:r>
              <a:rPr lang="en-US" sz="1200" b="0" i="0" dirty="0">
                <a:solidFill>
                  <a:srgbClr val="004B83"/>
                </a:solidFill>
                <a:effectLst/>
                <a:latin typeface="Georgia" panose="02040502050405020303" pitchFamily="18" charset="0"/>
                <a:hlinkClick r:id="rId7" tooltip="Thomas PA, Liu H, Umberson D. Family relationships and well-being. Innov Aging. 2017;1(3):1–11."/>
              </a:rPr>
              <a:t>35</a:t>
            </a:r>
            <a:r>
              <a:rPr lang="en-US" sz="1200" b="0" i="0" dirty="0">
                <a:solidFill>
                  <a:srgbClr val="333333"/>
                </a:solidFill>
                <a:effectLst/>
                <a:latin typeface="Georgia" panose="02040502050405020303" pitchFamily="18" charset="0"/>
              </a:rPr>
              <a:t>], which can encourage optimism regarding treatment. Higher social support is associated with better psychological health, meaning that the improvement of medication adherence may be induced by good emotion [</a:t>
            </a:r>
            <a:r>
              <a:rPr lang="en-US" sz="1200" b="0" i="0" dirty="0">
                <a:solidFill>
                  <a:srgbClr val="004B83"/>
                </a:solidFill>
                <a:effectLst/>
                <a:latin typeface="Georgia" panose="02040502050405020303" pitchFamily="18" charset="0"/>
                <a:hlinkClick r:id="rId8" tooltip="Okonji EF, Wyk BV, Hughes GD, et al. Psychosocial support programme improves adherence and health systems experiences for adolescents on antiretroviral therapy in Mpumalanga Province, South Africa. Int J Environ Res Public Health. 2022;19(23):15468."/>
              </a:rPr>
              <a:t>36</a:t>
            </a:r>
            <a:r>
              <a:rPr lang="en-US" sz="1200" b="0" i="0" dirty="0">
                <a:solidFill>
                  <a:srgbClr val="333333"/>
                </a:solidFill>
                <a:effectLst/>
                <a:latin typeface="Georgia" panose="02040502050405020303" pitchFamily="18" charset="0"/>
              </a:rPr>
              <a:t>].</a:t>
            </a:r>
            <a:endParaRPr lang="en-US" sz="1200"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8C098DD-AC2D-4D4E-877A-488786E95709}" type="slidenum">
              <a:rPr lang="en-US" smtClean="0"/>
              <a:t>23</a:t>
            </a:fld>
            <a:endParaRPr lang="en-US"/>
          </a:p>
        </p:txBody>
      </p:sp>
    </p:spTree>
    <p:extLst>
      <p:ext uri="{BB962C8B-B14F-4D97-AF65-F5344CB8AC3E}">
        <p14:creationId xmlns:p14="http://schemas.microsoft.com/office/powerpoint/2010/main" val="14393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1F1F1F"/>
                </a:solidFill>
                <a:effectLst/>
                <a:latin typeface="Roboto" panose="02000000000000000000" pitchFamily="2" charset="0"/>
                <a:ea typeface="Times New Roman" panose="02020603050405020304" pitchFamily="18" charset="0"/>
                <a:cs typeface="Aptos" panose="020B0004020202020204" pitchFamily="34" charset="0"/>
              </a:rPr>
              <a:t>We defined barriers as factors that hinder, limit, or prevent people from engaging in a certain </a:t>
            </a:r>
            <a:r>
              <a:rPr lang="en-US" sz="1800" dirty="0" err="1">
                <a:solidFill>
                  <a:srgbClr val="1F1F1F"/>
                </a:solidFill>
                <a:effectLst/>
                <a:latin typeface="Roboto" panose="02000000000000000000" pitchFamily="2" charset="0"/>
                <a:ea typeface="Times New Roman" panose="02020603050405020304" pitchFamily="18" charset="0"/>
                <a:cs typeface="Aptos" panose="020B0004020202020204" pitchFamily="34" charset="0"/>
              </a:rPr>
              <a:t>behaviour</a:t>
            </a:r>
            <a:r>
              <a:rPr lang="en-US" sz="1800" dirty="0">
                <a:solidFill>
                  <a:srgbClr val="1F1F1F"/>
                </a:solidFill>
                <a:effectLst/>
                <a:latin typeface="Roboto" panose="02000000000000000000" pitchFamily="2" charset="0"/>
                <a:ea typeface="Times New Roman" panose="02020603050405020304" pitchFamily="18" charset="0"/>
                <a:cs typeface="Aptos" panose="020B0004020202020204" pitchFamily="34" charset="0"/>
              </a:rPr>
              <a:t>, whereas facilitators are </a:t>
            </a:r>
            <a:r>
              <a:rPr lang="en-US" sz="1800" dirty="0">
                <a:solidFill>
                  <a:srgbClr val="040C28"/>
                </a:solidFill>
                <a:effectLst/>
                <a:latin typeface="Roboto" panose="02000000000000000000" pitchFamily="2" charset="0"/>
                <a:ea typeface="Times New Roman" panose="02020603050405020304" pitchFamily="18" charset="0"/>
                <a:cs typeface="Aptos" panose="020B0004020202020204" pitchFamily="34" charset="0"/>
              </a:rPr>
              <a:t>factors that </a:t>
            </a:r>
            <a:r>
              <a:rPr lang="en-US" sz="1800" dirty="0" err="1">
                <a:solidFill>
                  <a:srgbClr val="040C28"/>
                </a:solidFill>
                <a:effectLst/>
                <a:latin typeface="Roboto" panose="02000000000000000000" pitchFamily="2" charset="0"/>
                <a:ea typeface="Times New Roman" panose="02020603050405020304" pitchFamily="18" charset="0"/>
                <a:cs typeface="Aptos" panose="020B0004020202020204" pitchFamily="34" charset="0"/>
              </a:rPr>
              <a:t>favour</a:t>
            </a:r>
            <a:r>
              <a:rPr lang="en-US" sz="1800" dirty="0">
                <a:solidFill>
                  <a:srgbClr val="040C28"/>
                </a:solidFill>
                <a:effectLst/>
                <a:latin typeface="Roboto" panose="02000000000000000000" pitchFamily="2" charset="0"/>
                <a:ea typeface="Times New Roman" panose="02020603050405020304" pitchFamily="18" charset="0"/>
                <a:cs typeface="Aptos" panose="020B0004020202020204" pitchFamily="34" charset="0"/>
              </a:rPr>
              <a:t>, facilitate, or help people to engage in a certain </a:t>
            </a:r>
            <a:r>
              <a:rPr lang="en-US" sz="1800" dirty="0" err="1">
                <a:solidFill>
                  <a:srgbClr val="040C28"/>
                </a:solidFill>
                <a:effectLst/>
                <a:latin typeface="Roboto" panose="02000000000000000000" pitchFamily="2" charset="0"/>
                <a:ea typeface="Times New Roman" panose="02020603050405020304" pitchFamily="18" charset="0"/>
                <a:cs typeface="Aptos" panose="020B0004020202020204" pitchFamily="34" charset="0"/>
              </a:rPr>
              <a:t>behaviour</a:t>
            </a:r>
            <a:r>
              <a:rPr lang="en-US" sz="1800" dirty="0">
                <a:solidFill>
                  <a:srgbClr val="1F1F1F"/>
                </a:solidFill>
                <a:effectLst/>
                <a:latin typeface="Roboto" panose="02000000000000000000" pitchFamily="2" charset="0"/>
                <a:ea typeface="Times New Roman" panose="02020603050405020304" pitchFamily="18"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24</a:t>
            </a:fld>
            <a:endParaRPr lang="en-US"/>
          </a:p>
        </p:txBody>
      </p:sp>
    </p:spTree>
    <p:extLst>
      <p:ext uri="{BB962C8B-B14F-4D97-AF65-F5344CB8AC3E}">
        <p14:creationId xmlns:p14="http://schemas.microsoft.com/office/powerpoint/2010/main" val="902766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Retirement (when not voluntary) </a:t>
            </a:r>
          </a:p>
          <a:p>
            <a:r>
              <a:rPr lang="en-US" sz="1200" b="0" i="0" u="none" strike="noStrike" baseline="0" dirty="0">
                <a:solidFill>
                  <a:srgbClr val="000000"/>
                </a:solidFill>
                <a:latin typeface="Arial" panose="020B0604020202020204" pitchFamily="34" charset="0"/>
              </a:rPr>
              <a:t>• Loss of spouse, partner, or family member </a:t>
            </a:r>
          </a:p>
          <a:p>
            <a:r>
              <a:rPr lang="en-US" sz="1200" b="0" i="0" u="none" strike="noStrike" baseline="0" dirty="0">
                <a:solidFill>
                  <a:srgbClr val="000000"/>
                </a:solidFill>
                <a:latin typeface="Arial" panose="020B0604020202020204" pitchFamily="34" charset="0"/>
              </a:rPr>
              <a:t>• Environment (e.g., relocation to assisted living) </a:t>
            </a:r>
          </a:p>
          <a:p>
            <a:r>
              <a:rPr lang="en-US" sz="1200" b="0" i="0" u="none" strike="noStrike" baseline="0" dirty="0">
                <a:solidFill>
                  <a:srgbClr val="000000"/>
                </a:solidFill>
                <a:latin typeface="Arial" panose="020B0604020202020204" pitchFamily="34" charset="0"/>
              </a:rPr>
              <a:t>• Physical health (e.g., pain, high blood pressure, sleep and mobility issues) </a:t>
            </a:r>
          </a:p>
          <a:p>
            <a:r>
              <a:rPr lang="en-US" sz="1200" b="0" i="0" u="none" strike="noStrike" baseline="0" dirty="0">
                <a:solidFill>
                  <a:srgbClr val="000000"/>
                </a:solidFill>
                <a:latin typeface="Arial" panose="020B0604020202020204" pitchFamily="34" charset="0"/>
              </a:rPr>
              <a:t>• Previous traumatic events </a:t>
            </a:r>
          </a:p>
          <a:p>
            <a:r>
              <a:rPr lang="en-US" sz="1200" b="0" i="0" u="none" strike="noStrike" baseline="0" dirty="0">
                <a:solidFill>
                  <a:srgbClr val="000000"/>
                </a:solidFill>
                <a:latin typeface="Arial" panose="020B0604020202020204" pitchFamily="34" charset="0"/>
              </a:rPr>
              <a:t>• Mental disorders (e.g., disorders related to depression and anxiety) </a:t>
            </a:r>
          </a:p>
          <a:p>
            <a:r>
              <a:rPr lang="en-US" sz="1200" b="0" i="0" u="none" strike="noStrike" baseline="0" dirty="0">
                <a:solidFill>
                  <a:srgbClr val="000000"/>
                </a:solidFill>
                <a:latin typeface="Arial" panose="020B0604020202020204" pitchFamily="34" charset="0"/>
              </a:rPr>
              <a:t>• Cognitive decline (e.g., Alzheimer’s disease) </a:t>
            </a:r>
          </a:p>
          <a:p>
            <a:r>
              <a:rPr lang="en-US" sz="1200" b="0" i="0" u="none" strike="noStrike" baseline="0" dirty="0">
                <a:solidFill>
                  <a:srgbClr val="000000"/>
                </a:solidFill>
                <a:latin typeface="Arial" panose="020B0604020202020204" pitchFamily="34" charset="0"/>
              </a:rPr>
              <a:t>• Social changes (e.g., less active, socially disconnected from family and friends) </a:t>
            </a:r>
          </a:p>
          <a:p>
            <a:r>
              <a:rPr lang="en-US" sz="1200" b="0" i="0" u="none" strike="noStrike" baseline="0" dirty="0">
                <a:solidFill>
                  <a:srgbClr val="000000"/>
                </a:solidFill>
                <a:latin typeface="Arial" panose="020B0604020202020204" pitchFamily="34" charset="0"/>
              </a:rPr>
              <a:t>• Economic stressors (rising medication and healthcare costs, living on reduced income) </a:t>
            </a:r>
          </a:p>
          <a:p>
            <a:r>
              <a:rPr lang="en-US" sz="1200" b="0" i="0" u="none" strike="noStrike" baseline="0" dirty="0">
                <a:solidFill>
                  <a:srgbClr val="000000"/>
                </a:solidFill>
                <a:latin typeface="Arial" panose="020B0604020202020204" pitchFamily="34" charset="0"/>
              </a:rPr>
              <a:t>• Lifetime or family history of SUDs </a:t>
            </a:r>
          </a:p>
          <a:p>
            <a:r>
              <a:rPr lang="en-US" sz="1200" b="0" i="0" u="none" strike="noStrike" baseline="0" dirty="0">
                <a:solidFill>
                  <a:srgbClr val="000000"/>
                </a:solidFill>
                <a:latin typeface="Arial" panose="020B0604020202020204" pitchFamily="34" charset="0"/>
              </a:rPr>
              <a:t>• High availability of substances </a:t>
            </a:r>
          </a:p>
          <a:p>
            <a:r>
              <a:rPr lang="en-US" sz="1200" b="0" i="0" u="none" strike="noStrike" baseline="0" dirty="0">
                <a:solidFill>
                  <a:srgbClr val="000000"/>
                </a:solidFill>
                <a:latin typeface="Arial" panose="020B0604020202020204" pitchFamily="34" charset="0"/>
              </a:rPr>
              <a:t>• Social isolation </a:t>
            </a:r>
          </a:p>
          <a:p>
            <a:endParaRPr lang="en-US" sz="1200" b="0" i="0" u="none" strike="noStrike" baseline="0" dirty="0">
              <a:solidFill>
                <a:srgbClr val="000000"/>
              </a:solidFill>
              <a:latin typeface="Arial" panose="020B0604020202020204" pitchFamily="34" charset="0"/>
            </a:endParaRPr>
          </a:p>
          <a:p>
            <a:pPr algn="l"/>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Resiliency </a:t>
            </a:r>
          </a:p>
          <a:p>
            <a:r>
              <a:rPr lang="en-US" sz="1200" b="0" i="0" u="none" strike="noStrike" baseline="0" dirty="0">
                <a:solidFill>
                  <a:srgbClr val="000000"/>
                </a:solidFill>
                <a:latin typeface="Arial" panose="020B0604020202020204" pitchFamily="34" charset="0"/>
              </a:rPr>
              <a:t>• Marriage or a committed relationship </a:t>
            </a:r>
          </a:p>
          <a:p>
            <a:r>
              <a:rPr lang="en-US" sz="1200" b="0" i="0" u="none" strike="noStrike" baseline="0" dirty="0">
                <a:solidFill>
                  <a:srgbClr val="000000"/>
                </a:solidFill>
                <a:latin typeface="Arial" panose="020B0604020202020204" pitchFamily="34" charset="0"/>
              </a:rPr>
              <a:t>• Supportive family relationships </a:t>
            </a:r>
          </a:p>
          <a:p>
            <a:r>
              <a:rPr lang="en-US" sz="1200" b="0" i="0" u="none" strike="noStrike" baseline="0" dirty="0">
                <a:solidFill>
                  <a:srgbClr val="000000"/>
                </a:solidFill>
                <a:latin typeface="Arial" panose="020B0604020202020204" pitchFamily="34" charset="0"/>
              </a:rPr>
              <a:t>• Retirement (when voluntary) </a:t>
            </a:r>
          </a:p>
          <a:p>
            <a:r>
              <a:rPr lang="en-US" sz="1200" b="0" i="0" u="none" strike="noStrike" baseline="0" dirty="0">
                <a:solidFill>
                  <a:srgbClr val="000000"/>
                </a:solidFill>
                <a:latin typeface="Arial" panose="020B0604020202020204" pitchFamily="34" charset="0"/>
              </a:rPr>
              <a:t>• Ability to live independently </a:t>
            </a:r>
          </a:p>
          <a:p>
            <a:r>
              <a:rPr lang="en-US" sz="1200" b="0" i="0" u="none" strike="noStrike" baseline="0" dirty="0">
                <a:solidFill>
                  <a:srgbClr val="000000"/>
                </a:solidFill>
                <a:latin typeface="Arial" panose="020B0604020202020204" pitchFamily="34" charset="0"/>
              </a:rPr>
              <a:t>• Access to basic resources such as safe housing </a:t>
            </a:r>
          </a:p>
          <a:p>
            <a:r>
              <a:rPr lang="en-US" sz="1200" b="0" i="0" u="none" strike="noStrike" baseline="0" dirty="0">
                <a:solidFill>
                  <a:srgbClr val="000000"/>
                </a:solidFill>
                <a:latin typeface="Arial" panose="020B0604020202020204" pitchFamily="34" charset="0"/>
              </a:rPr>
              <a:t>• Positive self-image </a:t>
            </a:r>
          </a:p>
          <a:p>
            <a:r>
              <a:rPr lang="en-US" sz="1200" b="0" i="0" u="none" strike="noStrike" baseline="0" dirty="0">
                <a:solidFill>
                  <a:srgbClr val="000000"/>
                </a:solidFill>
                <a:latin typeface="Arial" panose="020B0604020202020204" pitchFamily="34" charset="0"/>
              </a:rPr>
              <a:t>• Well-managed medical care and proper use of medications </a:t>
            </a:r>
          </a:p>
          <a:p>
            <a:r>
              <a:rPr lang="en-US" sz="1200" b="0" i="0" u="none" strike="noStrike" baseline="0" dirty="0">
                <a:solidFill>
                  <a:srgbClr val="000000"/>
                </a:solidFill>
                <a:latin typeface="Arial" panose="020B0604020202020204" pitchFamily="34" charset="0"/>
              </a:rPr>
              <a:t>• Sense of identity and purpose </a:t>
            </a:r>
          </a:p>
          <a:p>
            <a:endParaRPr lang="en-US" sz="1200" b="0" i="0" u="none" strike="noStrike" baseline="0" dirty="0">
              <a:solidFill>
                <a:srgbClr val="000000"/>
              </a:solidFill>
              <a:latin typeface="Arial" panose="020B0604020202020204" pitchFamily="34" charset="0"/>
            </a:endParaRPr>
          </a:p>
          <a:p>
            <a:endParaRPr lang="en-US" sz="1000" dirty="0"/>
          </a:p>
          <a:p>
            <a:endParaRPr lang="en-US" sz="1000" dirty="0"/>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25</a:t>
            </a:fld>
            <a:endParaRPr lang="en-US"/>
          </a:p>
        </p:txBody>
      </p:sp>
    </p:spTree>
    <p:extLst>
      <p:ext uri="{BB962C8B-B14F-4D97-AF65-F5344CB8AC3E}">
        <p14:creationId xmlns:p14="http://schemas.microsoft.com/office/powerpoint/2010/main" val="90290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171450" indent="-171450">
              <a:buFont typeface="Arial" panose="020B0604020202020204" pitchFamily="34" charset="0"/>
              <a:buChar char="•"/>
            </a:pPr>
            <a:r>
              <a:rPr lang="en-US" dirty="0"/>
              <a:t>Reduce the prevalence of substance use/problem gambling in NY population</a:t>
            </a:r>
          </a:p>
          <a:p>
            <a:pPr marL="171450" indent="-171450">
              <a:buFont typeface="Arial" panose="020B0604020202020204" pitchFamily="34" charset="0"/>
              <a:buChar char="•"/>
            </a:pPr>
            <a:r>
              <a:rPr lang="en-US" dirty="0"/>
              <a:t>Delay initiation of substance use and gambling behaviors among youth</a:t>
            </a:r>
          </a:p>
          <a:p>
            <a:pPr marL="171450" indent="-171450">
              <a:buFont typeface="Arial" panose="020B0604020202020204" pitchFamily="34" charset="0"/>
              <a:buChar char="•"/>
            </a:pPr>
            <a:r>
              <a:rPr lang="en-US" dirty="0"/>
              <a:t>Decrease negative health, social and economic consequences and costs associated with substance use and problem gambling</a:t>
            </a:r>
          </a:p>
          <a:p>
            <a:pPr marL="171450" indent="-171450">
              <a:buFont typeface="Arial" panose="020B0604020202020204" pitchFamily="34" charset="0"/>
              <a:buChar char="•"/>
            </a:pPr>
            <a:r>
              <a:rPr lang="en-US" dirty="0"/>
              <a:t>Prevent escalation of substance use through early identification, brief intervention and referral</a:t>
            </a:r>
          </a:p>
          <a:p>
            <a:pPr marL="171450" indent="-171450">
              <a:buFont typeface="Arial" panose="020B0604020202020204" pitchFamily="34" charset="0"/>
              <a:buChar char="•"/>
            </a:pPr>
            <a:r>
              <a:rPr lang="en-US" dirty="0"/>
              <a:t>Prevent escalation of substance use and gambling behaviors to levels requiring treatment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6861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u="none" strike="noStrike" dirty="0">
                <a:solidFill>
                  <a:srgbClr val="1E1C11"/>
                </a:solidFill>
                <a:effectLst/>
                <a:latin typeface="Calibri" panose="020F0502020204030204" pitchFamily="34" charset="0"/>
              </a:rPr>
              <a:t>New York  4.6 million individuals aged 60 and fourth in the nation in the number of older adults behind California, Florida, and Texas.</a:t>
            </a:r>
            <a:r>
              <a:rPr lang="en-US" b="0" i="0" dirty="0">
                <a:effectLst/>
                <a:latin typeface="Calibri" panose="020F0502020204030204" pitchFamily="34" charset="0"/>
              </a:rPr>
              <a:t>​</a:t>
            </a:r>
            <a:endParaRPr lang="en-US" b="0" i="0" dirty="0">
              <a:effectLst/>
              <a:latin typeface="Arial" panose="020B0604020202020204" pitchFamily="34" charset="0"/>
            </a:endParaRPr>
          </a:p>
          <a:p>
            <a:endParaRPr lang="en-US" dirty="0"/>
          </a:p>
          <a:p>
            <a:pPr algn="l" rtl="0" fontAlgn="base">
              <a:buFont typeface="Arial" panose="020B0604020202020204" pitchFamily="34" charset="0"/>
              <a:buChar char="•"/>
            </a:pPr>
            <a:r>
              <a:rPr lang="en-US" b="0" i="0" u="none" strike="noStrike" dirty="0">
                <a:solidFill>
                  <a:srgbClr val="1E1C11"/>
                </a:solidFill>
                <a:effectLst/>
                <a:latin typeface="Calibri" panose="020F0502020204030204" pitchFamily="34" charset="0"/>
              </a:rPr>
              <a:t>30% or more of the county’s total population of older adults will increase:</a:t>
            </a:r>
          </a:p>
          <a:p>
            <a:pPr lvl="1" algn="l" rtl="0" fontAlgn="base">
              <a:buFont typeface="Arial" panose="020B0604020202020204" pitchFamily="34" charset="0"/>
              <a:buChar char="•"/>
            </a:pPr>
            <a:r>
              <a:rPr lang="en-US" b="0" i="0" u="none" strike="noStrike" dirty="0">
                <a:solidFill>
                  <a:srgbClr val="1E1C11"/>
                </a:solidFill>
                <a:effectLst/>
                <a:latin typeface="Calibri" panose="020F0502020204030204" pitchFamily="34" charset="0"/>
              </a:rPr>
              <a:t> 9 counties in 2020 </a:t>
            </a:r>
            <a:r>
              <a:rPr lang="en-US" b="0" i="0" dirty="0">
                <a:effectLst/>
                <a:latin typeface="Calibri" panose="020F0502020204030204" pitchFamily="34" charset="0"/>
              </a:rPr>
              <a:t>​</a:t>
            </a:r>
          </a:p>
          <a:p>
            <a:pPr lvl="1" algn="l" rtl="0" fontAlgn="base">
              <a:buFont typeface="Arial" panose="020B0604020202020204" pitchFamily="34" charset="0"/>
              <a:buChar char="•"/>
            </a:pPr>
            <a:r>
              <a:rPr lang="en-US" b="0" i="0" u="none" strike="noStrike" dirty="0">
                <a:solidFill>
                  <a:srgbClr val="1E1C11"/>
                </a:solidFill>
                <a:effectLst/>
                <a:latin typeface="Calibri" panose="020F0502020204030204" pitchFamily="34" charset="0"/>
              </a:rPr>
              <a:t> 33 counties in 2030.</a:t>
            </a:r>
            <a:r>
              <a:rPr lang="en-US" b="0" i="0" dirty="0">
                <a:effectLst/>
                <a:latin typeface="Calibri" panose="020F0502020204030204" pitchFamily="34" charset="0"/>
              </a:rPr>
              <a:t>​</a:t>
            </a:r>
            <a:endParaRPr lang="en-US" b="0" i="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48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2</a:t>
            </a:fld>
            <a:endParaRPr lang="en-US"/>
          </a:p>
        </p:txBody>
      </p:sp>
    </p:spTree>
    <p:extLst>
      <p:ext uri="{BB962C8B-B14F-4D97-AF65-F5344CB8AC3E}">
        <p14:creationId xmlns:p14="http://schemas.microsoft.com/office/powerpoint/2010/main" val="180841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285750" indent="-285750">
              <a:buFont typeface="Arial" panose="020B0604020202020204" pitchFamily="34" charset="0"/>
              <a:buChar char="•"/>
            </a:pPr>
            <a:r>
              <a:rPr lang="en-US" dirty="0">
                <a:solidFill>
                  <a:schemeClr val="bg2">
                    <a:lumMod val="10000"/>
                  </a:schemeClr>
                </a:solidFill>
              </a:rPr>
              <a:t>Rapid expansion of population aged 65 and older higher levels of alcohol use and alcohol Use Disorder (AUD) in the Baby Boomer cohort could significantly increase the burden healthcare system. </a:t>
            </a:r>
          </a:p>
          <a:p>
            <a:endParaRPr lang="en-US" dirty="0"/>
          </a:p>
          <a:p>
            <a:pPr marL="285750" indent="-285750">
              <a:buFont typeface="Arial" panose="020B0604020202020204" pitchFamily="34" charset="0"/>
              <a:buChar char="•"/>
            </a:pPr>
            <a:r>
              <a:rPr lang="en-US" dirty="0">
                <a:solidFill>
                  <a:schemeClr val="bg2">
                    <a:lumMod val="10000"/>
                  </a:schemeClr>
                </a:solidFill>
              </a:rPr>
              <a:t>Excessive Alcohol consumption by older adults increases the risk of:</a:t>
            </a:r>
          </a:p>
          <a:p>
            <a:pPr marL="742950" lvl="1" indent="-285750">
              <a:buFont typeface="Arial" panose="020B0604020202020204" pitchFamily="34" charset="0"/>
              <a:buChar char="•"/>
            </a:pPr>
            <a:r>
              <a:rPr lang="en-US" dirty="0">
                <a:solidFill>
                  <a:schemeClr val="bg2">
                    <a:lumMod val="10000"/>
                  </a:schemeClr>
                </a:solidFill>
              </a:rPr>
              <a:t>AUD</a:t>
            </a:r>
          </a:p>
          <a:p>
            <a:pPr marL="742950" lvl="1" indent="-285750">
              <a:buFont typeface="Arial" panose="020B0604020202020204" pitchFamily="34" charset="0"/>
              <a:buChar char="•"/>
            </a:pPr>
            <a:r>
              <a:rPr lang="en-US" dirty="0">
                <a:solidFill>
                  <a:schemeClr val="bg2">
                    <a:lumMod val="10000"/>
                  </a:schemeClr>
                </a:solidFill>
              </a:rPr>
              <a:t>adverse medication interactions</a:t>
            </a:r>
          </a:p>
          <a:p>
            <a:pPr marL="742950" lvl="1" indent="-285750">
              <a:buFont typeface="Arial" panose="020B0604020202020204" pitchFamily="34" charset="0"/>
              <a:buChar char="•"/>
            </a:pPr>
            <a:r>
              <a:rPr lang="en-US" dirty="0">
                <a:solidFill>
                  <a:schemeClr val="bg2">
                    <a:lumMod val="10000"/>
                  </a:schemeClr>
                </a:solidFill>
              </a:rPr>
              <a:t>sleep disturbance</a:t>
            </a:r>
          </a:p>
          <a:p>
            <a:pPr marL="742950" lvl="1" indent="-285750">
              <a:buFont typeface="Arial" panose="020B0604020202020204" pitchFamily="34" charset="0"/>
              <a:buChar char="•"/>
            </a:pPr>
            <a:r>
              <a:rPr lang="en-US" dirty="0">
                <a:solidFill>
                  <a:schemeClr val="bg2">
                    <a:lumMod val="10000"/>
                  </a:schemeClr>
                </a:solidFill>
              </a:rPr>
              <a:t>cardiovascular disease</a:t>
            </a:r>
          </a:p>
          <a:p>
            <a:pPr marL="742950" lvl="1" indent="-285750">
              <a:buFont typeface="Arial" panose="020B0604020202020204" pitchFamily="34" charset="0"/>
              <a:buChar char="•"/>
            </a:pPr>
            <a:r>
              <a:rPr lang="en-US" dirty="0">
                <a:solidFill>
                  <a:schemeClr val="bg2">
                    <a:lumMod val="10000"/>
                  </a:schemeClr>
                </a:solidFill>
              </a:rPr>
              <a:t>Cancer</a:t>
            </a:r>
          </a:p>
          <a:p>
            <a:pPr marL="742950" lvl="1" indent="-285750">
              <a:buFont typeface="Arial" panose="020B0604020202020204" pitchFamily="34" charset="0"/>
              <a:buChar char="•"/>
            </a:pPr>
            <a:r>
              <a:rPr lang="en-US" dirty="0">
                <a:solidFill>
                  <a:schemeClr val="bg2">
                    <a:lumMod val="10000"/>
                  </a:schemeClr>
                </a:solidFill>
              </a:rPr>
              <a:t>injuries/death due to falls.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965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285750" indent="-285750">
              <a:buFont typeface="Arial" panose="020B0604020202020204" pitchFamily="34" charset="0"/>
              <a:buChar char="•"/>
            </a:pPr>
            <a:r>
              <a:rPr lang="en-US" sz="1200" dirty="0">
                <a:solidFill>
                  <a:schemeClr val="bg2">
                    <a:lumMod val="10000"/>
                  </a:schemeClr>
                </a:solidFill>
                <a:latin typeface="Arial" panose="020B0604020202020204" pitchFamily="34" charset="0"/>
                <a:cs typeface="Arial" panose="020B0604020202020204" pitchFamily="34" charset="0"/>
              </a:rPr>
              <a:t>High-risk drinkers in the 45 and over age categories are 6–7.5 times more likely to be admitted to the Emergency Department for alcohol-related injury than those aged 18–34.</a:t>
            </a:r>
          </a:p>
          <a:p>
            <a:pPr marL="285750" indent="-285750">
              <a:buFont typeface="Arial" panose="020B0604020202020204" pitchFamily="34" charset="0"/>
              <a:buChar char="•"/>
            </a:pPr>
            <a:endParaRPr lang="en-US" sz="1200" dirty="0">
              <a:solidFill>
                <a:schemeClr val="bg2">
                  <a:lumMod val="1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kern="100" dirty="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Older adults have additional risks for drinking alcohol at any level because older adults are more likely than other age groups to take medications, many of which have the potential to interact negatively with alcohol.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57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9050"/>
            <a:ext cx="6096000" cy="34290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456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Chart indicates the percentage change of perceived risk of harm “of drinking one or two alcoholic beverages regularly (at least once or twice a week)”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7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Chart indicates the percentage change of perceived risk of harm from “use of prescription medications not prescribed or other than prescribed”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116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Chart indicates the percentage change of perceived risk of harm “of use of prescription and/or over-the-counter medications while drinking alcohol”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3137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Chart indicates percentage change of perceived risk of harm from having five or more drinks of an alcoholic beverage once or twice a week (three or mor drinks if over age 65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4148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Barriers</a:t>
            </a:r>
          </a:p>
          <a:p>
            <a:pPr>
              <a:spcBef>
                <a:spcPts val="225"/>
              </a:spcBef>
            </a:pPr>
            <a:r>
              <a:rPr lang="en-US" sz="1200" dirty="0">
                <a:solidFill>
                  <a:schemeClr val="bg2">
                    <a:lumMod val="10000"/>
                  </a:schemeClr>
                </a:solidFill>
              </a:rPr>
              <a:t>Privacy and data collection can be a challenge.</a:t>
            </a:r>
          </a:p>
          <a:p>
            <a:pPr>
              <a:spcBef>
                <a:spcPts val="225"/>
              </a:spcBef>
            </a:pPr>
            <a:r>
              <a:rPr lang="en-US" sz="1200" dirty="0">
                <a:solidFill>
                  <a:schemeClr val="bg2">
                    <a:lumMod val="10000"/>
                  </a:schemeClr>
                </a:solidFill>
              </a:rPr>
              <a:t>Developing new collaborative infrastructure for program delivery with partner sites takes time and effort to maintain relationship and commitment.   </a:t>
            </a:r>
          </a:p>
          <a:p>
            <a:pPr marL="0" indent="0">
              <a:spcBef>
                <a:spcPts val="225"/>
              </a:spcBef>
              <a:buNone/>
            </a:pPr>
            <a:endParaRPr lang="en-US" sz="1200" dirty="0">
              <a:solidFill>
                <a:schemeClr val="bg2">
                  <a:lumMod val="10000"/>
                </a:schemeClr>
              </a:solidFill>
            </a:endParaRPr>
          </a:p>
          <a:p>
            <a:pPr marL="0" indent="0">
              <a:buNone/>
            </a:pPr>
            <a:r>
              <a:rPr lang="en-US" sz="1200" b="1" dirty="0"/>
              <a:t>Lessons Learned</a:t>
            </a:r>
          </a:p>
          <a:p>
            <a:pPr>
              <a:spcBef>
                <a:spcPts val="225"/>
              </a:spcBef>
            </a:pPr>
            <a:r>
              <a:rPr lang="en-US" sz="1200" dirty="0">
                <a:solidFill>
                  <a:schemeClr val="bg2">
                    <a:lumMod val="10000"/>
                  </a:schemeClr>
                </a:solidFill>
              </a:rPr>
              <a:t>Partnerships between OASAS prevention division and other state agencies have allowed for effective delivery of substance abuse and misuse education to a diverse population of older adults throughout New York.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C098DD-AC2D-4D4E-877A-488786E9570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2633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285750" indent="-285750">
              <a:buFont typeface="Arial" panose="020B0604020202020204" pitchFamily="34" charset="0"/>
              <a:buChar char="•"/>
            </a:pPr>
            <a:r>
              <a:rPr lang="en-US" dirty="0">
                <a:solidFill>
                  <a:srgbClr val="040206"/>
                </a:solidFill>
                <a:latin typeface="Arial" panose="020B0604020202020204" pitchFamily="34" charset="0"/>
                <a:cs typeface="Arial" panose="020B0604020202020204" pitchFamily="34" charset="0"/>
              </a:rPr>
              <a:t>Well received by participants, facilitators, and partner sites.</a:t>
            </a:r>
          </a:p>
          <a:p>
            <a:pPr marL="285750" indent="-285750">
              <a:buFont typeface="Arial" panose="020B0604020202020204" pitchFamily="34" charset="0"/>
              <a:buChar char="•"/>
            </a:pPr>
            <a:endParaRPr lang="en-US" dirty="0">
              <a:solidFill>
                <a:srgbClr val="04020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40206"/>
                </a:solidFill>
                <a:latin typeface="Arial" panose="020B0604020202020204" pitchFamily="34" charset="0"/>
                <a:cs typeface="Arial" panose="020B0604020202020204" pitchFamily="34" charset="0"/>
              </a:rPr>
              <a:t>Requests for more or extended programming.  </a:t>
            </a:r>
          </a:p>
          <a:p>
            <a:pPr marL="285750" indent="-285750">
              <a:buFont typeface="Arial" panose="020B0604020202020204" pitchFamily="34" charset="0"/>
              <a:buChar char="•"/>
            </a:pPr>
            <a:endParaRPr lang="en-US" dirty="0">
              <a:solidFill>
                <a:srgbClr val="04020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40206"/>
                </a:solidFill>
                <a:latin typeface="Arial" panose="020B0604020202020204" pitchFamily="34" charset="0"/>
                <a:cs typeface="Arial" panose="020B0604020202020204" pitchFamily="34" charset="0"/>
              </a:rPr>
              <a:t>Serving older adults in place, improving access to prevention and wellness programming. </a:t>
            </a:r>
          </a:p>
          <a:p>
            <a:pPr marL="285750" indent="-285750">
              <a:buFont typeface="Arial" panose="020B0604020202020204" pitchFamily="34" charset="0"/>
              <a:buChar char="•"/>
            </a:pPr>
            <a:endParaRPr lang="en-US" dirty="0">
              <a:solidFill>
                <a:srgbClr val="040206"/>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40206"/>
                </a:solidFill>
                <a:latin typeface="Arial" panose="020B0604020202020204" pitchFamily="34" charset="0"/>
                <a:cs typeface="Arial" panose="020B0604020202020204" pitchFamily="34" charset="0"/>
              </a:rPr>
              <a:t>Framing interventions about substance use and misuse in a broader “healthy aging” context builds rapport and engagement.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02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7C3DD-C467-4B69-A82B-5E5F9B93B7B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28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dirty="0">
                <a:hlinkClick r:id="rId3"/>
              </a:rPr>
              <a:t>Fact Sheet: Aging in the United States | PRB</a:t>
            </a:r>
            <a:r>
              <a:rPr lang="en-US" sz="1100" dirty="0"/>
              <a:t>  https://www.prb.org/resources/fact-sheet-aging-in-the-united-states/</a:t>
            </a:r>
          </a:p>
          <a:p>
            <a:pPr algn="l" fontAlgn="base"/>
            <a:r>
              <a:rPr lang="en-US" sz="1100" dirty="0"/>
              <a:t> </a:t>
            </a:r>
          </a:p>
          <a:p>
            <a:pPr algn="l" fontAlgn="base"/>
            <a:endParaRPr lang="en-US" sz="1100" b="0" i="0" dirty="0">
              <a:solidFill>
                <a:srgbClr val="2B2B2B"/>
              </a:solidFill>
              <a:effectLst/>
              <a:highlight>
                <a:srgbClr val="FFFFFF"/>
              </a:highlight>
              <a:latin typeface="Source Sans Pro" panose="020B0503030403020204" pitchFamily="34" charset="0"/>
            </a:endParaRPr>
          </a:p>
          <a:p>
            <a:pPr algn="l" fontAlgn="base"/>
            <a:r>
              <a:rPr lang="en-US" sz="1100" b="0" i="0" dirty="0">
                <a:solidFill>
                  <a:srgbClr val="2B2B2B"/>
                </a:solidFill>
                <a:effectLst/>
                <a:highlight>
                  <a:srgbClr val="FFFFFF"/>
                </a:highlight>
                <a:latin typeface="Source Sans Pro" panose="020B0503030403020204" pitchFamily="34" charset="0"/>
              </a:rPr>
              <a:t>The current growth of the population ages 65 and older, driven by the large baby boom generation—those born between 1946 and 1964—is unprecedented in U.S. history.</a:t>
            </a:r>
          </a:p>
          <a:p>
            <a:pPr algn="l" fontAlgn="base"/>
            <a:r>
              <a:rPr lang="en-US" sz="1100" b="0" i="0" dirty="0">
                <a:solidFill>
                  <a:srgbClr val="2B2B2B"/>
                </a:solidFill>
                <a:effectLst/>
                <a:highlight>
                  <a:srgbClr val="FFFFFF"/>
                </a:highlight>
                <a:latin typeface="Source Sans Pro" panose="020B0503030403020204" pitchFamily="34" charset="0"/>
              </a:rPr>
              <a:t>This aging of the U.S. population has brought both challenges and opportunities to the economy, infrastructure, and institutions.</a:t>
            </a:r>
          </a:p>
          <a:p>
            <a:pPr algn="l" fontAlgn="base"/>
            <a:endParaRPr lang="en-US" sz="1100" b="0" i="0" dirty="0">
              <a:solidFill>
                <a:srgbClr val="2B2B2B"/>
              </a:solidFill>
              <a:effectLst/>
              <a:highlight>
                <a:srgbClr val="FFFFFF"/>
              </a:highlight>
              <a:latin typeface="Source Sans Pro" panose="020B0503030403020204" pitchFamily="34" charset="0"/>
            </a:endParaRPr>
          </a:p>
          <a:p>
            <a:pPr algn="l" fontAlgn="base"/>
            <a:r>
              <a:rPr lang="en-US" sz="1100" b="0" i="0" dirty="0">
                <a:solidFill>
                  <a:srgbClr val="333333"/>
                </a:solidFill>
                <a:effectLst/>
                <a:highlight>
                  <a:srgbClr val="FFFFFF"/>
                </a:highlight>
                <a:latin typeface="Avenir LT W01_55 Roman1475520"/>
              </a:rPr>
              <a:t>Today, there are 45 percent more children under age 18 than there are people 65 and older; well before 2050, adults 65 and over will outnumber children. And there will be two-and-a-half times as many people 85 or older as there are today.</a:t>
            </a:r>
            <a:endParaRPr lang="en-US" sz="1100" b="0" i="0" dirty="0">
              <a:solidFill>
                <a:srgbClr val="2B2B2B"/>
              </a:solidFill>
              <a:effectLst/>
              <a:highlight>
                <a:srgbClr val="FFFFFF"/>
              </a:highlight>
              <a:latin typeface="Source Sans Pro" panose="020B0503030403020204" pitchFamily="34" charset="0"/>
            </a:endParaRPr>
          </a:p>
          <a:p>
            <a:pPr algn="l" fontAlgn="base"/>
            <a:endParaRPr lang="en-US" sz="1100" b="1" i="0" dirty="0">
              <a:solidFill>
                <a:srgbClr val="2B2B2B"/>
              </a:solidFill>
              <a:effectLst/>
              <a:highlight>
                <a:srgbClr val="FFFFFF"/>
              </a:highlight>
              <a:latin typeface="inherit"/>
            </a:endParaRPr>
          </a:p>
        </p:txBody>
      </p:sp>
      <p:sp>
        <p:nvSpPr>
          <p:cNvPr id="4" name="Slide Number Placeholder 3"/>
          <p:cNvSpPr>
            <a:spLocks noGrp="1"/>
          </p:cNvSpPr>
          <p:nvPr>
            <p:ph type="sldNum" sz="quarter" idx="5"/>
          </p:nvPr>
        </p:nvSpPr>
        <p:spPr/>
        <p:txBody>
          <a:bodyPr/>
          <a:lstStyle/>
          <a:p>
            <a:fld id="{9B451CCB-3E88-4672-9763-4A586A4EB484}" type="slidenum">
              <a:rPr lang="en-US" smtClean="0"/>
              <a:t>3</a:t>
            </a:fld>
            <a:endParaRPr lang="en-US"/>
          </a:p>
        </p:txBody>
      </p:sp>
    </p:spTree>
    <p:extLst>
      <p:ext uri="{BB962C8B-B14F-4D97-AF65-F5344CB8AC3E}">
        <p14:creationId xmlns:p14="http://schemas.microsoft.com/office/powerpoint/2010/main" val="555059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59</a:t>
            </a:fld>
            <a:endParaRPr lang="en-US"/>
          </a:p>
        </p:txBody>
      </p:sp>
    </p:spTree>
    <p:extLst>
      <p:ext uri="{BB962C8B-B14F-4D97-AF65-F5344CB8AC3E}">
        <p14:creationId xmlns:p14="http://schemas.microsoft.com/office/powerpoint/2010/main" val="1406833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60</a:t>
            </a:fld>
            <a:endParaRPr lang="en-US"/>
          </a:p>
        </p:txBody>
      </p:sp>
    </p:spTree>
    <p:extLst>
      <p:ext uri="{BB962C8B-B14F-4D97-AF65-F5344CB8AC3E}">
        <p14:creationId xmlns:p14="http://schemas.microsoft.com/office/powerpoint/2010/main" val="1904893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4725" y="1122363"/>
            <a:ext cx="5380038" cy="3025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61</a:t>
            </a:fld>
            <a:endParaRPr lang="en-US" dirty="0"/>
          </a:p>
        </p:txBody>
      </p:sp>
    </p:spTree>
    <p:extLst>
      <p:ext uri="{BB962C8B-B14F-4D97-AF65-F5344CB8AC3E}">
        <p14:creationId xmlns:p14="http://schemas.microsoft.com/office/powerpoint/2010/main" val="3677735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https://www.nia.nih.gov/health/healthy-aging/10-myths-about-aging</a:t>
            </a:r>
          </a:p>
          <a:p>
            <a:pPr algn="l"/>
            <a:endParaRPr lang="en-US" b="1" i="0" dirty="0">
              <a:solidFill>
                <a:srgbClr val="3D4551"/>
              </a:solidFill>
              <a:effectLst/>
              <a:latin typeface="Source Sans Pro Web"/>
            </a:endParaRPr>
          </a:p>
          <a:p>
            <a:pPr algn="l"/>
            <a:endParaRPr lang="en-US" b="1" i="0" dirty="0">
              <a:solidFill>
                <a:srgbClr val="3D4551"/>
              </a:solidFill>
              <a:effectLst/>
              <a:latin typeface="Source Sans Pro Web"/>
            </a:endParaRPr>
          </a:p>
          <a:p>
            <a:pPr algn="l"/>
            <a:r>
              <a:rPr lang="en-US" b="1" i="0" dirty="0">
                <a:solidFill>
                  <a:srgbClr val="3D4551"/>
                </a:solidFill>
                <a:effectLst/>
                <a:latin typeface="Source Sans Pro Web"/>
              </a:rPr>
              <a:t>1. Depression and loneliness are normal in older adults.</a:t>
            </a:r>
          </a:p>
          <a:p>
            <a:pPr algn="l"/>
            <a:r>
              <a:rPr lang="en-US" b="0" i="0" dirty="0">
                <a:solidFill>
                  <a:srgbClr val="000000"/>
                </a:solidFill>
                <a:effectLst/>
                <a:latin typeface="Source Sans Pro Web"/>
              </a:rPr>
              <a:t>As people age, some may find themselves feeling </a:t>
            </a:r>
            <a:r>
              <a:rPr lang="en-US" b="0" i="0" u="sng" dirty="0">
                <a:solidFill>
                  <a:srgbClr val="3F57A6"/>
                </a:solidFill>
                <a:effectLst/>
                <a:latin typeface="Source Sans Pro Web"/>
                <a:hlinkClick r:id="rId3"/>
              </a:rPr>
              <a:t>isolated</a:t>
            </a:r>
            <a:r>
              <a:rPr lang="en-US" b="0" i="0" dirty="0">
                <a:solidFill>
                  <a:srgbClr val="000000"/>
                </a:solidFill>
                <a:effectLst/>
                <a:latin typeface="Source Sans Pro Web"/>
              </a:rPr>
              <a:t> and alone. This can lead to feelings of </a:t>
            </a:r>
            <a:r>
              <a:rPr lang="en-US" b="0" i="0" u="sng" dirty="0">
                <a:solidFill>
                  <a:srgbClr val="3F57A6"/>
                </a:solidFill>
                <a:effectLst/>
                <a:latin typeface="Source Sans Pro Web"/>
                <a:hlinkClick r:id="rId4"/>
              </a:rPr>
              <a:t>depression</a:t>
            </a:r>
            <a:r>
              <a:rPr lang="en-US" b="0" i="0" dirty="0">
                <a:solidFill>
                  <a:srgbClr val="000000"/>
                </a:solidFill>
                <a:effectLst/>
                <a:latin typeface="Source Sans Pro Web"/>
              </a:rPr>
              <a:t>, anxiety, and sadness. However, these feelings are not a normal part of aging as growing older can have many emotional benefits, such as long-lasting relationships with friends and family and a lifetime of memories to share with loved ones. In fact, </a:t>
            </a:r>
            <a:r>
              <a:rPr lang="en-US" b="0" i="0" u="sng" dirty="0">
                <a:solidFill>
                  <a:srgbClr val="3F57A6"/>
                </a:solidFill>
                <a:effectLst/>
                <a:latin typeface="Source Sans Pro Web"/>
                <a:hlinkClick r:id="rId5"/>
              </a:rPr>
              <a:t>studies</a:t>
            </a:r>
            <a:r>
              <a:rPr lang="en-US" b="0" i="0" dirty="0">
                <a:solidFill>
                  <a:srgbClr val="000000"/>
                </a:solidFill>
                <a:effectLst/>
                <a:latin typeface="Source Sans Pro Web"/>
              </a:rPr>
              <a:t> show that older adults are less likely to experience depression than young adults. So, when should you be concerned? It’s important to remember that older adults with depression may have less obvious symptoms or be less likely to discuss their feelings. Depression is a common and potentially serious mood disorder, but there are treatments that are effective for most people.</a:t>
            </a:r>
          </a:p>
          <a:p>
            <a:pPr algn="l"/>
            <a:endParaRPr lang="en-US" b="0" i="0" dirty="0">
              <a:solidFill>
                <a:srgbClr val="000000"/>
              </a:solidFill>
              <a:effectLst/>
              <a:latin typeface="Source Sans Pro Web"/>
            </a:endParaRPr>
          </a:p>
          <a:p>
            <a:pPr algn="l"/>
            <a:r>
              <a:rPr lang="en-US" b="1" i="0" dirty="0">
                <a:solidFill>
                  <a:srgbClr val="3D4551"/>
                </a:solidFill>
                <a:effectLst/>
                <a:latin typeface="Source Sans Pro Web"/>
              </a:rPr>
              <a:t>2. The older I get, the less sleep I need.</a:t>
            </a:r>
          </a:p>
          <a:p>
            <a:pPr algn="l"/>
            <a:r>
              <a:rPr lang="en-US" b="0" i="0" dirty="0">
                <a:solidFill>
                  <a:srgbClr val="000000"/>
                </a:solidFill>
                <a:effectLst/>
                <a:latin typeface="Source Sans Pro Web"/>
              </a:rPr>
              <a:t>As people age, they may find themselves having a harder time falling and staying asleep. A common misconception is that a person’s </a:t>
            </a:r>
            <a:r>
              <a:rPr lang="en-US" b="0" i="0" u="sng" dirty="0">
                <a:solidFill>
                  <a:srgbClr val="3F57A6"/>
                </a:solidFill>
                <a:effectLst/>
                <a:latin typeface="Source Sans Pro Web"/>
                <a:hlinkClick r:id="rId6"/>
              </a:rPr>
              <a:t>sleep needs</a:t>
            </a:r>
            <a:r>
              <a:rPr lang="en-US" b="0" i="0" dirty="0">
                <a:solidFill>
                  <a:srgbClr val="000000"/>
                </a:solidFill>
                <a:effectLst/>
                <a:latin typeface="Source Sans Pro Web"/>
              </a:rPr>
              <a:t> decline with age. Older adults need the same amount of sleep as all adults — 7 to 9 hours each night. Getting enough sleep keeps you healthy and alert. Adequate sleep can also help reduce your risk of falls, improve your overall mental well-being, and have many other benefits.</a:t>
            </a:r>
          </a:p>
          <a:p>
            <a:pPr algn="l"/>
            <a:r>
              <a:rPr lang="en-US" b="0" i="0" dirty="0">
                <a:solidFill>
                  <a:srgbClr val="000000"/>
                </a:solidFill>
                <a:effectLst/>
                <a:latin typeface="Source Sans Pro Web"/>
              </a:rPr>
              <a:t>Learn more about the importance of getting a </a:t>
            </a:r>
            <a:r>
              <a:rPr lang="en-US" b="0" i="0" u="sng" dirty="0">
                <a:solidFill>
                  <a:srgbClr val="3F57A6"/>
                </a:solidFill>
                <a:effectLst/>
                <a:latin typeface="Source Sans Pro Web"/>
                <a:hlinkClick r:id="rId6"/>
              </a:rPr>
              <a:t>good night’s sleep</a:t>
            </a:r>
            <a:r>
              <a:rPr lang="en-US" b="0" i="0" dirty="0">
                <a:solidFill>
                  <a:srgbClr val="000000"/>
                </a:solidFill>
                <a:effectLst/>
                <a:latin typeface="Source Sans Pro Web"/>
              </a:rPr>
              <a:t>.</a:t>
            </a:r>
          </a:p>
          <a:p>
            <a:pPr algn="l"/>
            <a:r>
              <a:rPr lang="en-US" b="1" i="0" dirty="0">
                <a:solidFill>
                  <a:srgbClr val="3D4551"/>
                </a:solidFill>
                <a:effectLst/>
                <a:latin typeface="Source Sans Pro Web"/>
              </a:rPr>
              <a:t>3. Older adults can’t learn new things.</a:t>
            </a:r>
          </a:p>
          <a:p>
            <a:pPr algn="l"/>
            <a:r>
              <a:rPr lang="en-US" b="0" i="0" dirty="0">
                <a:solidFill>
                  <a:srgbClr val="000000"/>
                </a:solidFill>
                <a:effectLst/>
                <a:latin typeface="Source Sans Pro Web"/>
              </a:rPr>
              <a:t>Not true! Older adults still have the ability to learn new things, create new memories, and improve their performance in a variety of skills. While aging does often come with changes in thinking, many </a:t>
            </a:r>
            <a:r>
              <a:rPr lang="en-US" b="0" i="0" u="sng" dirty="0">
                <a:solidFill>
                  <a:srgbClr val="3F57A6"/>
                </a:solidFill>
                <a:effectLst/>
                <a:latin typeface="Source Sans Pro Web"/>
                <a:hlinkClick r:id="rId7"/>
              </a:rPr>
              <a:t>cognitive changes are positive</a:t>
            </a:r>
            <a:r>
              <a:rPr lang="en-US" b="0" i="0" dirty="0">
                <a:solidFill>
                  <a:srgbClr val="000000"/>
                </a:solidFill>
                <a:effectLst/>
                <a:latin typeface="Source Sans Pro Web"/>
              </a:rPr>
              <a:t>, such as having more knowledge and insight from a lifetime of experiences. Trying and learning new skills may even improve cognitive abilities. For example, </a:t>
            </a:r>
            <a:r>
              <a:rPr lang="en-US" b="0" i="0" u="sng" dirty="0">
                <a:solidFill>
                  <a:srgbClr val="3F57A6"/>
                </a:solidFill>
                <a:effectLst/>
                <a:latin typeface="Source Sans Pro Web"/>
                <a:hlinkClick r:id="rId8"/>
              </a:rPr>
              <a:t>one study</a:t>
            </a:r>
            <a:r>
              <a:rPr lang="en-US" b="0" i="0" dirty="0">
                <a:solidFill>
                  <a:srgbClr val="000000"/>
                </a:solidFill>
                <a:effectLst/>
                <a:latin typeface="Source Sans Pro Web"/>
              </a:rPr>
              <a:t> found that older adults who learned quilting or digital photography had improved memory. Seeking out new social connections with others and engaging in </a:t>
            </a:r>
            <a:r>
              <a:rPr lang="en-US" b="0" i="0" u="sng" dirty="0">
                <a:solidFill>
                  <a:srgbClr val="3F57A6"/>
                </a:solidFill>
                <a:effectLst/>
                <a:latin typeface="Source Sans Pro Web"/>
                <a:hlinkClick r:id="rId9"/>
              </a:rPr>
              <a:t>social activities</a:t>
            </a:r>
            <a:r>
              <a:rPr lang="en-US" b="0" i="0" dirty="0">
                <a:solidFill>
                  <a:srgbClr val="000000"/>
                </a:solidFill>
                <a:effectLst/>
                <a:latin typeface="Source Sans Pro Web"/>
              </a:rPr>
              <a:t>, such as a dance class or book club, can keep your brain active and may also boost your </a:t>
            </a:r>
            <a:r>
              <a:rPr lang="en-US" b="0" i="0" u="sng" dirty="0">
                <a:solidFill>
                  <a:srgbClr val="3F57A6"/>
                </a:solidFill>
                <a:effectLst/>
                <a:latin typeface="Source Sans Pro Web"/>
                <a:hlinkClick r:id="rId10"/>
              </a:rPr>
              <a:t>cognitive health</a:t>
            </a:r>
            <a:r>
              <a:rPr lang="en-US" b="0" i="0" dirty="0">
                <a:solidFill>
                  <a:srgbClr val="000000"/>
                </a:solidFill>
                <a:effectLst/>
                <a:latin typeface="Source Sans Pro Web"/>
              </a:rPr>
              <a:t>.</a:t>
            </a:r>
          </a:p>
          <a:p>
            <a:pPr algn="l"/>
            <a:r>
              <a:rPr lang="en-US" b="0" i="0" dirty="0">
                <a:solidFill>
                  <a:srgbClr val="000000"/>
                </a:solidFill>
                <a:effectLst/>
                <a:latin typeface="Source Sans Pro Web"/>
              </a:rPr>
              <a:t>Learn more about </a:t>
            </a:r>
            <a:r>
              <a:rPr lang="en-US" b="0" i="0" u="sng" dirty="0">
                <a:solidFill>
                  <a:srgbClr val="3F57A6"/>
                </a:solidFill>
                <a:effectLst/>
                <a:latin typeface="Source Sans Pro Web"/>
                <a:hlinkClick r:id="rId10"/>
              </a:rPr>
              <a:t>cognitive health and older adults</a:t>
            </a:r>
            <a:r>
              <a:rPr lang="en-US" b="0" i="0" dirty="0">
                <a:solidFill>
                  <a:srgbClr val="000000"/>
                </a:solidFill>
                <a:effectLst/>
                <a:latin typeface="Source Sans Pro Web"/>
              </a:rPr>
              <a:t>.</a:t>
            </a:r>
          </a:p>
          <a:p>
            <a:pPr algn="l"/>
            <a:r>
              <a:rPr lang="en-US" b="1" i="0" dirty="0">
                <a:solidFill>
                  <a:srgbClr val="3D4551"/>
                </a:solidFill>
                <a:effectLst/>
                <a:latin typeface="Source Sans Pro Web"/>
              </a:rPr>
              <a:t>4. It is inevitable that older people will get dementia.</a:t>
            </a:r>
          </a:p>
          <a:p>
            <a:pPr algn="l"/>
            <a:r>
              <a:rPr lang="en-US" b="0" i="0" dirty="0">
                <a:solidFill>
                  <a:srgbClr val="000000"/>
                </a:solidFill>
                <a:effectLst/>
                <a:latin typeface="Source Sans Pro Web"/>
              </a:rPr>
              <a:t>Dementia is not a normal part of aging. Although the risk of </a:t>
            </a:r>
            <a:r>
              <a:rPr lang="en-US" b="0" i="0" u="sng" dirty="0">
                <a:solidFill>
                  <a:srgbClr val="3F57A6"/>
                </a:solidFill>
                <a:effectLst/>
                <a:latin typeface="Source Sans Pro Web"/>
                <a:hlinkClick r:id="rId11"/>
              </a:rPr>
              <a:t>dementia</a:t>
            </a:r>
            <a:r>
              <a:rPr lang="en-US" b="0" i="0" dirty="0">
                <a:solidFill>
                  <a:srgbClr val="000000"/>
                </a:solidFill>
                <a:effectLst/>
                <a:latin typeface="Source Sans Pro Web"/>
              </a:rPr>
              <a:t> grows as people get older, it is not inevitable, and many people live into their 90s and beyond without the significant declines in thinking and behavior that characterize dementia. Occasionally forgetting an appointment or losing your keys are typical signs of </a:t>
            </a:r>
            <a:r>
              <a:rPr lang="en-US" b="0" i="0" u="sng" dirty="0">
                <a:solidFill>
                  <a:srgbClr val="3F57A6"/>
                </a:solidFill>
                <a:effectLst/>
                <a:latin typeface="Source Sans Pro Web"/>
                <a:hlinkClick r:id="rId12"/>
              </a:rPr>
              <a:t>mild forgetfulness</a:t>
            </a:r>
            <a:r>
              <a:rPr lang="en-US" b="0" i="0" dirty="0">
                <a:solidFill>
                  <a:srgbClr val="000000"/>
                </a:solidFill>
                <a:effectLst/>
                <a:latin typeface="Source Sans Pro Web"/>
              </a:rPr>
              <a:t>, which is very common in normal aging. Nevertheless, you should </a:t>
            </a:r>
            <a:r>
              <a:rPr lang="en-US" b="0" i="0" u="sng" dirty="0">
                <a:solidFill>
                  <a:srgbClr val="3F57A6"/>
                </a:solidFill>
                <a:effectLst/>
                <a:latin typeface="Source Sans Pro Web"/>
                <a:hlinkClick r:id="rId13"/>
              </a:rPr>
              <a:t>talk with a doctor</a:t>
            </a:r>
            <a:r>
              <a:rPr lang="en-US" b="0" i="0" dirty="0">
                <a:solidFill>
                  <a:srgbClr val="000000"/>
                </a:solidFill>
                <a:effectLst/>
                <a:latin typeface="Source Sans Pro Web"/>
              </a:rPr>
              <a:t> if you have serious concerns about your memory and thinking, or notice changes in your behavior and personality. These problems can have a range of different causes, some of which are treatable or reversible. Finding the cause is important for determining best next steps.</a:t>
            </a:r>
          </a:p>
          <a:p>
            <a:pPr algn="l"/>
            <a:r>
              <a:rPr lang="en-US" b="1" i="0" dirty="0">
                <a:solidFill>
                  <a:srgbClr val="3D4551"/>
                </a:solidFill>
                <a:effectLst/>
                <a:latin typeface="Source Sans Pro Web"/>
              </a:rPr>
              <a:t>5. Older adults should take it easy and avoid exercise so they don’t get injured.</a:t>
            </a:r>
          </a:p>
          <a:p>
            <a:pPr algn="l"/>
            <a:r>
              <a:rPr lang="en-US" b="0" i="0" dirty="0">
                <a:solidFill>
                  <a:srgbClr val="000000"/>
                </a:solidFill>
                <a:effectLst/>
                <a:latin typeface="Source Sans Pro Web"/>
              </a:rPr>
              <a:t>As you age, you may think exercise could do more harm than good, especially if you have a chronic condition. However, studies show that you have a lot more to gain by being active — and a lot to lose by sitting too much. Often, inactivity is more to blame than age when older people lose the ability to do things on their own. Almost anyone, at any age and with most health conditions, can participate in some type of physical activity. In fact, physical activity may help manage some </a:t>
            </a:r>
            <a:r>
              <a:rPr lang="en-US" b="0" i="0" u="sng" dirty="0">
                <a:solidFill>
                  <a:srgbClr val="3F57A6"/>
                </a:solidFill>
                <a:effectLst/>
                <a:latin typeface="Source Sans Pro Web"/>
                <a:hlinkClick r:id="rId14"/>
              </a:rPr>
              <a:t>chronic conditions</a:t>
            </a:r>
            <a:r>
              <a:rPr lang="en-US" b="0" i="0" dirty="0">
                <a:solidFill>
                  <a:srgbClr val="000000"/>
                </a:solidFill>
                <a:effectLst/>
                <a:latin typeface="Source Sans Pro Web"/>
              </a:rPr>
              <a:t>. </a:t>
            </a:r>
            <a:r>
              <a:rPr lang="en-US" b="0" i="0" u="sng" dirty="0">
                <a:solidFill>
                  <a:srgbClr val="3F57A6"/>
                </a:solidFill>
                <a:effectLst/>
                <a:latin typeface="Source Sans Pro Web"/>
                <a:hlinkClick r:id="rId15"/>
              </a:rPr>
              <a:t>Exercise and physical activity</a:t>
            </a:r>
            <a:r>
              <a:rPr lang="en-US" b="0" i="0" dirty="0">
                <a:solidFill>
                  <a:srgbClr val="000000"/>
                </a:solidFill>
                <a:effectLst/>
                <a:latin typeface="Source Sans Pro Web"/>
              </a:rPr>
              <a:t> are not only great for your </a:t>
            </a:r>
            <a:r>
              <a:rPr lang="en-US" b="0" i="0" u="sng" dirty="0">
                <a:solidFill>
                  <a:srgbClr val="3F57A6"/>
                </a:solidFill>
                <a:effectLst/>
                <a:latin typeface="Source Sans Pro Web"/>
                <a:hlinkClick r:id="rId16"/>
              </a:rPr>
              <a:t>mental </a:t>
            </a:r>
            <a:r>
              <a:rPr lang="en-US" b="0" i="0" dirty="0">
                <a:solidFill>
                  <a:srgbClr val="000000"/>
                </a:solidFill>
                <a:effectLst/>
                <a:latin typeface="Source Sans Pro Web"/>
              </a:rPr>
              <a:t>and </a:t>
            </a:r>
            <a:r>
              <a:rPr lang="en-US" b="0" i="0" u="sng" dirty="0">
                <a:solidFill>
                  <a:srgbClr val="3F57A6"/>
                </a:solidFill>
                <a:effectLst/>
                <a:latin typeface="Source Sans Pro Web"/>
                <a:hlinkClick r:id="rId17"/>
              </a:rPr>
              <a:t>physical health</a:t>
            </a:r>
            <a:r>
              <a:rPr lang="en-US" b="0" i="0" dirty="0">
                <a:solidFill>
                  <a:srgbClr val="000000"/>
                </a:solidFill>
                <a:effectLst/>
                <a:latin typeface="Source Sans Pro Web"/>
              </a:rPr>
              <a:t>, but can help keep you independent as you age. </a:t>
            </a:r>
            <a:r>
              <a:rPr lang="en-US" b="0" i="0" u="sng" dirty="0">
                <a:solidFill>
                  <a:srgbClr val="3F57A6"/>
                </a:solidFill>
                <a:effectLst/>
                <a:latin typeface="Source Sans Pro Web"/>
                <a:hlinkClick r:id="rId18"/>
              </a:rPr>
              <a:t>Tai Chi </a:t>
            </a:r>
            <a:r>
              <a:rPr lang="en-US" b="0" i="0" dirty="0">
                <a:solidFill>
                  <a:srgbClr val="000000"/>
                </a:solidFill>
                <a:effectLst/>
                <a:latin typeface="Source Sans Pro Web"/>
              </a:rPr>
              <a:t>and similar mind and body movement practices have been shown to improve balance and stability in older adults and this can help maintain independence and prevent future falls.</a:t>
            </a:r>
          </a:p>
          <a:p>
            <a:pPr algn="l"/>
            <a:endParaRPr lang="en-US" b="0" i="0" dirty="0">
              <a:solidFill>
                <a:srgbClr val="000000"/>
              </a:solidFill>
              <a:effectLst/>
              <a:latin typeface="Source Sans Pro Web"/>
            </a:endParaRPr>
          </a:p>
          <a:p>
            <a:pPr algn="l"/>
            <a:endParaRPr lang="en-US" b="0" i="0" dirty="0">
              <a:solidFill>
                <a:srgbClr val="000000"/>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63</a:t>
            </a:fld>
            <a:endParaRPr lang="en-US"/>
          </a:p>
        </p:txBody>
      </p:sp>
    </p:spTree>
    <p:extLst>
      <p:ext uri="{BB962C8B-B14F-4D97-AF65-F5344CB8AC3E}">
        <p14:creationId xmlns:p14="http://schemas.microsoft.com/office/powerpoint/2010/main" val="358849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hlinkClick r:id="rId3"/>
              </a:rPr>
              <a:t>Fact Sheet: Aging in the United States | PRB</a:t>
            </a:r>
            <a:r>
              <a:rPr lang="en-US" dirty="0"/>
              <a:t>  https://www.prb.org/resources/fact-sheet-aging-in-the-united-states/</a:t>
            </a:r>
          </a:p>
          <a:p>
            <a:pPr algn="l" fontAlgn="base"/>
            <a:r>
              <a:rPr lang="en-US" dirty="0"/>
              <a:t> </a:t>
            </a:r>
          </a:p>
          <a:p>
            <a:pPr algn="l" fontAlgn="base"/>
            <a:endParaRPr lang="en-US" b="0" i="0" dirty="0">
              <a:solidFill>
                <a:srgbClr val="2B2B2B"/>
              </a:solidFill>
              <a:effectLst/>
              <a:highlight>
                <a:srgbClr val="FFFFFF"/>
              </a:highlight>
              <a:latin typeface="Source Sans Pro" panose="020B0503030403020204" pitchFamily="34" charset="0"/>
            </a:endParaRPr>
          </a:p>
          <a:p>
            <a:pPr algn="l" fontAlgn="base"/>
            <a:r>
              <a:rPr lang="en-US" b="0" i="0" dirty="0">
                <a:solidFill>
                  <a:srgbClr val="2B2B2B"/>
                </a:solidFill>
                <a:effectLst/>
                <a:highlight>
                  <a:srgbClr val="FFFFFF"/>
                </a:highlight>
                <a:latin typeface="Source Sans Pro" panose="020B0503030403020204" pitchFamily="34" charset="0"/>
              </a:rPr>
              <a:t>The current growth of the population ages 65 and older, driven by the large baby boom generation—those born between 1946 and 1964—is unprecedented in U.S. history.</a:t>
            </a:r>
          </a:p>
          <a:p>
            <a:pPr algn="l" fontAlgn="base"/>
            <a:r>
              <a:rPr lang="en-US" b="0" i="0" dirty="0">
                <a:solidFill>
                  <a:srgbClr val="2B2B2B"/>
                </a:solidFill>
                <a:effectLst/>
                <a:highlight>
                  <a:srgbClr val="FFFFFF"/>
                </a:highlight>
                <a:latin typeface="Source Sans Pro" panose="020B0503030403020204" pitchFamily="34" charset="0"/>
              </a:rPr>
              <a:t>This aging of the U.S. population has brought both challenges and opportunities to the economy, infrastructure, and institutions.</a:t>
            </a:r>
          </a:p>
          <a:p>
            <a:pPr algn="l" fontAlgn="base"/>
            <a:endParaRPr lang="en-US" b="1" i="0" dirty="0">
              <a:solidFill>
                <a:srgbClr val="2B2B2B"/>
              </a:solidFill>
              <a:effectLst/>
              <a:highlight>
                <a:srgbClr val="FFFFFF"/>
              </a:highlight>
              <a:latin typeface="inherit"/>
            </a:endParaRPr>
          </a:p>
          <a:p>
            <a:pPr algn="l" fontAlgn="base"/>
            <a:r>
              <a:rPr lang="en-US" b="1" i="0" dirty="0">
                <a:solidFill>
                  <a:srgbClr val="2B2B2B"/>
                </a:solidFill>
                <a:effectLst/>
                <a:highlight>
                  <a:srgbClr val="FFFFFF"/>
                </a:highlight>
                <a:latin typeface="inherit"/>
              </a:rPr>
              <a:t>The number of Americans ages 65 and older is projected to increase </a:t>
            </a:r>
            <a:r>
              <a:rPr lang="en-US" b="0" i="0" dirty="0">
                <a:solidFill>
                  <a:srgbClr val="2B2B2B"/>
                </a:solidFill>
                <a:effectLst/>
                <a:highlight>
                  <a:srgbClr val="FFFFFF"/>
                </a:highlight>
                <a:latin typeface="Source Sans Pro" panose="020B0503030403020204" pitchFamily="34" charset="0"/>
              </a:rPr>
              <a:t>from 58 million in 2022 to 82 million by 2050 (a 47% increase), and the 65-and-older age group’s share of the total population is projected to rise from 17% to 23%.</a:t>
            </a:r>
            <a:r>
              <a:rPr lang="en-US" b="0" i="0" u="sng" baseline="30000" dirty="0">
                <a:solidFill>
                  <a:srgbClr val="2375BB"/>
                </a:solidFill>
                <a:effectLst/>
                <a:highlight>
                  <a:srgbClr val="FFFFFF"/>
                </a:highlight>
                <a:latin typeface="Source Sans Pro" panose="020B0503030403020204" pitchFamily="34" charset="0"/>
                <a:hlinkClick r:id="rId4"/>
              </a:rPr>
              <a:t>1</a:t>
            </a:r>
            <a:endParaRPr lang="en-US" b="0" i="0" dirty="0">
              <a:solidFill>
                <a:srgbClr val="2B2B2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The U.S population is older today than it has ever been.</a:t>
            </a:r>
            <a:r>
              <a:rPr lang="en-US" b="0" i="0" dirty="0">
                <a:solidFill>
                  <a:srgbClr val="2B2B2B"/>
                </a:solidFill>
                <a:effectLst/>
                <a:highlight>
                  <a:srgbClr val="FFFFFF"/>
                </a:highlight>
                <a:latin typeface="Source Sans Pro" panose="020B0503030403020204" pitchFamily="34" charset="0"/>
              </a:rPr>
              <a:t> Between 1980 and 2022, the median age of the population increased from 30.0 to 38.9, but one-third (17) of states in the country had a median age above 40 in 2022, with Maine (44.8) and New Hampshire (43.3) at the top of the list.</a:t>
            </a:r>
            <a:r>
              <a:rPr lang="en-US" b="0" i="0" u="sng" baseline="30000" dirty="0">
                <a:solidFill>
                  <a:srgbClr val="2375BB"/>
                </a:solidFill>
                <a:effectLst/>
                <a:highlight>
                  <a:srgbClr val="FFFFFF"/>
                </a:highlight>
                <a:latin typeface="Source Sans Pro" panose="020B0503030403020204" pitchFamily="34" charset="0"/>
                <a:hlinkClick r:id="rId5"/>
              </a:rPr>
              <a:t>2</a:t>
            </a:r>
            <a:endParaRPr lang="en-US" b="0" i="0" dirty="0">
              <a:solidFill>
                <a:srgbClr val="2B2B2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The older population is becoming</a:t>
            </a:r>
            <a:r>
              <a:rPr lang="en-US" b="0" i="0" dirty="0">
                <a:solidFill>
                  <a:srgbClr val="2B2B2B"/>
                </a:solidFill>
                <a:effectLst/>
                <a:highlight>
                  <a:srgbClr val="FFFFFF"/>
                </a:highlight>
                <a:latin typeface="Source Sans Pro" panose="020B0503030403020204" pitchFamily="34" charset="0"/>
              </a:rPr>
              <a:t> </a:t>
            </a:r>
            <a:r>
              <a:rPr lang="en-US" b="1" i="0" dirty="0">
                <a:solidFill>
                  <a:srgbClr val="2B2B2B"/>
                </a:solidFill>
                <a:effectLst/>
                <a:highlight>
                  <a:srgbClr val="FFFFFF"/>
                </a:highlight>
                <a:latin typeface="inherit"/>
              </a:rPr>
              <a:t>more racially and ethnically diverse.</a:t>
            </a:r>
            <a:r>
              <a:rPr lang="en-US" b="0" i="0" dirty="0">
                <a:solidFill>
                  <a:srgbClr val="2B2B2B"/>
                </a:solidFill>
                <a:effectLst/>
                <a:highlight>
                  <a:srgbClr val="FFFFFF"/>
                </a:highlight>
                <a:latin typeface="Source Sans Pro" panose="020B0503030403020204" pitchFamily="34" charset="0"/>
              </a:rPr>
              <a:t> Between 2022 and 2050 the share of the older population that identifies as non-Hispanic white is projected to drop from 75% to 60%.</a:t>
            </a:r>
            <a:r>
              <a:rPr lang="en-US" b="0" i="0" u="sng" baseline="30000" dirty="0">
                <a:solidFill>
                  <a:srgbClr val="2375BB"/>
                </a:solidFill>
                <a:effectLst/>
                <a:highlight>
                  <a:srgbClr val="FFFFFF"/>
                </a:highlight>
                <a:latin typeface="Source Sans Pro" panose="020B0503030403020204" pitchFamily="34" charset="0"/>
                <a:hlinkClick r:id="rId6"/>
              </a:rPr>
              <a:t>3</a:t>
            </a:r>
            <a:endParaRPr lang="en-US" b="0" i="0" dirty="0">
              <a:solidFill>
                <a:srgbClr val="2B2B2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The rising diversity among older Americans can’t match the rapidly changing racial/ethnic composition of those under age 18, creating a diversity gap </a:t>
            </a:r>
            <a:r>
              <a:rPr lang="en-US" b="0" i="0" dirty="0">
                <a:solidFill>
                  <a:srgbClr val="2B2B2B"/>
                </a:solidFill>
                <a:effectLst/>
                <a:highlight>
                  <a:srgbClr val="FFFFFF"/>
                </a:highlight>
                <a:latin typeface="Source Sans Pro" panose="020B0503030403020204" pitchFamily="34" charset="0"/>
              </a:rPr>
              <a:t>between generations. In 2022, fewer than half of children ages 0 to 17 (49%) were non-Hispanic white.</a:t>
            </a:r>
            <a:r>
              <a:rPr lang="en-US" b="0" i="0" u="sng" baseline="30000" dirty="0">
                <a:solidFill>
                  <a:srgbClr val="2375BB"/>
                </a:solidFill>
                <a:effectLst/>
                <a:highlight>
                  <a:srgbClr val="FFFFFF"/>
                </a:highlight>
                <a:latin typeface="Source Sans Pro" panose="020B0503030403020204" pitchFamily="34" charset="0"/>
                <a:hlinkClick r:id="rId7"/>
              </a:rPr>
              <a:t>4</a:t>
            </a:r>
            <a:r>
              <a:rPr lang="en-US" b="0" i="0" dirty="0">
                <a:solidFill>
                  <a:srgbClr val="2B2B2B"/>
                </a:solidFill>
                <a:effectLst/>
                <a:highlight>
                  <a:srgbClr val="FFFFFF"/>
                </a:highlight>
                <a:latin typeface="Source Sans Pro" panose="020B0503030403020204" pitchFamily="34" charset="0"/>
              </a:rPr>
              <a:t> But research shows that there is fluidity in how people identify with racial/ethnic categories: Mixed-race Americans (particularly mixed Hispanic and white) increasingly see themselves as part of the white majority.</a:t>
            </a:r>
            <a:r>
              <a:rPr lang="en-US" b="0" i="0" u="sng" baseline="30000" dirty="0">
                <a:solidFill>
                  <a:srgbClr val="2375BB"/>
                </a:solidFill>
                <a:effectLst/>
                <a:highlight>
                  <a:srgbClr val="FFFFFF"/>
                </a:highlight>
                <a:latin typeface="Source Sans Pro" panose="020B0503030403020204" pitchFamily="34" charset="0"/>
                <a:hlinkClick r:id="rId8"/>
              </a:rPr>
              <a:t>5</a:t>
            </a:r>
            <a:endParaRPr lang="en-US" b="0" i="0" u="sng" baseline="30000" dirty="0">
              <a:solidFill>
                <a:srgbClr val="2375BB"/>
              </a:solidFill>
              <a:effectLst/>
              <a:highlight>
                <a:srgbClr val="FFFFFF"/>
              </a:highlight>
              <a:latin typeface="Source Sans Pro" panose="020B0503030403020204" pitchFamily="34" charset="0"/>
            </a:endParaRPr>
          </a:p>
          <a:p>
            <a:pPr algn="l" fontAlgn="base"/>
            <a:endParaRPr lang="en-US" b="0" i="0" u="sng" baseline="30000" dirty="0">
              <a:solidFill>
                <a:srgbClr val="2375B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More older adults are divorced</a:t>
            </a:r>
            <a:r>
              <a:rPr lang="en-US" b="0" i="0" dirty="0">
                <a:solidFill>
                  <a:srgbClr val="2B2B2B"/>
                </a:solidFill>
                <a:effectLst/>
                <a:highlight>
                  <a:srgbClr val="FFFFFF"/>
                </a:highlight>
                <a:latin typeface="Source Sans Pro" panose="020B0503030403020204" pitchFamily="34" charset="0"/>
              </a:rPr>
              <a:t> compared with previous generations. The share of divorced women ages 65 and older increased from 3% in 1980 to 15% in 2023, and for men from 4% to 12% during the same period.</a:t>
            </a:r>
            <a:r>
              <a:rPr lang="en-US" b="0" i="0" u="sng" baseline="30000" dirty="0">
                <a:solidFill>
                  <a:srgbClr val="2375BB"/>
                </a:solidFill>
                <a:effectLst/>
                <a:highlight>
                  <a:srgbClr val="FFFFFF"/>
                </a:highlight>
                <a:latin typeface="Source Sans Pro" panose="020B0503030403020204" pitchFamily="34" charset="0"/>
                <a:hlinkClick r:id="rId9"/>
              </a:rPr>
              <a:t>15</a:t>
            </a:r>
            <a:endParaRPr lang="en-US" b="0" i="0" dirty="0">
              <a:solidFill>
                <a:srgbClr val="2B2B2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More older women are living alone.</a:t>
            </a:r>
            <a:r>
              <a:rPr lang="en-US" b="0" i="0" dirty="0">
                <a:solidFill>
                  <a:srgbClr val="2B2B2B"/>
                </a:solidFill>
                <a:effectLst/>
                <a:highlight>
                  <a:srgbClr val="FFFFFF"/>
                </a:highlight>
                <a:latin typeface="Source Sans Pro" panose="020B0503030403020204" pitchFamily="34" charset="0"/>
              </a:rPr>
              <a:t> Over one-fourth (27%) of women ages 65 to 74 lived alone in 2023. This share jumped to 39% among women ages 75 to 84, and to 50% among women ages 85 and older.</a:t>
            </a:r>
            <a:r>
              <a:rPr lang="en-US" b="0" i="0" u="sng" baseline="30000" dirty="0">
                <a:solidFill>
                  <a:srgbClr val="2375BB"/>
                </a:solidFill>
                <a:effectLst/>
                <a:highlight>
                  <a:srgbClr val="FFFFFF"/>
                </a:highlight>
                <a:latin typeface="Source Sans Pro" panose="020B0503030403020204" pitchFamily="34" charset="0"/>
                <a:hlinkClick r:id="rId10"/>
              </a:rPr>
              <a:t>16</a:t>
            </a:r>
            <a:endParaRPr lang="en-US" b="0" i="0" dirty="0">
              <a:solidFill>
                <a:srgbClr val="2B2B2B"/>
              </a:solidFill>
              <a:effectLst/>
              <a:highlight>
                <a:srgbClr val="FFFFFF"/>
              </a:highlight>
              <a:latin typeface="Source Sans Pro" panose="020B0503030403020204" pitchFamily="34" charset="0"/>
            </a:endParaRPr>
          </a:p>
          <a:p>
            <a:pPr algn="l" fontAlgn="base"/>
            <a:r>
              <a:rPr lang="en-US" b="1" i="0" dirty="0">
                <a:solidFill>
                  <a:srgbClr val="2B2B2B"/>
                </a:solidFill>
                <a:effectLst/>
                <a:highlight>
                  <a:srgbClr val="FFFFFF"/>
                </a:highlight>
                <a:latin typeface="inherit"/>
              </a:rPr>
              <a:t>Older Americans face a</a:t>
            </a:r>
            <a:r>
              <a:rPr lang="en-US" b="0" i="0" dirty="0">
                <a:solidFill>
                  <a:srgbClr val="2B2B2B"/>
                </a:solidFill>
                <a:effectLst/>
                <a:highlight>
                  <a:srgbClr val="FFFFFF"/>
                </a:highlight>
                <a:latin typeface="Source Sans Pro" panose="020B0503030403020204" pitchFamily="34" charset="0"/>
              </a:rPr>
              <a:t> </a:t>
            </a:r>
            <a:r>
              <a:rPr lang="en-US" b="1" i="0" dirty="0">
                <a:solidFill>
                  <a:srgbClr val="2B2B2B"/>
                </a:solidFill>
                <a:effectLst/>
                <a:highlight>
                  <a:srgbClr val="FFFFFF"/>
                </a:highlight>
                <a:latin typeface="inherit"/>
              </a:rPr>
              <a:t>caregiving gap</a:t>
            </a:r>
            <a:r>
              <a:rPr lang="en-US" b="0" i="0" dirty="0">
                <a:solidFill>
                  <a:srgbClr val="2B2B2B"/>
                </a:solidFill>
                <a:effectLst/>
                <a:highlight>
                  <a:srgbClr val="FFFFFF"/>
                </a:highlight>
                <a:latin typeface="Source Sans Pro" panose="020B0503030403020204" pitchFamily="34" charset="0"/>
              </a:rPr>
              <a:t>, especially those with lower incomes and dementia.</a:t>
            </a:r>
            <a:r>
              <a:rPr lang="en-US" b="0" i="0" u="sng" baseline="30000" dirty="0">
                <a:solidFill>
                  <a:srgbClr val="2375BB"/>
                </a:solidFill>
                <a:effectLst/>
                <a:highlight>
                  <a:srgbClr val="FFFFFF"/>
                </a:highlight>
                <a:latin typeface="Source Sans Pro" panose="020B0503030403020204" pitchFamily="34" charset="0"/>
                <a:hlinkClick r:id="rId11"/>
              </a:rPr>
              <a:t>17</a:t>
            </a:r>
            <a:r>
              <a:rPr lang="en-US" b="0" i="0" dirty="0">
                <a:solidFill>
                  <a:srgbClr val="2B2B2B"/>
                </a:solidFill>
                <a:effectLst/>
                <a:highlight>
                  <a:srgbClr val="FFFFFF"/>
                </a:highlight>
                <a:latin typeface="Source Sans Pro" panose="020B0503030403020204" pitchFamily="34" charset="0"/>
              </a:rPr>
              <a:t> Demand for elder care is expected to increase sharply with a rise in the number of Americans living with Alzheimer’s disease, which could more than double by 2050 to 13 million, from 6 million today.</a:t>
            </a:r>
            <a:r>
              <a:rPr lang="en-US" b="0" i="0" u="sng" baseline="30000" dirty="0">
                <a:solidFill>
                  <a:srgbClr val="2375BB"/>
                </a:solidFill>
                <a:effectLst/>
                <a:highlight>
                  <a:srgbClr val="FFFFFF"/>
                </a:highlight>
                <a:latin typeface="Source Sans Pro" panose="020B0503030403020204" pitchFamily="34" charset="0"/>
                <a:hlinkClick r:id="rId12"/>
              </a:rPr>
              <a:t>18</a:t>
            </a:r>
            <a:endParaRPr lang="en-US" b="0" i="0" dirty="0">
              <a:solidFill>
                <a:srgbClr val="2B2B2B"/>
              </a:solidFill>
              <a:effectLst/>
              <a:highlight>
                <a:srgbClr val="FFFFFF"/>
              </a:highlight>
              <a:latin typeface="Source Sans Pro" panose="020B0503030403020204" pitchFamily="34" charset="0"/>
            </a:endParaRPr>
          </a:p>
          <a:p>
            <a:pPr algn="l" fontAlgn="base"/>
            <a:endParaRPr lang="en-US" b="0" i="0" dirty="0">
              <a:solidFill>
                <a:srgbClr val="2B2B2B"/>
              </a:solidFill>
              <a:effectLst/>
              <a:highlight>
                <a:srgbClr val="FFFFFF"/>
              </a:highlight>
              <a:latin typeface="Source Sans Pro" panose="020B0503030403020204" pitchFamily="34" charset="0"/>
            </a:endParaRPr>
          </a:p>
          <a:p>
            <a:r>
              <a:rPr lang="en-US" dirty="0">
                <a:hlinkClick r:id="rId13"/>
              </a:rPr>
              <a:t>ACL Releases 2023 Profile of Older Americans | ACL Administration for Community Living</a:t>
            </a:r>
            <a:r>
              <a:rPr lang="en-US" dirty="0"/>
              <a:t> </a:t>
            </a:r>
            <a:r>
              <a:rPr lang="en-US" dirty="0">
                <a:hlinkClick r:id="rId13"/>
              </a:rPr>
              <a:t>ACL Releases 2023 Profile of Older Americans | ACL Administration for Community Living</a:t>
            </a:r>
            <a:endParaRPr lang="en-US" b="1" dirty="0"/>
          </a:p>
          <a:p>
            <a:endParaRPr lang="en-US" b="1" dirty="0"/>
          </a:p>
          <a:p>
            <a:r>
              <a:rPr lang="en-US" b="1" dirty="0"/>
              <a:t>Content slide </a:t>
            </a:r>
            <a:r>
              <a:rPr lang="en-US" dirty="0"/>
              <a:t>with PTTC logo. Please include the logo on as many pages as possible.</a:t>
            </a:r>
          </a:p>
        </p:txBody>
      </p:sp>
      <p:sp>
        <p:nvSpPr>
          <p:cNvPr id="4" name="Slide Number Placeholder 3"/>
          <p:cNvSpPr>
            <a:spLocks noGrp="1"/>
          </p:cNvSpPr>
          <p:nvPr>
            <p:ph type="sldNum" sz="quarter" idx="5"/>
          </p:nvPr>
        </p:nvSpPr>
        <p:spPr/>
        <p:txBody>
          <a:bodyPr/>
          <a:lstStyle/>
          <a:p>
            <a:fld id="{9B451CCB-3E88-4672-9763-4A586A4EB484}" type="slidenum">
              <a:rPr lang="en-US" smtClean="0"/>
              <a:t>4</a:t>
            </a:fld>
            <a:endParaRPr lang="en-US"/>
          </a:p>
        </p:txBody>
      </p:sp>
    </p:spTree>
    <p:extLst>
      <p:ext uri="{BB962C8B-B14F-4D97-AF65-F5344CB8AC3E}">
        <p14:creationId xmlns:p14="http://schemas.microsoft.com/office/powerpoint/2010/main" val="136673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10.0 million older adults (12.8%) who engaged in binge drinking in the past month, including 2.5 million (3.2%) who engaged in heavy drinking. </a:t>
            </a:r>
          </a:p>
          <a:p>
            <a:endParaRPr lang="en-US" dirty="0"/>
          </a:p>
          <a:p>
            <a:r>
              <a:rPr lang="en-US" dirty="0"/>
              <a:t>Older adult males were more likely than older adult females to have engaged in binge drinking in the past month</a:t>
            </a:r>
          </a:p>
          <a:p>
            <a:endParaRPr lang="en-US" dirty="0"/>
          </a:p>
          <a:p>
            <a:r>
              <a:rPr lang="en-US" dirty="0"/>
              <a:t>More than 1 in 7 older adult males engaged in binge drinking, compared with about 1 in 10 older adult females. </a:t>
            </a:r>
          </a:p>
          <a:p>
            <a:endParaRPr lang="en-US" dirty="0"/>
          </a:p>
          <a:p>
            <a:r>
              <a:rPr lang="en-US" dirty="0"/>
              <a:t>Older adult males were twice as likely as older adult females to have engaged in heavy drinking in the past month</a:t>
            </a:r>
          </a:p>
        </p:txBody>
      </p:sp>
      <p:sp>
        <p:nvSpPr>
          <p:cNvPr id="4" name="Slide Number Placeholder 3"/>
          <p:cNvSpPr>
            <a:spLocks noGrp="1"/>
          </p:cNvSpPr>
          <p:nvPr>
            <p:ph type="sldNum" sz="quarter" idx="5"/>
          </p:nvPr>
        </p:nvSpPr>
        <p:spPr/>
        <p:txBody>
          <a:bodyPr/>
          <a:lstStyle/>
          <a:p>
            <a:fld id="{F8C098DD-AC2D-4D4E-877A-488786E95709}" type="slidenum">
              <a:rPr lang="en-US" smtClean="0"/>
              <a:t>5</a:t>
            </a:fld>
            <a:endParaRPr lang="en-US"/>
          </a:p>
        </p:txBody>
      </p:sp>
    </p:spTree>
    <p:extLst>
      <p:ext uri="{BB962C8B-B14F-4D97-AF65-F5344CB8AC3E}">
        <p14:creationId xmlns:p14="http://schemas.microsoft.com/office/powerpoint/2010/main" val="355872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9.5 million older adults who used illicit drugs in the past year, including 7.7 million who used marijuana (9.9%) and 1.8 million who misused opioids (2.3%). </a:t>
            </a:r>
          </a:p>
          <a:p>
            <a:endParaRPr lang="en-US" dirty="0"/>
          </a:p>
          <a:p>
            <a:r>
              <a:rPr lang="en-US" dirty="0"/>
              <a:t>Older adult males were more likely than older adult females to have used illicit drugs in the past year</a:t>
            </a:r>
          </a:p>
          <a:p>
            <a:endParaRPr lang="en-US" dirty="0"/>
          </a:p>
          <a:p>
            <a:r>
              <a:rPr lang="en-US" dirty="0"/>
              <a:t>About 1 in 7 older adult males used illicit drugs, compared with about 1 in 10 older adult females. </a:t>
            </a:r>
          </a:p>
          <a:p>
            <a:endParaRPr lang="en-US" dirty="0"/>
          </a:p>
          <a:p>
            <a:r>
              <a:rPr lang="en-US" dirty="0"/>
              <a:t>Older adult males were more likely than older adult females to have used marijuana in the past year</a:t>
            </a:r>
          </a:p>
          <a:p>
            <a:endParaRPr lang="en-US" dirty="0"/>
          </a:p>
          <a:p>
            <a:r>
              <a:rPr lang="en-US" dirty="0"/>
              <a:t>About 1 in 8 older adult males used marijuana, compared with about 1 in 13 older adult females</a:t>
            </a:r>
            <a:r>
              <a:rPr lang="en-US"/>
              <a:t>. About </a:t>
            </a:r>
            <a:r>
              <a:rPr lang="en-US" dirty="0"/>
              <a:t>1 in 45 older adults misused opioids in the past year. Similar percentages of older adult females and males misused opioids.</a:t>
            </a:r>
          </a:p>
        </p:txBody>
      </p:sp>
      <p:sp>
        <p:nvSpPr>
          <p:cNvPr id="4" name="Slide Number Placeholder 3"/>
          <p:cNvSpPr>
            <a:spLocks noGrp="1"/>
          </p:cNvSpPr>
          <p:nvPr>
            <p:ph type="sldNum" sz="quarter" idx="5"/>
          </p:nvPr>
        </p:nvSpPr>
        <p:spPr/>
        <p:txBody>
          <a:bodyPr/>
          <a:lstStyle/>
          <a:p>
            <a:fld id="{F8C098DD-AC2D-4D4E-877A-488786E95709}" type="slidenum">
              <a:rPr lang="en-US" smtClean="0"/>
              <a:t>6</a:t>
            </a:fld>
            <a:endParaRPr lang="en-US"/>
          </a:p>
        </p:txBody>
      </p:sp>
    </p:spTree>
    <p:extLst>
      <p:ext uri="{BB962C8B-B14F-4D97-AF65-F5344CB8AC3E}">
        <p14:creationId xmlns:p14="http://schemas.microsoft.com/office/powerpoint/2010/main" val="3856642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Extensive scientific findings from a variety of disciplines, including epidemiology, neuroscience, medicine, psychology, and sociology, converge on the same conclusion: social connection is a significant predictor of longevity and better physical, cognitive, and mental health, while social isolation and loneliness are significant predictors of premature death and poor health.10,20,32,124 In fact, the benefits of social connection extend beyond health-related outcomes. They influence an individual’s educational attainment, workplace satisfaction, economic prosperity, and overall feelings of well-being and life fulfillment. This chapter summarizes the rapidly growing body of evidence on the relationship between various indicators of social connection and these outcomes for individuals</a:t>
            </a:r>
          </a:p>
          <a:p>
            <a:endParaRPr lang="en-US" dirty="0"/>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7</a:t>
            </a:fld>
            <a:endParaRPr lang="en-US"/>
          </a:p>
        </p:txBody>
      </p:sp>
    </p:spTree>
    <p:extLst>
      <p:ext uri="{BB962C8B-B14F-4D97-AF65-F5344CB8AC3E}">
        <p14:creationId xmlns:p14="http://schemas.microsoft.com/office/powerpoint/2010/main" val="284877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1" i="0" dirty="0">
                <a:solidFill>
                  <a:srgbClr val="1C2838"/>
                </a:solidFill>
                <a:effectLst/>
                <a:latin typeface="Inter"/>
              </a:rPr>
              <a:t>What Is Loneliness?</a:t>
            </a:r>
          </a:p>
          <a:p>
            <a:pPr algn="l"/>
            <a:endParaRPr lang="en-US" sz="1000" b="1" i="0" dirty="0">
              <a:solidFill>
                <a:srgbClr val="1C2838"/>
              </a:solidFill>
              <a:effectLst/>
              <a:latin typeface="Inter"/>
            </a:endParaRPr>
          </a:p>
          <a:p>
            <a:pPr algn="l"/>
            <a:r>
              <a:rPr lang="en-US" sz="1000" b="0" i="0" dirty="0">
                <a:solidFill>
                  <a:srgbClr val="666666"/>
                </a:solidFill>
                <a:effectLst/>
                <a:highlight>
                  <a:srgbClr val="FFFFFF"/>
                </a:highlight>
                <a:latin typeface="Georgia" panose="02040502050405020303" pitchFamily="18" charset="0"/>
              </a:rPr>
              <a:t>Although most of us think of loneliness as an emotional state, it takes a physical toll on brains and bodies when lack of human contact becomes chronic. In fact, </a:t>
            </a:r>
            <a:r>
              <a:rPr lang="en-US" sz="1000" b="0" i="0" u="none" strike="noStrike" dirty="0">
                <a:solidFill>
                  <a:srgbClr val="CD3830"/>
                </a:solidFill>
                <a:effectLst/>
                <a:highlight>
                  <a:srgbClr val="FFFFFF"/>
                </a:highlight>
                <a:latin typeface="Georgia" panose="02040502050405020303" pitchFamily="18" charset="0"/>
                <a:hlinkClick r:id="rId3"/>
              </a:rPr>
              <a:t>social isolation increases total risk of premature death by up to 50 percent.</a:t>
            </a:r>
            <a:endParaRPr lang="en-US" sz="1000" b="1" i="0" u="none" strike="noStrike" dirty="0">
              <a:solidFill>
                <a:srgbClr val="1C2838"/>
              </a:solidFill>
              <a:effectLst/>
              <a:highlight>
                <a:srgbClr val="FFFFFF"/>
              </a:highlight>
              <a:latin typeface="Inter"/>
            </a:endParaRPr>
          </a:p>
          <a:p>
            <a:pPr algn="l"/>
            <a:endParaRPr lang="en-US" sz="1000" b="1" i="0" u="none" strike="noStrike" dirty="0">
              <a:solidFill>
                <a:srgbClr val="1C2838"/>
              </a:solidFill>
              <a:effectLst/>
              <a:highlight>
                <a:srgbClr val="FFFFFF"/>
              </a:highlight>
              <a:latin typeface="Inter"/>
            </a:endParaRPr>
          </a:p>
          <a:p>
            <a:pPr algn="l"/>
            <a:endParaRPr lang="en-US" sz="1000" b="1" i="0" dirty="0">
              <a:solidFill>
                <a:srgbClr val="1C2838"/>
              </a:solidFill>
              <a:effectLst/>
              <a:latin typeface="Inter"/>
            </a:endParaRPr>
          </a:p>
          <a:p>
            <a:pPr algn="l"/>
            <a:r>
              <a:rPr lang="en-US" sz="1000" b="0" i="0" dirty="0">
                <a:solidFill>
                  <a:srgbClr val="1C2838"/>
                </a:solidFill>
                <a:effectLst/>
                <a:latin typeface="Inter"/>
              </a:rPr>
              <a:t>Humans have an innate need to feel like they belong. Loneliness, then, is an emotional state typically defined by painful feelings associated with a sense of isolation and/or a lack of social contact or belonging.</a:t>
            </a:r>
            <a:r>
              <a:rPr lang="en-US" sz="1000" b="0" i="0" baseline="30000" dirty="0">
                <a:solidFill>
                  <a:srgbClr val="1C2838"/>
                </a:solidFill>
                <a:effectLst/>
                <a:latin typeface="Inter"/>
              </a:rPr>
              <a:t>1</a:t>
            </a:r>
            <a:endParaRPr lang="en-US" sz="1000" b="0" i="0" dirty="0">
              <a:solidFill>
                <a:srgbClr val="1C2838"/>
              </a:solidFill>
              <a:effectLst/>
              <a:latin typeface="Inter"/>
            </a:endParaRPr>
          </a:p>
          <a:p>
            <a:pPr algn="l"/>
            <a:r>
              <a:rPr lang="en-US" sz="1000" b="0" i="0" dirty="0">
                <a:solidFill>
                  <a:srgbClr val="1C2838"/>
                </a:solidFill>
                <a:effectLst/>
                <a:latin typeface="Inter"/>
              </a:rPr>
              <a:t>Loneliness and social isolation, however, are two different things. The latter is simply a lack of human contact and interaction. Meanwhile, loneliness comprises feelings of pain or distress that are often associated with being isolated or alone. The point is that some people can be socially isolated and </a:t>
            </a:r>
            <a:r>
              <a:rPr lang="en-US" sz="1000" b="0" i="1" dirty="0">
                <a:solidFill>
                  <a:srgbClr val="1C2838"/>
                </a:solidFill>
                <a:effectLst/>
                <a:latin typeface="Inter"/>
              </a:rPr>
              <a:t>not</a:t>
            </a:r>
            <a:r>
              <a:rPr lang="en-US" sz="1000" b="0" i="0" dirty="0">
                <a:solidFill>
                  <a:srgbClr val="1C2838"/>
                </a:solidFill>
                <a:effectLst/>
                <a:latin typeface="Inter"/>
              </a:rPr>
              <a:t> feel lonely. Similarly, others can be surrounded by people and still feel utterly alone.</a:t>
            </a:r>
            <a:r>
              <a:rPr lang="en-US" sz="1000" b="0" i="0" baseline="30000" dirty="0">
                <a:solidFill>
                  <a:srgbClr val="1C2838"/>
                </a:solidFill>
                <a:effectLst/>
                <a:latin typeface="Inter"/>
              </a:rPr>
              <a:t>2</a:t>
            </a:r>
            <a:endParaRPr lang="en-US" sz="1000" b="0" i="0" dirty="0">
              <a:solidFill>
                <a:srgbClr val="1C2838"/>
              </a:solidFill>
              <a:effectLst/>
              <a:latin typeface="Inter"/>
            </a:endParaRPr>
          </a:p>
          <a:p>
            <a:pPr algn="l"/>
            <a:r>
              <a:rPr lang="en-US" sz="1000" b="0" i="0" dirty="0">
                <a:solidFill>
                  <a:srgbClr val="1C2838"/>
                </a:solidFill>
                <a:effectLst/>
                <a:latin typeface="Inter"/>
              </a:rPr>
              <a:t>Based on these definitions, a significant percentage of people in the U.S. are lonely. According to a recent paper in the International Journal of Environmental Research and Public Health, roughly 11 to 22% of adults are lonely, with those figures increasing to 35% for those aged 45 and older.</a:t>
            </a:r>
            <a:r>
              <a:rPr lang="en-US" sz="1000" b="0" i="0" baseline="30000" dirty="0">
                <a:solidFill>
                  <a:srgbClr val="1C2838"/>
                </a:solidFill>
                <a:effectLst/>
                <a:latin typeface="Inter"/>
              </a:rPr>
              <a:t>2</a:t>
            </a:r>
            <a:endParaRPr lang="en-US" sz="1000" b="0" i="0" dirty="0">
              <a:solidFill>
                <a:srgbClr val="1C2838"/>
              </a:solidFill>
              <a:effectLst/>
              <a:latin typeface="Inter"/>
            </a:endParaRPr>
          </a:p>
          <a:p>
            <a:pPr algn="l"/>
            <a:r>
              <a:rPr lang="en-US" sz="1000" b="0" i="0" dirty="0">
                <a:solidFill>
                  <a:srgbClr val="1C2838"/>
                </a:solidFill>
                <a:effectLst/>
                <a:latin typeface="Inter"/>
              </a:rPr>
              <a:t>So what does loneliness have to do with addiction? Not only is loneliness a significant stressor that’s associated with social, psychological, and physical health outcomes, but also it’s linked to depression and anxiety as well as substance misuse. In fact, according to the aforementioned paper, loneliness is an important risk factor for substance use.</a:t>
            </a:r>
            <a:r>
              <a:rPr lang="en-US" sz="1000" b="0" i="0" baseline="30000" dirty="0">
                <a:solidFill>
                  <a:srgbClr val="1C2838"/>
                </a:solidFill>
                <a:effectLst/>
                <a:latin typeface="Inter"/>
              </a:rPr>
              <a:t>3</a:t>
            </a:r>
            <a:endParaRPr lang="en-US" sz="1000" b="0" i="0" dirty="0">
              <a:solidFill>
                <a:srgbClr val="1C2838"/>
              </a:solidFill>
              <a:effectLst/>
              <a:latin typeface="Inter"/>
            </a:endParaRPr>
          </a:p>
          <a:p>
            <a:pPr algn="l"/>
            <a:r>
              <a:rPr lang="en-US" sz="1000" b="1" i="0" dirty="0">
                <a:solidFill>
                  <a:srgbClr val="1C2838"/>
                </a:solidFill>
                <a:effectLst/>
                <a:latin typeface="Inter"/>
              </a:rPr>
              <a:t>The Impact of Loneliness</a:t>
            </a:r>
          </a:p>
          <a:p>
            <a:pPr algn="l"/>
            <a:r>
              <a:rPr lang="en-US" sz="1000" b="0" i="0" dirty="0">
                <a:solidFill>
                  <a:srgbClr val="1C2838"/>
                </a:solidFill>
                <a:effectLst/>
                <a:latin typeface="Inter"/>
              </a:rPr>
              <a:t>A host of physical and mental health issues are related to loneliness as described below. And the impact loneliness can have on an individual is substantial. In fact, some scientists surmise that the risk of social disconnectedness on your health and wellbeing is comparable to other risk factors such as obesity, smoking, air pollution, and physical inactivity.</a:t>
            </a:r>
            <a:r>
              <a:rPr lang="en-US" sz="1000" b="0" i="0" baseline="30000" dirty="0">
                <a:solidFill>
                  <a:srgbClr val="1C2838"/>
                </a:solidFill>
                <a:effectLst/>
                <a:latin typeface="Inter"/>
              </a:rPr>
              <a:t>4</a:t>
            </a:r>
            <a:endParaRPr lang="en-US" sz="1000" b="0" i="0" dirty="0">
              <a:solidFill>
                <a:srgbClr val="1C2838"/>
              </a:solidFill>
              <a:effectLst/>
              <a:latin typeface="Inter"/>
            </a:endParaRPr>
          </a:p>
          <a:p>
            <a:pPr algn="l"/>
            <a:r>
              <a:rPr lang="en-US" sz="1000" b="0" i="0" dirty="0">
                <a:solidFill>
                  <a:srgbClr val="1C2838"/>
                </a:solidFill>
                <a:effectLst/>
                <a:latin typeface="Inter"/>
              </a:rPr>
              <a:t>Loneliness can increase the risk for the following physical health issues:</a:t>
            </a:r>
            <a:r>
              <a:rPr lang="en-US" sz="1000" b="0" i="0" baseline="30000" dirty="0">
                <a:solidFill>
                  <a:srgbClr val="1C2838"/>
                </a:solidFill>
                <a:effectLst/>
                <a:latin typeface="Inter"/>
              </a:rPr>
              <a:t>1,4,5</a:t>
            </a:r>
            <a:endParaRPr lang="en-US" sz="1000" b="0" i="0" dirty="0">
              <a:solidFill>
                <a:srgbClr val="1C2838"/>
              </a:solidFill>
              <a:effectLst/>
              <a:latin typeface="Inter"/>
            </a:endParaRPr>
          </a:p>
          <a:p>
            <a:pPr algn="l">
              <a:buFont typeface="Arial" panose="020B0604020202020204" pitchFamily="34" charset="0"/>
              <a:buChar char="•"/>
            </a:pPr>
            <a:r>
              <a:rPr lang="en-US" sz="1000" b="0" i="0" dirty="0">
                <a:solidFill>
                  <a:srgbClr val="1C2838"/>
                </a:solidFill>
                <a:effectLst/>
                <a:latin typeface="Inter"/>
              </a:rPr>
              <a:t>Stroke.</a:t>
            </a:r>
          </a:p>
          <a:p>
            <a:pPr algn="l">
              <a:buFont typeface="Arial" panose="020B0604020202020204" pitchFamily="34" charset="0"/>
              <a:buChar char="•"/>
            </a:pPr>
            <a:r>
              <a:rPr lang="en-US" sz="1000" b="0" i="0" dirty="0">
                <a:solidFill>
                  <a:srgbClr val="1C2838"/>
                </a:solidFill>
                <a:effectLst/>
                <a:latin typeface="Inter"/>
              </a:rPr>
              <a:t>Heart disease and high blood pressure.</a:t>
            </a:r>
          </a:p>
          <a:p>
            <a:pPr algn="l">
              <a:buFont typeface="Arial" panose="020B0604020202020204" pitchFamily="34" charset="0"/>
              <a:buChar char="•"/>
            </a:pPr>
            <a:r>
              <a:rPr lang="en-US" sz="1000" b="0" i="0" dirty="0">
                <a:solidFill>
                  <a:srgbClr val="1C2838"/>
                </a:solidFill>
                <a:effectLst/>
                <a:latin typeface="Inter"/>
              </a:rPr>
              <a:t>Death among people with heart failure.</a:t>
            </a:r>
          </a:p>
          <a:p>
            <a:pPr algn="l">
              <a:buFont typeface="Arial" panose="020B0604020202020204" pitchFamily="34" charset="0"/>
              <a:buChar char="•"/>
            </a:pPr>
            <a:r>
              <a:rPr lang="en-US" sz="1000" b="0" i="0" dirty="0">
                <a:solidFill>
                  <a:srgbClr val="1C2838"/>
                </a:solidFill>
                <a:effectLst/>
                <a:latin typeface="Inter"/>
              </a:rPr>
              <a:t>Cerebrovascular, cardiovascular, and other chronic illnesses.</a:t>
            </a:r>
          </a:p>
          <a:p>
            <a:pPr algn="l">
              <a:buFont typeface="Arial" panose="020B0604020202020204" pitchFamily="34" charset="0"/>
              <a:buChar char="•"/>
            </a:pPr>
            <a:r>
              <a:rPr lang="en-US" sz="1000" b="0" i="0" dirty="0">
                <a:solidFill>
                  <a:srgbClr val="1C2838"/>
                </a:solidFill>
                <a:effectLst/>
                <a:latin typeface="Inter"/>
              </a:rPr>
              <a:t>Obesity.</a:t>
            </a:r>
          </a:p>
          <a:p>
            <a:pPr algn="l">
              <a:buFont typeface="Arial" panose="020B0604020202020204" pitchFamily="34" charset="0"/>
              <a:buChar char="•"/>
            </a:pPr>
            <a:r>
              <a:rPr lang="en-US" sz="1000" b="0" i="0" dirty="0">
                <a:solidFill>
                  <a:srgbClr val="1C2838"/>
                </a:solidFill>
                <a:effectLst/>
                <a:latin typeface="Inter"/>
              </a:rPr>
              <a:t>Weakened immune function.</a:t>
            </a:r>
          </a:p>
          <a:p>
            <a:pPr algn="l"/>
            <a:r>
              <a:rPr lang="en-US" sz="1000" b="0" i="0" dirty="0">
                <a:solidFill>
                  <a:srgbClr val="1C2838"/>
                </a:solidFill>
                <a:effectLst/>
                <a:latin typeface="Inter"/>
              </a:rPr>
              <a:t>Mental health issues associated with loneliness can include:</a:t>
            </a:r>
          </a:p>
          <a:p>
            <a:pPr algn="l">
              <a:buFont typeface="Arial" panose="020B0604020202020204" pitchFamily="34" charset="0"/>
              <a:buChar char="•"/>
            </a:pPr>
            <a:r>
              <a:rPr lang="en-US" sz="1000" b="0" i="0" dirty="0">
                <a:solidFill>
                  <a:srgbClr val="1C2838"/>
                </a:solidFill>
                <a:effectLst/>
                <a:latin typeface="Inter"/>
              </a:rPr>
              <a:t>Suicidal ideations.</a:t>
            </a:r>
          </a:p>
          <a:p>
            <a:pPr algn="l">
              <a:buFont typeface="Arial" panose="020B0604020202020204" pitchFamily="34" charset="0"/>
              <a:buChar char="•"/>
            </a:pPr>
            <a:r>
              <a:rPr lang="en-US" sz="1000" b="0" i="0" dirty="0">
                <a:solidFill>
                  <a:srgbClr val="1C2838"/>
                </a:solidFill>
                <a:effectLst/>
                <a:latin typeface="Inter"/>
              </a:rPr>
              <a:t>Generalized anxiety disorder.</a:t>
            </a:r>
          </a:p>
          <a:p>
            <a:pPr algn="l">
              <a:buFont typeface="Arial" panose="020B0604020202020204" pitchFamily="34" charset="0"/>
              <a:buChar char="•"/>
            </a:pPr>
            <a:r>
              <a:rPr lang="en-US" sz="1000" b="0" i="0" dirty="0">
                <a:solidFill>
                  <a:srgbClr val="1C2838"/>
                </a:solidFill>
                <a:effectLst/>
                <a:latin typeface="Inter"/>
              </a:rPr>
              <a:t>Depression.</a:t>
            </a:r>
          </a:p>
          <a:p>
            <a:pPr algn="l">
              <a:buFont typeface="Arial" panose="020B0604020202020204" pitchFamily="34" charset="0"/>
              <a:buChar char="•"/>
            </a:pPr>
            <a:r>
              <a:rPr lang="en-US" sz="1000" b="0" i="0" dirty="0">
                <a:solidFill>
                  <a:srgbClr val="1C2838"/>
                </a:solidFill>
                <a:effectLst/>
                <a:latin typeface="Inter"/>
              </a:rPr>
              <a:t>Cognitive decline, memory problems, dementia, and Alzheimer’s.</a:t>
            </a:r>
          </a:p>
          <a:p>
            <a:pPr algn="l"/>
            <a:r>
              <a:rPr lang="en-US" sz="1000" b="1" i="0" dirty="0">
                <a:solidFill>
                  <a:srgbClr val="1C2838"/>
                </a:solidFill>
                <a:effectLst/>
                <a:latin typeface="Inter"/>
              </a:rPr>
              <a:t>The Link Between Loneliness and Addiction</a:t>
            </a:r>
          </a:p>
          <a:p>
            <a:pPr algn="l"/>
            <a:r>
              <a:rPr lang="en-US" sz="1000" b="0" i="0" dirty="0">
                <a:solidFill>
                  <a:srgbClr val="1C2838"/>
                </a:solidFill>
                <a:effectLst/>
                <a:latin typeface="Inter"/>
              </a:rPr>
              <a:t>Many factors contribute to substance misuse, </a:t>
            </a:r>
            <a:r>
              <a:rPr lang="en-US" sz="1000" b="0" i="0" dirty="0">
                <a:solidFill>
                  <a:srgbClr val="1C2838"/>
                </a:solidFill>
                <a:effectLst/>
                <a:latin typeface="var(--copy-font)"/>
                <a:hlinkClick r:id="rId4"/>
              </a:rPr>
              <a:t>substance use disorders (SUDs)</a:t>
            </a:r>
            <a:r>
              <a:rPr lang="en-US" sz="1000" b="0" i="0" dirty="0">
                <a:solidFill>
                  <a:srgbClr val="1C2838"/>
                </a:solidFill>
                <a:effectLst/>
                <a:latin typeface="Inter"/>
              </a:rPr>
              <a:t>, and relapse. Among them, genetic and environmental factors have been identified as vulnerability factors to substance use and addiction. What isn’t yet widely understood is the role loneliness plays in substance use. More research is needed to fully understand the relationship between loneliness and substance use; however, current evidence supports a correlation.</a:t>
            </a:r>
            <a:r>
              <a:rPr lang="en-US" sz="1000" b="0" i="0" baseline="30000" dirty="0">
                <a:solidFill>
                  <a:srgbClr val="1C2838"/>
                </a:solidFill>
                <a:effectLst/>
                <a:latin typeface="Inter"/>
              </a:rPr>
              <a:t>6</a:t>
            </a:r>
            <a:r>
              <a:rPr lang="en-US" sz="1000" b="0" i="0" dirty="0">
                <a:solidFill>
                  <a:srgbClr val="1C2838"/>
                </a:solidFill>
                <a:effectLst/>
                <a:latin typeface="Inter"/>
              </a:rPr>
              <a:t> </a:t>
            </a:r>
            <a:r>
              <a:rPr lang="en-US" sz="1000" b="0" i="0" baseline="30000" dirty="0">
                <a:solidFill>
                  <a:srgbClr val="1C2838"/>
                </a:solidFill>
                <a:effectLst/>
                <a:latin typeface="Inter"/>
              </a:rPr>
              <a:t> </a:t>
            </a:r>
            <a:endParaRPr lang="en-US" sz="1000" b="0" i="0" dirty="0">
              <a:solidFill>
                <a:srgbClr val="1C2838"/>
              </a:solidFill>
              <a:effectLst/>
              <a:latin typeface="Inter"/>
            </a:endParaRPr>
          </a:p>
          <a:p>
            <a:pPr algn="l"/>
            <a:r>
              <a:rPr lang="en-US" sz="1000" b="0" i="0" dirty="0">
                <a:solidFill>
                  <a:srgbClr val="1C2838"/>
                </a:solidFill>
                <a:effectLst/>
                <a:latin typeface="Inter"/>
              </a:rPr>
              <a:t>Existing research shows that among those who use substances, feelings of loneliness are associated with both </a:t>
            </a:r>
            <a:r>
              <a:rPr lang="en-US" sz="1000" b="0" i="0" dirty="0">
                <a:solidFill>
                  <a:srgbClr val="1C2838"/>
                </a:solidFill>
                <a:effectLst/>
                <a:latin typeface="var(--copy-font)"/>
                <a:hlinkClick r:id="rId5"/>
              </a:rPr>
              <a:t>marijuana</a:t>
            </a:r>
            <a:r>
              <a:rPr lang="en-US" sz="1000" b="0" i="0" dirty="0">
                <a:solidFill>
                  <a:srgbClr val="1C2838"/>
                </a:solidFill>
                <a:effectLst/>
                <a:latin typeface="Inter"/>
              </a:rPr>
              <a:t> and alcohol use. Researchers theorize that substances can reduce feelings of loneliness by providing a brief reprieve from the mental and emotional distress that loneliness brings.</a:t>
            </a:r>
            <a:r>
              <a:rPr lang="en-US" sz="1000" b="0" i="0" baseline="30000" dirty="0">
                <a:solidFill>
                  <a:srgbClr val="1C2838"/>
                </a:solidFill>
                <a:effectLst/>
                <a:latin typeface="Inter"/>
              </a:rPr>
              <a:t>6</a:t>
            </a:r>
            <a:endParaRPr lang="en-US" sz="1000" b="0" i="0" dirty="0">
              <a:solidFill>
                <a:srgbClr val="1C2838"/>
              </a:solidFill>
              <a:effectLst/>
              <a:latin typeface="Inter"/>
            </a:endParaRPr>
          </a:p>
          <a:p>
            <a:pPr algn="l"/>
            <a:r>
              <a:rPr lang="en-US" sz="1000" b="0" i="0" dirty="0">
                <a:solidFill>
                  <a:srgbClr val="1C2838"/>
                </a:solidFill>
                <a:effectLst/>
                <a:latin typeface="Inter"/>
              </a:rPr>
              <a:t>When it comes to relapse, again, many factors can contribute to it. However, researchers have identified that loneliness can play a role for many people. More specifically, relationship conflicts and negative moods (e.g., loneliness, sadness, hopelessness, etc.) can be significant factors in whether someone relapses.</a:t>
            </a:r>
            <a:r>
              <a:rPr lang="en-US" sz="1000" b="0" i="0" baseline="30000" dirty="0">
                <a:solidFill>
                  <a:srgbClr val="1C2838"/>
                </a:solidFill>
                <a:effectLst/>
                <a:latin typeface="Inter"/>
              </a:rPr>
              <a:t>7</a:t>
            </a:r>
            <a:endParaRPr lang="en-US" sz="1000" b="0" i="0" dirty="0">
              <a:solidFill>
                <a:srgbClr val="1C2838"/>
              </a:solidFill>
              <a:effectLst/>
              <a:latin typeface="Inter"/>
            </a:endParaRPr>
          </a:p>
          <a:p>
            <a:pPr algn="l"/>
            <a:r>
              <a:rPr lang="en-US" sz="1000" b="0" i="0" dirty="0">
                <a:solidFill>
                  <a:srgbClr val="1C2838"/>
                </a:solidFill>
                <a:effectLst/>
                <a:latin typeface="Inter"/>
              </a:rPr>
              <a:t>What’s more, loneliness and substance misuse can mutually influence one another. For example, loneliness and other mental health disorders such as anxiety and depression can lead to substance misuse and the development of addiction. Equally, addiction can contribute to feelings of loneliness. Research has found that people who use alcohol and/or marijuana and reported feelings of loneliness within the past two weeks also reported significantly higher substance use than those who didn’t report feelings of loneliness.</a:t>
            </a:r>
            <a:r>
              <a:rPr lang="en-US" sz="1000" b="0" i="0" baseline="30000" dirty="0">
                <a:solidFill>
                  <a:srgbClr val="1C2838"/>
                </a:solidFill>
                <a:effectLst/>
                <a:latin typeface="Inter"/>
              </a:rPr>
              <a:t>6</a:t>
            </a:r>
            <a:endParaRPr lang="en-US" sz="1000" b="0" i="0" dirty="0">
              <a:solidFill>
                <a:srgbClr val="1C2838"/>
              </a:solidFill>
              <a:effectLst/>
              <a:latin typeface="Inter"/>
            </a:endParaRPr>
          </a:p>
          <a:p>
            <a:pPr algn="l"/>
            <a:r>
              <a:rPr lang="en-US" sz="1000" b="1" i="0" dirty="0">
                <a:solidFill>
                  <a:srgbClr val="1C2838"/>
                </a:solidFill>
                <a:effectLst/>
                <a:latin typeface="Inter"/>
              </a:rPr>
              <a:t>Loneliness and Alcoholism</a:t>
            </a:r>
          </a:p>
          <a:p>
            <a:pPr algn="l"/>
            <a:r>
              <a:rPr lang="en-US" sz="1000" b="0" i="0" dirty="0">
                <a:solidFill>
                  <a:srgbClr val="1C2838"/>
                </a:solidFill>
                <a:effectLst/>
                <a:latin typeface="Inter"/>
              </a:rPr>
              <a:t>Alcohol misuse in the United States is not uncommon. In fact, according to the 2021 National Survey on Drug Use and Health, 10.6% of those aged 12 and older (29.5 million people) had an </a:t>
            </a:r>
            <a:r>
              <a:rPr lang="en-US" sz="1000" b="0" i="0" dirty="0">
                <a:solidFill>
                  <a:srgbClr val="1C2838"/>
                </a:solidFill>
                <a:effectLst/>
                <a:latin typeface="var(--copy-font)"/>
                <a:hlinkClick r:id="rId6"/>
              </a:rPr>
              <a:t>alcohol use disorder</a:t>
            </a:r>
            <a:r>
              <a:rPr lang="en-US" sz="1000" b="0" i="0" dirty="0">
                <a:solidFill>
                  <a:srgbClr val="1C2838"/>
                </a:solidFill>
                <a:effectLst/>
                <a:latin typeface="Inter"/>
              </a:rPr>
              <a:t> in the past year.</a:t>
            </a:r>
            <a:r>
              <a:rPr lang="en-US" sz="1000" b="0" i="0" baseline="30000" dirty="0">
                <a:solidFill>
                  <a:srgbClr val="1C2838"/>
                </a:solidFill>
                <a:effectLst/>
                <a:latin typeface="Inter"/>
              </a:rPr>
              <a:t>8</a:t>
            </a:r>
            <a:endParaRPr lang="en-US" sz="1000" b="0" i="0" dirty="0">
              <a:solidFill>
                <a:srgbClr val="1C2838"/>
              </a:solidFill>
              <a:effectLst/>
              <a:latin typeface="Inter"/>
            </a:endParaRPr>
          </a:p>
          <a:p>
            <a:pPr algn="l"/>
            <a:r>
              <a:rPr lang="en-US" sz="1000" b="0" i="0" dirty="0">
                <a:solidFill>
                  <a:srgbClr val="1C2838"/>
                </a:solidFill>
                <a:effectLst/>
                <a:latin typeface="Inter"/>
              </a:rPr>
              <a:t>Research conducted across many populations has linked both loneliness and social isolation to the development and maintenance of problematic alcohol use. Additionally, recent research has further shed light on the role loneliness plays in alcohol use. In a nationwide survey conducted during the COVID-19 pandemic, researchers found that loneliness was correlated with an increased risk of alcohol misuse and that nondrinkers scored much lower loneliness scores than those who experienced alcohol dependence and high-risk drinkers.</a:t>
            </a:r>
            <a:r>
              <a:rPr lang="en-US" sz="1000" b="0" i="0" baseline="30000" dirty="0">
                <a:solidFill>
                  <a:srgbClr val="1C2838"/>
                </a:solidFill>
                <a:effectLst/>
                <a:latin typeface="Inter"/>
              </a:rPr>
              <a:t>9</a:t>
            </a:r>
            <a:endParaRPr lang="en-US" sz="1000" b="0" i="0" dirty="0">
              <a:solidFill>
                <a:srgbClr val="1C2838"/>
              </a:solidFill>
              <a:effectLst/>
              <a:latin typeface="Inter"/>
            </a:endParaRPr>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8</a:t>
            </a:fld>
            <a:endParaRPr lang="en-US"/>
          </a:p>
        </p:txBody>
      </p:sp>
    </p:spTree>
    <p:extLst>
      <p:ext uri="{BB962C8B-B14F-4D97-AF65-F5344CB8AC3E}">
        <p14:creationId xmlns:p14="http://schemas.microsoft.com/office/powerpoint/2010/main" val="4005413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rial" panose="020B0604020202020204" pitchFamily="34" charset="0"/>
              </a:rPr>
              <a:t>Retirement (when not voluntary) </a:t>
            </a:r>
          </a:p>
          <a:p>
            <a:r>
              <a:rPr lang="en-US" sz="1200" b="0" i="0" u="none" strike="noStrike" baseline="0" dirty="0">
                <a:solidFill>
                  <a:srgbClr val="000000"/>
                </a:solidFill>
                <a:latin typeface="Arial" panose="020B0604020202020204" pitchFamily="34" charset="0"/>
              </a:rPr>
              <a:t>• Loss of spouse, partner, or family member </a:t>
            </a:r>
          </a:p>
          <a:p>
            <a:r>
              <a:rPr lang="en-US" sz="1200" b="0" i="0" u="none" strike="noStrike" baseline="0" dirty="0">
                <a:solidFill>
                  <a:srgbClr val="000000"/>
                </a:solidFill>
                <a:latin typeface="Arial" panose="020B0604020202020204" pitchFamily="34" charset="0"/>
              </a:rPr>
              <a:t>• Environment (e.g., relocation to assisted living) </a:t>
            </a:r>
          </a:p>
          <a:p>
            <a:r>
              <a:rPr lang="en-US" sz="1200" b="0" i="0" u="none" strike="noStrike" baseline="0" dirty="0">
                <a:solidFill>
                  <a:srgbClr val="000000"/>
                </a:solidFill>
                <a:latin typeface="Arial" panose="020B0604020202020204" pitchFamily="34" charset="0"/>
              </a:rPr>
              <a:t>• Physical health (e.g., pain, high blood pressure, sleep and mobility issues) </a:t>
            </a:r>
          </a:p>
          <a:p>
            <a:r>
              <a:rPr lang="en-US" sz="1200" b="0" i="0" u="none" strike="noStrike" baseline="0" dirty="0">
                <a:solidFill>
                  <a:srgbClr val="000000"/>
                </a:solidFill>
                <a:latin typeface="Arial" panose="020B0604020202020204" pitchFamily="34" charset="0"/>
              </a:rPr>
              <a:t>• Previous traumatic events </a:t>
            </a:r>
          </a:p>
          <a:p>
            <a:r>
              <a:rPr lang="en-US" sz="1200" b="0" i="0" u="none" strike="noStrike" baseline="0" dirty="0">
                <a:solidFill>
                  <a:srgbClr val="000000"/>
                </a:solidFill>
                <a:latin typeface="Arial" panose="020B0604020202020204" pitchFamily="34" charset="0"/>
              </a:rPr>
              <a:t>• Mental disorders (e.g., disorders related to depression and anxiety) </a:t>
            </a:r>
          </a:p>
          <a:p>
            <a:r>
              <a:rPr lang="en-US" sz="1200" b="0" i="0" u="none" strike="noStrike" baseline="0" dirty="0">
                <a:solidFill>
                  <a:srgbClr val="000000"/>
                </a:solidFill>
                <a:latin typeface="Arial" panose="020B0604020202020204" pitchFamily="34" charset="0"/>
              </a:rPr>
              <a:t>• Cognitive decline (e.g., Alzheimer’s disease) </a:t>
            </a:r>
          </a:p>
          <a:p>
            <a:r>
              <a:rPr lang="en-US" sz="1200" b="0" i="0" u="none" strike="noStrike" baseline="0" dirty="0">
                <a:solidFill>
                  <a:srgbClr val="000000"/>
                </a:solidFill>
                <a:latin typeface="Arial" panose="020B0604020202020204" pitchFamily="34" charset="0"/>
              </a:rPr>
              <a:t>• Social changes (e.g., less active, socially disconnected from family and friends) </a:t>
            </a:r>
          </a:p>
          <a:p>
            <a:r>
              <a:rPr lang="en-US" sz="1200" b="0" i="0" u="none" strike="noStrike" baseline="0" dirty="0">
                <a:solidFill>
                  <a:srgbClr val="000000"/>
                </a:solidFill>
                <a:latin typeface="Arial" panose="020B0604020202020204" pitchFamily="34" charset="0"/>
              </a:rPr>
              <a:t>• Economic stressors (rising medication and healthcare costs, living on reduced income) </a:t>
            </a:r>
          </a:p>
          <a:p>
            <a:r>
              <a:rPr lang="en-US" sz="1200" b="0" i="0" u="none" strike="noStrike" baseline="0" dirty="0">
                <a:solidFill>
                  <a:srgbClr val="000000"/>
                </a:solidFill>
                <a:latin typeface="Arial" panose="020B0604020202020204" pitchFamily="34" charset="0"/>
              </a:rPr>
              <a:t>• Lifetime or family history of SUDs </a:t>
            </a:r>
          </a:p>
          <a:p>
            <a:r>
              <a:rPr lang="en-US" sz="1200" b="0" i="0" u="none" strike="noStrike" baseline="0" dirty="0">
                <a:solidFill>
                  <a:srgbClr val="000000"/>
                </a:solidFill>
                <a:latin typeface="Arial" panose="020B0604020202020204" pitchFamily="34" charset="0"/>
              </a:rPr>
              <a:t>• High availability of substances </a:t>
            </a:r>
          </a:p>
          <a:p>
            <a:r>
              <a:rPr lang="en-US" sz="1200" b="0" i="0" u="none" strike="noStrike" baseline="0" dirty="0">
                <a:solidFill>
                  <a:srgbClr val="000000"/>
                </a:solidFill>
                <a:latin typeface="Arial" panose="020B0604020202020204" pitchFamily="34" charset="0"/>
              </a:rPr>
              <a:t>• Social isolation </a:t>
            </a:r>
          </a:p>
          <a:p>
            <a:endParaRPr lang="en-US" sz="1200" b="0" i="0" u="none" strike="noStrike" baseline="0" dirty="0">
              <a:solidFill>
                <a:srgbClr val="000000"/>
              </a:solidFill>
              <a:latin typeface="Arial" panose="020B0604020202020204" pitchFamily="34" charset="0"/>
            </a:endParaRPr>
          </a:p>
          <a:p>
            <a:pPr algn="l"/>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Resiliency </a:t>
            </a:r>
          </a:p>
          <a:p>
            <a:r>
              <a:rPr lang="en-US" sz="1200" b="0" i="0" u="none" strike="noStrike" baseline="0" dirty="0">
                <a:solidFill>
                  <a:srgbClr val="000000"/>
                </a:solidFill>
                <a:latin typeface="Arial" panose="020B0604020202020204" pitchFamily="34" charset="0"/>
              </a:rPr>
              <a:t>• Marriage or a committed relationship </a:t>
            </a:r>
          </a:p>
          <a:p>
            <a:r>
              <a:rPr lang="en-US" sz="1200" b="0" i="0" u="none" strike="noStrike" baseline="0" dirty="0">
                <a:solidFill>
                  <a:srgbClr val="000000"/>
                </a:solidFill>
                <a:latin typeface="Arial" panose="020B0604020202020204" pitchFamily="34" charset="0"/>
              </a:rPr>
              <a:t>• Supportive family relationships </a:t>
            </a:r>
          </a:p>
          <a:p>
            <a:r>
              <a:rPr lang="en-US" sz="1200" b="0" i="0" u="none" strike="noStrike" baseline="0" dirty="0">
                <a:solidFill>
                  <a:srgbClr val="000000"/>
                </a:solidFill>
                <a:latin typeface="Arial" panose="020B0604020202020204" pitchFamily="34" charset="0"/>
              </a:rPr>
              <a:t>• Retirement (when voluntary) </a:t>
            </a:r>
          </a:p>
          <a:p>
            <a:r>
              <a:rPr lang="en-US" sz="1200" b="0" i="0" u="none" strike="noStrike" baseline="0" dirty="0">
                <a:solidFill>
                  <a:srgbClr val="000000"/>
                </a:solidFill>
                <a:latin typeface="Arial" panose="020B0604020202020204" pitchFamily="34" charset="0"/>
              </a:rPr>
              <a:t>• Ability to live independently </a:t>
            </a:r>
          </a:p>
          <a:p>
            <a:r>
              <a:rPr lang="en-US" sz="1200" b="0" i="0" u="none" strike="noStrike" baseline="0" dirty="0">
                <a:solidFill>
                  <a:srgbClr val="000000"/>
                </a:solidFill>
                <a:latin typeface="Arial" panose="020B0604020202020204" pitchFamily="34" charset="0"/>
              </a:rPr>
              <a:t>• Access to basic resources such as safe housing </a:t>
            </a:r>
          </a:p>
          <a:p>
            <a:r>
              <a:rPr lang="en-US" sz="1200" b="0" i="0" u="none" strike="noStrike" baseline="0" dirty="0">
                <a:solidFill>
                  <a:srgbClr val="000000"/>
                </a:solidFill>
                <a:latin typeface="Arial" panose="020B0604020202020204" pitchFamily="34" charset="0"/>
              </a:rPr>
              <a:t>• Positive self-image </a:t>
            </a:r>
          </a:p>
          <a:p>
            <a:r>
              <a:rPr lang="en-US" sz="1200" b="0" i="0" u="none" strike="noStrike" baseline="0" dirty="0">
                <a:solidFill>
                  <a:srgbClr val="000000"/>
                </a:solidFill>
                <a:latin typeface="Arial" panose="020B0604020202020204" pitchFamily="34" charset="0"/>
              </a:rPr>
              <a:t>• Well-managed medical care and proper use of medications </a:t>
            </a:r>
          </a:p>
          <a:p>
            <a:r>
              <a:rPr lang="en-US" sz="1200" b="0" i="0" u="none" strike="noStrike" baseline="0" dirty="0">
                <a:solidFill>
                  <a:srgbClr val="000000"/>
                </a:solidFill>
                <a:latin typeface="Arial" panose="020B0604020202020204" pitchFamily="34" charset="0"/>
              </a:rPr>
              <a:t>• Sense of identity and purpose </a:t>
            </a:r>
          </a:p>
          <a:p>
            <a:endParaRPr lang="en-US" sz="1200" b="0" i="0" u="none" strike="noStrike" baseline="0" dirty="0">
              <a:solidFill>
                <a:srgbClr val="000000"/>
              </a:solidFill>
              <a:latin typeface="Arial" panose="020B0604020202020204" pitchFamily="34" charset="0"/>
            </a:endParaRPr>
          </a:p>
          <a:p>
            <a:endParaRPr lang="en-US" sz="1000" dirty="0"/>
          </a:p>
          <a:p>
            <a:endParaRPr lang="en-US" sz="1000" dirty="0"/>
          </a:p>
          <a:p>
            <a:endParaRPr lang="en-US" dirty="0"/>
          </a:p>
        </p:txBody>
      </p:sp>
      <p:sp>
        <p:nvSpPr>
          <p:cNvPr id="4" name="Slide Number Placeholder 3"/>
          <p:cNvSpPr>
            <a:spLocks noGrp="1"/>
          </p:cNvSpPr>
          <p:nvPr>
            <p:ph type="sldNum" sz="quarter" idx="5"/>
          </p:nvPr>
        </p:nvSpPr>
        <p:spPr/>
        <p:txBody>
          <a:bodyPr/>
          <a:lstStyle/>
          <a:p>
            <a:fld id="{F8C098DD-AC2D-4D4E-877A-488786E95709}" type="slidenum">
              <a:rPr lang="en-US" smtClean="0"/>
              <a:t>10</a:t>
            </a:fld>
            <a:endParaRPr lang="en-US"/>
          </a:p>
        </p:txBody>
      </p:sp>
    </p:spTree>
    <p:extLst>
      <p:ext uri="{BB962C8B-B14F-4D97-AF65-F5344CB8AC3E}">
        <p14:creationId xmlns:p14="http://schemas.microsoft.com/office/powerpoint/2010/main" val="357336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2F1C-54B4-CE47-8239-98BA2639C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637F6-3AC3-AB4D-95BD-D6DB3F0FA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385BFD-CAAB-7C4F-9651-826D4EC17177}"/>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9CE8EB90-182A-E245-B5DD-61CEBBCB3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C2BF2-4759-7C46-BCC9-D7ABF21EACD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145129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9AF4-82DD-314D-87F4-F5AC0B384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AC4E5-C565-E449-9BE5-1E5CDD6A8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672AE-C3C1-7948-B64F-DE594283642D}"/>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3A95880B-2226-BD4F-8090-0FBCDF23A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2ADA8-8502-3340-980A-FB348EA3114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808615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D432C-4AD2-684D-8B02-198C19692C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C9029A-4752-2141-9DC2-54D8F33A32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FD70A-5C9D-C443-94EB-C1909186E537}"/>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79EE0E54-E2F9-774C-BE59-F93F44F13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EA3EB-1DC4-164D-8D63-851289ECA379}"/>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2347893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normAutofit/>
          </a:bodyPr>
          <a:lstStyle/>
          <a:p>
            <a:pPr lvl="0"/>
            <a:r>
              <a:rPr lang="en-US" noProof="0"/>
              <a:t>Click icon to add SmartArt graphic</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55E70984-004F-FD47-9329-57B14F503DA0}" type="datetimeFigureOut">
              <a:rPr lang="en-US" smtClean="0"/>
              <a:t>8/21/2024</a:t>
            </a:fld>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EB780FEC-40F6-D64A-83B6-57E8353BC7D0}" type="slidenum">
              <a:rPr lang="en-US" smtClean="0"/>
              <a:t>‹#›</a:t>
            </a:fld>
            <a:endParaRPr lang="en-US"/>
          </a:p>
        </p:txBody>
      </p:sp>
    </p:spTree>
    <p:extLst>
      <p:ext uri="{BB962C8B-B14F-4D97-AF65-F5344CB8AC3E}">
        <p14:creationId xmlns:p14="http://schemas.microsoft.com/office/powerpoint/2010/main" val="261204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838200" y="1825625"/>
            <a:ext cx="10515600" cy="4351338"/>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95758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ark background without PTTC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4A5A68-0D2C-D10A-D3AF-5738F050664C}"/>
              </a:ext>
            </a:extLst>
          </p:cNvPr>
          <p:cNvSpPr/>
          <p:nvPr userDrawn="1"/>
        </p:nvSpPr>
        <p:spPr>
          <a:xfrm>
            <a:off x="-8709" y="-9524"/>
            <a:ext cx="12211050" cy="6880588"/>
          </a:xfrm>
          <a:prstGeom prst="rect">
            <a:avLst/>
          </a:prstGeom>
          <a:solidFill>
            <a:schemeClr val="tx1">
              <a:lumMod val="95000"/>
              <a:lumOff val="5000"/>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972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2F1C-54B4-CE47-8239-98BA2639C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5637F6-3AC3-AB4D-95BD-D6DB3F0FA1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385BFD-CAAB-7C4F-9651-826D4EC17177}"/>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9CE8EB90-182A-E245-B5DD-61CEBBCB3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C2BF2-4759-7C46-BCC9-D7ABF21EACD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98336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521-1C9A-1A40-91E2-675DBE28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FB2FB-8F66-8143-90E3-B54A969F11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8691B-75D3-EF43-8AB7-84F301846B08}"/>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15B0BDC9-D08C-D340-9E97-F0E1260B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687E1-8C65-554F-B0E7-FE462B0996C0}"/>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663134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DC81-5FF5-B04B-A788-B8D6DABBF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057D7-2430-C945-9CED-17F86D6A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0D7AD-2646-1A4A-9C7E-BF6A0CA24E40}"/>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45F95A3B-2DDF-AA45-BA44-367949CF7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314C6-D278-EA42-9FA5-60AC0B26B08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636525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1E52-02ED-104B-825F-15C5BB7C9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BC737-193F-6445-A050-987DA7304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A2AB4-254B-B24F-A634-9F77A2860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495A90-E1BD-EA4D-9991-6C3BCF53B058}"/>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53C0CC2A-221F-084A-B913-7CD3710D0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EB3C2-2A1B-8B43-9F07-85B381CD89A7}"/>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1005604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18B8-F3B8-904A-A84A-F7D632AEE3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745F32-1A2F-4840-BCAB-EB3E4E5FC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875C54-A8F9-7A4B-9EBD-8D1E8BF83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4756D-33A5-124F-9FB7-49393DCCA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67F2C-15BF-2642-8207-5FDB0AA129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1792B-7F5E-5E4F-9C42-BAF8C70D5511}"/>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8" name="Footer Placeholder 7">
            <a:extLst>
              <a:ext uri="{FF2B5EF4-FFF2-40B4-BE49-F238E27FC236}">
                <a16:creationId xmlns:a16="http://schemas.microsoft.com/office/drawing/2014/main" id="{2F93A3F5-95E9-2040-A643-A28DACE39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0DC1B-EE24-CE46-AEA4-2C68FC2D410D}"/>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82747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521-1C9A-1A40-91E2-675DBE28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FB2FB-8F66-8143-90E3-B54A969F11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8691B-75D3-EF43-8AB7-84F301846B08}"/>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15B0BDC9-D08C-D340-9E97-F0E1260B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687E1-8C65-554F-B0E7-FE462B0996C0}"/>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917157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F0CE-4312-B345-BCDB-57DC75726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451873-D574-D645-9AD6-29368BE91545}"/>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4" name="Footer Placeholder 3">
            <a:extLst>
              <a:ext uri="{FF2B5EF4-FFF2-40B4-BE49-F238E27FC236}">
                <a16:creationId xmlns:a16="http://schemas.microsoft.com/office/drawing/2014/main" id="{2E735295-BD8F-9147-A830-A98D5DA1A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21FD0-6F2D-4F48-B568-FECBB385608F}"/>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1598382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B7F8-55A3-344E-97D5-7215A62C8413}"/>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3" name="Footer Placeholder 2">
            <a:extLst>
              <a:ext uri="{FF2B5EF4-FFF2-40B4-BE49-F238E27FC236}">
                <a16:creationId xmlns:a16="http://schemas.microsoft.com/office/drawing/2014/main" id="{020329AE-04B4-8645-8D25-218E52AF68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83927-20C4-7849-B4EF-C619D0B66101}"/>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2025753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23D7-ED6C-6A45-A701-738BAED5D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5202C-441C-744C-A3A2-257F46F90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E568F-DD82-3847-BECC-2B14D48C1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0E4AA-5CBA-034B-A71A-E74DCB4C40A9}"/>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095747A3-B29C-8944-B5B3-AE210FD88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0249-DF39-7F45-9DDD-04218C64729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404992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ED41-18A3-A444-A2F5-0F6002B5A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7DE3F-294E-1645-9780-76D6F9F43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87935A-302E-344E-85CD-4465DF92F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36A53-CA4E-364E-98AA-DAE6BAEE87AA}"/>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51C249C4-6C7F-D442-B667-DE16ECBF1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DD38A-E324-9742-9BF7-14A1B0DC3552}"/>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4021456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F9AF4-82DD-314D-87F4-F5AC0B3848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AC4E5-C565-E449-9BE5-1E5CDD6A8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672AE-C3C1-7948-B64F-DE594283642D}"/>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3A95880B-2226-BD4F-8090-0FBCDF23A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2ADA8-8502-3340-980A-FB348EA3114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060682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D432C-4AD2-684D-8B02-198C19692C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C9029A-4752-2141-9DC2-54D8F33A32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FD70A-5C9D-C443-94EB-C1909186E537}"/>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79EE0E54-E2F9-774C-BE59-F93F44F13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EA3EB-1DC4-164D-8D63-851289ECA379}"/>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04663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normAutofit/>
          </a:bodyPr>
          <a:lstStyle/>
          <a:p>
            <a:pPr lvl="0"/>
            <a:r>
              <a:rPr lang="en-US" noProof="0"/>
              <a:t>Click icon to add SmartArt graphic</a:t>
            </a:r>
          </a:p>
        </p:txBody>
      </p:sp>
      <p:sp>
        <p:nvSpPr>
          <p:cNvPr id="4" name="Date Placeholder 3"/>
          <p:cNvSpPr>
            <a:spLocks noGrp="1"/>
          </p:cNvSpPr>
          <p:nvPr>
            <p:ph type="dt" sz="half" idx="10"/>
          </p:nvPr>
        </p:nvSpPr>
        <p:spPr>
          <a:xfrm>
            <a:off x="609600" y="6245225"/>
            <a:ext cx="2844800" cy="476250"/>
          </a:xfrm>
        </p:spPr>
        <p:txBody>
          <a:bodyPr/>
          <a:lstStyle>
            <a:lvl1pPr>
              <a:defRPr/>
            </a:lvl1pPr>
          </a:lstStyle>
          <a:p>
            <a:fld id="{55E70984-004F-FD47-9329-57B14F503DA0}" type="datetimeFigureOut">
              <a:rPr lang="en-US" smtClean="0"/>
              <a:t>8/21/2024</a:t>
            </a:fld>
            <a:endParaRPr lang="en-US"/>
          </a:p>
        </p:txBody>
      </p:sp>
      <p:sp>
        <p:nvSpPr>
          <p:cNvPr id="5" name="Footer Placeholder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5225"/>
            <a:ext cx="2844800" cy="476250"/>
          </a:xfrm>
        </p:spPr>
        <p:txBody>
          <a:bodyPr/>
          <a:lstStyle>
            <a:lvl1pPr>
              <a:defRPr/>
            </a:lvl1pPr>
          </a:lstStyle>
          <a:p>
            <a:fld id="{EB780FEC-40F6-D64A-83B6-57E8353BC7D0}" type="slidenum">
              <a:rPr lang="en-US" smtClean="0"/>
              <a:t>‹#›</a:t>
            </a:fld>
            <a:endParaRPr lang="en-US"/>
          </a:p>
        </p:txBody>
      </p:sp>
    </p:spTree>
    <p:extLst>
      <p:ext uri="{BB962C8B-B14F-4D97-AF65-F5344CB8AC3E}">
        <p14:creationId xmlns:p14="http://schemas.microsoft.com/office/powerpoint/2010/main" val="1392341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 Slide #1">
    <p:spTree>
      <p:nvGrpSpPr>
        <p:cNvPr id="1" name=""/>
        <p:cNvGrpSpPr/>
        <p:nvPr/>
      </p:nvGrpSpPr>
      <p:grpSpPr>
        <a:xfrm>
          <a:off x="0" y="0"/>
          <a:ext cx="0" cy="0"/>
          <a:chOff x="0" y="0"/>
          <a:chExt cx="0" cy="0"/>
        </a:xfrm>
      </p:grpSpPr>
      <p:sp>
        <p:nvSpPr>
          <p:cNvPr id="2" name="Title 1"/>
          <p:cNvSpPr>
            <a:spLocks noGrp="1"/>
          </p:cNvSpPr>
          <p:nvPr>
            <p:ph type="title"/>
          </p:nvPr>
        </p:nvSpPr>
        <p:spPr>
          <a:xfrm>
            <a:off x="381000" y="338328"/>
            <a:ext cx="11430000" cy="420624"/>
          </a:xfrm>
        </p:spPr>
        <p:txBody>
          <a:bodyPr/>
          <a:lstStyle>
            <a:lvl1pPr>
              <a:defRPr b="1">
                <a:latin typeface="+mn-lt"/>
              </a:defRPr>
            </a:lvl1pPr>
          </a:lstStyle>
          <a:p>
            <a:r>
              <a:rPr lang="en-US" dirty="0"/>
              <a:t>Click to edit Master title style</a:t>
            </a:r>
          </a:p>
        </p:txBody>
      </p:sp>
      <p:sp>
        <p:nvSpPr>
          <p:cNvPr id="8" name="Text Placeholder 7"/>
          <p:cNvSpPr>
            <a:spLocks noGrp="1"/>
          </p:cNvSpPr>
          <p:nvPr>
            <p:ph type="body" sz="quarter" idx="13" hasCustomPrompt="1"/>
          </p:nvPr>
        </p:nvSpPr>
        <p:spPr>
          <a:xfrm>
            <a:off x="381000" y="1920195"/>
            <a:ext cx="5257800" cy="1219200"/>
          </a:xfrm>
        </p:spPr>
        <p:txBody>
          <a:bodyPr/>
          <a:lstStyle>
            <a:lvl2pPr marL="342900" indent="-228600">
              <a:spcBef>
                <a:spcPts val="0"/>
              </a:spcBef>
              <a:spcAft>
                <a:spcPts val="2400"/>
              </a:spcAft>
              <a:defRPr/>
            </a:lvl2pPr>
          </a:lstStyle>
          <a:p>
            <a:pPr lvl="1"/>
            <a:r>
              <a:rPr lang="en-US" dirty="0"/>
              <a:t>Bullet</a:t>
            </a:r>
          </a:p>
          <a:p>
            <a:pPr lvl="1"/>
            <a:r>
              <a:rPr lang="en-US" dirty="0"/>
              <a:t>Bullet</a:t>
            </a:r>
          </a:p>
        </p:txBody>
      </p:sp>
      <p:sp>
        <p:nvSpPr>
          <p:cNvPr id="10" name="Text Placeholder 9"/>
          <p:cNvSpPr>
            <a:spLocks noGrp="1"/>
          </p:cNvSpPr>
          <p:nvPr>
            <p:ph type="body" sz="quarter" idx="14" hasCustomPrompt="1"/>
          </p:nvPr>
        </p:nvSpPr>
        <p:spPr>
          <a:xfrm>
            <a:off x="381000" y="6324600"/>
            <a:ext cx="11430000" cy="228600"/>
          </a:xfrm>
        </p:spPr>
        <p:txBody>
          <a:bodyPr>
            <a:normAutofit/>
          </a:bodyPr>
          <a:lstStyle>
            <a:lvl1pPr algn="r">
              <a:defRPr sz="1000"/>
            </a:lvl1pPr>
          </a:lstStyle>
          <a:p>
            <a:pPr lvl="0"/>
            <a:r>
              <a:rPr lang="en-US" dirty="0"/>
              <a:t>Credit Line</a:t>
            </a:r>
          </a:p>
        </p:txBody>
      </p:sp>
      <p:sp>
        <p:nvSpPr>
          <p:cNvPr id="12" name="Picture Placeholder 11"/>
          <p:cNvSpPr>
            <a:spLocks noGrp="1"/>
          </p:cNvSpPr>
          <p:nvPr>
            <p:ph type="pic" sz="quarter" idx="15"/>
          </p:nvPr>
        </p:nvSpPr>
        <p:spPr>
          <a:xfrm>
            <a:off x="6324600" y="2133600"/>
            <a:ext cx="5486400" cy="3657600"/>
          </a:xfrm>
        </p:spPr>
        <p:txBody>
          <a:bodyPr/>
          <a:lstStyle/>
          <a:p>
            <a:endParaRPr lang="en-US"/>
          </a:p>
        </p:txBody>
      </p:sp>
      <p:sp>
        <p:nvSpPr>
          <p:cNvPr id="5" name="Text Placeholder 4"/>
          <p:cNvSpPr>
            <a:spLocks noGrp="1"/>
          </p:cNvSpPr>
          <p:nvPr>
            <p:ph type="body" sz="quarter" idx="16"/>
          </p:nvPr>
        </p:nvSpPr>
        <p:spPr>
          <a:xfrm>
            <a:off x="381000" y="3498566"/>
            <a:ext cx="5257800" cy="1481138"/>
          </a:xfrm>
        </p:spPr>
        <p:txBody>
          <a:bodyPr>
            <a:normAutofit/>
          </a:bodyPr>
          <a:lstStyle>
            <a:lvl1pPr>
              <a:defRPr sz="24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158526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838200" y="1825625"/>
            <a:ext cx="10515600" cy="4351338"/>
          </a:xfrm>
        </p:spPr>
        <p:txBody>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341826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082" y="330188"/>
            <a:ext cx="10469268" cy="1143000"/>
          </a:xfrm>
        </p:spPr>
        <p:txBody>
          <a:bodyPr>
            <a:noAutofit/>
          </a:bodyPr>
          <a:lstStyle>
            <a:lvl1pPr marL="0" algn="l" defTabSz="457200" rtl="0" eaLnBrk="1" latinLnBrk="0" hangingPunct="1">
              <a:lnSpc>
                <a:spcPts val="4600"/>
              </a:lnSpc>
              <a:defRPr lang="en-US" sz="2800" kern="1200" cap="none" baseline="0" dirty="0">
                <a:solidFill>
                  <a:srgbClr val="23466B"/>
                </a:solidFill>
                <a:latin typeface="Arial"/>
                <a:ea typeface="+mn-ea"/>
                <a:cs typeface="Arial"/>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604972" y="1617130"/>
            <a:ext cx="10972800" cy="4525963"/>
          </a:xfrm>
        </p:spPr>
        <p:txBody>
          <a:bodyPr/>
          <a:lstStyle>
            <a:lvl1pPr marL="0" indent="0">
              <a:buNone/>
              <a:defRPr lang="en-US" sz="2400" kern="1200" dirty="0" smtClean="0">
                <a:solidFill>
                  <a:srgbClr val="777777"/>
                </a:solidFill>
                <a:latin typeface="Calibri"/>
                <a:ea typeface="+mn-ea"/>
                <a:cs typeface="Calibri"/>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940800" y="650881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2F7D3CC-F67A-B34F-BCAC-2CDC1EBC0007}" type="slidenum">
              <a:rPr lang="en-US" smtClean="0"/>
              <a:pPr/>
              <a:t>‹#›</a:t>
            </a:fld>
            <a:endParaRPr lang="en-US" dirty="0"/>
          </a:p>
        </p:txBody>
      </p:sp>
    </p:spTree>
    <p:extLst>
      <p:ext uri="{BB962C8B-B14F-4D97-AF65-F5344CB8AC3E}">
        <p14:creationId xmlns:p14="http://schemas.microsoft.com/office/powerpoint/2010/main" val="124310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EDC81-5FF5-B04B-A788-B8D6DABBF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C057D7-2430-C945-9CED-17F86D6A5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50D7AD-2646-1A4A-9C7E-BF6A0CA24E40}"/>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45F95A3B-2DDF-AA45-BA44-367949CF7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314C6-D278-EA42-9FA5-60AC0B26B08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1038619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0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388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Master V2">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476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521-1C9A-1A40-91E2-675DBE28AB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FB2FB-8F66-8143-90E3-B54A969F11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8691B-75D3-EF43-8AB7-84F301846B08}"/>
              </a:ext>
            </a:extLst>
          </p:cNvPr>
          <p:cNvSpPr>
            <a:spLocks noGrp="1"/>
          </p:cNvSpPr>
          <p:nvPr>
            <p:ph type="dt" sz="half" idx="10"/>
          </p:nvPr>
        </p:nvSpPr>
        <p:spPr/>
        <p:txBody>
          <a:bodyPr/>
          <a:lstStyle/>
          <a:p>
            <a:fld id="{55E70984-004F-FD47-9329-57B14F503DA0}" type="datetimeFigureOut">
              <a:rPr lang="en-US" smtClean="0"/>
              <a:t>8/21/2024</a:t>
            </a:fld>
            <a:endParaRPr lang="en-US" dirty="0"/>
          </a:p>
        </p:txBody>
      </p:sp>
      <p:sp>
        <p:nvSpPr>
          <p:cNvPr id="5" name="Footer Placeholder 4">
            <a:extLst>
              <a:ext uri="{FF2B5EF4-FFF2-40B4-BE49-F238E27FC236}">
                <a16:creationId xmlns:a16="http://schemas.microsoft.com/office/drawing/2014/main" id="{15B0BDC9-D08C-D340-9E97-F0E1260B3E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1687E1-8C65-554F-B0E7-FE462B0996C0}"/>
              </a:ext>
            </a:extLst>
          </p:cNvPr>
          <p:cNvSpPr>
            <a:spLocks noGrp="1"/>
          </p:cNvSpPr>
          <p:nvPr>
            <p:ph type="sldNum" sz="quarter" idx="12"/>
          </p:nvPr>
        </p:nvSpPr>
        <p:spPr/>
        <p:txBody>
          <a:bodyPr/>
          <a:lstStyle/>
          <a:p>
            <a:fld id="{EB780FEC-40F6-D64A-83B6-57E8353BC7D0}" type="slidenum">
              <a:rPr lang="en-US" smtClean="0"/>
              <a:t>‹#›</a:t>
            </a:fld>
            <a:endParaRPr lang="en-US" dirty="0"/>
          </a:p>
        </p:txBody>
      </p:sp>
    </p:spTree>
    <p:extLst>
      <p:ext uri="{BB962C8B-B14F-4D97-AF65-F5344CB8AC3E}">
        <p14:creationId xmlns:p14="http://schemas.microsoft.com/office/powerpoint/2010/main" val="1294381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ection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2329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ontent Master V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40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ent Master V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485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ection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641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Master V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58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1E52-02ED-104B-825F-15C5BB7C9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BC737-193F-6445-A050-987DA73043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A2AB4-254B-B24F-A634-9F77A28605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495A90-E1BD-EA4D-9991-6C3BCF53B058}"/>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53C0CC2A-221F-084A-B913-7CD3710D0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EB3C2-2A1B-8B43-9F07-85B381CD89A7}"/>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406845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18B8-F3B8-904A-A84A-F7D632AEE3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745F32-1A2F-4840-BCAB-EB3E4E5FCA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875C54-A8F9-7A4B-9EBD-8D1E8BF83C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4756D-33A5-124F-9FB7-49393DCCA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67F2C-15BF-2642-8207-5FDB0AA129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1792B-7F5E-5E4F-9C42-BAF8C70D5511}"/>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8" name="Footer Placeholder 7">
            <a:extLst>
              <a:ext uri="{FF2B5EF4-FFF2-40B4-BE49-F238E27FC236}">
                <a16:creationId xmlns:a16="http://schemas.microsoft.com/office/drawing/2014/main" id="{2F93A3F5-95E9-2040-A643-A28DACE39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E0DC1B-EE24-CE46-AEA4-2C68FC2D410D}"/>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667879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F0CE-4312-B345-BCDB-57DC757268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451873-D574-D645-9AD6-29368BE91545}"/>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4" name="Footer Placeholder 3">
            <a:extLst>
              <a:ext uri="{FF2B5EF4-FFF2-40B4-BE49-F238E27FC236}">
                <a16:creationId xmlns:a16="http://schemas.microsoft.com/office/drawing/2014/main" id="{2E735295-BD8F-9147-A830-A98D5DA1A7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21FD0-6F2D-4F48-B568-FECBB385608F}"/>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48115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23B7F8-55A3-344E-97D5-7215A62C8413}"/>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3" name="Footer Placeholder 2">
            <a:extLst>
              <a:ext uri="{FF2B5EF4-FFF2-40B4-BE49-F238E27FC236}">
                <a16:creationId xmlns:a16="http://schemas.microsoft.com/office/drawing/2014/main" id="{020329AE-04B4-8645-8D25-218E52AF68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83927-20C4-7849-B4EF-C619D0B66101}"/>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397529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23D7-ED6C-6A45-A701-738BAED5D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15202C-441C-744C-A3A2-257F46F90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9E568F-DD82-3847-BECC-2B14D48C1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0E4AA-5CBA-034B-A71A-E74DCB4C40A9}"/>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095747A3-B29C-8944-B5B3-AE210FD88A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0249-DF39-7F45-9DDD-04218C647295}"/>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104428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ED41-18A3-A444-A2F5-0F6002B5A0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7DE3F-294E-1645-9780-76D6F9F43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87935A-302E-344E-85CD-4465DF92F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36A53-CA4E-364E-98AA-DAE6BAEE87AA}"/>
              </a:ext>
            </a:extLst>
          </p:cNvPr>
          <p:cNvSpPr>
            <a:spLocks noGrp="1"/>
          </p:cNvSpPr>
          <p:nvPr>
            <p:ph type="dt" sz="half" idx="10"/>
          </p:nvPr>
        </p:nvSpPr>
        <p:spPr/>
        <p:txBody>
          <a:bodyPr/>
          <a:lstStyle/>
          <a:p>
            <a:fld id="{55E70984-004F-FD47-9329-57B14F503DA0}" type="datetimeFigureOut">
              <a:rPr lang="en-US" smtClean="0"/>
              <a:t>8/21/2024</a:t>
            </a:fld>
            <a:endParaRPr lang="en-US"/>
          </a:p>
        </p:txBody>
      </p:sp>
      <p:sp>
        <p:nvSpPr>
          <p:cNvPr id="6" name="Footer Placeholder 5">
            <a:extLst>
              <a:ext uri="{FF2B5EF4-FFF2-40B4-BE49-F238E27FC236}">
                <a16:creationId xmlns:a16="http://schemas.microsoft.com/office/drawing/2014/main" id="{51C249C4-6C7F-D442-B667-DE16ECBF1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DD38A-E324-9742-9BF7-14A1B0DC3552}"/>
              </a:ext>
            </a:extLst>
          </p:cNvPr>
          <p:cNvSpPr>
            <a:spLocks noGrp="1"/>
          </p:cNvSpPr>
          <p:nvPr>
            <p:ph type="sldNum" sz="quarter" idx="12"/>
          </p:nvPr>
        </p:nvSpPr>
        <p:spPr/>
        <p:txBody>
          <a:bodyPr/>
          <a:lstStyle/>
          <a:p>
            <a:fld id="{EB780FEC-40F6-D64A-83B6-57E8353BC7D0}" type="slidenum">
              <a:rPr lang="en-US" smtClean="0"/>
              <a:t>‹#›</a:t>
            </a:fld>
            <a:endParaRPr lang="en-US"/>
          </a:p>
        </p:txBody>
      </p:sp>
    </p:spTree>
    <p:extLst>
      <p:ext uri="{BB962C8B-B14F-4D97-AF65-F5344CB8AC3E}">
        <p14:creationId xmlns:p14="http://schemas.microsoft.com/office/powerpoint/2010/main" val="194283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0.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34.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theme" Target="../theme/theme6.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3C2FC-C550-B94D-B483-FD2A05841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A2A7C-4DA2-1648-8F8B-C11317135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E9442-4CF7-D848-A8F8-AF484AE51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F0FB6B89-C383-224D-8985-AEDF9DF42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3598A3-0121-1E4D-9D5C-918A85DB0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80FEC-40F6-D64A-83B6-57E8353BC7D0}" type="slidenum">
              <a:rPr lang="en-US" smtClean="0"/>
              <a:t>‹#›</a:t>
            </a:fld>
            <a:endParaRPr lang="en-US"/>
          </a:p>
        </p:txBody>
      </p:sp>
      <p:pic>
        <p:nvPicPr>
          <p:cNvPr id="10" name="Picture 9">
            <a:extLst>
              <a:ext uri="{FF2B5EF4-FFF2-40B4-BE49-F238E27FC236}">
                <a16:creationId xmlns:a16="http://schemas.microsoft.com/office/drawing/2014/main" id="{7C18895D-4CDE-7F4C-B76E-2229997945EC}"/>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rot="16200000">
            <a:off x="-3334362" y="3365472"/>
            <a:ext cx="6795782" cy="127057"/>
          </a:xfrm>
          <a:prstGeom prst="rect">
            <a:avLst/>
          </a:prstGeom>
        </p:spPr>
      </p:pic>
    </p:spTree>
    <p:extLst>
      <p:ext uri="{BB962C8B-B14F-4D97-AF65-F5344CB8AC3E}">
        <p14:creationId xmlns:p14="http://schemas.microsoft.com/office/powerpoint/2010/main" val="3943996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1" r:id="rId13"/>
    <p:sldLayoutId id="214748370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63C2FC-C550-B94D-B483-FD2A05841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CA2A7C-4DA2-1648-8F8B-C113171357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AE9442-4CF7-D848-A8F8-AF484AE51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70984-004F-FD47-9329-57B14F503DA0}" type="datetimeFigureOut">
              <a:rPr lang="en-US" smtClean="0"/>
              <a:t>8/21/2024</a:t>
            </a:fld>
            <a:endParaRPr lang="en-US"/>
          </a:p>
        </p:txBody>
      </p:sp>
      <p:sp>
        <p:nvSpPr>
          <p:cNvPr id="5" name="Footer Placeholder 4">
            <a:extLst>
              <a:ext uri="{FF2B5EF4-FFF2-40B4-BE49-F238E27FC236}">
                <a16:creationId xmlns:a16="http://schemas.microsoft.com/office/drawing/2014/main" id="{F0FB6B89-C383-224D-8985-AEDF9DF42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3598A3-0121-1E4D-9D5C-918A85DB0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80FEC-40F6-D64A-83B6-57E8353BC7D0}" type="slidenum">
              <a:rPr lang="en-US" smtClean="0"/>
              <a:t>‹#›</a:t>
            </a:fld>
            <a:endParaRPr lang="en-US"/>
          </a:p>
        </p:txBody>
      </p:sp>
      <p:pic>
        <p:nvPicPr>
          <p:cNvPr id="10" name="Picture 9">
            <a:extLst>
              <a:ext uri="{FF2B5EF4-FFF2-40B4-BE49-F238E27FC236}">
                <a16:creationId xmlns:a16="http://schemas.microsoft.com/office/drawing/2014/main" id="{7C18895D-4CDE-7F4C-B76E-2229997945EC}"/>
              </a:ext>
            </a:extLst>
          </p:cNvPr>
          <p:cNvPicPr>
            <a:picLocks noChangeAspect="1"/>
          </p:cNvPicPr>
          <p:nvPr/>
        </p:nvPicPr>
        <p:blipFill>
          <a:blip r:embed="rId17" cstate="email">
            <a:extLst>
              <a:ext uri="{28A0092B-C50C-407E-A947-70E740481C1C}">
                <a14:useLocalDpi xmlns:a14="http://schemas.microsoft.com/office/drawing/2010/main"/>
              </a:ext>
            </a:extLst>
          </a:blip>
          <a:srcRect/>
          <a:stretch/>
        </p:blipFill>
        <p:spPr>
          <a:xfrm rot="16200000">
            <a:off x="-3334362" y="3365472"/>
            <a:ext cx="6795782" cy="127057"/>
          </a:xfrm>
          <a:prstGeom prst="rect">
            <a:avLst/>
          </a:prstGeom>
        </p:spPr>
      </p:pic>
    </p:spTree>
    <p:extLst>
      <p:ext uri="{BB962C8B-B14F-4D97-AF65-F5344CB8AC3E}">
        <p14:creationId xmlns:p14="http://schemas.microsoft.com/office/powerpoint/2010/main" val="29395234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BE1EC4-59AA-4D02-A98F-FC7D137E5024}"/>
              </a:ext>
            </a:extLst>
          </p:cNvPr>
          <p:cNvSpPr/>
          <p:nvPr userDrawn="1"/>
        </p:nvSpPr>
        <p:spPr>
          <a:xfrm>
            <a:off x="508000" y="381000"/>
            <a:ext cx="8026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Date Placeholder 1"/>
          <p:cNvSpPr txBox="1">
            <a:spLocks/>
          </p:cNvSpPr>
          <p:nvPr/>
        </p:nvSpPr>
        <p:spPr>
          <a:xfrm>
            <a:off x="609600" y="5257800"/>
            <a:ext cx="2844800" cy="36618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867" smtClean="0"/>
              <a:pPr fontAlgn="auto">
                <a:spcBef>
                  <a:spcPts val="0"/>
                </a:spcBef>
                <a:spcAft>
                  <a:spcPts val="0"/>
                </a:spcAft>
                <a:defRPr/>
              </a:pPr>
              <a:t>August 21, 2024</a:t>
            </a:fld>
            <a:endParaRPr lang="en-US" sz="1867" dirty="0"/>
          </a:p>
        </p:txBody>
      </p:sp>
      <p:pic>
        <p:nvPicPr>
          <p:cNvPr id="11" name="Picture 10">
            <a:extLst>
              <a:ext uri="{FF2B5EF4-FFF2-40B4-BE49-F238E27FC236}">
                <a16:creationId xmlns:a16="http://schemas.microsoft.com/office/drawing/2014/main" id="{10008C14-FDBF-4A5D-B191-0BFE06B4623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1600" y="182263"/>
            <a:ext cx="6197600" cy="1745301"/>
          </a:xfrm>
          <a:prstGeom prst="rect">
            <a:avLst/>
          </a:prstGeom>
        </p:spPr>
      </p:pic>
      <p:sp>
        <p:nvSpPr>
          <p:cNvPr id="6" name="Date Placeholder 1">
            <a:extLst>
              <a:ext uri="{FF2B5EF4-FFF2-40B4-BE49-F238E27FC236}">
                <a16:creationId xmlns:a16="http://schemas.microsoft.com/office/drawing/2014/main" id="{0760C682-1460-8848-B3C0-DB65A29CDF11}"/>
              </a:ext>
            </a:extLst>
          </p:cNvPr>
          <p:cNvSpPr txBox="1">
            <a:spLocks/>
          </p:cNvSpPr>
          <p:nvPr userDrawn="1"/>
        </p:nvSpPr>
        <p:spPr>
          <a:xfrm>
            <a:off x="9660585" y="556440"/>
            <a:ext cx="2133600" cy="637361"/>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67" dirty="0">
                <a:solidFill>
                  <a:schemeClr val="tx1">
                    <a:lumMod val="50000"/>
                    <a:lumOff val="50000"/>
                  </a:schemeClr>
                </a:solidFill>
              </a:rPr>
              <a:t>KATHY HOCHUL</a:t>
            </a:r>
          </a:p>
          <a:p>
            <a:pPr algn="r"/>
            <a:r>
              <a:rPr lang="en-US" sz="1067" dirty="0">
                <a:solidFill>
                  <a:schemeClr val="tx1">
                    <a:lumMod val="50000"/>
                    <a:lumOff val="50000"/>
                  </a:schemeClr>
                </a:solidFill>
              </a:rPr>
              <a:t>Governor</a:t>
            </a:r>
          </a:p>
        </p:txBody>
      </p:sp>
      <p:sp>
        <p:nvSpPr>
          <p:cNvPr id="7" name="Date Placeholder 1">
            <a:extLst>
              <a:ext uri="{FF2B5EF4-FFF2-40B4-BE49-F238E27FC236}">
                <a16:creationId xmlns:a16="http://schemas.microsoft.com/office/drawing/2014/main" id="{A98C38CF-6C56-4E4A-8ADA-7940CC439531}"/>
              </a:ext>
            </a:extLst>
          </p:cNvPr>
          <p:cNvSpPr txBox="1">
            <a:spLocks/>
          </p:cNvSpPr>
          <p:nvPr userDrawn="1"/>
        </p:nvSpPr>
        <p:spPr>
          <a:xfrm>
            <a:off x="9660585" y="1054914"/>
            <a:ext cx="2133600" cy="637361"/>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67" dirty="0">
                <a:solidFill>
                  <a:schemeClr val="tx1">
                    <a:lumMod val="50000"/>
                    <a:lumOff val="50000"/>
                  </a:schemeClr>
                </a:solidFill>
              </a:rPr>
              <a:t>CHINAZO CUNNINGHAM, MD</a:t>
            </a:r>
          </a:p>
          <a:p>
            <a:pPr algn="r"/>
            <a:r>
              <a:rPr lang="en-US" sz="1067" dirty="0">
                <a:solidFill>
                  <a:schemeClr val="tx1">
                    <a:lumMod val="50000"/>
                    <a:lumOff val="50000"/>
                  </a:schemeClr>
                </a:solidFill>
              </a:rPr>
              <a:t>Commissioner</a:t>
            </a:r>
          </a:p>
        </p:txBody>
      </p:sp>
    </p:spTree>
    <p:extLst>
      <p:ext uri="{BB962C8B-B14F-4D97-AF65-F5344CB8AC3E}">
        <p14:creationId xmlns:p14="http://schemas.microsoft.com/office/powerpoint/2010/main" val="1092458352"/>
      </p:ext>
    </p:extLst>
  </p:cSld>
  <p:clrMap bg1="lt1" tx1="dk1" bg2="lt2" tx2="dk2" accent1="accent1" accent2="accent2" accent3="accent3" accent4="accent4" accent5="accent5" accent6="accent6" hlink="hlink" folHlink="folHlink"/>
  <p:sldLayoutIdLst>
    <p:sldLayoutId id="2147483710" r:id="rId1"/>
  </p:sldLayoutIdLst>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Calibri" pitchFamily="34" charset="0"/>
        </a:defRPr>
      </a:lvl2pPr>
      <a:lvl3pPr algn="ctr" rtl="0" eaLnBrk="1" fontAlgn="base" hangingPunct="1">
        <a:spcBef>
          <a:spcPct val="0"/>
        </a:spcBef>
        <a:spcAft>
          <a:spcPct val="0"/>
        </a:spcAft>
        <a:defRPr sz="5867">
          <a:solidFill>
            <a:schemeClr val="tx1"/>
          </a:solidFill>
          <a:latin typeface="Calibri" pitchFamily="34" charset="0"/>
        </a:defRPr>
      </a:lvl3pPr>
      <a:lvl4pPr algn="ctr" rtl="0" eaLnBrk="1" fontAlgn="base" hangingPunct="1">
        <a:spcBef>
          <a:spcPct val="0"/>
        </a:spcBef>
        <a:spcAft>
          <a:spcPct val="0"/>
        </a:spcAft>
        <a:defRPr sz="5867">
          <a:solidFill>
            <a:schemeClr val="tx1"/>
          </a:solidFill>
          <a:latin typeface="Calibri" pitchFamily="34" charset="0"/>
        </a:defRPr>
      </a:lvl4pPr>
      <a:lvl5pPr algn="ctr" rtl="0" eaLnBrk="1" fontAlgn="base" hangingPunct="1">
        <a:spcBef>
          <a:spcPct val="0"/>
        </a:spcBef>
        <a:spcAft>
          <a:spcPct val="0"/>
        </a:spcAft>
        <a:defRPr sz="5867">
          <a:solidFill>
            <a:schemeClr val="tx1"/>
          </a:solidFill>
          <a:latin typeface="Calibri" pitchFamily="34" charset="0"/>
        </a:defRPr>
      </a:lvl5pPr>
      <a:lvl6pPr marL="609585" algn="ctr" rtl="0" eaLnBrk="1" fontAlgn="base" hangingPunct="1">
        <a:spcBef>
          <a:spcPct val="0"/>
        </a:spcBef>
        <a:spcAft>
          <a:spcPct val="0"/>
        </a:spcAft>
        <a:defRPr sz="5867">
          <a:solidFill>
            <a:schemeClr val="tx1"/>
          </a:solidFill>
          <a:latin typeface="Calibri" pitchFamily="34" charset="0"/>
        </a:defRPr>
      </a:lvl6pPr>
      <a:lvl7pPr marL="1219170" algn="ctr" rtl="0" eaLnBrk="1" fontAlgn="base" hangingPunct="1">
        <a:spcBef>
          <a:spcPct val="0"/>
        </a:spcBef>
        <a:spcAft>
          <a:spcPct val="0"/>
        </a:spcAft>
        <a:defRPr sz="5867">
          <a:solidFill>
            <a:schemeClr val="tx1"/>
          </a:solidFill>
          <a:latin typeface="Calibri" pitchFamily="34" charset="0"/>
        </a:defRPr>
      </a:lvl7pPr>
      <a:lvl8pPr marL="1828754" algn="ctr" rtl="0" eaLnBrk="1" fontAlgn="base" hangingPunct="1">
        <a:spcBef>
          <a:spcPct val="0"/>
        </a:spcBef>
        <a:spcAft>
          <a:spcPct val="0"/>
        </a:spcAft>
        <a:defRPr sz="5867">
          <a:solidFill>
            <a:schemeClr val="tx1"/>
          </a:solidFill>
          <a:latin typeface="Calibri" pitchFamily="34" charset="0"/>
        </a:defRPr>
      </a:lvl8pPr>
      <a:lvl9pPr marL="2438339" algn="ctr" rtl="0" eaLnBrk="1" fontAlgn="base" hangingPunct="1">
        <a:spcBef>
          <a:spcPct val="0"/>
        </a:spcBef>
        <a:spcAft>
          <a:spcPct val="0"/>
        </a:spcAft>
        <a:defRPr sz="5867">
          <a:solidFill>
            <a:schemeClr val="tx1"/>
          </a:solidFill>
          <a:latin typeface="Calibri" pitchFamily="34" charset="0"/>
        </a:defRPr>
      </a:lvl9pPr>
    </p:titleStyle>
    <p:bodyStyle>
      <a:lvl1pPr marL="457189" indent="-457189" algn="l" rtl="0" eaLnBrk="1" fontAlgn="base" hangingPunct="1">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eaLnBrk="1" fontAlgn="base" hangingPunct="1">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3"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pPr fontAlgn="auto">
                <a:spcBef>
                  <a:spcPts val="0"/>
                </a:spcBef>
                <a:spcAft>
                  <a:spcPts val="0"/>
                </a:spcAft>
                <a:defRPr/>
              </a:pPr>
              <a:t>August 21, 2024</a:t>
            </a:fld>
            <a:endParaRPr lang="en-US" sz="1600" dirty="0"/>
          </a:p>
        </p:txBody>
      </p:sp>
      <p:sp>
        <p:nvSpPr>
          <p:cNvPr id="24"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428E7F7-00F3-406F-87C3-ED5E8F6C4EE9}" type="slidenum">
              <a:rPr lang="en-US" sz="1600" smtClean="0"/>
              <a:pPr algn="r" fontAlgn="auto">
                <a:spcBef>
                  <a:spcPts val="0"/>
                </a:spcBef>
                <a:spcAft>
                  <a:spcPts val="0"/>
                </a:spcAft>
                <a:defRPr/>
              </a:pPr>
              <a:t>‹#›</a:t>
            </a:fld>
            <a:endParaRPr lang="en-US" sz="1600" dirty="0"/>
          </a:p>
        </p:txBody>
      </p:sp>
      <p:sp>
        <p:nvSpPr>
          <p:cNvPr id="4" name="Rectangle 3">
            <a:extLst>
              <a:ext uri="{FF2B5EF4-FFF2-40B4-BE49-F238E27FC236}">
                <a16:creationId xmlns:a16="http://schemas.microsoft.com/office/drawing/2014/main" id="{FF81A939-B385-4E89-83EA-A161C559047F}"/>
              </a:ext>
            </a:extLst>
          </p:cNvPr>
          <p:cNvSpPr/>
          <p:nvPr userDrawn="1"/>
        </p:nvSpPr>
        <p:spPr>
          <a:xfrm>
            <a:off x="8667435" y="6017751"/>
            <a:ext cx="3086731" cy="72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a:extLst>
              <a:ext uri="{FF2B5EF4-FFF2-40B4-BE49-F238E27FC236}">
                <a16:creationId xmlns:a16="http://schemas.microsoft.com/office/drawing/2014/main" id="{D3925AC1-7671-2EF7-3FE4-E29C80A7861D}"/>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9398069" y="5993854"/>
            <a:ext cx="2590732" cy="729575"/>
          </a:xfrm>
          <a:prstGeom prst="rect">
            <a:avLst/>
          </a:prstGeom>
        </p:spPr>
      </p:pic>
    </p:spTree>
    <p:extLst>
      <p:ext uri="{BB962C8B-B14F-4D97-AF65-F5344CB8AC3E}">
        <p14:creationId xmlns:p14="http://schemas.microsoft.com/office/powerpoint/2010/main" val="10349319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hf hdr="0" ftr="0"/>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rtl="0" fontAlgn="base">
        <a:spcBef>
          <a:spcPct val="20000"/>
        </a:spcBef>
        <a:spcAft>
          <a:spcPct val="0"/>
        </a:spcAft>
        <a:buFont typeface="Arial"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solidFill>
                  <a:srgbClr val="553278"/>
                </a:solidFill>
              </a:rPr>
              <a:pPr fontAlgn="auto">
                <a:spcBef>
                  <a:spcPts val="0"/>
                </a:spcBef>
                <a:spcAft>
                  <a:spcPts val="0"/>
                </a:spcAft>
                <a:defRPr/>
              </a:pPr>
              <a:t>August 21, 2024</a:t>
            </a:fld>
            <a:endParaRPr lang="en-US" sz="1600" dirty="0">
              <a:solidFill>
                <a:srgbClr val="553278"/>
              </a:solidFill>
            </a:endParaRPr>
          </a:p>
        </p:txBody>
      </p:sp>
      <p:sp>
        <p:nvSpPr>
          <p:cNvPr id="13"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1186494B-C929-4F44-BB8A-2CF09A963C0C}" type="slidenum">
              <a:rPr lang="en-US" sz="1600" smtClean="0">
                <a:solidFill>
                  <a:srgbClr val="553278"/>
                </a:solidFill>
              </a:rPr>
              <a:pPr algn="r" fontAlgn="auto">
                <a:spcBef>
                  <a:spcPts val="0"/>
                </a:spcBef>
                <a:spcAft>
                  <a:spcPts val="0"/>
                </a:spcAft>
                <a:defRPr/>
              </a:pPr>
              <a:t>‹#›</a:t>
            </a:fld>
            <a:endParaRPr lang="en-US" sz="1600" dirty="0">
              <a:solidFill>
                <a:srgbClr val="553278"/>
              </a:solidFill>
            </a:endParaRPr>
          </a:p>
        </p:txBody>
      </p:sp>
      <p:sp>
        <p:nvSpPr>
          <p:cNvPr id="4" name="Rectangle 3">
            <a:extLst>
              <a:ext uri="{FF2B5EF4-FFF2-40B4-BE49-F238E27FC236}">
                <a16:creationId xmlns:a16="http://schemas.microsoft.com/office/drawing/2014/main" id="{2FE50587-2366-4C11-95A2-438A2CDE1802}"/>
              </a:ext>
            </a:extLst>
          </p:cNvPr>
          <p:cNvSpPr/>
          <p:nvPr userDrawn="1"/>
        </p:nvSpPr>
        <p:spPr>
          <a:xfrm>
            <a:off x="8667435" y="6017751"/>
            <a:ext cx="3086731" cy="72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A574E13F-8878-4690-92CB-F5C50B2E654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398069" y="5993854"/>
            <a:ext cx="2590732" cy="729575"/>
          </a:xfrm>
          <a:prstGeom prst="rect">
            <a:avLst/>
          </a:prstGeom>
        </p:spPr>
      </p:pic>
    </p:spTree>
    <p:extLst>
      <p:ext uri="{BB962C8B-B14F-4D97-AF65-F5344CB8AC3E}">
        <p14:creationId xmlns:p14="http://schemas.microsoft.com/office/powerpoint/2010/main" val="297298666"/>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23" name="Date Placeholder 1"/>
          <p:cNvSpPr txBox="1">
            <a:spLocks/>
          </p:cNvSpPr>
          <p:nvPr/>
        </p:nvSpPr>
        <p:spPr>
          <a:xfrm>
            <a:off x="203200" y="116418"/>
            <a:ext cx="28448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140F40-957F-429B-BF36-B42CA41DE130}" type="datetime4">
              <a:rPr lang="en-US" sz="1600" smtClean="0"/>
              <a:pPr fontAlgn="auto">
                <a:spcBef>
                  <a:spcPts val="0"/>
                </a:spcBef>
                <a:spcAft>
                  <a:spcPts val="0"/>
                </a:spcAft>
                <a:defRPr/>
              </a:pPr>
              <a:t>August 21, 2024</a:t>
            </a:fld>
            <a:endParaRPr lang="en-US" sz="1600" dirty="0"/>
          </a:p>
        </p:txBody>
      </p:sp>
      <p:sp>
        <p:nvSpPr>
          <p:cNvPr id="24" name="Slide Number Placeholder 3"/>
          <p:cNvSpPr txBox="1">
            <a:spLocks/>
          </p:cNvSpPr>
          <p:nvPr/>
        </p:nvSpPr>
        <p:spPr>
          <a:xfrm>
            <a:off x="11074400" y="116418"/>
            <a:ext cx="914400" cy="366183"/>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A428E7F7-00F3-406F-87C3-ED5E8F6C4EE9}" type="slidenum">
              <a:rPr lang="en-US" sz="1600" smtClean="0"/>
              <a:pPr algn="r" fontAlgn="auto">
                <a:spcBef>
                  <a:spcPts val="0"/>
                </a:spcBef>
                <a:spcAft>
                  <a:spcPts val="0"/>
                </a:spcAft>
                <a:defRPr/>
              </a:pPr>
              <a:t>‹#›</a:t>
            </a:fld>
            <a:endParaRPr lang="en-US" sz="1600" dirty="0"/>
          </a:p>
        </p:txBody>
      </p:sp>
      <p:sp>
        <p:nvSpPr>
          <p:cNvPr id="4" name="Rectangle 3">
            <a:extLst>
              <a:ext uri="{FF2B5EF4-FFF2-40B4-BE49-F238E27FC236}">
                <a16:creationId xmlns:a16="http://schemas.microsoft.com/office/drawing/2014/main" id="{FF81A939-B385-4E89-83EA-A161C559047F}"/>
              </a:ext>
            </a:extLst>
          </p:cNvPr>
          <p:cNvSpPr/>
          <p:nvPr userDrawn="1"/>
        </p:nvSpPr>
        <p:spPr>
          <a:xfrm>
            <a:off x="8667435" y="6017751"/>
            <a:ext cx="3086731" cy="72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 name="Picture 1">
            <a:extLst>
              <a:ext uri="{FF2B5EF4-FFF2-40B4-BE49-F238E27FC236}">
                <a16:creationId xmlns:a16="http://schemas.microsoft.com/office/drawing/2014/main" id="{D3925AC1-7671-2EF7-3FE4-E29C80A7861D}"/>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9398069" y="5993854"/>
            <a:ext cx="2590732" cy="729575"/>
          </a:xfrm>
          <a:prstGeom prst="rect">
            <a:avLst/>
          </a:prstGeom>
        </p:spPr>
      </p:pic>
    </p:spTree>
    <p:extLst>
      <p:ext uri="{BB962C8B-B14F-4D97-AF65-F5344CB8AC3E}">
        <p14:creationId xmlns:p14="http://schemas.microsoft.com/office/powerpoint/2010/main" val="17309971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hdr="0" ftr="0"/>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rtl="0" fontAlgn="base">
        <a:spcBef>
          <a:spcPct val="20000"/>
        </a:spcBef>
        <a:spcAft>
          <a:spcPct val="0"/>
        </a:spcAft>
        <a:buFont typeface="Arial"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rtl="0" fontAlgn="base">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rtl="0" fontAlgn="base">
        <a:spcBef>
          <a:spcPct val="20000"/>
        </a:spcBef>
        <a:spcAft>
          <a:spcPct val="0"/>
        </a:spcAft>
        <a:buFont typeface="Arial"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22.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49.jpeg"/><Relationship Id="rId11" Type="http://schemas.openxmlformats.org/officeDocument/2006/relationships/image" Target="../media/image54.png"/><Relationship Id="rId5" Type="http://schemas.openxmlformats.org/officeDocument/2006/relationships/image" Target="../media/image21.png"/><Relationship Id="rId10" Type="http://schemas.openxmlformats.org/officeDocument/2006/relationships/image" Target="../media/image53.jpeg"/><Relationship Id="rId4" Type="http://schemas.openxmlformats.org/officeDocument/2006/relationships/image" Target="../media/image48.png"/><Relationship Id="rId9" Type="http://schemas.openxmlformats.org/officeDocument/2006/relationships/image" Target="../media/image5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0_6879AE0A.xml"/><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AA56AC0_278938FB.xml"/><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image" Target="../media/image60.png"/><Relationship Id="rId4" Type="http://schemas.openxmlformats.org/officeDocument/2006/relationships/hyperlink" Target="https://doi.org/10.1093/fampra/cmaa06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hyperlink" Target="https://www.health.ny.gov/statistics/brfss/reports/docs/2024-08_brfss_binge_heavy_drinking.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microsoft.com/office/2018/10/relationships/comments" Target="../comments/modernComment_AA56ACD_7462434E.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microsoft.com/office/2018/10/relationships/comments" Target="../comments/modernComment_AA56ACA_6265EF89.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microsoft.com/office/2018/10/relationships/comments" Target="../comments/modernComment_AA56ACB_CD067AA6.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microsoft.com/office/2018/10/relationships/comments" Target="../comments/modernComment_AA56ACC_F8BA0BBC.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hyperlink" Target="https://www.freepngimg.com/png/88559-heart-art-photography-question-mark-stock" TargetMode="External"/><Relationship Id="rId2" Type="http://schemas.openxmlformats.org/officeDocument/2006/relationships/image" Target="../media/image84.png"/><Relationship Id="rId1" Type="http://schemas.openxmlformats.org/officeDocument/2006/relationships/slideLayout" Target="../slideLayouts/slideLayout35.xml"/><Relationship Id="rId4" Type="http://schemas.openxmlformats.org/officeDocument/2006/relationships/hyperlink" Target="mailto:Patricia.Zuber-Wilson@oasas.ny.go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29.xml"/><Relationship Id="rId1" Type="http://schemas.openxmlformats.org/officeDocument/2006/relationships/slideLayout" Target="../slideLayouts/slideLayout3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 Id="rId9" Type="http://schemas.openxmlformats.org/officeDocument/2006/relationships/image" Target="../media/image9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107.svg"/><Relationship Id="rId3" Type="http://schemas.openxmlformats.org/officeDocument/2006/relationships/image" Target="../media/image97.jpeg"/><Relationship Id="rId7" Type="http://schemas.openxmlformats.org/officeDocument/2006/relationships/image" Target="../media/image101.svg"/><Relationship Id="rId12" Type="http://schemas.openxmlformats.org/officeDocument/2006/relationships/image" Target="../media/image106.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100.png"/><Relationship Id="rId11" Type="http://schemas.openxmlformats.org/officeDocument/2006/relationships/image" Target="../media/image105.svg"/><Relationship Id="rId5" Type="http://schemas.openxmlformats.org/officeDocument/2006/relationships/image" Target="../media/image99.sv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svg"/></Relationships>
</file>

<file path=ppt/slides/_rels/slide6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112.svg"/><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academic.oup.com/ppar/article/27/4/127/4782506"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557D"/>
        </a:solidFill>
        <a:effectLst/>
      </p:bgPr>
    </p:bg>
    <p:spTree>
      <p:nvGrpSpPr>
        <p:cNvPr id="1" name=""/>
        <p:cNvGrpSpPr/>
        <p:nvPr/>
      </p:nvGrpSpPr>
      <p:grpSpPr>
        <a:xfrm>
          <a:off x="0" y="0"/>
          <a:ext cx="0" cy="0"/>
          <a:chOff x="0" y="0"/>
          <a:chExt cx="0" cy="0"/>
        </a:xfrm>
      </p:grpSpPr>
      <p:sp>
        <p:nvSpPr>
          <p:cNvPr id="245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fontAlgn="base">
              <a:spcBef>
                <a:spcPct val="0"/>
              </a:spcBef>
              <a:spcAft>
                <a:spcPct val="0"/>
              </a:spcAft>
            </a:pPr>
            <a:r>
              <a:rPr lang="en-US" altLang="en-US" b="1">
                <a:solidFill>
                  <a:srgbClr val="898989"/>
                </a:solidFill>
                <a:latin typeface="Arial" panose="020B0604020202020204" pitchFamily="34" charset="0"/>
                <a:cs typeface="Arial" panose="020B0604020202020204" pitchFamily="34" charset="0"/>
              </a:rPr>
              <a:t>7</a:t>
            </a:r>
          </a:p>
        </p:txBody>
      </p:sp>
      <p:sp>
        <p:nvSpPr>
          <p:cNvPr id="5" name="TextBox 4">
            <a:extLst>
              <a:ext uri="{FF2B5EF4-FFF2-40B4-BE49-F238E27FC236}">
                <a16:creationId xmlns:a16="http://schemas.microsoft.com/office/drawing/2014/main" id="{FED70A88-4821-4699-3884-E7C9AB783094}"/>
              </a:ext>
            </a:extLst>
          </p:cNvPr>
          <p:cNvSpPr txBox="1"/>
          <p:nvPr/>
        </p:nvSpPr>
        <p:spPr>
          <a:xfrm>
            <a:off x="845127" y="5142710"/>
            <a:ext cx="3260557" cy="1282915"/>
          </a:xfrm>
          <a:prstGeom prst="rect">
            <a:avLst/>
          </a:prstGeom>
          <a:noFill/>
        </p:spPr>
        <p:txBody>
          <a:bodyPr wrap="square" rtlCol="0">
            <a:spAutoFit/>
          </a:bodyPr>
          <a:lstStyle/>
          <a:p>
            <a:pPr marL="0" marR="0">
              <a:spcBef>
                <a:spcPts val="0"/>
              </a:spcBef>
              <a:spcAft>
                <a:spcPts val="0"/>
              </a:spcAft>
            </a:pPr>
            <a:r>
              <a:rPr lang="en-US" sz="1600" b="1" dirty="0">
                <a:solidFill>
                  <a:schemeClr val="bg1"/>
                </a:solidFill>
                <a:effectLst/>
                <a:ea typeface="Times New Roman" panose="02020603050405020304" pitchFamily="18" charset="0"/>
                <a:cs typeface="Aptos" panose="020B0004020202020204" pitchFamily="34" charset="0"/>
              </a:rPr>
              <a:t>Patricia Zuber-Wilson</a:t>
            </a:r>
            <a:endParaRPr lang="en-US" sz="1600" b="1" dirty="0">
              <a:solidFill>
                <a:schemeClr val="bg1"/>
              </a:solidFill>
              <a:effectLst/>
              <a:ea typeface="Aptos" panose="020B0004020202020204" pitchFamily="34" charset="0"/>
              <a:cs typeface="Aptos" panose="020B0004020202020204" pitchFamily="34" charset="0"/>
            </a:endParaRPr>
          </a:p>
          <a:p>
            <a:pPr marL="0" marR="0">
              <a:lnSpc>
                <a:spcPts val="1500"/>
              </a:lnSpc>
              <a:spcBef>
                <a:spcPts val="0"/>
              </a:spcBef>
              <a:spcAft>
                <a:spcPts val="0"/>
              </a:spcAft>
            </a:pPr>
            <a:r>
              <a:rPr lang="en-US" sz="1200" dirty="0">
                <a:solidFill>
                  <a:schemeClr val="bg1"/>
                </a:solidFill>
                <a:effectLst/>
                <a:ea typeface="Times New Roman" panose="02020603050405020304" pitchFamily="18" charset="0"/>
                <a:cs typeface="Aptos" panose="020B0004020202020204" pitchFamily="34" charset="0"/>
              </a:rPr>
              <a:t>Associate Commissioner for Prevention </a:t>
            </a:r>
          </a:p>
          <a:p>
            <a:pPr marL="0" marR="0">
              <a:lnSpc>
                <a:spcPts val="1500"/>
              </a:lnSpc>
              <a:spcBef>
                <a:spcPts val="0"/>
              </a:spcBef>
              <a:spcAft>
                <a:spcPts val="0"/>
              </a:spcAft>
            </a:pPr>
            <a:r>
              <a:rPr lang="en-US" sz="1200" dirty="0">
                <a:solidFill>
                  <a:schemeClr val="bg1"/>
                </a:solidFill>
                <a:effectLst/>
                <a:ea typeface="Times New Roman" panose="02020603050405020304" pitchFamily="18" charset="0"/>
                <a:cs typeface="Aptos" panose="020B0004020202020204" pitchFamily="34" charset="0"/>
              </a:rPr>
              <a:t>Division of Prevention at the New York State Office of Addiction Services and Supports (OASAS)</a:t>
            </a:r>
          </a:p>
          <a:p>
            <a:pPr marL="0" marR="0">
              <a:lnSpc>
                <a:spcPts val="1500"/>
              </a:lnSpc>
              <a:spcBef>
                <a:spcPts val="0"/>
              </a:spcBef>
              <a:spcAft>
                <a:spcPts val="0"/>
              </a:spcAft>
            </a:pPr>
            <a:endParaRPr lang="en-US" sz="1050" dirty="0">
              <a:solidFill>
                <a:schemeClr val="bg1"/>
              </a:solidFill>
              <a:effectLst/>
              <a:ea typeface="Aptos" panose="020B0004020202020204" pitchFamily="34" charset="0"/>
              <a:cs typeface="Aptos" panose="020B0004020202020204" pitchFamily="34" charset="0"/>
            </a:endParaRPr>
          </a:p>
        </p:txBody>
      </p:sp>
      <p:pic>
        <p:nvPicPr>
          <p:cNvPr id="8" name="Picture 7" descr="A person sitting on a window ledge looking at her phone&#10;&#10;Description automatically generated">
            <a:extLst>
              <a:ext uri="{FF2B5EF4-FFF2-40B4-BE49-F238E27FC236}">
                <a16:creationId xmlns:a16="http://schemas.microsoft.com/office/drawing/2014/main" id="{0E7F5C53-339C-CE3D-2778-19759321ABFE}"/>
              </a:ext>
            </a:extLst>
          </p:cNvPr>
          <p:cNvPicPr>
            <a:picLocks noChangeAspect="1"/>
          </p:cNvPicPr>
          <p:nvPr/>
        </p:nvPicPr>
        <p:blipFill rotWithShape="1">
          <a:blip r:embed="rId3" cstate="email">
            <a:alphaModFix amt="79000"/>
            <a:extLst>
              <a:ext uri="{28A0092B-C50C-407E-A947-70E740481C1C}">
                <a14:useLocalDpi xmlns:a14="http://schemas.microsoft.com/office/drawing/2010/main"/>
              </a:ext>
            </a:extLst>
          </a:blip>
          <a:srcRect/>
          <a:stretch/>
        </p:blipFill>
        <p:spPr>
          <a:xfrm>
            <a:off x="8437418" y="0"/>
            <a:ext cx="3754582" cy="6858000"/>
          </a:xfrm>
          <a:prstGeom prst="rect">
            <a:avLst/>
          </a:prstGeom>
        </p:spPr>
      </p:pic>
      <p:sp>
        <p:nvSpPr>
          <p:cNvPr id="6" name="Title 5">
            <a:extLst>
              <a:ext uri="{FF2B5EF4-FFF2-40B4-BE49-F238E27FC236}">
                <a16:creationId xmlns:a16="http://schemas.microsoft.com/office/drawing/2014/main" id="{C061C274-B40A-44F5-A5B2-80390606E3EC}"/>
              </a:ext>
            </a:extLst>
          </p:cNvPr>
          <p:cNvSpPr>
            <a:spLocks noGrp="1"/>
          </p:cNvSpPr>
          <p:nvPr>
            <p:ph type="title"/>
          </p:nvPr>
        </p:nvSpPr>
        <p:spPr>
          <a:xfrm>
            <a:off x="845127" y="674026"/>
            <a:ext cx="7439891" cy="4835769"/>
          </a:xfrm>
        </p:spPr>
        <p:txBody>
          <a:bodyPr>
            <a:noAutofit/>
          </a:bodyPr>
          <a:lstStyle/>
          <a:p>
            <a:pPr>
              <a:lnSpc>
                <a:spcPct val="100000"/>
              </a:lnSpc>
              <a:spcBef>
                <a:spcPts val="0"/>
              </a:spcBef>
              <a:defRPr/>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a Supportive Environment: Strategies for Preventing Substance Misuse             in Older Adults</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August 15, 2024</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Chuck Klevgaard </a:t>
            </a:r>
            <a:br>
              <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1200" b="1" dirty="0">
                <a:solidFill>
                  <a:schemeClr val="bg1"/>
                </a:solidFill>
                <a:latin typeface="Calibri" panose="020F0502020204030204" pitchFamily="34" charset="0"/>
                <a:cs typeface="Calibri" panose="020F0502020204030204" pitchFamily="34" charset="0"/>
              </a:rPr>
              <a:t>Prevention Manager</a:t>
            </a:r>
            <a:br>
              <a:rPr lang="fr-FR" sz="1200" b="1" dirty="0">
                <a:solidFill>
                  <a:schemeClr val="bg1"/>
                </a:solidFill>
                <a:latin typeface="Calibri" panose="020F0502020204030204" pitchFamily="34" charset="0"/>
                <a:cs typeface="Calibri" panose="020F0502020204030204" pitchFamily="34" charset="0"/>
              </a:rPr>
            </a:br>
            <a:r>
              <a:rPr lang="fr-FR" sz="1200" b="1" dirty="0">
                <a:solidFill>
                  <a:schemeClr val="bg1"/>
                </a:solidFill>
                <a:latin typeface="Calibri" panose="020F0502020204030204" pitchFamily="34" charset="0"/>
                <a:cs typeface="Calibri" panose="020F0502020204030204" pitchFamily="34" charset="0"/>
              </a:rPr>
              <a:t>Great Lakes PTTC</a:t>
            </a:r>
            <a:br>
              <a:rPr lang="fr-FR" sz="1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fr-FR"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1E23183-55AA-8B1B-A21C-F185491A60DA}"/>
              </a:ext>
            </a:extLst>
          </p:cNvPr>
          <p:cNvSpPr/>
          <p:nvPr/>
        </p:nvSpPr>
        <p:spPr>
          <a:xfrm>
            <a:off x="4091080" y="5142710"/>
            <a:ext cx="3753213" cy="10188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4620FE4-A705-AE75-091B-6E825B6A6C9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52819" y="5241565"/>
            <a:ext cx="2838813" cy="799436"/>
          </a:xfrm>
          <a:prstGeom prst="rect">
            <a:avLst/>
          </a:prstGeom>
        </p:spPr>
      </p:pic>
      <p:sp>
        <p:nvSpPr>
          <p:cNvPr id="9" name="Rectangle 8">
            <a:extLst>
              <a:ext uri="{FF2B5EF4-FFF2-40B4-BE49-F238E27FC236}">
                <a16:creationId xmlns:a16="http://schemas.microsoft.com/office/drawing/2014/main" id="{87D78501-4A82-376F-4F0B-20F918E2F76D}"/>
              </a:ext>
            </a:extLst>
          </p:cNvPr>
          <p:cNvSpPr/>
          <p:nvPr/>
        </p:nvSpPr>
        <p:spPr>
          <a:xfrm>
            <a:off x="8438787" y="5142710"/>
            <a:ext cx="3753213" cy="101880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655C07-494B-4330-863A-A2DBC6F6B84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598478" y="5346719"/>
            <a:ext cx="3542034" cy="541651"/>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descr="A person looking at the camera&#10;&#10;Description automatically generated">
            <a:extLst>
              <a:ext uri="{FF2B5EF4-FFF2-40B4-BE49-F238E27FC236}">
                <a16:creationId xmlns:a16="http://schemas.microsoft.com/office/drawing/2014/main" id="{DC81F022-B34A-8B85-6855-CF28E24E5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1065" y="1606341"/>
            <a:ext cx="9004993" cy="5181318"/>
          </a:xfrm>
          <a:prstGeom prst="rect">
            <a:avLst/>
          </a:prstGeom>
        </p:spPr>
      </p:pic>
      <p:sp>
        <p:nvSpPr>
          <p:cNvPr id="2" name="Title 1">
            <a:extLst>
              <a:ext uri="{FF2B5EF4-FFF2-40B4-BE49-F238E27FC236}">
                <a16:creationId xmlns:a16="http://schemas.microsoft.com/office/drawing/2014/main" id="{A9F9D9EC-A948-1D69-DADA-E6D58E125359}"/>
              </a:ext>
            </a:extLst>
          </p:cNvPr>
          <p:cNvSpPr>
            <a:spLocks noGrp="1"/>
          </p:cNvSpPr>
          <p:nvPr>
            <p:ph type="title"/>
          </p:nvPr>
        </p:nvSpPr>
        <p:spPr>
          <a:xfrm>
            <a:off x="838200" y="295571"/>
            <a:ext cx="10515600" cy="1325563"/>
          </a:xfrm>
        </p:spPr>
        <p:txBody>
          <a:bodyPr>
            <a:noAutofit/>
          </a:bodyPr>
          <a:lstStyle/>
          <a:p>
            <a:pPr algn="ctr"/>
            <a:r>
              <a:rPr lang="en-US" sz="3200" b="1" dirty="0"/>
              <a:t>Building on What We Understand</a:t>
            </a:r>
            <a:br>
              <a:rPr lang="en-US" sz="3200" dirty="0"/>
            </a:br>
            <a:r>
              <a:rPr lang="en-US" sz="3200" dirty="0"/>
              <a:t>Starting with Risk and Protective Factors </a:t>
            </a:r>
            <a:br>
              <a:rPr lang="en-US" sz="3200" dirty="0"/>
            </a:br>
            <a:endParaRPr lang="en-US" sz="3200" dirty="0"/>
          </a:p>
        </p:txBody>
      </p:sp>
      <p:pic>
        <p:nvPicPr>
          <p:cNvPr id="35" name="Content Placeholder 4" descr="A person and person holding a baby&#10;&#10;Description automatically generated">
            <a:extLst>
              <a:ext uri="{FF2B5EF4-FFF2-40B4-BE49-F238E27FC236}">
                <a16:creationId xmlns:a16="http://schemas.microsoft.com/office/drawing/2014/main" id="{E5FF9A15-9D6D-A542-D46F-D29D2E618F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1015" y="1621134"/>
            <a:ext cx="8751964" cy="5166525"/>
          </a:xfrm>
          <a:prstGeom prst="rect">
            <a:avLst/>
          </a:prstGeom>
        </p:spPr>
      </p:pic>
      <p:sp>
        <p:nvSpPr>
          <p:cNvPr id="8" name="Title 1">
            <a:extLst>
              <a:ext uri="{FF2B5EF4-FFF2-40B4-BE49-F238E27FC236}">
                <a16:creationId xmlns:a16="http://schemas.microsoft.com/office/drawing/2014/main" id="{5C42BE1D-2B1F-A3F7-ADE8-2759D742C318}"/>
              </a:ext>
            </a:extLst>
          </p:cNvPr>
          <p:cNvSpPr txBox="1">
            <a:spLocks/>
          </p:cNvSpPr>
          <p:nvPr/>
        </p:nvSpPr>
        <p:spPr>
          <a:xfrm>
            <a:off x="1012580" y="-2171310"/>
            <a:ext cx="1141827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p>
        </p:txBody>
      </p:sp>
      <p:sp>
        <p:nvSpPr>
          <p:cNvPr id="12" name="TextBox 11">
            <a:extLst>
              <a:ext uri="{FF2B5EF4-FFF2-40B4-BE49-F238E27FC236}">
                <a16:creationId xmlns:a16="http://schemas.microsoft.com/office/drawing/2014/main" id="{7D62A102-E2C7-DB56-A79D-3DFC4AAF1C1D}"/>
              </a:ext>
            </a:extLst>
          </p:cNvPr>
          <p:cNvSpPr txBox="1"/>
          <p:nvPr/>
        </p:nvSpPr>
        <p:spPr>
          <a:xfrm>
            <a:off x="1502437" y="5956250"/>
            <a:ext cx="388766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Protective Factors </a:t>
            </a:r>
          </a:p>
        </p:txBody>
      </p:sp>
      <p:sp>
        <p:nvSpPr>
          <p:cNvPr id="13" name="TextBox 12">
            <a:extLst>
              <a:ext uri="{FF2B5EF4-FFF2-40B4-BE49-F238E27FC236}">
                <a16:creationId xmlns:a16="http://schemas.microsoft.com/office/drawing/2014/main" id="{E2D1CDB4-C3D3-EAF2-0049-277FA563B314}"/>
              </a:ext>
            </a:extLst>
          </p:cNvPr>
          <p:cNvSpPr txBox="1"/>
          <p:nvPr/>
        </p:nvSpPr>
        <p:spPr>
          <a:xfrm>
            <a:off x="6662668" y="1828946"/>
            <a:ext cx="3686221"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Risk Factors </a:t>
            </a:r>
          </a:p>
        </p:txBody>
      </p:sp>
      <p:sp>
        <p:nvSpPr>
          <p:cNvPr id="3" name="TextBox 2">
            <a:extLst>
              <a:ext uri="{FF2B5EF4-FFF2-40B4-BE49-F238E27FC236}">
                <a16:creationId xmlns:a16="http://schemas.microsoft.com/office/drawing/2014/main" id="{E028D497-C9CA-08F6-F47F-914231530BCB}"/>
              </a:ext>
            </a:extLst>
          </p:cNvPr>
          <p:cNvSpPr txBox="1"/>
          <p:nvPr/>
        </p:nvSpPr>
        <p:spPr>
          <a:xfrm>
            <a:off x="6214975" y="2533289"/>
            <a:ext cx="3016945" cy="1938992"/>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Transitions</a:t>
            </a:r>
          </a:p>
          <a:p>
            <a:pPr algn="ctr"/>
            <a:r>
              <a:rPr lang="en-US" sz="2400" b="1" i="1" dirty="0" err="1">
                <a:solidFill>
                  <a:schemeClr val="bg1"/>
                </a:solidFill>
                <a:effectLst>
                  <a:outerShdw blurRad="38100" dist="38100" dir="2700000" algn="tl">
                    <a:srgbClr val="000000">
                      <a:alpha val="43137"/>
                    </a:srgbClr>
                  </a:outerShdw>
                </a:effectLst>
              </a:rPr>
              <a:t>Hx</a:t>
            </a:r>
            <a:r>
              <a:rPr lang="en-US" sz="2400" b="1" i="1" dirty="0">
                <a:solidFill>
                  <a:schemeClr val="bg1"/>
                </a:solidFill>
                <a:effectLst>
                  <a:outerShdw blurRad="38100" dist="38100" dir="2700000" algn="tl">
                    <a:srgbClr val="000000">
                      <a:alpha val="43137"/>
                    </a:srgbClr>
                  </a:outerShdw>
                </a:effectLst>
              </a:rPr>
              <a:t> of Misuse</a:t>
            </a:r>
          </a:p>
          <a:p>
            <a:pPr algn="ctr"/>
            <a:r>
              <a:rPr lang="en-US" sz="2400" b="1" i="1" dirty="0">
                <a:solidFill>
                  <a:schemeClr val="bg1"/>
                </a:solidFill>
                <a:effectLst>
                  <a:outerShdw blurRad="38100" dist="38100" dir="2700000" algn="tl">
                    <a:srgbClr val="000000">
                      <a:alpha val="43137"/>
                    </a:srgbClr>
                  </a:outerShdw>
                </a:effectLst>
              </a:rPr>
              <a:t>Coexisting Medical Conditions</a:t>
            </a:r>
          </a:p>
          <a:p>
            <a:pPr algn="ctr"/>
            <a:endParaRPr lang="en-US" sz="2400" b="1" i="1" dirty="0">
              <a:solidFill>
                <a:schemeClr val="bg1"/>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77325A91-B9DD-DC0E-7833-3F73363C7947}"/>
              </a:ext>
            </a:extLst>
          </p:cNvPr>
          <p:cNvSpPr txBox="1"/>
          <p:nvPr/>
        </p:nvSpPr>
        <p:spPr>
          <a:xfrm>
            <a:off x="-84083" y="4587178"/>
            <a:ext cx="3392128" cy="1631216"/>
          </a:xfrm>
          <a:prstGeom prst="rect">
            <a:avLst/>
          </a:prstGeom>
          <a:noFill/>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 Affectivity</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Connections</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Having a Partner</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 Sense of Purpose</a:t>
            </a:r>
          </a:p>
          <a:p>
            <a:pPr algn="ctr"/>
            <a:endParaRPr lang="en-US" sz="2000" b="1" i="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5" name="TextBox 4">
            <a:extLst>
              <a:ext uri="{FF2B5EF4-FFF2-40B4-BE49-F238E27FC236}">
                <a16:creationId xmlns:a16="http://schemas.microsoft.com/office/drawing/2014/main" id="{B88B4CF5-85CD-5D5A-2D18-99903E410007}"/>
              </a:ext>
            </a:extLst>
          </p:cNvPr>
          <p:cNvSpPr txBox="1"/>
          <p:nvPr/>
        </p:nvSpPr>
        <p:spPr>
          <a:xfrm>
            <a:off x="2494174" y="4587178"/>
            <a:ext cx="3392128" cy="1323439"/>
          </a:xfrm>
          <a:prstGeom prst="rect">
            <a:avLst/>
          </a:prstGeom>
          <a:noFill/>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Life Satisfaction</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Moderate Drinking</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Health Literacy</a:t>
            </a:r>
          </a:p>
          <a:p>
            <a:pPr algn="ctr"/>
            <a:r>
              <a:rPr lang="en-US" sz="2000" b="1" i="1" dirty="0">
                <a:solidFill>
                  <a:schemeClr val="bg1"/>
                </a:solidFill>
                <a:effectLst>
                  <a:outerShdw blurRad="38100" dist="38100" dir="2700000" algn="tl">
                    <a:srgbClr val="000000">
                      <a:alpha val="43137"/>
                    </a:srgbClr>
                  </a:outerShdw>
                </a:effectLst>
                <a:cs typeface="Arial" panose="020B0604020202020204" pitchFamily="34" charset="0"/>
              </a:rPr>
              <a:t>Positive Coping</a:t>
            </a:r>
          </a:p>
        </p:txBody>
      </p:sp>
      <p:sp>
        <p:nvSpPr>
          <p:cNvPr id="6" name="TextBox 5">
            <a:extLst>
              <a:ext uri="{FF2B5EF4-FFF2-40B4-BE49-F238E27FC236}">
                <a16:creationId xmlns:a16="http://schemas.microsoft.com/office/drawing/2014/main" id="{5AE13BC4-ED3C-2A3D-75E1-6EA2C9DC1498}"/>
              </a:ext>
            </a:extLst>
          </p:cNvPr>
          <p:cNvSpPr txBox="1"/>
          <p:nvPr/>
        </p:nvSpPr>
        <p:spPr>
          <a:xfrm>
            <a:off x="9334946" y="2533289"/>
            <a:ext cx="2726426" cy="2308324"/>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Isolation  Loneliness</a:t>
            </a:r>
          </a:p>
          <a:p>
            <a:pPr algn="ctr"/>
            <a:r>
              <a:rPr lang="en-US" sz="2400" b="1" i="1" dirty="0">
                <a:solidFill>
                  <a:schemeClr val="bg1"/>
                </a:solidFill>
                <a:effectLst>
                  <a:outerShdw blurRad="38100" dist="38100" dir="2700000" algn="tl">
                    <a:srgbClr val="000000">
                      <a:alpha val="43137"/>
                    </a:srgbClr>
                  </a:outerShdw>
                </a:effectLst>
              </a:rPr>
              <a:t>Depression</a:t>
            </a:r>
          </a:p>
          <a:p>
            <a:pPr algn="ctr"/>
            <a:r>
              <a:rPr lang="en-US" sz="2400" b="1" i="1" dirty="0">
                <a:solidFill>
                  <a:schemeClr val="bg1"/>
                </a:solidFill>
                <a:effectLst>
                  <a:outerShdw blurRad="38100" dist="38100" dir="2700000" algn="tl">
                    <a:srgbClr val="000000">
                      <a:alpha val="43137"/>
                    </a:srgbClr>
                  </a:outerShdw>
                </a:effectLst>
              </a:rPr>
              <a:t>Pain</a:t>
            </a:r>
          </a:p>
          <a:p>
            <a:pPr algn="ctr"/>
            <a:endParaRPr lang="en-US" sz="2400" b="1" i="1" dirty="0">
              <a:solidFill>
                <a:schemeClr val="bg1"/>
              </a:solidFill>
              <a:effectLst>
                <a:outerShdw blurRad="38100" dist="38100" dir="2700000" algn="tl">
                  <a:srgbClr val="000000">
                    <a:alpha val="43137"/>
                  </a:srgbClr>
                </a:outerShdw>
              </a:effectLst>
            </a:endParaRPr>
          </a:p>
          <a:p>
            <a:pPr algn="ctr"/>
            <a:endParaRPr lang="en-US"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1362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Arrow: Pentagon 24">
            <a:extLst>
              <a:ext uri="{FF2B5EF4-FFF2-40B4-BE49-F238E27FC236}">
                <a16:creationId xmlns:a16="http://schemas.microsoft.com/office/drawing/2014/main" id="{D8ABBFA4-5DCA-BE5D-E887-F810E4510F7D}"/>
              </a:ext>
            </a:extLst>
          </p:cNvPr>
          <p:cNvSpPr/>
          <p:nvPr/>
        </p:nvSpPr>
        <p:spPr>
          <a:xfrm flipH="1">
            <a:off x="7968343" y="1158582"/>
            <a:ext cx="4513942" cy="4589075"/>
          </a:xfrm>
          <a:prstGeom prst="homePlate">
            <a:avLst>
              <a:gd name="adj" fmla="val 54139"/>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44849D29-05D0-BA73-BABF-1642575237D5}"/>
              </a:ext>
            </a:extLst>
          </p:cNvPr>
          <p:cNvSpPr/>
          <p:nvPr/>
        </p:nvSpPr>
        <p:spPr>
          <a:xfrm flipH="1">
            <a:off x="7997369" y="1132456"/>
            <a:ext cx="4513942" cy="4589075"/>
          </a:xfrm>
          <a:prstGeom prst="homePlate">
            <a:avLst>
              <a:gd name="adj" fmla="val 54139"/>
            </a:avLst>
          </a:prstGeom>
          <a:blipFill>
            <a:blip r:embed="rId3" cstate="email">
              <a:alphaModFix amt="30000"/>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E94E0E-DC8D-BF91-34B4-8740872F4073}"/>
              </a:ext>
            </a:extLst>
          </p:cNvPr>
          <p:cNvSpPr>
            <a:spLocks noGrp="1"/>
          </p:cNvSpPr>
          <p:nvPr>
            <p:ph type="title"/>
          </p:nvPr>
        </p:nvSpPr>
        <p:spPr>
          <a:xfrm>
            <a:off x="235131" y="183236"/>
            <a:ext cx="11956869" cy="764428"/>
          </a:xfrm>
        </p:spPr>
        <p:txBody>
          <a:bodyPr>
            <a:normAutofit/>
          </a:bodyPr>
          <a:lstStyle/>
          <a:p>
            <a:pPr algn="ctr"/>
            <a:r>
              <a:rPr lang="en-US" sz="3200" dirty="0"/>
              <a:t>Leveraging Psychosocial Factors </a:t>
            </a:r>
          </a:p>
        </p:txBody>
      </p:sp>
      <p:sp>
        <p:nvSpPr>
          <p:cNvPr id="7" name="TextBox 6">
            <a:extLst>
              <a:ext uri="{FF2B5EF4-FFF2-40B4-BE49-F238E27FC236}">
                <a16:creationId xmlns:a16="http://schemas.microsoft.com/office/drawing/2014/main" id="{AA93B26F-3310-1DF3-AFEB-4E8236F35282}"/>
              </a:ext>
            </a:extLst>
          </p:cNvPr>
          <p:cNvSpPr txBox="1"/>
          <p:nvPr/>
        </p:nvSpPr>
        <p:spPr>
          <a:xfrm>
            <a:off x="4837322" y="5942395"/>
            <a:ext cx="6968653" cy="646331"/>
          </a:xfrm>
          <a:prstGeom prst="rect">
            <a:avLst/>
          </a:prstGeom>
          <a:noFill/>
        </p:spPr>
        <p:txBody>
          <a:bodyPr wrap="square">
            <a:spAutoFit/>
          </a:bodyPr>
          <a:lstStyle/>
          <a:p>
            <a:r>
              <a:rPr lang="en-US" sz="1200" b="0" i="0" dirty="0">
                <a:solidFill>
                  <a:schemeClr val="bg1">
                    <a:lumMod val="50000"/>
                  </a:schemeClr>
                </a:solidFill>
                <a:effectLst/>
                <a:latin typeface="Calibri" panose="020F0502020204030204" pitchFamily="34" charset="0"/>
                <a:cs typeface="Calibri" panose="020F0502020204030204" pitchFamily="34" charset="0"/>
              </a:rPr>
              <a:t>Thomas, K., Nilsson, E., </a:t>
            </a:r>
            <a:r>
              <a:rPr lang="en-US" sz="1200" b="0" i="0" dirty="0" err="1">
                <a:solidFill>
                  <a:schemeClr val="bg1">
                    <a:lumMod val="50000"/>
                  </a:schemeClr>
                </a:solidFill>
                <a:effectLst/>
                <a:latin typeface="Calibri" panose="020F0502020204030204" pitchFamily="34" charset="0"/>
                <a:cs typeface="Calibri" panose="020F0502020204030204" pitchFamily="34" charset="0"/>
              </a:rPr>
              <a:t>Festin</a:t>
            </a:r>
            <a:r>
              <a:rPr lang="en-US" sz="1200" b="0" i="0" dirty="0">
                <a:solidFill>
                  <a:schemeClr val="bg1">
                    <a:lumMod val="50000"/>
                  </a:schemeClr>
                </a:solidFill>
                <a:effectLst/>
                <a:latin typeface="Calibri" panose="020F0502020204030204" pitchFamily="34" charset="0"/>
                <a:cs typeface="Calibri" panose="020F0502020204030204" pitchFamily="34" charset="0"/>
              </a:rPr>
              <a:t>, K., </a:t>
            </a:r>
            <a:r>
              <a:rPr lang="en-US" sz="1200" b="0" i="0" dirty="0" err="1">
                <a:solidFill>
                  <a:schemeClr val="bg1">
                    <a:lumMod val="50000"/>
                  </a:schemeClr>
                </a:solidFill>
                <a:effectLst/>
                <a:latin typeface="Calibri" panose="020F0502020204030204" pitchFamily="34" charset="0"/>
                <a:cs typeface="Calibri" panose="020F0502020204030204" pitchFamily="34" charset="0"/>
              </a:rPr>
              <a:t>Henriksson</a:t>
            </a:r>
            <a:r>
              <a:rPr lang="en-US" sz="1200" b="0" i="0" dirty="0">
                <a:solidFill>
                  <a:schemeClr val="bg1">
                    <a:lumMod val="50000"/>
                  </a:schemeClr>
                </a:solidFill>
                <a:effectLst/>
                <a:latin typeface="Calibri" panose="020F0502020204030204" pitchFamily="34" charset="0"/>
                <a:cs typeface="Calibri" panose="020F0502020204030204" pitchFamily="34" charset="0"/>
              </a:rPr>
              <a:t>,  P., </a:t>
            </a:r>
            <a:r>
              <a:rPr lang="en-US" sz="1200" b="0" i="0" dirty="0" err="1">
                <a:solidFill>
                  <a:schemeClr val="bg1">
                    <a:lumMod val="50000"/>
                  </a:schemeClr>
                </a:solidFill>
                <a:effectLst/>
                <a:latin typeface="Calibri" panose="020F0502020204030204" pitchFamily="34" charset="0"/>
                <a:cs typeface="Calibri" panose="020F0502020204030204" pitchFamily="34" charset="0"/>
              </a:rPr>
              <a:t>Lowén</a:t>
            </a:r>
            <a:r>
              <a:rPr lang="en-US" sz="1200" b="0" i="0" dirty="0">
                <a:solidFill>
                  <a:schemeClr val="bg1">
                    <a:lumMod val="50000"/>
                  </a:schemeClr>
                </a:solidFill>
                <a:effectLst/>
                <a:latin typeface="Calibri" panose="020F0502020204030204" pitchFamily="34" charset="0"/>
                <a:cs typeface="Calibri" panose="020F0502020204030204" pitchFamily="34" charset="0"/>
              </a:rPr>
              <a:t>, M., </a:t>
            </a:r>
            <a:r>
              <a:rPr lang="en-US" sz="1200" b="0" i="0" dirty="0" err="1">
                <a:solidFill>
                  <a:schemeClr val="bg1">
                    <a:lumMod val="50000"/>
                  </a:schemeClr>
                </a:solidFill>
                <a:effectLst/>
                <a:latin typeface="Calibri" panose="020F0502020204030204" pitchFamily="34" charset="0"/>
                <a:cs typeface="Calibri" panose="020F0502020204030204" pitchFamily="34" charset="0"/>
              </a:rPr>
              <a:t>Löf</a:t>
            </a:r>
            <a:r>
              <a:rPr lang="en-US" sz="1200" b="0" i="0" dirty="0">
                <a:solidFill>
                  <a:schemeClr val="bg1">
                    <a:lumMod val="50000"/>
                  </a:schemeClr>
                </a:solidFill>
                <a:effectLst/>
                <a:latin typeface="Calibri" panose="020F0502020204030204" pitchFamily="34" charset="0"/>
                <a:cs typeface="Calibri" panose="020F0502020204030204" pitchFamily="34" charset="0"/>
              </a:rPr>
              <a:t>, M., &amp; </a:t>
            </a:r>
            <a:r>
              <a:rPr lang="en-US" sz="1200" b="0" i="0" dirty="0" err="1">
                <a:solidFill>
                  <a:schemeClr val="bg1">
                    <a:lumMod val="50000"/>
                  </a:schemeClr>
                </a:solidFill>
                <a:effectLst/>
                <a:latin typeface="Calibri" panose="020F0502020204030204" pitchFamily="34" charset="0"/>
                <a:cs typeface="Calibri" panose="020F0502020204030204" pitchFamily="34" charset="0"/>
              </a:rPr>
              <a:t>Kristenson</a:t>
            </a:r>
            <a:r>
              <a:rPr lang="en-US" sz="1200" b="0" i="0" dirty="0">
                <a:solidFill>
                  <a:schemeClr val="bg1">
                    <a:lumMod val="50000"/>
                  </a:schemeClr>
                </a:solidFill>
                <a:effectLst/>
                <a:latin typeface="Calibri" panose="020F0502020204030204" pitchFamily="34" charset="0"/>
                <a:cs typeface="Calibri" panose="020F0502020204030204" pitchFamily="34" charset="0"/>
              </a:rPr>
              <a:t>, M. (2020). Associations  of psychosocial factors with multiple health behaviors: A population-based study of middle-aged men an women. </a:t>
            </a:r>
            <a:r>
              <a:rPr lang="en-US" sz="1200" b="0" i="1" dirty="0">
                <a:solidFill>
                  <a:schemeClr val="bg1">
                    <a:lumMod val="50000"/>
                  </a:schemeClr>
                </a:solidFill>
                <a:effectLst/>
                <a:latin typeface="Calibri" panose="020F0502020204030204" pitchFamily="34" charset="0"/>
                <a:cs typeface="Calibri" panose="020F0502020204030204" pitchFamily="34" charset="0"/>
              </a:rPr>
              <a:t>International journal of environmental research and public health</a:t>
            </a:r>
            <a:r>
              <a:rPr lang="en-US" sz="1200" b="0" i="0" dirty="0">
                <a:solidFill>
                  <a:schemeClr val="bg1">
                    <a:lumMod val="50000"/>
                  </a:schemeClr>
                </a:solidFill>
                <a:effectLst/>
                <a:latin typeface="Calibri" panose="020F0502020204030204" pitchFamily="34" charset="0"/>
                <a:cs typeface="Calibri" panose="020F0502020204030204" pitchFamily="34" charset="0"/>
              </a:rPr>
              <a:t>, </a:t>
            </a:r>
            <a:r>
              <a:rPr lang="en-US" sz="1200" b="0" i="1" dirty="0">
                <a:solidFill>
                  <a:schemeClr val="bg1">
                    <a:lumMod val="50000"/>
                  </a:schemeClr>
                </a:solidFill>
                <a:effectLst/>
                <a:latin typeface="Calibri" panose="020F0502020204030204" pitchFamily="34" charset="0"/>
                <a:cs typeface="Calibri" panose="020F0502020204030204" pitchFamily="34" charset="0"/>
              </a:rPr>
              <a:t>17</a:t>
            </a:r>
            <a:r>
              <a:rPr lang="en-US" sz="1200" b="0" i="0" dirty="0">
                <a:solidFill>
                  <a:schemeClr val="bg1">
                    <a:lumMod val="50000"/>
                  </a:schemeClr>
                </a:solidFill>
                <a:effectLst/>
                <a:latin typeface="Calibri" panose="020F0502020204030204" pitchFamily="34" charset="0"/>
                <a:cs typeface="Calibri" panose="020F0502020204030204" pitchFamily="34" charset="0"/>
              </a:rPr>
              <a:t>(4), 1239.</a:t>
            </a:r>
            <a:endParaRPr lang="en-US" sz="1200" dirty="0">
              <a:solidFill>
                <a:schemeClr val="bg1">
                  <a:lumMod val="5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4BEEEED-2BCA-0F51-6A93-75DD2CCDCFB5}"/>
              </a:ext>
            </a:extLst>
          </p:cNvPr>
          <p:cNvSpPr txBox="1"/>
          <p:nvPr/>
        </p:nvSpPr>
        <p:spPr>
          <a:xfrm>
            <a:off x="8754713" y="2401994"/>
            <a:ext cx="3185114" cy="1938992"/>
          </a:xfrm>
          <a:prstGeom prst="rect">
            <a:avLst/>
          </a:prstGeom>
          <a:noFill/>
        </p:spPr>
        <p:txBody>
          <a:bodyPr wrap="square">
            <a:spAutoFit/>
          </a:bodyPr>
          <a:lstStyle/>
          <a:p>
            <a:pPr algn="ctr"/>
            <a:r>
              <a:rPr lang="en-US" sz="2400" dirty="0">
                <a:solidFill>
                  <a:schemeClr val="bg1"/>
                </a:solidFill>
              </a:rPr>
              <a:t>Leveraging psychosocial factors can play an important role in </a:t>
            </a:r>
            <a:r>
              <a:rPr lang="en-US" sz="2400" b="1" dirty="0">
                <a:solidFill>
                  <a:schemeClr val="bg1"/>
                </a:solidFill>
              </a:rPr>
              <a:t>health behavior change.  </a:t>
            </a:r>
            <a:endParaRPr lang="en-US" sz="2400" b="1" i="1" dirty="0">
              <a:solidFill>
                <a:schemeClr val="bg1"/>
              </a:solidFill>
            </a:endParaRPr>
          </a:p>
        </p:txBody>
      </p:sp>
      <p:pic>
        <p:nvPicPr>
          <p:cNvPr id="16" name="Picture 15" descr="A blue arrow with a black background&#10;&#10;Description automatically generated">
            <a:extLst>
              <a:ext uri="{FF2B5EF4-FFF2-40B4-BE49-F238E27FC236}">
                <a16:creationId xmlns:a16="http://schemas.microsoft.com/office/drawing/2014/main" id="{E0AA14C1-EEE2-D7AB-D1F9-29CE989612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0675" y="1127205"/>
            <a:ext cx="4157638" cy="4620452"/>
          </a:xfrm>
          <a:prstGeom prst="rect">
            <a:avLst/>
          </a:prstGeom>
        </p:spPr>
      </p:pic>
      <p:pic>
        <p:nvPicPr>
          <p:cNvPr id="32" name="Picture 31" descr="A group of people playing cards&#10;&#10;Description automatically generated">
            <a:extLst>
              <a:ext uri="{FF2B5EF4-FFF2-40B4-BE49-F238E27FC236}">
                <a16:creationId xmlns:a16="http://schemas.microsoft.com/office/drawing/2014/main" id="{A3004506-92C4-01AD-DA1D-CDE9DDACA1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5131" y="1158582"/>
            <a:ext cx="6975543" cy="5430144"/>
          </a:xfrm>
          <a:prstGeom prst="rect">
            <a:avLst/>
          </a:prstGeom>
        </p:spPr>
      </p:pic>
      <p:sp>
        <p:nvSpPr>
          <p:cNvPr id="6" name="TextBox 5">
            <a:extLst>
              <a:ext uri="{FF2B5EF4-FFF2-40B4-BE49-F238E27FC236}">
                <a16:creationId xmlns:a16="http://schemas.microsoft.com/office/drawing/2014/main" id="{9D043D40-F03C-9BF3-2AC9-F41B62465064}"/>
              </a:ext>
            </a:extLst>
          </p:cNvPr>
          <p:cNvSpPr txBox="1"/>
          <p:nvPr/>
        </p:nvSpPr>
        <p:spPr>
          <a:xfrm>
            <a:off x="283492" y="1418080"/>
            <a:ext cx="3573727" cy="4524315"/>
          </a:xfrm>
          <a:prstGeom prst="rect">
            <a:avLst/>
          </a:prstGeom>
          <a:noFill/>
        </p:spPr>
        <p:txBody>
          <a:bodyPr wrap="square" rtlCol="0">
            <a:spAutoFit/>
          </a:bodyPr>
          <a:lstStyle/>
          <a:p>
            <a:pPr algn="ctr"/>
            <a:r>
              <a:rPr lang="en-US" sz="2400" b="1" i="1" dirty="0">
                <a:solidFill>
                  <a:schemeClr val="bg1"/>
                </a:solidFill>
              </a:rPr>
              <a:t>Psychosocial factors </a:t>
            </a:r>
            <a:r>
              <a:rPr lang="en-US" sz="2400" i="1" dirty="0">
                <a:solidFill>
                  <a:schemeClr val="bg1"/>
                </a:solidFill>
              </a:rPr>
              <a:t>are characteristics or facets that influence an individual psychologically and/or socially.</a:t>
            </a:r>
          </a:p>
          <a:p>
            <a:pPr algn="ctr"/>
            <a:endParaRPr lang="en-US" sz="2400" b="1" i="1" dirty="0">
              <a:solidFill>
                <a:schemeClr val="bg1"/>
              </a:solidFill>
            </a:endParaRPr>
          </a:p>
          <a:p>
            <a:pPr algn="ctr"/>
            <a:r>
              <a:rPr lang="en-US" sz="2400" b="1" i="1" dirty="0">
                <a:solidFill>
                  <a:schemeClr val="bg1"/>
                </a:solidFill>
              </a:rPr>
              <a:t>Psychosocial resources</a:t>
            </a:r>
            <a:r>
              <a:rPr lang="en-US" sz="2400" i="1" dirty="0">
                <a:solidFill>
                  <a:schemeClr val="bg1"/>
                </a:solidFill>
              </a:rPr>
              <a:t>                              in the social environment include social network and social support </a:t>
            </a:r>
            <a:endParaRPr lang="en-US" sz="2400" i="1" dirty="0">
              <a:solidFill>
                <a:schemeClr val="bg1"/>
              </a:solidFill>
              <a:cs typeface="Arial" panose="020B0604020202020204" pitchFamily="34" charset="0"/>
            </a:endParaRPr>
          </a:p>
        </p:txBody>
      </p:sp>
      <p:pic>
        <p:nvPicPr>
          <p:cNvPr id="9" name="Picture 8" descr="A white symbol of a circular object&#10;&#10;Description automatically generated">
            <a:extLst>
              <a:ext uri="{FF2B5EF4-FFF2-40B4-BE49-F238E27FC236}">
                <a16:creationId xmlns:a16="http://schemas.microsoft.com/office/drawing/2014/main" id="{D45DAC1E-56A2-5F0F-BB85-81C082F6FF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7599" y="3128014"/>
            <a:ext cx="679447" cy="601972"/>
          </a:xfrm>
          <a:prstGeom prst="rect">
            <a:avLst/>
          </a:prstGeom>
        </p:spPr>
      </p:pic>
      <p:pic>
        <p:nvPicPr>
          <p:cNvPr id="10" name="Picture 9" descr="A white symbol of a circular object&#10;&#10;Description automatically generated">
            <a:extLst>
              <a:ext uri="{FF2B5EF4-FFF2-40B4-BE49-F238E27FC236}">
                <a16:creationId xmlns:a16="http://schemas.microsoft.com/office/drawing/2014/main" id="{604151C2-B1E5-3BEF-4DB7-3F3CB00B35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67828" y="3128014"/>
            <a:ext cx="679447" cy="601972"/>
          </a:xfrm>
          <a:prstGeom prst="rect">
            <a:avLst/>
          </a:prstGeom>
        </p:spPr>
      </p:pic>
    </p:spTree>
    <p:extLst>
      <p:ext uri="{BB962C8B-B14F-4D97-AF65-F5344CB8AC3E}">
        <p14:creationId xmlns:p14="http://schemas.microsoft.com/office/powerpoint/2010/main" val="27559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1+#ppt_w/2"/>
                                          </p:val>
                                        </p:tav>
                                        <p:tav tm="100000">
                                          <p:val>
                                            <p:strVal val="#ppt_x"/>
                                          </p:val>
                                        </p:tav>
                                      </p:tavLst>
                                    </p:anim>
                                    <p:anim calcmode="lin" valueType="num">
                                      <p:cBhvr additive="base">
                                        <p:cTn id="15" dur="500" fill="hold"/>
                                        <p:tgtEl>
                                          <p:spTgt spid="2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5" name="Arrow: Pentagon 24">
            <a:extLst>
              <a:ext uri="{FF2B5EF4-FFF2-40B4-BE49-F238E27FC236}">
                <a16:creationId xmlns:a16="http://schemas.microsoft.com/office/drawing/2014/main" id="{D8ABBFA4-5DCA-BE5D-E887-F810E4510F7D}"/>
              </a:ext>
            </a:extLst>
          </p:cNvPr>
          <p:cNvSpPr/>
          <p:nvPr/>
        </p:nvSpPr>
        <p:spPr>
          <a:xfrm flipH="1">
            <a:off x="7968343" y="1158582"/>
            <a:ext cx="4513942" cy="4589075"/>
          </a:xfrm>
          <a:prstGeom prst="homePlate">
            <a:avLst>
              <a:gd name="adj" fmla="val 54139"/>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44849D29-05D0-BA73-BABF-1642575237D5}"/>
              </a:ext>
            </a:extLst>
          </p:cNvPr>
          <p:cNvSpPr/>
          <p:nvPr/>
        </p:nvSpPr>
        <p:spPr>
          <a:xfrm flipH="1">
            <a:off x="7997369" y="1132456"/>
            <a:ext cx="4513942" cy="4589075"/>
          </a:xfrm>
          <a:prstGeom prst="homePlate">
            <a:avLst>
              <a:gd name="adj" fmla="val 54139"/>
            </a:avLst>
          </a:prstGeom>
          <a:blipFill>
            <a:blip r:embed="rId3" cstate="email">
              <a:alphaModFix amt="30000"/>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E94E0E-DC8D-BF91-34B4-8740872F4073}"/>
              </a:ext>
            </a:extLst>
          </p:cNvPr>
          <p:cNvSpPr>
            <a:spLocks noGrp="1"/>
          </p:cNvSpPr>
          <p:nvPr>
            <p:ph type="title"/>
          </p:nvPr>
        </p:nvSpPr>
        <p:spPr>
          <a:xfrm>
            <a:off x="345967" y="16981"/>
            <a:ext cx="11956869" cy="764428"/>
          </a:xfrm>
        </p:spPr>
        <p:txBody>
          <a:bodyPr>
            <a:normAutofit/>
          </a:bodyPr>
          <a:lstStyle/>
          <a:p>
            <a:pPr algn="ctr"/>
            <a:r>
              <a:rPr lang="en-US" sz="3200" dirty="0"/>
              <a:t>Leveraging Psychosocial Factors </a:t>
            </a:r>
          </a:p>
        </p:txBody>
      </p:sp>
      <p:pic>
        <p:nvPicPr>
          <p:cNvPr id="16" name="Picture 15" descr="A blue arrow with a black background&#10;&#10;Description automatically generated">
            <a:extLst>
              <a:ext uri="{FF2B5EF4-FFF2-40B4-BE49-F238E27FC236}">
                <a16:creationId xmlns:a16="http://schemas.microsoft.com/office/drawing/2014/main" id="{E0AA14C1-EEE2-D7AB-D1F9-29CE9896122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10675" y="1127205"/>
            <a:ext cx="4157638" cy="4620452"/>
          </a:xfrm>
          <a:prstGeom prst="rect">
            <a:avLst/>
          </a:prstGeom>
        </p:spPr>
      </p:pic>
      <p:sp>
        <p:nvSpPr>
          <p:cNvPr id="35" name="TextBox 34">
            <a:extLst>
              <a:ext uri="{FF2B5EF4-FFF2-40B4-BE49-F238E27FC236}">
                <a16:creationId xmlns:a16="http://schemas.microsoft.com/office/drawing/2014/main" id="{4AE43AE7-FF2C-99A0-5A97-0D07E94C29C8}"/>
              </a:ext>
            </a:extLst>
          </p:cNvPr>
          <p:cNvSpPr txBox="1"/>
          <p:nvPr/>
        </p:nvSpPr>
        <p:spPr>
          <a:xfrm>
            <a:off x="8614787" y="2906283"/>
            <a:ext cx="3577213" cy="1200329"/>
          </a:xfrm>
          <a:prstGeom prst="rect">
            <a:avLst/>
          </a:prstGeom>
          <a:noFill/>
        </p:spPr>
        <p:txBody>
          <a:bodyPr wrap="square" rtlCol="0">
            <a:spAutoFit/>
          </a:bodyPr>
          <a:lstStyle/>
          <a:p>
            <a:pPr algn="ctr"/>
            <a:r>
              <a:rPr lang="en-US" sz="2400" b="1" i="1" dirty="0">
                <a:solidFill>
                  <a:schemeClr val="bg1"/>
                </a:solidFill>
                <a:cs typeface="Arial" panose="020B0604020202020204" pitchFamily="34" charset="0"/>
              </a:rPr>
              <a:t>Social Network</a:t>
            </a:r>
          </a:p>
          <a:p>
            <a:pPr algn="ctr"/>
            <a:r>
              <a:rPr lang="en-US" sz="2400" b="1" i="1" dirty="0">
                <a:solidFill>
                  <a:schemeClr val="bg1"/>
                </a:solidFill>
                <a:cs typeface="Arial" panose="020B0604020202020204" pitchFamily="34" charset="0"/>
              </a:rPr>
              <a:t>Emotional Support                  Coping Ability </a:t>
            </a:r>
          </a:p>
        </p:txBody>
      </p:sp>
      <p:sp>
        <p:nvSpPr>
          <p:cNvPr id="38" name="TextBox 37">
            <a:extLst>
              <a:ext uri="{FF2B5EF4-FFF2-40B4-BE49-F238E27FC236}">
                <a16:creationId xmlns:a16="http://schemas.microsoft.com/office/drawing/2014/main" id="{47B6515C-3D58-5BEE-0B28-CD4199F33E9F}"/>
              </a:ext>
            </a:extLst>
          </p:cNvPr>
          <p:cNvSpPr txBox="1"/>
          <p:nvPr/>
        </p:nvSpPr>
        <p:spPr>
          <a:xfrm>
            <a:off x="9241653" y="1511038"/>
            <a:ext cx="3061183" cy="1200329"/>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Building </a:t>
            </a:r>
            <a:r>
              <a:rPr lang="en-US" sz="2400" b="1" dirty="0">
                <a:solidFill>
                  <a:schemeClr val="bg1"/>
                </a:solidFill>
                <a:latin typeface="Arial" panose="020B0604020202020204" pitchFamily="34" charset="0"/>
                <a:cs typeface="Arial" panose="020B0604020202020204" pitchFamily="34" charset="0"/>
              </a:rPr>
              <a:t>Psychosocial Factors</a:t>
            </a:r>
          </a:p>
        </p:txBody>
      </p:sp>
      <p:pic>
        <p:nvPicPr>
          <p:cNvPr id="42" name="Picture 41" descr="A person clapping her hands&#10;&#10;Description automatically generated">
            <a:extLst>
              <a:ext uri="{FF2B5EF4-FFF2-40B4-BE49-F238E27FC236}">
                <a16:creationId xmlns:a16="http://schemas.microsoft.com/office/drawing/2014/main" id="{0683B79E-AB77-AAD2-E873-62C853CF8E1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3963" y="1099496"/>
            <a:ext cx="7016711" cy="5482829"/>
          </a:xfrm>
          <a:prstGeom prst="rect">
            <a:avLst/>
          </a:prstGeom>
        </p:spPr>
      </p:pic>
      <p:sp>
        <p:nvSpPr>
          <p:cNvPr id="37" name="TextBox 36">
            <a:extLst>
              <a:ext uri="{FF2B5EF4-FFF2-40B4-BE49-F238E27FC236}">
                <a16:creationId xmlns:a16="http://schemas.microsoft.com/office/drawing/2014/main" id="{8F29F876-BA23-A554-F9BA-F25A096B3A5E}"/>
              </a:ext>
            </a:extLst>
          </p:cNvPr>
          <p:cNvSpPr txBox="1"/>
          <p:nvPr/>
        </p:nvSpPr>
        <p:spPr>
          <a:xfrm>
            <a:off x="193963" y="1511038"/>
            <a:ext cx="4231584" cy="892552"/>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Reductions in </a:t>
            </a:r>
          </a:p>
          <a:p>
            <a:pPr algn="ctr"/>
            <a:r>
              <a:rPr lang="en-US" sz="2800" b="1" dirty="0">
                <a:solidFill>
                  <a:schemeClr val="bg1"/>
                </a:solidFill>
                <a:latin typeface="Arial" panose="020B0604020202020204" pitchFamily="34" charset="0"/>
                <a:cs typeface="Arial" panose="020B0604020202020204" pitchFamily="34" charset="0"/>
              </a:rPr>
              <a:t>Health Behaviors</a:t>
            </a:r>
          </a:p>
        </p:txBody>
      </p:sp>
      <p:sp>
        <p:nvSpPr>
          <p:cNvPr id="36" name="TextBox 35">
            <a:extLst>
              <a:ext uri="{FF2B5EF4-FFF2-40B4-BE49-F238E27FC236}">
                <a16:creationId xmlns:a16="http://schemas.microsoft.com/office/drawing/2014/main" id="{3C98DBDB-744F-B96C-158E-A9AD65E4CA80}"/>
              </a:ext>
            </a:extLst>
          </p:cNvPr>
          <p:cNvSpPr txBox="1"/>
          <p:nvPr/>
        </p:nvSpPr>
        <p:spPr>
          <a:xfrm>
            <a:off x="605738" y="2674543"/>
            <a:ext cx="3470148" cy="3046988"/>
          </a:xfrm>
          <a:prstGeom prst="rect">
            <a:avLst/>
          </a:prstGeom>
          <a:noFill/>
        </p:spPr>
        <p:txBody>
          <a:bodyPr wrap="square" rtlCol="0">
            <a:spAutoFit/>
          </a:bodyPr>
          <a:lstStyle/>
          <a:p>
            <a:pPr algn="ctr"/>
            <a:r>
              <a:rPr lang="en-US" sz="2400" b="1" i="1" dirty="0">
                <a:solidFill>
                  <a:schemeClr val="bg1"/>
                </a:solidFill>
              </a:rPr>
              <a:t>Smoking</a:t>
            </a:r>
          </a:p>
          <a:p>
            <a:pPr algn="ctr"/>
            <a:r>
              <a:rPr lang="en-US" sz="2400" b="1" i="1" dirty="0">
                <a:solidFill>
                  <a:schemeClr val="bg1"/>
                </a:solidFill>
              </a:rPr>
              <a:t>Alcohol Consumption</a:t>
            </a:r>
          </a:p>
          <a:p>
            <a:pPr algn="ctr"/>
            <a:r>
              <a:rPr lang="en-US" sz="2400" b="1" i="1" dirty="0">
                <a:solidFill>
                  <a:schemeClr val="bg1"/>
                </a:solidFill>
              </a:rPr>
              <a:t>Cannabis</a:t>
            </a:r>
          </a:p>
          <a:p>
            <a:pPr algn="ctr"/>
            <a:r>
              <a:rPr lang="en-US" sz="2400" b="1" i="1" dirty="0">
                <a:solidFill>
                  <a:schemeClr val="bg1"/>
                </a:solidFill>
              </a:rPr>
              <a:t>Non-medical use of Drugs</a:t>
            </a:r>
          </a:p>
          <a:p>
            <a:pPr algn="ctr"/>
            <a:r>
              <a:rPr lang="en-US" sz="2400" b="1" i="1" dirty="0">
                <a:solidFill>
                  <a:schemeClr val="bg1"/>
                </a:solidFill>
              </a:rPr>
              <a:t>Illicit Drug Use</a:t>
            </a:r>
          </a:p>
          <a:p>
            <a:pPr algn="ctr"/>
            <a:r>
              <a:rPr lang="en-US" sz="2400" b="1" i="1" dirty="0">
                <a:solidFill>
                  <a:schemeClr val="bg1"/>
                </a:solidFill>
              </a:rPr>
              <a:t> Low Physical Activity Poor Diet</a:t>
            </a:r>
          </a:p>
        </p:txBody>
      </p:sp>
      <p:grpSp>
        <p:nvGrpSpPr>
          <p:cNvPr id="48" name="Group 47">
            <a:extLst>
              <a:ext uri="{FF2B5EF4-FFF2-40B4-BE49-F238E27FC236}">
                <a16:creationId xmlns:a16="http://schemas.microsoft.com/office/drawing/2014/main" id="{5558C713-FB23-B1D5-D180-BE9987BC7206}"/>
              </a:ext>
            </a:extLst>
          </p:cNvPr>
          <p:cNvGrpSpPr/>
          <p:nvPr/>
        </p:nvGrpSpPr>
        <p:grpSpPr>
          <a:xfrm>
            <a:off x="13982281" y="2133153"/>
            <a:ext cx="2830210" cy="3202522"/>
            <a:chOff x="13982280" y="4153169"/>
            <a:chExt cx="1788607" cy="1789226"/>
          </a:xfrm>
          <a:effectLst>
            <a:outerShdw blurRad="50800" dist="38100" dir="2700000" algn="tl" rotWithShape="0">
              <a:prstClr val="black">
                <a:alpha val="40000"/>
              </a:prstClr>
            </a:outerShdw>
          </a:effectLst>
        </p:grpSpPr>
        <p:sp>
          <p:nvSpPr>
            <p:cNvPr id="43" name="Arc 42">
              <a:extLst>
                <a:ext uri="{FF2B5EF4-FFF2-40B4-BE49-F238E27FC236}">
                  <a16:creationId xmlns:a16="http://schemas.microsoft.com/office/drawing/2014/main" id="{057F4ED6-5EA7-C291-C807-34DCE3DA5334}"/>
                </a:ext>
              </a:extLst>
            </p:cNvPr>
            <p:cNvSpPr/>
            <p:nvPr/>
          </p:nvSpPr>
          <p:spPr>
            <a:xfrm>
              <a:off x="14304203" y="4766058"/>
              <a:ext cx="1176337" cy="1176337"/>
            </a:xfrm>
            <a:prstGeom prst="arc">
              <a:avLst>
                <a:gd name="adj1" fmla="val 10736556"/>
                <a:gd name="adj2" fmla="val 0"/>
              </a:avLst>
            </a:prstGeom>
            <a:ln w="3524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lowchart: Delay 43">
              <a:extLst>
                <a:ext uri="{FF2B5EF4-FFF2-40B4-BE49-F238E27FC236}">
                  <a16:creationId xmlns:a16="http://schemas.microsoft.com/office/drawing/2014/main" id="{FEB73D4A-7767-1158-1FAC-56A294F7EAFD}"/>
                </a:ext>
              </a:extLst>
            </p:cNvPr>
            <p:cNvSpPr/>
            <p:nvPr/>
          </p:nvSpPr>
          <p:spPr>
            <a:xfrm rot="16200000">
              <a:off x="14811651" y="5120013"/>
              <a:ext cx="180871" cy="250451"/>
            </a:xfrm>
            <a:prstGeom prst="flowChartDelay">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Alternate Process 44">
              <a:extLst>
                <a:ext uri="{FF2B5EF4-FFF2-40B4-BE49-F238E27FC236}">
                  <a16:creationId xmlns:a16="http://schemas.microsoft.com/office/drawing/2014/main" id="{5E5206F6-AA12-7729-EF43-33F1FE988FF5}"/>
                </a:ext>
              </a:extLst>
            </p:cNvPr>
            <p:cNvSpPr/>
            <p:nvPr/>
          </p:nvSpPr>
          <p:spPr>
            <a:xfrm>
              <a:off x="13982280" y="5433661"/>
              <a:ext cx="1788607" cy="158248"/>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Alternate Process 45">
              <a:extLst>
                <a:ext uri="{FF2B5EF4-FFF2-40B4-BE49-F238E27FC236}">
                  <a16:creationId xmlns:a16="http://schemas.microsoft.com/office/drawing/2014/main" id="{58EB616D-0218-544C-17E3-EC8AC1FABC7A}"/>
                </a:ext>
              </a:extLst>
            </p:cNvPr>
            <p:cNvSpPr/>
            <p:nvPr/>
          </p:nvSpPr>
          <p:spPr>
            <a:xfrm rot="18545681">
              <a:off x="15396628" y="4214463"/>
              <a:ext cx="419014" cy="296426"/>
            </a:xfrm>
            <a:prstGeom prst="flowChartAlternateProcess">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1339DB4-C476-9C3B-A466-7ED40E63D183}"/>
                </a:ext>
              </a:extLst>
            </p:cNvPr>
            <p:cNvSpPr/>
            <p:nvPr/>
          </p:nvSpPr>
          <p:spPr>
            <a:xfrm rot="2403959">
              <a:off x="15278517" y="4448657"/>
              <a:ext cx="155750" cy="401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0" name="Picture 49" descr="A white symbol of a circular object&#10;&#10;Description automatically generated">
            <a:extLst>
              <a:ext uri="{FF2B5EF4-FFF2-40B4-BE49-F238E27FC236}">
                <a16:creationId xmlns:a16="http://schemas.microsoft.com/office/drawing/2014/main" id="{299EE036-EE9B-E5B1-55F7-B78DD40E15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07599" y="3128014"/>
            <a:ext cx="679447" cy="601972"/>
          </a:xfrm>
          <a:prstGeom prst="rect">
            <a:avLst/>
          </a:prstGeom>
        </p:spPr>
      </p:pic>
      <p:sp>
        <p:nvSpPr>
          <p:cNvPr id="51" name="Rectangle 50">
            <a:extLst>
              <a:ext uri="{FF2B5EF4-FFF2-40B4-BE49-F238E27FC236}">
                <a16:creationId xmlns:a16="http://schemas.microsoft.com/office/drawing/2014/main" id="{D8E36B01-5A01-D6F1-D4B4-95678883356E}"/>
              </a:ext>
            </a:extLst>
          </p:cNvPr>
          <p:cNvSpPr/>
          <p:nvPr/>
        </p:nvSpPr>
        <p:spPr>
          <a:xfrm>
            <a:off x="5668146" y="3043934"/>
            <a:ext cx="725213" cy="822960"/>
          </a:xfrm>
          <a:prstGeom prst="rect">
            <a:avLst/>
          </a:prstGeom>
          <a:solidFill>
            <a:srgbClr val="857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descr="A white symbol of a circular object&#10;&#10;Description automatically generated">
            <a:extLst>
              <a:ext uri="{FF2B5EF4-FFF2-40B4-BE49-F238E27FC236}">
                <a16:creationId xmlns:a16="http://schemas.microsoft.com/office/drawing/2014/main" id="{08D5B278-99FF-DF01-CF42-C9B3225E0D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067828" y="3128014"/>
            <a:ext cx="679447" cy="601972"/>
          </a:xfrm>
          <a:prstGeom prst="rect">
            <a:avLst/>
          </a:prstGeom>
        </p:spPr>
      </p:pic>
      <p:sp>
        <p:nvSpPr>
          <p:cNvPr id="54" name="TextBox 53">
            <a:extLst>
              <a:ext uri="{FF2B5EF4-FFF2-40B4-BE49-F238E27FC236}">
                <a16:creationId xmlns:a16="http://schemas.microsoft.com/office/drawing/2014/main" id="{B6C4B7DA-18EF-5740-51D7-03AED157CFF6}"/>
              </a:ext>
            </a:extLst>
          </p:cNvPr>
          <p:cNvSpPr txBox="1"/>
          <p:nvPr/>
        </p:nvSpPr>
        <p:spPr>
          <a:xfrm>
            <a:off x="4507737" y="4322275"/>
            <a:ext cx="5342315" cy="2246769"/>
          </a:xfrm>
          <a:prstGeom prst="rect">
            <a:avLst/>
          </a:prstGeom>
          <a:noFill/>
        </p:spPr>
        <p:txBody>
          <a:bodyPr wrap="square">
            <a:spAutoFit/>
          </a:bodyPr>
          <a:lstStyle/>
          <a:p>
            <a:pPr algn="ctr"/>
            <a:r>
              <a:rPr lang="en-US" sz="2000" b="0" i="0" u="none" strike="noStrike" baseline="0" dirty="0"/>
              <a:t>There is </a:t>
            </a:r>
          </a:p>
          <a:p>
            <a:pPr algn="ctr"/>
            <a:r>
              <a:rPr lang="en-US" sz="2000" b="0" i="0" u="none" strike="noStrike" baseline="0" dirty="0"/>
              <a:t>growing support for </a:t>
            </a:r>
          </a:p>
          <a:p>
            <a:pPr algn="ctr"/>
            <a:r>
              <a:rPr lang="en-US" sz="2000" b="0" i="0" u="none" strike="noStrike" baseline="0" dirty="0"/>
              <a:t>the development of </a:t>
            </a:r>
          </a:p>
          <a:p>
            <a:pPr algn="ctr"/>
            <a:r>
              <a:rPr lang="en-US" sz="2000" b="0" i="0" u="none" strike="noStrike" baseline="0" dirty="0"/>
              <a:t>interventions, which aim to </a:t>
            </a:r>
          </a:p>
          <a:p>
            <a:pPr algn="ctr"/>
            <a:r>
              <a:rPr lang="en-US" sz="2000" b="0" i="0" u="none" strike="noStrike" baseline="0" dirty="0"/>
              <a:t>change psychosocial determinants </a:t>
            </a:r>
          </a:p>
          <a:p>
            <a:pPr algn="ctr"/>
            <a:r>
              <a:rPr lang="en-US" sz="2000" b="0" i="0" u="none" strike="noStrike" baseline="0" dirty="0"/>
              <a:t>of lifestyle and to integrate these into methods for behavioral change.</a:t>
            </a:r>
            <a:endParaRPr lang="en-US" sz="2000" dirty="0"/>
          </a:p>
        </p:txBody>
      </p:sp>
    </p:spTree>
    <p:extLst>
      <p:ext uri="{BB962C8B-B14F-4D97-AF65-F5344CB8AC3E}">
        <p14:creationId xmlns:p14="http://schemas.microsoft.com/office/powerpoint/2010/main" val="13879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7" grpId="0"/>
      <p:bldP spid="36"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5000">
              <a:srgbClr val="3E557B"/>
            </a:gs>
            <a:gs pos="96000">
              <a:srgbClr val="694C62"/>
            </a:gs>
            <a:gs pos="3000">
              <a:srgbClr val="39567E"/>
            </a:gs>
          </a:gsLst>
          <a:lin ang="5400000" scaled="1"/>
        </a:gradFill>
        <a:effectLst/>
      </p:bgPr>
    </p:bg>
    <p:spTree>
      <p:nvGrpSpPr>
        <p:cNvPr id="1" name=""/>
        <p:cNvGrpSpPr/>
        <p:nvPr/>
      </p:nvGrpSpPr>
      <p:grpSpPr>
        <a:xfrm>
          <a:off x="0" y="0"/>
          <a:ext cx="0" cy="0"/>
          <a:chOff x="0" y="0"/>
          <a:chExt cx="0" cy="0"/>
        </a:xfrm>
      </p:grpSpPr>
      <p:pic>
        <p:nvPicPr>
          <p:cNvPr id="10" name="Picture 2" descr="Mature male runner with water bottle standing outdoors in city, resting after the run.">
            <a:extLst>
              <a:ext uri="{FF2B5EF4-FFF2-40B4-BE49-F238E27FC236}">
                <a16:creationId xmlns:a16="http://schemas.microsoft.com/office/drawing/2014/main" id="{D8869CAD-DFD3-CABB-9AA3-544AE1EA9359}"/>
              </a:ext>
            </a:extLst>
          </p:cNvPr>
          <p:cNvPicPr>
            <a:picLocks noChangeAspect="1" noChangeArrowheads="1"/>
          </p:cNvPicPr>
          <p:nvPr/>
        </p:nvPicPr>
        <p:blipFill rotWithShape="1">
          <a:blip r:embed="rId2" cstate="email">
            <a:alphaModFix amt="30000"/>
            <a:extLst>
              <a:ext uri="{28A0092B-C50C-407E-A947-70E740481C1C}">
                <a14:useLocalDpi xmlns:a14="http://schemas.microsoft.com/office/drawing/2010/main"/>
              </a:ext>
            </a:extLst>
          </a:blip>
          <a:srcRect/>
          <a:stretch/>
        </p:blipFill>
        <p:spPr bwMode="auto">
          <a:xfrm>
            <a:off x="121920" y="0"/>
            <a:ext cx="120700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BC1AEF-87BF-C416-7E13-5FA5BE288CCC}"/>
              </a:ext>
            </a:extLst>
          </p:cNvPr>
          <p:cNvSpPr>
            <a:spLocks noGrp="1"/>
          </p:cNvSpPr>
          <p:nvPr>
            <p:ph type="title"/>
          </p:nvPr>
        </p:nvSpPr>
        <p:spPr>
          <a:xfrm>
            <a:off x="838200" y="365125"/>
            <a:ext cx="10861964" cy="1325563"/>
          </a:xfrm>
        </p:spPr>
        <p:txBody>
          <a:bodyPr>
            <a:normAutofit/>
          </a:bodyPr>
          <a:lstStyle/>
          <a:p>
            <a:r>
              <a:rPr lang="en-US" sz="3200" b="1" dirty="0">
                <a:solidFill>
                  <a:schemeClr val="bg1"/>
                </a:solidFill>
              </a:rPr>
              <a:t>Engagement in Lifestyle Health and Cognitive Decline</a:t>
            </a:r>
          </a:p>
        </p:txBody>
      </p:sp>
      <p:sp>
        <p:nvSpPr>
          <p:cNvPr id="6" name="TextBox 5">
            <a:extLst>
              <a:ext uri="{FF2B5EF4-FFF2-40B4-BE49-F238E27FC236}">
                <a16:creationId xmlns:a16="http://schemas.microsoft.com/office/drawing/2014/main" id="{27E38B8F-C94E-9062-3199-0EE83B61592A}"/>
              </a:ext>
            </a:extLst>
          </p:cNvPr>
          <p:cNvSpPr txBox="1"/>
          <p:nvPr/>
        </p:nvSpPr>
        <p:spPr>
          <a:xfrm>
            <a:off x="1433944" y="1852090"/>
            <a:ext cx="9310255" cy="3046988"/>
          </a:xfrm>
          <a:prstGeom prst="rect">
            <a:avLst/>
          </a:prstGeom>
          <a:noFill/>
        </p:spPr>
        <p:txBody>
          <a:bodyPr wrap="square">
            <a:spAutoFit/>
          </a:bodyPr>
          <a:lstStyle/>
          <a:p>
            <a:pPr algn="ctr"/>
            <a:r>
              <a:rPr lang="en-US" sz="3200" b="1" dirty="0">
                <a:solidFill>
                  <a:schemeClr val="bg1"/>
                </a:solidFill>
              </a:rPr>
              <a:t>Even a moderate level of engagement in the four lifestyle health behaviors </a:t>
            </a:r>
            <a:r>
              <a:rPr lang="en-US" sz="3200" b="1" dirty="0">
                <a:solidFill>
                  <a:srgbClr val="B3CFE7"/>
                </a:solidFill>
              </a:rPr>
              <a:t>(physical activity, cognitive activity, healthy diet, and social activity) </a:t>
            </a:r>
            <a:r>
              <a:rPr lang="en-US" sz="3200" b="1" dirty="0">
                <a:solidFill>
                  <a:schemeClr val="bg1"/>
                </a:solidFill>
              </a:rPr>
              <a:t>over time could result in less cognitive decline, similar to the rates that older adults with high levels of engagement showed</a:t>
            </a:r>
          </a:p>
        </p:txBody>
      </p:sp>
      <p:sp>
        <p:nvSpPr>
          <p:cNvPr id="9" name="TextBox 8">
            <a:extLst>
              <a:ext uri="{FF2B5EF4-FFF2-40B4-BE49-F238E27FC236}">
                <a16:creationId xmlns:a16="http://schemas.microsoft.com/office/drawing/2014/main" id="{42FAC85E-4805-3D09-209D-8CE464F2410B}"/>
              </a:ext>
            </a:extLst>
          </p:cNvPr>
          <p:cNvSpPr txBox="1"/>
          <p:nvPr/>
        </p:nvSpPr>
        <p:spPr>
          <a:xfrm>
            <a:off x="838200" y="5592818"/>
            <a:ext cx="10612582" cy="923330"/>
          </a:xfrm>
          <a:prstGeom prst="rect">
            <a:avLst/>
          </a:prstGeom>
          <a:noFill/>
        </p:spPr>
        <p:txBody>
          <a:bodyPr wrap="square">
            <a:spAutoFit/>
          </a:bodyPr>
          <a:lstStyle/>
          <a:p>
            <a:r>
              <a:rPr lang="en-US" b="0" i="0" dirty="0" err="1">
                <a:solidFill>
                  <a:srgbClr val="B3CFE7"/>
                </a:solidFill>
                <a:effectLst/>
                <a:latin typeface="Arial" panose="020B0604020202020204" pitchFamily="34" charset="0"/>
              </a:rPr>
              <a:t>Halloway</a:t>
            </a:r>
            <a:r>
              <a:rPr lang="en-US" b="0" i="0" dirty="0">
                <a:solidFill>
                  <a:srgbClr val="B3CFE7"/>
                </a:solidFill>
                <a:effectLst/>
                <a:latin typeface="Arial" panose="020B0604020202020204" pitchFamily="34" charset="0"/>
              </a:rPr>
              <a:t>, S., Wagner, M., Tangney, C., Lange‐Maia, B. S., Bennett, D. A., Arvanitakis, Z., &amp; </a:t>
            </a:r>
            <a:r>
              <a:rPr lang="en-US" b="0" i="0" dirty="0" err="1">
                <a:solidFill>
                  <a:srgbClr val="B3CFE7"/>
                </a:solidFill>
                <a:effectLst/>
                <a:latin typeface="Arial" panose="020B0604020202020204" pitchFamily="34" charset="0"/>
              </a:rPr>
              <a:t>Schoeny</a:t>
            </a:r>
            <a:r>
              <a:rPr lang="en-US" b="0" i="0" dirty="0">
                <a:solidFill>
                  <a:srgbClr val="B3CFE7"/>
                </a:solidFill>
                <a:effectLst/>
                <a:latin typeface="Arial" panose="020B0604020202020204" pitchFamily="34" charset="0"/>
              </a:rPr>
              <a:t>, M. E. (2024). Profiles of lifestyle health behaviors and cognitive decline in older adults. </a:t>
            </a:r>
            <a:r>
              <a:rPr lang="en-US" b="0" i="1" dirty="0">
                <a:solidFill>
                  <a:srgbClr val="B3CFE7"/>
                </a:solidFill>
                <a:effectLst/>
                <a:latin typeface="Arial" panose="020B0604020202020204" pitchFamily="34" charset="0"/>
              </a:rPr>
              <a:t>Alzheimer's &amp; Dementia</a:t>
            </a:r>
            <a:r>
              <a:rPr lang="en-US" b="0" i="0" dirty="0">
                <a:solidFill>
                  <a:srgbClr val="B3CFE7"/>
                </a:solidFill>
                <a:effectLst/>
                <a:latin typeface="Arial" panose="020B0604020202020204" pitchFamily="34" charset="0"/>
              </a:rPr>
              <a:t>, </a:t>
            </a:r>
            <a:r>
              <a:rPr lang="en-US" b="0" i="1" dirty="0">
                <a:solidFill>
                  <a:srgbClr val="B3CFE7"/>
                </a:solidFill>
                <a:effectLst/>
                <a:latin typeface="Arial" panose="020B0604020202020204" pitchFamily="34" charset="0"/>
              </a:rPr>
              <a:t>20</a:t>
            </a:r>
            <a:r>
              <a:rPr lang="en-US" b="0" i="0" dirty="0">
                <a:solidFill>
                  <a:srgbClr val="B3CFE7"/>
                </a:solidFill>
                <a:effectLst/>
                <a:latin typeface="Arial" panose="020B0604020202020204" pitchFamily="34" charset="0"/>
              </a:rPr>
              <a:t>(1), 472-482.</a:t>
            </a:r>
            <a:endParaRPr lang="en-US" dirty="0">
              <a:solidFill>
                <a:srgbClr val="B3CFE7"/>
              </a:solidFill>
            </a:endParaRPr>
          </a:p>
        </p:txBody>
      </p:sp>
    </p:spTree>
    <p:extLst>
      <p:ext uri="{BB962C8B-B14F-4D97-AF65-F5344CB8AC3E}">
        <p14:creationId xmlns:p14="http://schemas.microsoft.com/office/powerpoint/2010/main" val="34272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694C62"/>
            </a:gs>
            <a:gs pos="2000">
              <a:srgbClr val="39567E"/>
            </a:gs>
          </a:gsLst>
          <a:lin ang="5400000" scaled="1"/>
        </a:gradFill>
        <a:effectLst/>
      </p:bgPr>
    </p:bg>
    <p:spTree>
      <p:nvGrpSpPr>
        <p:cNvPr id="1" name=""/>
        <p:cNvGrpSpPr/>
        <p:nvPr/>
      </p:nvGrpSpPr>
      <p:grpSpPr>
        <a:xfrm>
          <a:off x="0" y="0"/>
          <a:ext cx="0" cy="0"/>
          <a:chOff x="0" y="0"/>
          <a:chExt cx="0" cy="0"/>
        </a:xfrm>
      </p:grpSpPr>
      <p:pic>
        <p:nvPicPr>
          <p:cNvPr id="4098" name="Picture 2" descr="Photo of a man kissing woman on check beside body of water.">
            <a:extLst>
              <a:ext uri="{FF2B5EF4-FFF2-40B4-BE49-F238E27FC236}">
                <a16:creationId xmlns:a16="http://schemas.microsoft.com/office/drawing/2014/main" id="{43DA602D-B84A-32CA-C0A6-4EA245C143F5}"/>
              </a:ext>
            </a:extLst>
          </p:cNvPr>
          <p:cNvPicPr>
            <a:picLocks noChangeAspect="1" noChangeArrowheads="1"/>
          </p:cNvPicPr>
          <p:nvPr/>
        </p:nvPicPr>
        <p:blipFill rotWithShape="1">
          <a:blip r:embed="rId3" cstate="email">
            <a:alphaModFix amt="23000"/>
            <a:extLst>
              <a:ext uri="{28A0092B-C50C-407E-A947-70E740481C1C}">
                <a14:useLocalDpi xmlns:a14="http://schemas.microsoft.com/office/drawing/2010/main"/>
              </a:ext>
            </a:extLst>
          </a:blip>
          <a:srcRect/>
          <a:stretch/>
        </p:blipFill>
        <p:spPr bwMode="auto">
          <a:xfrm>
            <a:off x="195154" y="13063"/>
            <a:ext cx="11982991" cy="68318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EEA283-ABFA-790C-AA52-608D9B044672}"/>
              </a:ext>
            </a:extLst>
          </p:cNvPr>
          <p:cNvSpPr>
            <a:spLocks noGrp="1"/>
          </p:cNvSpPr>
          <p:nvPr>
            <p:ph type="title"/>
          </p:nvPr>
        </p:nvSpPr>
        <p:spPr>
          <a:xfrm>
            <a:off x="1750422" y="4036641"/>
            <a:ext cx="10441578" cy="2612571"/>
          </a:xfrm>
        </p:spPr>
        <p:txBody>
          <a:bodyPr>
            <a:normAutofit/>
          </a:bodyPr>
          <a:lstStyle/>
          <a:p>
            <a:pPr>
              <a:lnSpc>
                <a:spcPct val="100000"/>
              </a:lnSpc>
            </a:pPr>
            <a:r>
              <a:rPr lang="en-US" b="1" dirty="0">
                <a:solidFill>
                  <a:schemeClr val="bg1"/>
                </a:solidFill>
              </a:rPr>
              <a:t>An Integrated Approach</a:t>
            </a:r>
            <a:br>
              <a:rPr lang="en-US" sz="3600" b="1" dirty="0">
                <a:solidFill>
                  <a:schemeClr val="bg1"/>
                </a:solidFill>
              </a:rPr>
            </a:br>
            <a:r>
              <a:rPr lang="en-US" sz="3600" b="1" dirty="0">
                <a:solidFill>
                  <a:schemeClr val="bg1"/>
                </a:solidFill>
                <a:latin typeface="Calibri" panose="020F0502020204030204" pitchFamily="34" charset="0"/>
                <a:cs typeface="Calibri" panose="020F0502020204030204" pitchFamily="34" charset="0"/>
              </a:rPr>
              <a:t>Interactions Between Risk, Protection,  &amp; Psychosocial Factors and Health Behaviors</a:t>
            </a:r>
          </a:p>
        </p:txBody>
      </p:sp>
      <p:pic>
        <p:nvPicPr>
          <p:cNvPr id="5" name="Picture 4" descr="A diagram of a diagram&#10;&#10;Description automatically generated">
            <a:extLst>
              <a:ext uri="{FF2B5EF4-FFF2-40B4-BE49-F238E27FC236}">
                <a16:creationId xmlns:a16="http://schemas.microsoft.com/office/drawing/2014/main" id="{DA2EE46D-4FF2-F985-C940-065FF024FB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6951" y="1764232"/>
            <a:ext cx="3627158" cy="2509921"/>
          </a:xfrm>
          <a:prstGeom prst="rect">
            <a:avLst/>
          </a:prstGeom>
        </p:spPr>
      </p:pic>
    </p:spTree>
    <p:extLst>
      <p:ext uri="{BB962C8B-B14F-4D97-AF65-F5344CB8AC3E}">
        <p14:creationId xmlns:p14="http://schemas.microsoft.com/office/powerpoint/2010/main" val="222072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1" name="Picture 40" descr="A circular arrows in a circle&#10;&#10;Description automatically generated">
            <a:extLst>
              <a:ext uri="{FF2B5EF4-FFF2-40B4-BE49-F238E27FC236}">
                <a16:creationId xmlns:a16="http://schemas.microsoft.com/office/drawing/2014/main" id="{95883970-424A-B144-11FF-E21D3F619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6467" y="4015409"/>
            <a:ext cx="1320238" cy="1333426"/>
          </a:xfrm>
          <a:prstGeom prst="rect">
            <a:avLst/>
          </a:prstGeom>
        </p:spPr>
      </p:pic>
      <p:pic>
        <p:nvPicPr>
          <p:cNvPr id="38" name="Picture 37" descr="A diagram of a diagram&#10;&#10;Description automatically generated">
            <a:extLst>
              <a:ext uri="{FF2B5EF4-FFF2-40B4-BE49-F238E27FC236}">
                <a16:creationId xmlns:a16="http://schemas.microsoft.com/office/drawing/2014/main" id="{9D48B0EE-AEFE-7410-AF84-9FE726484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7036" y="1233883"/>
            <a:ext cx="7808498" cy="5403325"/>
          </a:xfrm>
          <a:prstGeom prst="rect">
            <a:avLst/>
          </a:prstGeom>
        </p:spPr>
      </p:pic>
      <p:sp>
        <p:nvSpPr>
          <p:cNvPr id="24" name="Arrow: Right 23">
            <a:extLst>
              <a:ext uri="{FF2B5EF4-FFF2-40B4-BE49-F238E27FC236}">
                <a16:creationId xmlns:a16="http://schemas.microsoft.com/office/drawing/2014/main" id="{C501AEF6-A8D4-EEA3-BF83-CE6A2EF9D8AC}"/>
              </a:ext>
            </a:extLst>
          </p:cNvPr>
          <p:cNvSpPr/>
          <p:nvPr/>
        </p:nvSpPr>
        <p:spPr>
          <a:xfrm>
            <a:off x="6189288" y="5348835"/>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365125"/>
            <a:ext cx="10515600" cy="577555"/>
          </a:xfrm>
        </p:spPr>
        <p:txBody>
          <a:bodyPr>
            <a:normAutofit/>
          </a:bodyPr>
          <a:lstStyle/>
          <a:p>
            <a:pPr algn="ctr"/>
            <a:r>
              <a:rPr lang="en-US" sz="3200" dirty="0"/>
              <a:t>An Integrated Approach Through Psycho-social Factors </a:t>
            </a:r>
          </a:p>
        </p:txBody>
      </p:sp>
      <p:sp>
        <p:nvSpPr>
          <p:cNvPr id="9" name="Freeform: Shape 8">
            <a:extLst>
              <a:ext uri="{FF2B5EF4-FFF2-40B4-BE49-F238E27FC236}">
                <a16:creationId xmlns:a16="http://schemas.microsoft.com/office/drawing/2014/main" id="{C247767F-1281-44CA-FE3D-001E3F4C351F}"/>
              </a:ext>
            </a:extLst>
          </p:cNvPr>
          <p:cNvSpPr/>
          <p:nvPr/>
        </p:nvSpPr>
        <p:spPr>
          <a:xfrm rot="3589637" flipH="1">
            <a:off x="3806824" y="1454703"/>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694C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74" tIns="1026753" rIns="589466" bIns="2294721" numCol="1" spcCol="1270" anchor="ctr" anchorCtr="0">
            <a:noAutofit/>
          </a:bodyPr>
          <a:lstStyle/>
          <a:p>
            <a:pPr marL="0" lvl="0" indent="0" algn="ctr" defTabSz="2178050">
              <a:lnSpc>
                <a:spcPct val="90000"/>
              </a:lnSpc>
              <a:spcBef>
                <a:spcPct val="0"/>
              </a:spcBef>
              <a:spcAft>
                <a:spcPct val="35000"/>
              </a:spcAft>
              <a:buNone/>
            </a:pPr>
            <a:endParaRPr lang="en-US" sz="4900" kern="1200"/>
          </a:p>
        </p:txBody>
      </p:sp>
      <p:sp>
        <p:nvSpPr>
          <p:cNvPr id="10" name="Freeform: Shape 9">
            <a:extLst>
              <a:ext uri="{FF2B5EF4-FFF2-40B4-BE49-F238E27FC236}">
                <a16:creationId xmlns:a16="http://schemas.microsoft.com/office/drawing/2014/main" id="{7A418F16-5231-F096-9DF5-0CD8E5718E33}"/>
              </a:ext>
            </a:extLst>
          </p:cNvPr>
          <p:cNvSpPr/>
          <p:nvPr/>
        </p:nvSpPr>
        <p:spPr>
          <a:xfrm rot="3589637" flipH="1">
            <a:off x="3713405" y="1617450"/>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9099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Freeform: Shape 10">
            <a:extLst>
              <a:ext uri="{FF2B5EF4-FFF2-40B4-BE49-F238E27FC236}">
                <a16:creationId xmlns:a16="http://schemas.microsoft.com/office/drawing/2014/main" id="{87E75FB2-6B5A-36EA-9F3F-9D548DAC2406}"/>
              </a:ext>
            </a:extLst>
          </p:cNvPr>
          <p:cNvSpPr/>
          <p:nvPr/>
        </p:nvSpPr>
        <p:spPr>
          <a:xfrm rot="3589637" flipH="1">
            <a:off x="3901056" y="1616788"/>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956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67" tIns="1026753" rIns="2461073" bIns="2294721"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sp>
        <p:nvSpPr>
          <p:cNvPr id="12" name="Arrow: Circular 11">
            <a:extLst>
              <a:ext uri="{FF2B5EF4-FFF2-40B4-BE49-F238E27FC236}">
                <a16:creationId xmlns:a16="http://schemas.microsoft.com/office/drawing/2014/main" id="{30F05AAC-29D9-E172-39B9-720ED39BFCC5}"/>
              </a:ext>
            </a:extLst>
          </p:cNvPr>
          <p:cNvSpPr/>
          <p:nvPr/>
        </p:nvSpPr>
        <p:spPr>
          <a:xfrm rot="3589637" flipH="1">
            <a:off x="3524865" y="1172608"/>
            <a:ext cx="5115221" cy="5115221"/>
          </a:xfrm>
          <a:prstGeom prst="circularArrow">
            <a:avLst>
              <a:gd name="adj1" fmla="val 10573"/>
              <a:gd name="adj2" fmla="val 754960"/>
              <a:gd name="adj3" fmla="val 1031968"/>
              <a:gd name="adj4" fmla="val 16199432"/>
              <a:gd name="adj5" fmla="val 10081"/>
            </a:avLst>
          </a:prstGeom>
          <a:solidFill>
            <a:schemeClr val="bg1">
              <a:lumMod val="85000"/>
            </a:schemeClr>
          </a:solidFill>
          <a:effectLst>
            <a:outerShdw blurRad="50800" dist="38100" algn="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Circular 12">
            <a:extLst>
              <a:ext uri="{FF2B5EF4-FFF2-40B4-BE49-F238E27FC236}">
                <a16:creationId xmlns:a16="http://schemas.microsoft.com/office/drawing/2014/main" id="{0A288E5E-592F-D118-E530-93B41ED83E62}"/>
              </a:ext>
            </a:extLst>
          </p:cNvPr>
          <p:cNvSpPr/>
          <p:nvPr/>
        </p:nvSpPr>
        <p:spPr>
          <a:xfrm rot="3589637" flipH="1">
            <a:off x="3439975" y="1319350"/>
            <a:ext cx="5115221" cy="5115221"/>
          </a:xfrm>
          <a:prstGeom prst="circularArrow">
            <a:avLst>
              <a:gd name="adj1" fmla="val 10855"/>
              <a:gd name="adj2" fmla="val 728772"/>
              <a:gd name="adj3" fmla="val 8223205"/>
              <a:gd name="adj4" fmla="val 1819599"/>
              <a:gd name="adj5" fmla="val 10744"/>
            </a:avLst>
          </a:prstGeom>
          <a:solidFill>
            <a:schemeClr val="bg1">
              <a:lumMod val="85000"/>
            </a:schemeClr>
          </a:solidFill>
          <a:effectLst>
            <a:outerShdw blurRad="50800" dist="38100" dir="13500000" algn="b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4" name="Arrow: Circular 13">
            <a:extLst>
              <a:ext uri="{FF2B5EF4-FFF2-40B4-BE49-F238E27FC236}">
                <a16:creationId xmlns:a16="http://schemas.microsoft.com/office/drawing/2014/main" id="{5CD4F7FD-981D-6BAD-7782-983AA49D406C}"/>
              </a:ext>
            </a:extLst>
          </p:cNvPr>
          <p:cNvSpPr/>
          <p:nvPr/>
        </p:nvSpPr>
        <p:spPr>
          <a:xfrm rot="3589637" flipH="1">
            <a:off x="3619475" y="1335342"/>
            <a:ext cx="5115221" cy="5115221"/>
          </a:xfrm>
          <a:prstGeom prst="circularArrow">
            <a:avLst>
              <a:gd name="adj1" fmla="val 11900"/>
              <a:gd name="adj2" fmla="val 787062"/>
              <a:gd name="adj3" fmla="val 15391625"/>
              <a:gd name="adj4" fmla="val 8995998"/>
              <a:gd name="adj5" fmla="val 11565"/>
            </a:avLst>
          </a:prstGeom>
          <a:solidFill>
            <a:schemeClr val="bg1">
              <a:lumMod val="85000"/>
            </a:schemeClr>
          </a:solidFill>
          <a:effectLst>
            <a:outerShdw blurRad="50800" dist="38100" dir="10800000" algn="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5" name="Life transition">
            <a:extLst>
              <a:ext uri="{FF2B5EF4-FFF2-40B4-BE49-F238E27FC236}">
                <a16:creationId xmlns:a16="http://schemas.microsoft.com/office/drawing/2014/main" id="{984D7E9B-CD00-94F5-00BC-35D50E538DDD}"/>
              </a:ext>
            </a:extLst>
          </p:cNvPr>
          <p:cNvSpPr/>
          <p:nvPr/>
        </p:nvSpPr>
        <p:spPr>
          <a:xfrm>
            <a:off x="2256914" y="5348835"/>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8" name="Rectangle 27">
            <a:extLst>
              <a:ext uri="{FF2B5EF4-FFF2-40B4-BE49-F238E27FC236}">
                <a16:creationId xmlns:a16="http://schemas.microsoft.com/office/drawing/2014/main" id="{BF438AE7-0C62-7868-A2C4-632F3421EF95}"/>
              </a:ext>
            </a:extLst>
          </p:cNvPr>
          <p:cNvSpPr/>
          <p:nvPr/>
        </p:nvSpPr>
        <p:spPr>
          <a:xfrm rot="5400000">
            <a:off x="12488851" y="234456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39567E"/>
                </a:solidFill>
                <a:effectLst>
                  <a:innerShdw blurRad="63500" dist="50800" dir="13500000">
                    <a:srgbClr val="000000">
                      <a:alpha val="50000"/>
                    </a:srgbClr>
                  </a:innerShdw>
                </a:effectLst>
              </a:rPr>
              <a:t>Connectedness</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pic>
        <p:nvPicPr>
          <p:cNvPr id="31" name="Picture 30" descr="A black screen with purple text&#10;&#10;Description automatically generated">
            <a:extLst>
              <a:ext uri="{FF2B5EF4-FFF2-40B4-BE49-F238E27FC236}">
                <a16:creationId xmlns:a16="http://schemas.microsoft.com/office/drawing/2014/main" id="{9E3E1DBD-0DC9-BBA1-F986-01D60FB590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178" r="23498" b="85633"/>
          <a:stretch/>
        </p:blipFill>
        <p:spPr>
          <a:xfrm>
            <a:off x="4989443" y="1521870"/>
            <a:ext cx="2266122" cy="605103"/>
          </a:xfrm>
          <a:prstGeom prst="rect">
            <a:avLst/>
          </a:prstGeom>
        </p:spPr>
      </p:pic>
      <p:pic>
        <p:nvPicPr>
          <p:cNvPr id="35" name="Picture 34" descr="A black screen with green text&#10;&#10;Description automatically generated">
            <a:extLst>
              <a:ext uri="{FF2B5EF4-FFF2-40B4-BE49-F238E27FC236}">
                <a16:creationId xmlns:a16="http://schemas.microsoft.com/office/drawing/2014/main" id="{D49698D3-34B9-D233-F5B8-DBE8B7760C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2137" t="-2709" r="31662" b="89508"/>
          <a:stretch/>
        </p:blipFill>
        <p:spPr>
          <a:xfrm rot="15300000">
            <a:off x="3366665" y="4115641"/>
            <a:ext cx="1456514" cy="554907"/>
          </a:xfrm>
          <a:prstGeom prst="rect">
            <a:avLst/>
          </a:prstGeom>
        </p:spPr>
      </p:pic>
      <p:pic>
        <p:nvPicPr>
          <p:cNvPr id="37" name="Picture 36" descr="A black screen with blue text&#10;&#10;Description automatically generated">
            <a:extLst>
              <a:ext uri="{FF2B5EF4-FFF2-40B4-BE49-F238E27FC236}">
                <a16:creationId xmlns:a16="http://schemas.microsoft.com/office/drawing/2014/main" id="{0E116483-9C2D-DBEE-B99C-D8AA133F2A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866710">
            <a:off x="4177589" y="1844081"/>
            <a:ext cx="4023399" cy="4203510"/>
          </a:xfrm>
          <a:prstGeom prst="rect">
            <a:avLst/>
          </a:prstGeom>
        </p:spPr>
      </p:pic>
      <p:pic>
        <p:nvPicPr>
          <p:cNvPr id="40" name="Picture 39" descr="A black rectangle with a white rectangle in the middle&#10;&#10;Description automatically generated">
            <a:extLst>
              <a:ext uri="{FF2B5EF4-FFF2-40B4-BE49-F238E27FC236}">
                <a16:creationId xmlns:a16="http://schemas.microsoft.com/office/drawing/2014/main" id="{A1C5230C-30B6-C548-B7CF-A5119D7A91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3237" y="5256784"/>
            <a:ext cx="3876539" cy="1111145"/>
          </a:xfrm>
          <a:prstGeom prst="rect">
            <a:avLst/>
          </a:prstGeom>
        </p:spPr>
      </p:pic>
    </p:spTree>
    <p:extLst>
      <p:ext uri="{BB962C8B-B14F-4D97-AF65-F5344CB8AC3E}">
        <p14:creationId xmlns:p14="http://schemas.microsoft.com/office/powerpoint/2010/main" val="103170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 name="Picture 29" descr="A black rectangle with a white rectangle in the middle&#10;&#10;Description automatically generated">
            <a:extLst>
              <a:ext uri="{FF2B5EF4-FFF2-40B4-BE49-F238E27FC236}">
                <a16:creationId xmlns:a16="http://schemas.microsoft.com/office/drawing/2014/main" id="{2F64DC1F-A858-BAFF-8C1D-B3A21549F1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5364" y="2182151"/>
            <a:ext cx="8992448" cy="2829599"/>
          </a:xfrm>
          <a:prstGeom prst="rect">
            <a:avLst/>
          </a:prstGeom>
        </p:spPr>
      </p:pic>
      <p:sp>
        <p:nvSpPr>
          <p:cNvPr id="33" name="Oval 32">
            <a:extLst>
              <a:ext uri="{FF2B5EF4-FFF2-40B4-BE49-F238E27FC236}">
                <a16:creationId xmlns:a16="http://schemas.microsoft.com/office/drawing/2014/main" id="{8EE34E37-91A1-95C2-A727-E36B00D43C0F}"/>
              </a:ext>
            </a:extLst>
          </p:cNvPr>
          <p:cNvSpPr/>
          <p:nvPr/>
        </p:nvSpPr>
        <p:spPr>
          <a:xfrm>
            <a:off x="771097" y="2510423"/>
            <a:ext cx="2542895" cy="2371430"/>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diagram&#10;&#10;Description automatically generated">
            <a:extLst>
              <a:ext uri="{FF2B5EF4-FFF2-40B4-BE49-F238E27FC236}">
                <a16:creationId xmlns:a16="http://schemas.microsoft.com/office/drawing/2014/main" id="{DD996A69-5A02-6630-9660-0968524E4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80721" y="2668580"/>
            <a:ext cx="2789266" cy="1930118"/>
          </a:xfrm>
          <a:prstGeom prst="rect">
            <a:avLst/>
          </a:prstGeom>
        </p:spPr>
      </p:pic>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198783"/>
            <a:ext cx="10515600" cy="1252330"/>
          </a:xfrm>
        </p:spPr>
        <p:txBody>
          <a:bodyPr>
            <a:normAutofit/>
          </a:bodyPr>
          <a:lstStyle/>
          <a:p>
            <a:pPr algn="ctr"/>
            <a:r>
              <a:rPr lang="en-US" sz="3200" dirty="0"/>
              <a:t>An Integrated Approach Through Psycho-social Factors</a:t>
            </a:r>
            <a:br>
              <a:rPr lang="en-US" sz="3200" dirty="0"/>
            </a:br>
            <a:endParaRPr lang="en-US" sz="3200" dirty="0"/>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8" name="Rectangle 27">
            <a:extLst>
              <a:ext uri="{FF2B5EF4-FFF2-40B4-BE49-F238E27FC236}">
                <a16:creationId xmlns:a16="http://schemas.microsoft.com/office/drawing/2014/main" id="{BF438AE7-0C62-7868-A2C4-632F3421EF95}"/>
              </a:ext>
            </a:extLst>
          </p:cNvPr>
          <p:cNvSpPr/>
          <p:nvPr/>
        </p:nvSpPr>
        <p:spPr>
          <a:xfrm rot="5400000">
            <a:off x="6271549"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39567E"/>
                </a:solidFill>
                <a:effectLst>
                  <a:innerShdw blurRad="63500" dist="50800" dir="13500000">
                    <a:srgbClr val="000000">
                      <a:alpha val="50000"/>
                    </a:srgbClr>
                  </a:innerShdw>
                </a:effectLst>
              </a:rPr>
              <a:t>Connectedness</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sp>
        <p:nvSpPr>
          <p:cNvPr id="7" name="Rectangle 6">
            <a:extLst>
              <a:ext uri="{FF2B5EF4-FFF2-40B4-BE49-F238E27FC236}">
                <a16:creationId xmlns:a16="http://schemas.microsoft.com/office/drawing/2014/main" id="{D4DF72F5-0DC2-6E4D-F41B-7C8A52A9E6F8}"/>
              </a:ext>
            </a:extLst>
          </p:cNvPr>
          <p:cNvSpPr/>
          <p:nvPr/>
        </p:nvSpPr>
        <p:spPr>
          <a:xfrm>
            <a:off x="5116763" y="3365604"/>
            <a:ext cx="3270447" cy="523220"/>
          </a:xfrm>
          <a:prstGeom prst="rect">
            <a:avLst/>
          </a:prstGeom>
          <a:noFill/>
        </p:spPr>
        <p:txBody>
          <a:bodyPr wrap="none" lIns="91440" tIns="45720" rIns="91440" bIns="45720">
            <a:spAutoFit/>
          </a:bodyPr>
          <a:lstStyle/>
          <a:p>
            <a:pPr algn="ctr"/>
            <a:r>
              <a:rPr lang="en-US" sz="2800" b="1" cap="none" spc="50" dirty="0">
                <a:ln w="0"/>
                <a:solidFill>
                  <a:schemeClr val="tx1">
                    <a:lumMod val="50000"/>
                    <a:lumOff val="50000"/>
                  </a:schemeClr>
                </a:solidFill>
                <a:effectLst>
                  <a:innerShdw blurRad="63500" dist="50800" dir="13500000">
                    <a:srgbClr val="000000">
                      <a:alpha val="50000"/>
                    </a:srgbClr>
                  </a:innerShdw>
                </a:effectLst>
              </a:rPr>
              <a:t>Major Life Events</a:t>
            </a:r>
          </a:p>
        </p:txBody>
      </p:sp>
      <p:sp>
        <p:nvSpPr>
          <p:cNvPr id="8" name="Rectangle 7">
            <a:extLst>
              <a:ext uri="{FF2B5EF4-FFF2-40B4-BE49-F238E27FC236}">
                <a16:creationId xmlns:a16="http://schemas.microsoft.com/office/drawing/2014/main" id="{69F4D92D-09DE-99C3-F721-8563A56EAF0F}"/>
              </a:ext>
            </a:extLst>
          </p:cNvPr>
          <p:cNvSpPr/>
          <p:nvPr/>
        </p:nvSpPr>
        <p:spPr>
          <a:xfrm>
            <a:off x="3091803" y="2241785"/>
            <a:ext cx="1733167" cy="523220"/>
          </a:xfrm>
          <a:prstGeom prst="rect">
            <a:avLst/>
          </a:prstGeom>
          <a:noFill/>
        </p:spPr>
        <p:txBody>
          <a:bodyPr wrap="none" lIns="91440" tIns="45720" rIns="91440" bIns="45720">
            <a:spAutoFit/>
          </a:bodyPr>
          <a:lstStyle/>
          <a:p>
            <a:pPr algn="ctr"/>
            <a:r>
              <a:rPr lang="en-US" sz="2800" b="1" cap="none" spc="50" dirty="0">
                <a:ln w="0"/>
                <a:solidFill>
                  <a:schemeClr val="tx1">
                    <a:lumMod val="75000"/>
                    <a:lumOff val="25000"/>
                  </a:schemeClr>
                </a:solidFill>
                <a:effectLst>
                  <a:innerShdw blurRad="63500" dist="50800" dir="13500000">
                    <a:srgbClr val="000000">
                      <a:alpha val="50000"/>
                    </a:srgbClr>
                  </a:innerShdw>
                </a:effectLst>
              </a:rPr>
              <a:t>Planned </a:t>
            </a:r>
          </a:p>
        </p:txBody>
      </p:sp>
      <p:sp>
        <p:nvSpPr>
          <p:cNvPr id="15" name="Rectangle 14">
            <a:extLst>
              <a:ext uri="{FF2B5EF4-FFF2-40B4-BE49-F238E27FC236}">
                <a16:creationId xmlns:a16="http://schemas.microsoft.com/office/drawing/2014/main" id="{F9C4F05A-91FB-A51B-236E-93EB55A62B0E}"/>
              </a:ext>
            </a:extLst>
          </p:cNvPr>
          <p:cNvSpPr/>
          <p:nvPr/>
        </p:nvSpPr>
        <p:spPr>
          <a:xfrm>
            <a:off x="5831579" y="2270458"/>
            <a:ext cx="1527982" cy="523220"/>
          </a:xfrm>
          <a:prstGeom prst="rect">
            <a:avLst/>
          </a:prstGeom>
          <a:noFill/>
        </p:spPr>
        <p:txBody>
          <a:bodyPr wrap="none" lIns="91440" tIns="45720" rIns="91440" bIns="45720">
            <a:spAutoFit/>
          </a:bodyPr>
          <a:lstStyle/>
          <a:p>
            <a:pPr algn="ctr"/>
            <a:r>
              <a:rPr lang="en-US" sz="2800" b="1" cap="none" spc="50" dirty="0">
                <a:ln w="0"/>
                <a:solidFill>
                  <a:schemeClr val="tx1">
                    <a:lumMod val="75000"/>
                    <a:lumOff val="25000"/>
                  </a:schemeClr>
                </a:solidFill>
                <a:effectLst>
                  <a:innerShdw blurRad="63500" dist="50800" dir="13500000">
                    <a:srgbClr val="000000">
                      <a:alpha val="50000"/>
                    </a:srgbClr>
                  </a:innerShdw>
                </a:effectLst>
              </a:rPr>
              <a:t>Secure </a:t>
            </a:r>
          </a:p>
        </p:txBody>
      </p:sp>
      <p:sp>
        <p:nvSpPr>
          <p:cNvPr id="16" name="Rectangle 15">
            <a:extLst>
              <a:ext uri="{FF2B5EF4-FFF2-40B4-BE49-F238E27FC236}">
                <a16:creationId xmlns:a16="http://schemas.microsoft.com/office/drawing/2014/main" id="{0169F4F9-4980-7E97-FCC1-C6066C302AC0}"/>
              </a:ext>
            </a:extLst>
          </p:cNvPr>
          <p:cNvSpPr/>
          <p:nvPr/>
        </p:nvSpPr>
        <p:spPr>
          <a:xfrm>
            <a:off x="8509840" y="2284975"/>
            <a:ext cx="1487908" cy="523220"/>
          </a:xfrm>
          <a:prstGeom prst="rect">
            <a:avLst/>
          </a:prstGeom>
          <a:noFill/>
        </p:spPr>
        <p:txBody>
          <a:bodyPr wrap="none" lIns="91440" tIns="45720" rIns="91440" bIns="45720">
            <a:spAutoFit/>
          </a:bodyPr>
          <a:lstStyle/>
          <a:p>
            <a:pPr algn="ctr"/>
            <a:r>
              <a:rPr lang="en-US" sz="2800" b="1" spc="50" dirty="0">
                <a:ln w="0"/>
                <a:solidFill>
                  <a:schemeClr val="tx1">
                    <a:lumMod val="75000"/>
                    <a:lumOff val="25000"/>
                  </a:schemeClr>
                </a:solidFill>
                <a:effectLst>
                  <a:innerShdw blurRad="63500" dist="50800" dir="13500000">
                    <a:srgbClr val="000000">
                      <a:alpha val="50000"/>
                    </a:srgbClr>
                  </a:innerShdw>
                </a:effectLst>
              </a:rPr>
              <a:t>Partner</a:t>
            </a:r>
            <a:endParaRPr lang="en-US" sz="2800" b="1" cap="none" spc="50" dirty="0">
              <a:ln w="0"/>
              <a:solidFill>
                <a:schemeClr val="tx1">
                  <a:lumMod val="75000"/>
                  <a:lumOff val="25000"/>
                </a:schemeClr>
              </a:solidFill>
              <a:effectLst>
                <a:innerShdw blurRad="63500" dist="50800" dir="13500000">
                  <a:srgbClr val="000000">
                    <a:alpha val="50000"/>
                  </a:srgbClr>
                </a:innerShdw>
              </a:effectLst>
            </a:endParaRPr>
          </a:p>
        </p:txBody>
      </p:sp>
      <p:sp>
        <p:nvSpPr>
          <p:cNvPr id="19" name="Equals 18">
            <a:extLst>
              <a:ext uri="{FF2B5EF4-FFF2-40B4-BE49-F238E27FC236}">
                <a16:creationId xmlns:a16="http://schemas.microsoft.com/office/drawing/2014/main" id="{B8ED678F-3DC0-6AD2-655E-32EC535C80A7}"/>
              </a:ext>
            </a:extLst>
          </p:cNvPr>
          <p:cNvSpPr/>
          <p:nvPr/>
        </p:nvSpPr>
        <p:spPr>
          <a:xfrm>
            <a:off x="3359428" y="2914154"/>
            <a:ext cx="6202018" cy="451450"/>
          </a:xfrm>
          <a:prstGeom prst="mathEqual">
            <a:avLst>
              <a:gd name="adj1" fmla="val 23520"/>
              <a:gd name="adj2" fmla="val 19572"/>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Not Equal 19">
            <a:extLst>
              <a:ext uri="{FF2B5EF4-FFF2-40B4-BE49-F238E27FC236}">
                <a16:creationId xmlns:a16="http://schemas.microsoft.com/office/drawing/2014/main" id="{1F90158A-0DEE-1A5B-121A-E31E56D07B4D}"/>
              </a:ext>
            </a:extLst>
          </p:cNvPr>
          <p:cNvSpPr/>
          <p:nvPr/>
        </p:nvSpPr>
        <p:spPr>
          <a:xfrm>
            <a:off x="3359428" y="3888824"/>
            <a:ext cx="6202018" cy="497222"/>
          </a:xfrm>
          <a:prstGeom prst="mathNotEqual">
            <a:avLst/>
          </a:prstGeom>
          <a:solidFill>
            <a:srgbClr val="E3683E"/>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7B48AA24-3661-EEFF-E841-5399E32D1D1D}"/>
              </a:ext>
            </a:extLst>
          </p:cNvPr>
          <p:cNvSpPr/>
          <p:nvPr/>
        </p:nvSpPr>
        <p:spPr>
          <a:xfrm>
            <a:off x="3007760" y="4570025"/>
            <a:ext cx="2206053" cy="523220"/>
          </a:xfrm>
          <a:prstGeom prst="rect">
            <a:avLst/>
          </a:prstGeom>
          <a:noFill/>
        </p:spPr>
        <p:txBody>
          <a:bodyPr wrap="none" lIns="91440" tIns="45720" rIns="91440" bIns="45720">
            <a:spAutoFit/>
          </a:bodyPr>
          <a:lstStyle/>
          <a:p>
            <a:pPr algn="ctr"/>
            <a:r>
              <a:rPr lang="en-US" sz="2800" b="1" cap="none" spc="50" dirty="0">
                <a:ln w="0"/>
                <a:solidFill>
                  <a:srgbClr val="E3683E"/>
                </a:solidFill>
                <a:effectLst>
                  <a:innerShdw blurRad="63500" dist="50800" dir="13500000">
                    <a:srgbClr val="000000">
                      <a:alpha val="50000"/>
                    </a:srgbClr>
                  </a:innerShdw>
                </a:effectLst>
              </a:rPr>
              <a:t>Unplanned </a:t>
            </a:r>
          </a:p>
        </p:txBody>
      </p:sp>
      <p:sp>
        <p:nvSpPr>
          <p:cNvPr id="22" name="Rectangle 21">
            <a:extLst>
              <a:ext uri="{FF2B5EF4-FFF2-40B4-BE49-F238E27FC236}">
                <a16:creationId xmlns:a16="http://schemas.microsoft.com/office/drawing/2014/main" id="{42E7A47F-5230-5B05-16A6-980507D2B383}"/>
              </a:ext>
            </a:extLst>
          </p:cNvPr>
          <p:cNvSpPr/>
          <p:nvPr/>
        </p:nvSpPr>
        <p:spPr>
          <a:xfrm>
            <a:off x="5764657" y="4598698"/>
            <a:ext cx="1966629"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Transition</a:t>
            </a:r>
            <a:endParaRPr lang="en-US" sz="2800" b="1" cap="none" spc="50" dirty="0">
              <a:ln w="0"/>
              <a:solidFill>
                <a:srgbClr val="E3683E"/>
              </a:solidFill>
              <a:effectLst>
                <a:innerShdw blurRad="63500" dist="50800" dir="13500000">
                  <a:srgbClr val="000000">
                    <a:alpha val="50000"/>
                  </a:srgbClr>
                </a:innerShdw>
              </a:effectLst>
            </a:endParaRPr>
          </a:p>
        </p:txBody>
      </p:sp>
      <p:sp>
        <p:nvSpPr>
          <p:cNvPr id="23" name="Rectangle 22">
            <a:extLst>
              <a:ext uri="{FF2B5EF4-FFF2-40B4-BE49-F238E27FC236}">
                <a16:creationId xmlns:a16="http://schemas.microsoft.com/office/drawing/2014/main" id="{EE329163-22C7-B00B-78E2-7F8969A7AE7A}"/>
              </a:ext>
            </a:extLst>
          </p:cNvPr>
          <p:cNvSpPr/>
          <p:nvPr/>
        </p:nvSpPr>
        <p:spPr>
          <a:xfrm>
            <a:off x="8756016" y="4613215"/>
            <a:ext cx="1300357"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Single</a:t>
            </a:r>
            <a:endParaRPr lang="en-US" sz="2800" b="1" cap="none" spc="50" dirty="0">
              <a:ln w="0"/>
              <a:solidFill>
                <a:srgbClr val="E3683E"/>
              </a:solidFill>
              <a:effectLst>
                <a:innerShdw blurRad="63500" dist="50800" dir="13500000">
                  <a:srgbClr val="000000">
                    <a:alpha val="50000"/>
                  </a:srgbClr>
                </a:innerShdw>
              </a:effectLst>
            </a:endParaRPr>
          </a:p>
        </p:txBody>
      </p:sp>
      <p:pic>
        <p:nvPicPr>
          <p:cNvPr id="34" name="Picture 33" descr="A circular arrows in a circle&#10;&#10;Description automatically generated">
            <a:extLst>
              <a:ext uri="{FF2B5EF4-FFF2-40B4-BE49-F238E27FC236}">
                <a16:creationId xmlns:a16="http://schemas.microsoft.com/office/drawing/2014/main" id="{7B717E6A-AEB5-5F2C-1E46-1E060AA5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699054" y="2389775"/>
            <a:ext cx="2682041" cy="2708832"/>
          </a:xfrm>
          <a:prstGeom prst="rect">
            <a:avLst/>
          </a:prstGeom>
        </p:spPr>
      </p:pic>
      <p:sp>
        <p:nvSpPr>
          <p:cNvPr id="3" name="TextBox 2">
            <a:extLst>
              <a:ext uri="{FF2B5EF4-FFF2-40B4-BE49-F238E27FC236}">
                <a16:creationId xmlns:a16="http://schemas.microsoft.com/office/drawing/2014/main" id="{E35632FF-52D5-5F26-E0C1-EADD8ED82DC3}"/>
              </a:ext>
            </a:extLst>
          </p:cNvPr>
          <p:cNvSpPr txBox="1"/>
          <p:nvPr/>
        </p:nvSpPr>
        <p:spPr>
          <a:xfrm>
            <a:off x="1174567" y="6066127"/>
            <a:ext cx="10546373" cy="276999"/>
          </a:xfrm>
          <a:prstGeom prst="rect">
            <a:avLst/>
          </a:prstGeom>
          <a:noFill/>
        </p:spPr>
        <p:txBody>
          <a:bodyPr wrap="square">
            <a:spAutoFit/>
          </a:bodyPr>
          <a:lstStyle/>
          <a:p>
            <a:r>
              <a:rPr lang="en-US" sz="1200" dirty="0">
                <a:solidFill>
                  <a:schemeClr val="tx1">
                    <a:lumMod val="75000"/>
                    <a:lumOff val="25000"/>
                  </a:schemeClr>
                </a:solidFill>
              </a:rPr>
              <a:t>Source</a:t>
            </a:r>
          </a:p>
        </p:txBody>
      </p:sp>
    </p:spTree>
    <p:extLst>
      <p:ext uri="{BB962C8B-B14F-4D97-AF65-F5344CB8AC3E}">
        <p14:creationId xmlns:p14="http://schemas.microsoft.com/office/powerpoint/2010/main" val="643833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9" grpId="0" animBg="1"/>
      <p:bldP spid="20" grpId="0" animBg="1"/>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nectedness" descr="A white arrow pointing up&#10;&#10;Description automatically generated">
            <a:extLst>
              <a:ext uri="{FF2B5EF4-FFF2-40B4-BE49-F238E27FC236}">
                <a16:creationId xmlns:a16="http://schemas.microsoft.com/office/drawing/2014/main" id="{6D318CD7-8405-78B9-7E2D-509F7F760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9776" y="2826009"/>
            <a:ext cx="2496613" cy="3352833"/>
          </a:xfrm>
          <a:prstGeom prst="rect">
            <a:avLst/>
          </a:prstGeom>
        </p:spPr>
      </p:pic>
      <p:pic>
        <p:nvPicPr>
          <p:cNvPr id="38" name="Picture 37" descr="A diagram of a diagram&#10;&#10;Description automatically generated">
            <a:extLst>
              <a:ext uri="{FF2B5EF4-FFF2-40B4-BE49-F238E27FC236}">
                <a16:creationId xmlns:a16="http://schemas.microsoft.com/office/drawing/2014/main" id="{9D48B0EE-AEFE-7410-AF84-9FE726484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7036" y="1233883"/>
            <a:ext cx="7808498" cy="5403325"/>
          </a:xfrm>
          <a:prstGeom prst="rect">
            <a:avLst/>
          </a:prstGeom>
        </p:spPr>
      </p:pic>
      <p:sp>
        <p:nvSpPr>
          <p:cNvPr id="24" name="Arrow: Right 23">
            <a:extLst>
              <a:ext uri="{FF2B5EF4-FFF2-40B4-BE49-F238E27FC236}">
                <a16:creationId xmlns:a16="http://schemas.microsoft.com/office/drawing/2014/main" id="{C501AEF6-A8D4-EEA3-BF83-CE6A2EF9D8AC}"/>
              </a:ext>
            </a:extLst>
          </p:cNvPr>
          <p:cNvSpPr/>
          <p:nvPr/>
        </p:nvSpPr>
        <p:spPr>
          <a:xfrm>
            <a:off x="6189288" y="5348835"/>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365125"/>
            <a:ext cx="10515600" cy="577555"/>
          </a:xfrm>
        </p:spPr>
        <p:txBody>
          <a:bodyPr>
            <a:normAutofit/>
          </a:bodyPr>
          <a:lstStyle/>
          <a:p>
            <a:pPr algn="ctr"/>
            <a:r>
              <a:rPr lang="en-US" sz="3200" dirty="0"/>
              <a:t>An Integrated Approach Through Psycho-social Factors </a:t>
            </a:r>
          </a:p>
        </p:txBody>
      </p:sp>
      <p:sp>
        <p:nvSpPr>
          <p:cNvPr id="9" name="Freeform: Shape 8">
            <a:extLst>
              <a:ext uri="{FF2B5EF4-FFF2-40B4-BE49-F238E27FC236}">
                <a16:creationId xmlns:a16="http://schemas.microsoft.com/office/drawing/2014/main" id="{C247767F-1281-44CA-FE3D-001E3F4C351F}"/>
              </a:ext>
            </a:extLst>
          </p:cNvPr>
          <p:cNvSpPr/>
          <p:nvPr/>
        </p:nvSpPr>
        <p:spPr>
          <a:xfrm rot="3589637" flipH="1">
            <a:off x="3806824" y="1454703"/>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694C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74" tIns="1026753" rIns="589466" bIns="2294721" numCol="1" spcCol="1270" anchor="ctr" anchorCtr="0">
            <a:noAutofit/>
          </a:bodyPr>
          <a:lstStyle/>
          <a:p>
            <a:pPr marL="0" lvl="0" indent="0" algn="ctr" defTabSz="2178050">
              <a:lnSpc>
                <a:spcPct val="90000"/>
              </a:lnSpc>
              <a:spcBef>
                <a:spcPct val="0"/>
              </a:spcBef>
              <a:spcAft>
                <a:spcPct val="35000"/>
              </a:spcAft>
              <a:buNone/>
            </a:pPr>
            <a:endParaRPr lang="en-US" sz="4900" kern="1200"/>
          </a:p>
        </p:txBody>
      </p:sp>
      <p:sp>
        <p:nvSpPr>
          <p:cNvPr id="10" name="Freeform: Shape 9">
            <a:extLst>
              <a:ext uri="{FF2B5EF4-FFF2-40B4-BE49-F238E27FC236}">
                <a16:creationId xmlns:a16="http://schemas.microsoft.com/office/drawing/2014/main" id="{7A418F16-5231-F096-9DF5-0CD8E5718E33}"/>
              </a:ext>
            </a:extLst>
          </p:cNvPr>
          <p:cNvSpPr/>
          <p:nvPr/>
        </p:nvSpPr>
        <p:spPr>
          <a:xfrm rot="3589637" flipH="1">
            <a:off x="3713405" y="1617450"/>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9099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Freeform: Shape 10">
            <a:extLst>
              <a:ext uri="{FF2B5EF4-FFF2-40B4-BE49-F238E27FC236}">
                <a16:creationId xmlns:a16="http://schemas.microsoft.com/office/drawing/2014/main" id="{87E75FB2-6B5A-36EA-9F3F-9D548DAC2406}"/>
              </a:ext>
            </a:extLst>
          </p:cNvPr>
          <p:cNvSpPr/>
          <p:nvPr/>
        </p:nvSpPr>
        <p:spPr>
          <a:xfrm rot="3589637" flipH="1">
            <a:off x="3901056" y="1616788"/>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956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67" tIns="1026753" rIns="2461073" bIns="2294721"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sp>
        <p:nvSpPr>
          <p:cNvPr id="12" name="Arrow: Circular 11">
            <a:extLst>
              <a:ext uri="{FF2B5EF4-FFF2-40B4-BE49-F238E27FC236}">
                <a16:creationId xmlns:a16="http://schemas.microsoft.com/office/drawing/2014/main" id="{30F05AAC-29D9-E172-39B9-720ED39BFCC5}"/>
              </a:ext>
            </a:extLst>
          </p:cNvPr>
          <p:cNvSpPr/>
          <p:nvPr/>
        </p:nvSpPr>
        <p:spPr>
          <a:xfrm rot="3589637" flipH="1">
            <a:off x="3524865" y="1172608"/>
            <a:ext cx="5115221" cy="5115221"/>
          </a:xfrm>
          <a:prstGeom prst="circularArrow">
            <a:avLst>
              <a:gd name="adj1" fmla="val 10573"/>
              <a:gd name="adj2" fmla="val 754960"/>
              <a:gd name="adj3" fmla="val 1031968"/>
              <a:gd name="adj4" fmla="val 16199432"/>
              <a:gd name="adj5" fmla="val 10081"/>
            </a:avLst>
          </a:prstGeom>
          <a:solidFill>
            <a:schemeClr val="bg1">
              <a:lumMod val="85000"/>
            </a:schemeClr>
          </a:solidFill>
          <a:effectLst>
            <a:outerShdw blurRad="50800" dist="38100" algn="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Circular 12">
            <a:extLst>
              <a:ext uri="{FF2B5EF4-FFF2-40B4-BE49-F238E27FC236}">
                <a16:creationId xmlns:a16="http://schemas.microsoft.com/office/drawing/2014/main" id="{0A288E5E-592F-D118-E530-93B41ED83E62}"/>
              </a:ext>
            </a:extLst>
          </p:cNvPr>
          <p:cNvSpPr/>
          <p:nvPr/>
        </p:nvSpPr>
        <p:spPr>
          <a:xfrm rot="3589637" flipH="1">
            <a:off x="3439975" y="1319350"/>
            <a:ext cx="5115221" cy="5115221"/>
          </a:xfrm>
          <a:prstGeom prst="circularArrow">
            <a:avLst>
              <a:gd name="adj1" fmla="val 10855"/>
              <a:gd name="adj2" fmla="val 728772"/>
              <a:gd name="adj3" fmla="val 8223205"/>
              <a:gd name="adj4" fmla="val 1819599"/>
              <a:gd name="adj5" fmla="val 10744"/>
            </a:avLst>
          </a:prstGeom>
          <a:solidFill>
            <a:schemeClr val="bg1">
              <a:lumMod val="85000"/>
            </a:schemeClr>
          </a:solidFill>
          <a:effectLst>
            <a:outerShdw blurRad="50800" dist="38100" dir="13500000" algn="b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4" name="Arrow: Circular 13">
            <a:extLst>
              <a:ext uri="{FF2B5EF4-FFF2-40B4-BE49-F238E27FC236}">
                <a16:creationId xmlns:a16="http://schemas.microsoft.com/office/drawing/2014/main" id="{5CD4F7FD-981D-6BAD-7782-983AA49D406C}"/>
              </a:ext>
            </a:extLst>
          </p:cNvPr>
          <p:cNvSpPr/>
          <p:nvPr/>
        </p:nvSpPr>
        <p:spPr>
          <a:xfrm rot="3589637" flipH="1">
            <a:off x="3619475" y="1335342"/>
            <a:ext cx="5115221" cy="5115221"/>
          </a:xfrm>
          <a:prstGeom prst="circularArrow">
            <a:avLst>
              <a:gd name="adj1" fmla="val 11900"/>
              <a:gd name="adj2" fmla="val 787062"/>
              <a:gd name="adj3" fmla="val 15391625"/>
              <a:gd name="adj4" fmla="val 8995998"/>
              <a:gd name="adj5" fmla="val 11565"/>
            </a:avLst>
          </a:prstGeom>
          <a:solidFill>
            <a:schemeClr val="bg1">
              <a:lumMod val="85000"/>
            </a:schemeClr>
          </a:solidFill>
          <a:effectLst>
            <a:outerShdw blurRad="50800" dist="38100" dir="10800000" algn="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5" name="Life transition">
            <a:extLst>
              <a:ext uri="{FF2B5EF4-FFF2-40B4-BE49-F238E27FC236}">
                <a16:creationId xmlns:a16="http://schemas.microsoft.com/office/drawing/2014/main" id="{984D7E9B-CD00-94F5-00BC-35D50E538DDD}"/>
              </a:ext>
            </a:extLst>
          </p:cNvPr>
          <p:cNvSpPr/>
          <p:nvPr/>
        </p:nvSpPr>
        <p:spPr>
          <a:xfrm>
            <a:off x="2256914" y="5348835"/>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8" name="Rectangle 27">
            <a:extLst>
              <a:ext uri="{FF2B5EF4-FFF2-40B4-BE49-F238E27FC236}">
                <a16:creationId xmlns:a16="http://schemas.microsoft.com/office/drawing/2014/main" id="{BF438AE7-0C62-7868-A2C4-632F3421EF95}"/>
              </a:ext>
            </a:extLst>
          </p:cNvPr>
          <p:cNvSpPr/>
          <p:nvPr/>
        </p:nvSpPr>
        <p:spPr>
          <a:xfrm rot="5400000">
            <a:off x="12488851" y="234456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39567E"/>
                </a:solidFill>
                <a:effectLst>
                  <a:innerShdw blurRad="63500" dist="50800" dir="13500000">
                    <a:srgbClr val="000000">
                      <a:alpha val="50000"/>
                    </a:srgbClr>
                  </a:innerShdw>
                </a:effectLst>
              </a:rPr>
              <a:t>Connectedness</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pic>
        <p:nvPicPr>
          <p:cNvPr id="31" name="Picture 30" descr="A black screen with purple text&#10;&#10;Description automatically generated">
            <a:extLst>
              <a:ext uri="{FF2B5EF4-FFF2-40B4-BE49-F238E27FC236}">
                <a16:creationId xmlns:a16="http://schemas.microsoft.com/office/drawing/2014/main" id="{9E3E1DBD-0DC9-BBA1-F986-01D60FB590A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178" r="23498" b="85633"/>
          <a:stretch/>
        </p:blipFill>
        <p:spPr>
          <a:xfrm>
            <a:off x="4989443" y="1521870"/>
            <a:ext cx="2266122" cy="605103"/>
          </a:xfrm>
          <a:prstGeom prst="rect">
            <a:avLst/>
          </a:prstGeom>
        </p:spPr>
      </p:pic>
      <p:pic>
        <p:nvPicPr>
          <p:cNvPr id="35" name="Picture 34" descr="A black screen with green text&#10;&#10;Description automatically generated">
            <a:extLst>
              <a:ext uri="{FF2B5EF4-FFF2-40B4-BE49-F238E27FC236}">
                <a16:creationId xmlns:a16="http://schemas.microsoft.com/office/drawing/2014/main" id="{D49698D3-34B9-D233-F5B8-DBE8B7760C6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2137" t="-2709" r="31662" b="89508"/>
          <a:stretch/>
        </p:blipFill>
        <p:spPr>
          <a:xfrm rot="15300000">
            <a:off x="3366665" y="4115641"/>
            <a:ext cx="1456514" cy="554907"/>
          </a:xfrm>
          <a:prstGeom prst="rect">
            <a:avLst/>
          </a:prstGeom>
        </p:spPr>
      </p:pic>
      <p:pic>
        <p:nvPicPr>
          <p:cNvPr id="37" name="Picture 36" descr="A black screen with blue text&#10;&#10;Description automatically generated">
            <a:extLst>
              <a:ext uri="{FF2B5EF4-FFF2-40B4-BE49-F238E27FC236}">
                <a16:creationId xmlns:a16="http://schemas.microsoft.com/office/drawing/2014/main" id="{0E116483-9C2D-DBEE-B99C-D8AA133F2A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6866710">
            <a:off x="4177589" y="1844081"/>
            <a:ext cx="4023399" cy="4203510"/>
          </a:xfrm>
          <a:prstGeom prst="rect">
            <a:avLst/>
          </a:prstGeom>
        </p:spPr>
      </p:pic>
      <p:pic>
        <p:nvPicPr>
          <p:cNvPr id="40" name="Picture 39" descr="A black rectangle with a white rectangle in the middle&#10;&#10;Description automatically generated">
            <a:extLst>
              <a:ext uri="{FF2B5EF4-FFF2-40B4-BE49-F238E27FC236}">
                <a16:creationId xmlns:a16="http://schemas.microsoft.com/office/drawing/2014/main" id="{A1C5230C-30B6-C548-B7CF-A5119D7A91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33237" y="5256784"/>
            <a:ext cx="3876539" cy="1111145"/>
          </a:xfrm>
          <a:prstGeom prst="rect">
            <a:avLst/>
          </a:prstGeom>
        </p:spPr>
      </p:pic>
    </p:spTree>
    <p:extLst>
      <p:ext uri="{BB962C8B-B14F-4D97-AF65-F5344CB8AC3E}">
        <p14:creationId xmlns:p14="http://schemas.microsoft.com/office/powerpoint/2010/main" val="3152028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 name="!connectedness" descr="A black rectangle with a white rectangle in the middle&#10;&#10;Description automatically generated">
            <a:extLst>
              <a:ext uri="{FF2B5EF4-FFF2-40B4-BE49-F238E27FC236}">
                <a16:creationId xmlns:a16="http://schemas.microsoft.com/office/drawing/2014/main" id="{A1C5230C-30B6-C548-B7CF-A5119D7A9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3809" y="2151845"/>
            <a:ext cx="9303027" cy="2817718"/>
          </a:xfrm>
          <a:prstGeom prst="rect">
            <a:avLst/>
          </a:prstGeom>
        </p:spPr>
      </p:pic>
      <p:sp>
        <p:nvSpPr>
          <p:cNvPr id="30" name="Rectangle 29">
            <a:extLst>
              <a:ext uri="{FF2B5EF4-FFF2-40B4-BE49-F238E27FC236}">
                <a16:creationId xmlns:a16="http://schemas.microsoft.com/office/drawing/2014/main" id="{43BEABE7-7DEA-ACD3-1C1B-EA46EBEBA620}"/>
              </a:ext>
            </a:extLst>
          </p:cNvPr>
          <p:cNvSpPr/>
          <p:nvPr/>
        </p:nvSpPr>
        <p:spPr>
          <a:xfrm>
            <a:off x="2882348" y="3637720"/>
            <a:ext cx="7732643" cy="695739"/>
          </a:xfrm>
          <a:prstGeom prst="rect">
            <a:avLst/>
          </a:prstGeom>
          <a:solidFill>
            <a:srgbClr val="E36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365125"/>
            <a:ext cx="10515600" cy="1066110"/>
          </a:xfrm>
        </p:spPr>
        <p:txBody>
          <a:bodyPr>
            <a:normAutofit/>
          </a:bodyPr>
          <a:lstStyle/>
          <a:p>
            <a:pPr algn="ctr"/>
            <a:r>
              <a:rPr lang="en-US" sz="3200" dirty="0"/>
              <a:t>An Integrated Approach Through Psycho-social Factors</a:t>
            </a:r>
            <a:br>
              <a:rPr lang="en-US" sz="3200" dirty="0"/>
            </a:br>
            <a:endParaRPr lang="en-US" sz="3200" dirty="0"/>
          </a:p>
        </p:txBody>
      </p:sp>
      <p:sp>
        <p:nvSpPr>
          <p:cNvPr id="6" name="Rectangle 5">
            <a:extLst>
              <a:ext uri="{FF2B5EF4-FFF2-40B4-BE49-F238E27FC236}">
                <a16:creationId xmlns:a16="http://schemas.microsoft.com/office/drawing/2014/main" id="{2B850A27-2044-6E8B-84B8-2CE0D19518E4}"/>
              </a:ext>
            </a:extLst>
          </p:cNvPr>
          <p:cNvSpPr/>
          <p:nvPr/>
        </p:nvSpPr>
        <p:spPr>
          <a:xfrm>
            <a:off x="4443939" y="901561"/>
            <a:ext cx="3704861" cy="646331"/>
          </a:xfrm>
          <a:prstGeom prst="rect">
            <a:avLst/>
          </a:prstGeom>
          <a:noFill/>
        </p:spPr>
        <p:txBody>
          <a:bodyPr wrap="none" lIns="91440" tIns="45720" rIns="91440" bIns="45720">
            <a:spAutoFit/>
          </a:bodyPr>
          <a:lstStyle/>
          <a:p>
            <a:pPr algn="ctr"/>
            <a:r>
              <a:rPr lang="en-US" sz="3600" b="1" cap="none" spc="50" dirty="0">
                <a:ln w="0"/>
                <a:solidFill>
                  <a:srgbClr val="39567E"/>
                </a:solidFill>
                <a:effectLst>
                  <a:innerShdw blurRad="63500" dist="50800" dir="13500000">
                    <a:srgbClr val="000000">
                      <a:alpha val="50000"/>
                    </a:srgbClr>
                  </a:innerShdw>
                </a:effectLst>
              </a:rPr>
              <a:t>Connectedness</a:t>
            </a:r>
          </a:p>
        </p:txBody>
      </p:sp>
      <p:sp>
        <p:nvSpPr>
          <p:cNvPr id="7" name="Rectangle 6">
            <a:extLst>
              <a:ext uri="{FF2B5EF4-FFF2-40B4-BE49-F238E27FC236}">
                <a16:creationId xmlns:a16="http://schemas.microsoft.com/office/drawing/2014/main" id="{CF70FD36-498E-F516-841E-FDC27B939446}"/>
              </a:ext>
            </a:extLst>
          </p:cNvPr>
          <p:cNvSpPr/>
          <p:nvPr/>
        </p:nvSpPr>
        <p:spPr>
          <a:xfrm>
            <a:off x="3174040" y="2043601"/>
            <a:ext cx="1648208" cy="523220"/>
          </a:xfrm>
          <a:prstGeom prst="rect">
            <a:avLst/>
          </a:prstGeom>
          <a:noFill/>
        </p:spPr>
        <p:txBody>
          <a:bodyPr wrap="none" lIns="91440" tIns="45720" rIns="91440" bIns="45720">
            <a:spAutoFit/>
          </a:bodyPr>
          <a:lstStyle/>
          <a:p>
            <a:pPr algn="ctr"/>
            <a:r>
              <a:rPr lang="en-US" sz="2800" b="1" spc="50" dirty="0">
                <a:ln w="0"/>
                <a:solidFill>
                  <a:srgbClr val="39567E"/>
                </a:solidFill>
                <a:effectLst>
                  <a:innerShdw blurRad="63500" dist="50800" dir="13500000">
                    <a:srgbClr val="000000">
                      <a:alpha val="50000"/>
                    </a:srgbClr>
                  </a:innerShdw>
                </a:effectLst>
              </a:rPr>
              <a:t>Network</a:t>
            </a:r>
            <a:endParaRPr lang="en-US" sz="2800" b="1" cap="none" spc="50" dirty="0">
              <a:ln w="0"/>
              <a:solidFill>
                <a:srgbClr val="39567E"/>
              </a:solidFill>
              <a:effectLst>
                <a:innerShdw blurRad="63500" dist="50800" dir="13500000">
                  <a:srgbClr val="000000">
                    <a:alpha val="50000"/>
                  </a:srgbClr>
                </a:innerShdw>
              </a:effectLst>
            </a:endParaRPr>
          </a:p>
        </p:txBody>
      </p:sp>
      <p:sp>
        <p:nvSpPr>
          <p:cNvPr id="8" name="Rectangle 7">
            <a:extLst>
              <a:ext uri="{FF2B5EF4-FFF2-40B4-BE49-F238E27FC236}">
                <a16:creationId xmlns:a16="http://schemas.microsoft.com/office/drawing/2014/main" id="{85B92097-3E69-507B-7079-34DED475FF33}"/>
              </a:ext>
            </a:extLst>
          </p:cNvPr>
          <p:cNvSpPr/>
          <p:nvPr/>
        </p:nvSpPr>
        <p:spPr>
          <a:xfrm>
            <a:off x="5269409" y="2072274"/>
            <a:ext cx="2731838" cy="523220"/>
          </a:xfrm>
          <a:prstGeom prst="rect">
            <a:avLst/>
          </a:prstGeom>
          <a:noFill/>
        </p:spPr>
        <p:txBody>
          <a:bodyPr wrap="none" lIns="91440" tIns="45720" rIns="91440" bIns="45720">
            <a:spAutoFit/>
          </a:bodyPr>
          <a:lstStyle/>
          <a:p>
            <a:pPr algn="ctr"/>
            <a:r>
              <a:rPr lang="en-US" sz="2800" b="1" cap="none" spc="50" dirty="0">
                <a:ln w="0"/>
                <a:solidFill>
                  <a:srgbClr val="39567E"/>
                </a:solidFill>
                <a:effectLst>
                  <a:innerShdw blurRad="63500" dist="50800" dir="13500000">
                    <a:srgbClr val="000000">
                      <a:alpha val="50000"/>
                    </a:srgbClr>
                  </a:innerShdw>
                </a:effectLst>
              </a:rPr>
              <a:t>Relationships </a:t>
            </a:r>
          </a:p>
        </p:txBody>
      </p:sp>
      <p:sp>
        <p:nvSpPr>
          <p:cNvPr id="15" name="Rectangle 14">
            <a:extLst>
              <a:ext uri="{FF2B5EF4-FFF2-40B4-BE49-F238E27FC236}">
                <a16:creationId xmlns:a16="http://schemas.microsoft.com/office/drawing/2014/main" id="{C1595939-FDF5-F91A-DBF2-115F02D23E48}"/>
              </a:ext>
            </a:extLst>
          </p:cNvPr>
          <p:cNvSpPr/>
          <p:nvPr/>
        </p:nvSpPr>
        <p:spPr>
          <a:xfrm>
            <a:off x="8446204" y="2086791"/>
            <a:ext cx="1694695" cy="523220"/>
          </a:xfrm>
          <a:prstGeom prst="rect">
            <a:avLst/>
          </a:prstGeom>
          <a:noFill/>
        </p:spPr>
        <p:txBody>
          <a:bodyPr wrap="none" lIns="91440" tIns="45720" rIns="91440" bIns="45720">
            <a:spAutoFit/>
          </a:bodyPr>
          <a:lstStyle/>
          <a:p>
            <a:pPr algn="ctr"/>
            <a:r>
              <a:rPr lang="en-US" sz="2800" b="1" spc="50" dirty="0">
                <a:ln w="0"/>
                <a:solidFill>
                  <a:srgbClr val="39567E"/>
                </a:solidFill>
                <a:effectLst>
                  <a:innerShdw blurRad="63500" dist="50800" dir="13500000">
                    <a:srgbClr val="000000">
                      <a:alpha val="50000"/>
                    </a:srgbClr>
                  </a:innerShdw>
                </a:effectLst>
              </a:rPr>
              <a:t>Involved</a:t>
            </a:r>
            <a:endParaRPr lang="en-US" sz="2800" b="1" cap="none" spc="50" dirty="0">
              <a:ln w="0"/>
              <a:solidFill>
                <a:srgbClr val="39567E"/>
              </a:solidFill>
              <a:effectLst>
                <a:innerShdw blurRad="63500" dist="50800" dir="13500000">
                  <a:srgbClr val="000000">
                    <a:alpha val="50000"/>
                  </a:srgbClr>
                </a:innerShdw>
              </a:effectLst>
            </a:endParaRPr>
          </a:p>
        </p:txBody>
      </p:sp>
      <p:sp>
        <p:nvSpPr>
          <p:cNvPr id="18" name="Rectangle 17">
            <a:extLst>
              <a:ext uri="{FF2B5EF4-FFF2-40B4-BE49-F238E27FC236}">
                <a16:creationId xmlns:a16="http://schemas.microsoft.com/office/drawing/2014/main" id="{A7C062A2-781F-2E3A-F980-874F8E2F1FDD}"/>
              </a:ext>
            </a:extLst>
          </p:cNvPr>
          <p:cNvSpPr/>
          <p:nvPr/>
        </p:nvSpPr>
        <p:spPr>
          <a:xfrm>
            <a:off x="3138083" y="4510391"/>
            <a:ext cx="1826141" cy="523220"/>
          </a:xfrm>
          <a:prstGeom prst="rect">
            <a:avLst/>
          </a:prstGeom>
          <a:noFill/>
        </p:spPr>
        <p:txBody>
          <a:bodyPr wrap="none" lIns="91440" tIns="45720" rIns="91440" bIns="45720">
            <a:spAutoFit/>
          </a:bodyPr>
          <a:lstStyle/>
          <a:p>
            <a:pPr algn="ctr"/>
            <a:r>
              <a:rPr lang="en-US" sz="2800" b="1" cap="none" spc="50" dirty="0">
                <a:ln w="0"/>
                <a:solidFill>
                  <a:srgbClr val="E3683E"/>
                </a:solidFill>
                <a:effectLst>
                  <a:innerShdw blurRad="63500" dist="50800" dir="13500000">
                    <a:srgbClr val="000000">
                      <a:alpha val="50000"/>
                    </a:srgbClr>
                  </a:innerShdw>
                </a:effectLst>
              </a:rPr>
              <a:t>Isolation </a:t>
            </a:r>
          </a:p>
        </p:txBody>
      </p:sp>
      <p:sp>
        <p:nvSpPr>
          <p:cNvPr id="19" name="Rectangle 18">
            <a:extLst>
              <a:ext uri="{FF2B5EF4-FFF2-40B4-BE49-F238E27FC236}">
                <a16:creationId xmlns:a16="http://schemas.microsoft.com/office/drawing/2014/main" id="{EC43D111-A70B-AABC-7511-1B0783F983EE}"/>
              </a:ext>
            </a:extLst>
          </p:cNvPr>
          <p:cNvSpPr/>
          <p:nvPr/>
        </p:nvSpPr>
        <p:spPr>
          <a:xfrm>
            <a:off x="5624586" y="4539064"/>
            <a:ext cx="2127506"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Loneliness</a:t>
            </a:r>
            <a:endParaRPr lang="en-US" sz="2800" b="1" cap="none" spc="50" dirty="0">
              <a:ln w="0"/>
              <a:solidFill>
                <a:srgbClr val="E3683E"/>
              </a:solidFill>
              <a:effectLst>
                <a:innerShdw blurRad="63500" dist="50800" dir="13500000">
                  <a:srgbClr val="000000">
                    <a:alpha val="50000"/>
                  </a:srgbClr>
                </a:innerShdw>
              </a:effectLst>
            </a:endParaRPr>
          </a:p>
        </p:txBody>
      </p:sp>
      <p:sp>
        <p:nvSpPr>
          <p:cNvPr id="20" name="Rectangle 19">
            <a:extLst>
              <a:ext uri="{FF2B5EF4-FFF2-40B4-BE49-F238E27FC236}">
                <a16:creationId xmlns:a16="http://schemas.microsoft.com/office/drawing/2014/main" id="{CB44C384-F28C-6168-9B66-2D8A35CA019E}"/>
              </a:ext>
            </a:extLst>
          </p:cNvPr>
          <p:cNvSpPr/>
          <p:nvPr/>
        </p:nvSpPr>
        <p:spPr>
          <a:xfrm>
            <a:off x="8496808" y="4553581"/>
            <a:ext cx="1699504"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Mobility </a:t>
            </a:r>
            <a:endParaRPr lang="en-US" sz="2800" b="1" cap="none" spc="50" dirty="0">
              <a:ln w="0"/>
              <a:solidFill>
                <a:srgbClr val="E3683E"/>
              </a:solidFill>
              <a:effectLst>
                <a:innerShdw blurRad="63500" dist="50800" dir="13500000">
                  <a:srgbClr val="000000">
                    <a:alpha val="50000"/>
                  </a:srgbClr>
                </a:innerShdw>
              </a:effectLst>
            </a:endParaRPr>
          </a:p>
        </p:txBody>
      </p:sp>
      <p:sp>
        <p:nvSpPr>
          <p:cNvPr id="23" name="Rectangle 22">
            <a:extLst>
              <a:ext uri="{FF2B5EF4-FFF2-40B4-BE49-F238E27FC236}">
                <a16:creationId xmlns:a16="http://schemas.microsoft.com/office/drawing/2014/main" id="{980AFB95-64A6-5633-78D2-56D2195C04BA}"/>
              </a:ext>
            </a:extLst>
          </p:cNvPr>
          <p:cNvSpPr/>
          <p:nvPr/>
        </p:nvSpPr>
        <p:spPr>
          <a:xfrm>
            <a:off x="2882348" y="2902225"/>
            <a:ext cx="7732643" cy="695739"/>
          </a:xfrm>
          <a:prstGeom prst="rect">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A diagram with arrows pointing to the center&#10;&#10;Description automatically generated">
            <a:extLst>
              <a:ext uri="{FF2B5EF4-FFF2-40B4-BE49-F238E27FC236}">
                <a16:creationId xmlns:a16="http://schemas.microsoft.com/office/drawing/2014/main" id="{545CD433-5E2E-71C0-3CF9-BFCFC2EF77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00000">
            <a:off x="638260" y="2180240"/>
            <a:ext cx="2921542" cy="2834121"/>
          </a:xfrm>
          <a:prstGeom prst="rect">
            <a:avLst/>
          </a:prstGeom>
        </p:spPr>
      </p:pic>
      <p:sp>
        <p:nvSpPr>
          <p:cNvPr id="27" name="Rectangle 26">
            <a:extLst>
              <a:ext uri="{FF2B5EF4-FFF2-40B4-BE49-F238E27FC236}">
                <a16:creationId xmlns:a16="http://schemas.microsoft.com/office/drawing/2014/main" id="{E3D17D9A-F0A2-4D55-7873-078049C3E011}"/>
              </a:ext>
            </a:extLst>
          </p:cNvPr>
          <p:cNvSpPr/>
          <p:nvPr/>
        </p:nvSpPr>
        <p:spPr>
          <a:xfrm>
            <a:off x="4057546" y="2935010"/>
            <a:ext cx="4939173"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Protective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2" name="Rectangle 31">
            <a:extLst>
              <a:ext uri="{FF2B5EF4-FFF2-40B4-BE49-F238E27FC236}">
                <a16:creationId xmlns:a16="http://schemas.microsoft.com/office/drawing/2014/main" id="{7F64C074-CE86-89E3-237B-1CCD8BDA5BAE}"/>
              </a:ext>
            </a:extLst>
          </p:cNvPr>
          <p:cNvSpPr/>
          <p:nvPr/>
        </p:nvSpPr>
        <p:spPr>
          <a:xfrm>
            <a:off x="4581581" y="3764940"/>
            <a:ext cx="3921266"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Risk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 name="TextBox 2">
            <a:extLst>
              <a:ext uri="{FF2B5EF4-FFF2-40B4-BE49-F238E27FC236}">
                <a16:creationId xmlns:a16="http://schemas.microsoft.com/office/drawing/2014/main" id="{30D0C34E-452A-3EBC-E296-9F5D0D46A2C8}"/>
              </a:ext>
            </a:extLst>
          </p:cNvPr>
          <p:cNvSpPr txBox="1"/>
          <p:nvPr/>
        </p:nvSpPr>
        <p:spPr>
          <a:xfrm>
            <a:off x="1174567" y="6066127"/>
            <a:ext cx="10546373" cy="307777"/>
          </a:xfrm>
          <a:prstGeom prst="rect">
            <a:avLst/>
          </a:prstGeom>
          <a:noFill/>
        </p:spPr>
        <p:txBody>
          <a:bodyPr wrap="square">
            <a:spAutoFit/>
          </a:bodyPr>
          <a:lstStyle/>
          <a:p>
            <a:r>
              <a:rPr lang="en-US" sz="1400" dirty="0">
                <a:solidFill>
                  <a:schemeClr val="tx1">
                    <a:lumMod val="75000"/>
                    <a:lumOff val="25000"/>
                  </a:schemeClr>
                </a:solidFill>
              </a:rPr>
              <a:t>Source</a:t>
            </a:r>
          </a:p>
        </p:txBody>
      </p:sp>
    </p:spTree>
    <p:extLst>
      <p:ext uri="{BB962C8B-B14F-4D97-AF65-F5344CB8AC3E}">
        <p14:creationId xmlns:p14="http://schemas.microsoft.com/office/powerpoint/2010/main" val="316638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 name="!connectedness" descr="A black rectangle with a white rectangle in the middle&#10;&#10;Description automatically generated">
            <a:extLst>
              <a:ext uri="{FF2B5EF4-FFF2-40B4-BE49-F238E27FC236}">
                <a16:creationId xmlns:a16="http://schemas.microsoft.com/office/drawing/2014/main" id="{A1C5230C-30B6-C548-B7CF-A5119D7A91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3809" y="2151845"/>
            <a:ext cx="9303027" cy="2817718"/>
          </a:xfrm>
          <a:prstGeom prst="rect">
            <a:avLst/>
          </a:prstGeom>
        </p:spPr>
      </p:pic>
      <p:sp>
        <p:nvSpPr>
          <p:cNvPr id="30" name="Rectangle 29">
            <a:extLst>
              <a:ext uri="{FF2B5EF4-FFF2-40B4-BE49-F238E27FC236}">
                <a16:creationId xmlns:a16="http://schemas.microsoft.com/office/drawing/2014/main" id="{43BEABE7-7DEA-ACD3-1C1B-EA46EBEBA620}"/>
              </a:ext>
            </a:extLst>
          </p:cNvPr>
          <p:cNvSpPr/>
          <p:nvPr/>
        </p:nvSpPr>
        <p:spPr>
          <a:xfrm>
            <a:off x="2882348" y="3637720"/>
            <a:ext cx="7732643" cy="695739"/>
          </a:xfrm>
          <a:prstGeom prst="rect">
            <a:avLst/>
          </a:prstGeom>
          <a:solidFill>
            <a:srgbClr val="E36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80AFB95-64A6-5633-78D2-56D2195C04BA}"/>
              </a:ext>
            </a:extLst>
          </p:cNvPr>
          <p:cNvSpPr/>
          <p:nvPr/>
        </p:nvSpPr>
        <p:spPr>
          <a:xfrm>
            <a:off x="2882348" y="2902225"/>
            <a:ext cx="7732643" cy="695739"/>
          </a:xfrm>
          <a:prstGeom prst="rect">
            <a:avLst/>
          </a:prstGeom>
          <a:solidFill>
            <a:srgbClr val="69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white circle with purple and black lines&#10;&#10;Description automatically generated">
            <a:extLst>
              <a:ext uri="{FF2B5EF4-FFF2-40B4-BE49-F238E27FC236}">
                <a16:creationId xmlns:a16="http://schemas.microsoft.com/office/drawing/2014/main" id="{279175C6-D170-FAAC-9073-7AF8B7F14E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39604" y="2398188"/>
            <a:ext cx="2396744" cy="2399553"/>
          </a:xfrm>
          <a:prstGeom prst="rect">
            <a:avLst/>
          </a:prstGeom>
        </p:spPr>
      </p:pic>
      <p:pic>
        <p:nvPicPr>
          <p:cNvPr id="10" name="Picture 9" descr="A circular arrows in a circle&#10;&#10;Description automatically generated">
            <a:extLst>
              <a:ext uri="{FF2B5EF4-FFF2-40B4-BE49-F238E27FC236}">
                <a16:creationId xmlns:a16="http://schemas.microsoft.com/office/drawing/2014/main" id="{ED99B6BD-6575-AB4B-BB2E-55E6C1BBE0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800000">
            <a:off x="785563" y="2320564"/>
            <a:ext cx="2556430" cy="2581965"/>
          </a:xfrm>
          <a:prstGeom prst="rect">
            <a:avLst/>
          </a:prstGeom>
        </p:spPr>
      </p:pic>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365125"/>
            <a:ext cx="10515600" cy="1066110"/>
          </a:xfrm>
        </p:spPr>
        <p:txBody>
          <a:bodyPr>
            <a:normAutofit/>
          </a:bodyPr>
          <a:lstStyle/>
          <a:p>
            <a:pPr algn="ctr"/>
            <a:r>
              <a:rPr lang="en-US" sz="3200" dirty="0"/>
              <a:t>An Integrated Approach Through Psycho-social Factors</a:t>
            </a:r>
            <a:br>
              <a:rPr lang="en-US" sz="3200" dirty="0"/>
            </a:br>
            <a:endParaRPr lang="en-US" sz="3200" dirty="0"/>
          </a:p>
        </p:txBody>
      </p:sp>
      <p:sp>
        <p:nvSpPr>
          <p:cNvPr id="6" name="Rectangle 5">
            <a:extLst>
              <a:ext uri="{FF2B5EF4-FFF2-40B4-BE49-F238E27FC236}">
                <a16:creationId xmlns:a16="http://schemas.microsoft.com/office/drawing/2014/main" id="{2B850A27-2044-6E8B-84B8-2CE0D19518E4}"/>
              </a:ext>
            </a:extLst>
          </p:cNvPr>
          <p:cNvSpPr/>
          <p:nvPr/>
        </p:nvSpPr>
        <p:spPr>
          <a:xfrm>
            <a:off x="5009160" y="901561"/>
            <a:ext cx="2574423" cy="646331"/>
          </a:xfrm>
          <a:prstGeom prst="rect">
            <a:avLst/>
          </a:prstGeom>
          <a:noFill/>
        </p:spPr>
        <p:txBody>
          <a:bodyPr wrap="none" lIns="91440" tIns="45720" rIns="91440" bIns="45720">
            <a:spAutoFit/>
          </a:bodyPr>
          <a:lstStyle/>
          <a:p>
            <a:pPr algn="ctr"/>
            <a:r>
              <a:rPr lang="en-US" sz="3600" b="1" cap="none" spc="50" dirty="0">
                <a:ln w="0"/>
                <a:solidFill>
                  <a:srgbClr val="694C62"/>
                </a:solidFill>
                <a:effectLst>
                  <a:innerShdw blurRad="63500" dist="50800" dir="13500000">
                    <a:srgbClr val="000000">
                      <a:alpha val="50000"/>
                    </a:srgbClr>
                  </a:innerShdw>
                </a:effectLst>
              </a:rPr>
              <a:t>Well-being</a:t>
            </a:r>
          </a:p>
        </p:txBody>
      </p:sp>
      <p:sp>
        <p:nvSpPr>
          <p:cNvPr id="7" name="Rectangle 6">
            <a:extLst>
              <a:ext uri="{FF2B5EF4-FFF2-40B4-BE49-F238E27FC236}">
                <a16:creationId xmlns:a16="http://schemas.microsoft.com/office/drawing/2014/main" id="{CF70FD36-498E-F516-841E-FDC27B939446}"/>
              </a:ext>
            </a:extLst>
          </p:cNvPr>
          <p:cNvSpPr/>
          <p:nvPr/>
        </p:nvSpPr>
        <p:spPr>
          <a:xfrm>
            <a:off x="3362165" y="2043601"/>
            <a:ext cx="1244251" cy="523220"/>
          </a:xfrm>
          <a:prstGeom prst="rect">
            <a:avLst/>
          </a:prstGeom>
          <a:noFill/>
        </p:spPr>
        <p:txBody>
          <a:bodyPr wrap="none" lIns="91440" tIns="45720" rIns="91440" bIns="45720">
            <a:spAutoFit/>
          </a:bodyPr>
          <a:lstStyle/>
          <a:p>
            <a:pPr algn="ctr"/>
            <a:r>
              <a:rPr lang="en-US" sz="2800" b="1" spc="50" dirty="0">
                <a:ln w="0"/>
                <a:solidFill>
                  <a:srgbClr val="694C62"/>
                </a:solidFill>
                <a:effectLst>
                  <a:innerShdw blurRad="63500" dist="50800" dir="13500000">
                    <a:srgbClr val="000000">
                      <a:alpha val="50000"/>
                    </a:srgbClr>
                  </a:innerShdw>
                </a:effectLst>
              </a:rPr>
              <a:t>Affect</a:t>
            </a:r>
            <a:endParaRPr lang="en-US" sz="2800" b="1" cap="none" spc="50" dirty="0">
              <a:ln w="0"/>
              <a:solidFill>
                <a:srgbClr val="694C62"/>
              </a:solidFill>
              <a:effectLst>
                <a:innerShdw blurRad="63500" dist="50800" dir="13500000">
                  <a:srgbClr val="000000">
                    <a:alpha val="50000"/>
                  </a:srgbClr>
                </a:innerShdw>
              </a:effectLst>
            </a:endParaRPr>
          </a:p>
        </p:txBody>
      </p:sp>
      <p:sp>
        <p:nvSpPr>
          <p:cNvPr id="8" name="Rectangle 7">
            <a:extLst>
              <a:ext uri="{FF2B5EF4-FFF2-40B4-BE49-F238E27FC236}">
                <a16:creationId xmlns:a16="http://schemas.microsoft.com/office/drawing/2014/main" id="{85B92097-3E69-507B-7079-34DED475FF33}"/>
              </a:ext>
            </a:extLst>
          </p:cNvPr>
          <p:cNvSpPr/>
          <p:nvPr/>
        </p:nvSpPr>
        <p:spPr>
          <a:xfrm>
            <a:off x="5787751" y="2072274"/>
            <a:ext cx="1667444" cy="523220"/>
          </a:xfrm>
          <a:prstGeom prst="rect">
            <a:avLst/>
          </a:prstGeom>
          <a:noFill/>
        </p:spPr>
        <p:txBody>
          <a:bodyPr wrap="none" lIns="91440" tIns="45720" rIns="91440" bIns="45720">
            <a:spAutoFit/>
          </a:bodyPr>
          <a:lstStyle/>
          <a:p>
            <a:pPr algn="ctr"/>
            <a:r>
              <a:rPr lang="en-US" sz="2800" b="1" spc="50" dirty="0">
                <a:ln w="0"/>
                <a:solidFill>
                  <a:srgbClr val="694C62"/>
                </a:solidFill>
                <a:effectLst>
                  <a:innerShdw blurRad="63500" dist="50800" dir="13500000">
                    <a:srgbClr val="000000">
                      <a:alpha val="50000"/>
                    </a:srgbClr>
                  </a:innerShdw>
                </a:effectLst>
              </a:rPr>
              <a:t>Purpose</a:t>
            </a:r>
            <a:endParaRPr lang="en-US" sz="2800" b="1" cap="none" spc="50" dirty="0">
              <a:ln w="0"/>
              <a:solidFill>
                <a:srgbClr val="694C62"/>
              </a:solidFill>
              <a:effectLst>
                <a:innerShdw blurRad="63500" dist="50800" dir="13500000">
                  <a:srgbClr val="000000">
                    <a:alpha val="50000"/>
                  </a:srgbClr>
                </a:innerShdw>
              </a:effectLst>
            </a:endParaRPr>
          </a:p>
        </p:txBody>
      </p:sp>
      <p:sp>
        <p:nvSpPr>
          <p:cNvPr id="15" name="Rectangle 14">
            <a:extLst>
              <a:ext uri="{FF2B5EF4-FFF2-40B4-BE49-F238E27FC236}">
                <a16:creationId xmlns:a16="http://schemas.microsoft.com/office/drawing/2014/main" id="{C1595939-FDF5-F91A-DBF2-115F02D23E48}"/>
              </a:ext>
            </a:extLst>
          </p:cNvPr>
          <p:cNvSpPr/>
          <p:nvPr/>
        </p:nvSpPr>
        <p:spPr>
          <a:xfrm>
            <a:off x="8471624" y="2086791"/>
            <a:ext cx="1616148" cy="523220"/>
          </a:xfrm>
          <a:prstGeom prst="rect">
            <a:avLst/>
          </a:prstGeom>
          <a:noFill/>
        </p:spPr>
        <p:txBody>
          <a:bodyPr wrap="none" lIns="91440" tIns="45720" rIns="91440" bIns="45720">
            <a:spAutoFit/>
          </a:bodyPr>
          <a:lstStyle/>
          <a:p>
            <a:pPr algn="ctr"/>
            <a:r>
              <a:rPr lang="en-US" sz="2800" b="1" spc="50" dirty="0">
                <a:ln w="0"/>
                <a:solidFill>
                  <a:srgbClr val="694C62"/>
                </a:solidFill>
                <a:effectLst>
                  <a:innerShdw blurRad="63500" dist="50800" dir="13500000">
                    <a:srgbClr val="000000">
                      <a:alpha val="50000"/>
                    </a:srgbClr>
                  </a:innerShdw>
                </a:effectLst>
              </a:rPr>
              <a:t>Efficacy</a:t>
            </a:r>
            <a:endParaRPr lang="en-US" sz="2800" b="1" cap="none" spc="50" dirty="0">
              <a:ln w="0"/>
              <a:solidFill>
                <a:srgbClr val="694C62"/>
              </a:solidFill>
              <a:effectLst>
                <a:innerShdw blurRad="63500" dist="50800" dir="13500000">
                  <a:srgbClr val="000000">
                    <a:alpha val="50000"/>
                  </a:srgbClr>
                </a:innerShdw>
              </a:effectLst>
            </a:endParaRPr>
          </a:p>
        </p:txBody>
      </p:sp>
      <p:sp>
        <p:nvSpPr>
          <p:cNvPr id="18" name="Rectangle 17">
            <a:extLst>
              <a:ext uri="{FF2B5EF4-FFF2-40B4-BE49-F238E27FC236}">
                <a16:creationId xmlns:a16="http://schemas.microsoft.com/office/drawing/2014/main" id="{A7C062A2-781F-2E3A-F980-874F8E2F1FDD}"/>
              </a:ext>
            </a:extLst>
          </p:cNvPr>
          <p:cNvSpPr/>
          <p:nvPr/>
        </p:nvSpPr>
        <p:spPr>
          <a:xfrm>
            <a:off x="2894428" y="4510391"/>
            <a:ext cx="2313454" cy="523220"/>
          </a:xfrm>
          <a:prstGeom prst="rect">
            <a:avLst/>
          </a:prstGeom>
          <a:noFill/>
        </p:spPr>
        <p:txBody>
          <a:bodyPr wrap="none" lIns="91440" tIns="45720" rIns="91440" bIns="45720">
            <a:spAutoFit/>
          </a:bodyPr>
          <a:lstStyle/>
          <a:p>
            <a:pPr algn="ctr"/>
            <a:r>
              <a:rPr lang="en-US" sz="2800" b="1" cap="none" spc="50" dirty="0">
                <a:ln w="0"/>
                <a:solidFill>
                  <a:srgbClr val="E3683E"/>
                </a:solidFill>
                <a:effectLst>
                  <a:innerShdw blurRad="63500" dist="50800" dir="13500000">
                    <a:srgbClr val="000000">
                      <a:alpha val="50000"/>
                    </a:srgbClr>
                  </a:innerShdw>
                </a:effectLst>
              </a:rPr>
              <a:t>Depression </a:t>
            </a:r>
          </a:p>
        </p:txBody>
      </p:sp>
      <p:sp>
        <p:nvSpPr>
          <p:cNvPr id="19" name="Rectangle 18">
            <a:extLst>
              <a:ext uri="{FF2B5EF4-FFF2-40B4-BE49-F238E27FC236}">
                <a16:creationId xmlns:a16="http://schemas.microsoft.com/office/drawing/2014/main" id="{EC43D111-A70B-AABC-7511-1B0783F983EE}"/>
              </a:ext>
            </a:extLst>
          </p:cNvPr>
          <p:cNvSpPr/>
          <p:nvPr/>
        </p:nvSpPr>
        <p:spPr>
          <a:xfrm>
            <a:off x="5771262" y="4539064"/>
            <a:ext cx="1834156"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Cynicism</a:t>
            </a:r>
            <a:endParaRPr lang="en-US" sz="2800" b="1" cap="none" spc="50" dirty="0">
              <a:ln w="0"/>
              <a:solidFill>
                <a:srgbClr val="E3683E"/>
              </a:solidFill>
              <a:effectLst>
                <a:innerShdw blurRad="63500" dist="50800" dir="13500000">
                  <a:srgbClr val="000000">
                    <a:alpha val="50000"/>
                  </a:srgbClr>
                </a:innerShdw>
              </a:effectLst>
            </a:endParaRPr>
          </a:p>
        </p:txBody>
      </p:sp>
      <p:sp>
        <p:nvSpPr>
          <p:cNvPr id="20" name="Rectangle 19">
            <a:extLst>
              <a:ext uri="{FF2B5EF4-FFF2-40B4-BE49-F238E27FC236}">
                <a16:creationId xmlns:a16="http://schemas.microsoft.com/office/drawing/2014/main" id="{CB44C384-F28C-6168-9B66-2D8A35CA019E}"/>
              </a:ext>
            </a:extLst>
          </p:cNvPr>
          <p:cNvSpPr/>
          <p:nvPr/>
        </p:nvSpPr>
        <p:spPr>
          <a:xfrm>
            <a:off x="8689169" y="4553581"/>
            <a:ext cx="1314784"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Agism</a:t>
            </a:r>
            <a:endParaRPr lang="en-US" sz="2800" b="1" cap="none" spc="50" dirty="0">
              <a:ln w="0"/>
              <a:solidFill>
                <a:srgbClr val="E3683E"/>
              </a:solidFill>
              <a:effectLst>
                <a:innerShdw blurRad="63500" dist="50800" dir="13500000">
                  <a:srgbClr val="000000">
                    <a:alpha val="50000"/>
                  </a:srgbClr>
                </a:innerShdw>
              </a:effectLst>
            </a:endParaRPr>
          </a:p>
        </p:txBody>
      </p:sp>
      <p:sp>
        <p:nvSpPr>
          <p:cNvPr id="27" name="Rectangle 26">
            <a:extLst>
              <a:ext uri="{FF2B5EF4-FFF2-40B4-BE49-F238E27FC236}">
                <a16:creationId xmlns:a16="http://schemas.microsoft.com/office/drawing/2014/main" id="{E3D17D9A-F0A2-4D55-7873-078049C3E011}"/>
              </a:ext>
            </a:extLst>
          </p:cNvPr>
          <p:cNvSpPr/>
          <p:nvPr/>
        </p:nvSpPr>
        <p:spPr>
          <a:xfrm>
            <a:off x="4057546" y="2935010"/>
            <a:ext cx="4939173"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Protective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2" name="Rectangle 31">
            <a:extLst>
              <a:ext uri="{FF2B5EF4-FFF2-40B4-BE49-F238E27FC236}">
                <a16:creationId xmlns:a16="http://schemas.microsoft.com/office/drawing/2014/main" id="{7F64C074-CE86-89E3-237B-1CCD8BDA5BAE}"/>
              </a:ext>
            </a:extLst>
          </p:cNvPr>
          <p:cNvSpPr/>
          <p:nvPr/>
        </p:nvSpPr>
        <p:spPr>
          <a:xfrm>
            <a:off x="4581581" y="3764940"/>
            <a:ext cx="3921266"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Risk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 name="TextBox 2">
            <a:extLst>
              <a:ext uri="{FF2B5EF4-FFF2-40B4-BE49-F238E27FC236}">
                <a16:creationId xmlns:a16="http://schemas.microsoft.com/office/drawing/2014/main" id="{30D0C34E-452A-3EBC-E296-9F5D0D46A2C8}"/>
              </a:ext>
            </a:extLst>
          </p:cNvPr>
          <p:cNvSpPr txBox="1"/>
          <p:nvPr/>
        </p:nvSpPr>
        <p:spPr>
          <a:xfrm>
            <a:off x="1174567" y="6066127"/>
            <a:ext cx="10546373" cy="307777"/>
          </a:xfrm>
          <a:prstGeom prst="rect">
            <a:avLst/>
          </a:prstGeom>
          <a:noFill/>
        </p:spPr>
        <p:txBody>
          <a:bodyPr wrap="square">
            <a:spAutoFit/>
          </a:bodyPr>
          <a:lstStyle/>
          <a:p>
            <a:r>
              <a:rPr lang="en-US" sz="1400" dirty="0">
                <a:solidFill>
                  <a:schemeClr val="tx1">
                    <a:lumMod val="75000"/>
                    <a:lumOff val="25000"/>
                  </a:schemeClr>
                </a:solidFill>
              </a:rPr>
              <a:t>Source</a:t>
            </a:r>
          </a:p>
        </p:txBody>
      </p:sp>
      <p:pic>
        <p:nvPicPr>
          <p:cNvPr id="12" name="Picture 11" descr="A black screen with purple text&#10;&#10;Description automatically generated">
            <a:extLst>
              <a:ext uri="{FF2B5EF4-FFF2-40B4-BE49-F238E27FC236}">
                <a16:creationId xmlns:a16="http://schemas.microsoft.com/office/drawing/2014/main" id="{04F182B8-CD48-F7F0-EBD3-2B7C48AC84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669248" y="2323717"/>
            <a:ext cx="2457495" cy="2572585"/>
          </a:xfrm>
          <a:prstGeom prst="rect">
            <a:avLst/>
          </a:prstGeom>
        </p:spPr>
      </p:pic>
    </p:spTree>
    <p:extLst>
      <p:ext uri="{BB962C8B-B14F-4D97-AF65-F5344CB8AC3E}">
        <p14:creationId xmlns:p14="http://schemas.microsoft.com/office/powerpoint/2010/main" val="3896194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uck Klevgaard in glasses smiling at camera">
            <a:extLst>
              <a:ext uri="{FF2B5EF4-FFF2-40B4-BE49-F238E27FC236}">
                <a16:creationId xmlns:a16="http://schemas.microsoft.com/office/drawing/2014/main" id="{392B5296-8127-F340-9D3C-194A039A9D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2976" y="1601234"/>
            <a:ext cx="1593073" cy="1827766"/>
          </a:xfrm>
          <a:prstGeom prst="rect">
            <a:avLst/>
          </a:prstGeom>
        </p:spPr>
      </p:pic>
      <p:sp>
        <p:nvSpPr>
          <p:cNvPr id="6" name="Rectangle 5" descr="Photo of man thinking " title="Photo ">
            <a:extLst>
              <a:ext uri="{FF2B5EF4-FFF2-40B4-BE49-F238E27FC236}">
                <a16:creationId xmlns:a16="http://schemas.microsoft.com/office/drawing/2014/main" id="{0BD93726-71A5-4825-A0BA-BD8AFA944936}"/>
              </a:ext>
            </a:extLst>
          </p:cNvPr>
          <p:cNvSpPr/>
          <p:nvPr/>
        </p:nvSpPr>
        <p:spPr>
          <a:xfrm>
            <a:off x="166741" y="0"/>
            <a:ext cx="3602070" cy="6858000"/>
          </a:xfrm>
          <a:prstGeom prst="rect">
            <a:avLst/>
          </a:prstGeom>
          <a:solidFill>
            <a:srgbClr val="3855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Title 3">
            <a:extLst>
              <a:ext uri="{FF2B5EF4-FFF2-40B4-BE49-F238E27FC236}">
                <a16:creationId xmlns:a16="http://schemas.microsoft.com/office/drawing/2014/main" id="{D53EDF36-12AA-4041-BCB6-E5BE7C9463B2}"/>
              </a:ext>
            </a:extLst>
          </p:cNvPr>
          <p:cNvSpPr>
            <a:spLocks noGrp="1"/>
          </p:cNvSpPr>
          <p:nvPr>
            <p:ph type="title"/>
          </p:nvPr>
        </p:nvSpPr>
        <p:spPr>
          <a:xfrm>
            <a:off x="4298730" y="365127"/>
            <a:ext cx="7055070" cy="780501"/>
          </a:xfrm>
        </p:spPr>
        <p:txBody>
          <a:bodyPr/>
          <a:lstStyle/>
          <a:p>
            <a:r>
              <a:rPr lang="en-US" dirty="0"/>
              <a:t>Objectives</a:t>
            </a:r>
          </a:p>
        </p:txBody>
      </p:sp>
      <p:sp>
        <p:nvSpPr>
          <p:cNvPr id="10" name="Rectangle 9">
            <a:extLst>
              <a:ext uri="{FF2B5EF4-FFF2-40B4-BE49-F238E27FC236}">
                <a16:creationId xmlns:a16="http://schemas.microsoft.com/office/drawing/2014/main" id="{511FEB52-CBEB-45F3-8314-0569E521D7D0}"/>
              </a:ext>
            </a:extLst>
          </p:cNvPr>
          <p:cNvSpPr/>
          <p:nvPr/>
        </p:nvSpPr>
        <p:spPr>
          <a:xfrm>
            <a:off x="3882015" y="6040639"/>
            <a:ext cx="4555353" cy="817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E2E9A79-09FF-4B7C-A818-7D3F0633543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49350" y="5698701"/>
            <a:ext cx="4472081" cy="683875"/>
          </a:xfrm>
          <a:prstGeom prst="rect">
            <a:avLst/>
          </a:prstGeom>
        </p:spPr>
      </p:pic>
      <p:sp>
        <p:nvSpPr>
          <p:cNvPr id="5" name="TextBox 4">
            <a:extLst>
              <a:ext uri="{FF2B5EF4-FFF2-40B4-BE49-F238E27FC236}">
                <a16:creationId xmlns:a16="http://schemas.microsoft.com/office/drawing/2014/main" id="{3EB4AF35-DB42-4EAB-8E07-6F5E851074AB}"/>
              </a:ext>
            </a:extLst>
          </p:cNvPr>
          <p:cNvSpPr txBox="1"/>
          <p:nvPr/>
        </p:nvSpPr>
        <p:spPr>
          <a:xfrm>
            <a:off x="4402954" y="1601234"/>
            <a:ext cx="7258375" cy="3785652"/>
          </a:xfrm>
          <a:prstGeom prst="rect">
            <a:avLst/>
          </a:prstGeom>
          <a:noFill/>
        </p:spPr>
        <p:txBody>
          <a:bodyPr wrap="square" rtlCol="0">
            <a:spAutoFit/>
          </a:bodyPr>
          <a:lstStyle/>
          <a:p>
            <a:r>
              <a:rPr lang="en-US" sz="2400" dirty="0"/>
              <a:t>Participants in this webinar will be able to: </a:t>
            </a:r>
          </a:p>
          <a:p>
            <a:r>
              <a:rPr lang="en-US" sz="2400" dirty="0"/>
              <a:t> </a:t>
            </a:r>
          </a:p>
          <a:p>
            <a:pPr marL="457200" marR="0" lvl="0" indent="-457200">
              <a:buFont typeface="+mj-lt"/>
              <a:buAutoNum type="arabicPeriod"/>
            </a:pPr>
            <a:r>
              <a:rPr lang="en-US" sz="2400" dirty="0">
                <a:effectLst/>
                <a:ea typeface="Times New Roman" panose="02020603050405020304" pitchFamily="18" charset="0"/>
                <a:cs typeface="Times New Roman" panose="02020603050405020304" pitchFamily="18" charset="0"/>
              </a:rPr>
              <a:t>Identify strategies to prevent substance misuse and promote the health and well-being of older adults.</a:t>
            </a:r>
          </a:p>
          <a:p>
            <a:pPr marL="457200" marR="0" lvl="0" indent="-457200">
              <a:buFont typeface="+mj-lt"/>
              <a:buAutoNum type="arabicPeriod"/>
            </a:pPr>
            <a:r>
              <a:rPr lang="en-US" sz="2400" dirty="0">
                <a:effectLst/>
                <a:ea typeface="Times New Roman" panose="02020603050405020304" pitchFamily="18" charset="0"/>
                <a:cs typeface="Times New Roman" panose="02020603050405020304" pitchFamily="18" charset="0"/>
              </a:rPr>
              <a:t>Understand approaches, facilitators, and barriers to engaging older adults in prevention efforts.</a:t>
            </a:r>
          </a:p>
          <a:p>
            <a:pPr marL="457200" marR="0" lvl="0" indent="-457200">
              <a:buFont typeface="+mj-lt"/>
              <a:buAutoNum type="arabicPeriod"/>
            </a:pPr>
            <a:r>
              <a:rPr lang="en-US" sz="2400" dirty="0">
                <a:effectLst/>
                <a:ea typeface="Times New Roman" panose="02020603050405020304" pitchFamily="18" charset="0"/>
                <a:cs typeface="Times New Roman" panose="02020603050405020304" pitchFamily="18" charset="0"/>
              </a:rPr>
              <a:t>Develop new partnerships that can work across sectors to engage older adults.</a:t>
            </a:r>
          </a:p>
          <a:p>
            <a:pPr marL="457200" marR="0" lvl="0" indent="-457200">
              <a:buFont typeface="+mj-lt"/>
              <a:buAutoNum type="arabicPeriod"/>
            </a:pPr>
            <a:endParaRPr lang="en-US" sz="2400" dirty="0">
              <a:effectLst/>
              <a:ea typeface="Times New Roman" panose="02020603050405020304" pitchFamily="18" charset="0"/>
              <a:cs typeface="Times New Roman" panose="02020603050405020304" pitchFamily="18" charset="0"/>
            </a:endParaRPr>
          </a:p>
        </p:txBody>
      </p:sp>
      <p:pic>
        <p:nvPicPr>
          <p:cNvPr id="2050" name="Picture 2" descr="Free Man Human photo and picture">
            <a:extLst>
              <a:ext uri="{FF2B5EF4-FFF2-40B4-BE49-F238E27FC236}">
                <a16:creationId xmlns:a16="http://schemas.microsoft.com/office/drawing/2014/main" id="{C5A236A5-E1B2-12DA-2D62-1C87369BE275}"/>
              </a:ext>
            </a:extLst>
          </p:cNvPr>
          <p:cNvPicPr>
            <a:picLocks noChangeAspect="1" noChangeArrowheads="1"/>
          </p:cNvPicPr>
          <p:nvPr/>
        </p:nvPicPr>
        <p:blipFill rotWithShape="1">
          <a:blip r:embed="rId5" cstate="email">
            <a:alphaModFix/>
            <a:extLst>
              <a:ext uri="{28A0092B-C50C-407E-A947-70E740481C1C}">
                <a14:useLocalDpi xmlns:a14="http://schemas.microsoft.com/office/drawing/2010/main"/>
              </a:ext>
            </a:extLst>
          </a:blip>
          <a:srcRect/>
          <a:stretch/>
        </p:blipFill>
        <p:spPr bwMode="auto">
          <a:xfrm flipH="1">
            <a:off x="166740" y="0"/>
            <a:ext cx="36020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62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0" name="!connectedness" descr="A black rectangle with a white rectangle in the middle&#10;&#10;Description automatically generated">
            <a:extLst>
              <a:ext uri="{FF2B5EF4-FFF2-40B4-BE49-F238E27FC236}">
                <a16:creationId xmlns:a16="http://schemas.microsoft.com/office/drawing/2014/main" id="{A1C5230C-30B6-C548-B7CF-A5119D7A91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43809" y="2151845"/>
            <a:ext cx="9303027" cy="2817718"/>
          </a:xfrm>
          <a:prstGeom prst="rect">
            <a:avLst/>
          </a:prstGeom>
        </p:spPr>
      </p:pic>
      <p:sp>
        <p:nvSpPr>
          <p:cNvPr id="30" name="Rectangle 29">
            <a:extLst>
              <a:ext uri="{FF2B5EF4-FFF2-40B4-BE49-F238E27FC236}">
                <a16:creationId xmlns:a16="http://schemas.microsoft.com/office/drawing/2014/main" id="{43BEABE7-7DEA-ACD3-1C1B-EA46EBEBA620}"/>
              </a:ext>
            </a:extLst>
          </p:cNvPr>
          <p:cNvSpPr/>
          <p:nvPr/>
        </p:nvSpPr>
        <p:spPr>
          <a:xfrm>
            <a:off x="2882348" y="3637720"/>
            <a:ext cx="7732643" cy="695739"/>
          </a:xfrm>
          <a:prstGeom prst="rect">
            <a:avLst/>
          </a:prstGeom>
          <a:solidFill>
            <a:srgbClr val="E36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80AFB95-64A6-5633-78D2-56D2195C04BA}"/>
              </a:ext>
            </a:extLst>
          </p:cNvPr>
          <p:cNvSpPr/>
          <p:nvPr/>
        </p:nvSpPr>
        <p:spPr>
          <a:xfrm>
            <a:off x="2882348" y="2902225"/>
            <a:ext cx="7732643" cy="695739"/>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diagram with arrows pointing to a green circle&#10;&#10;Description automatically generated">
            <a:extLst>
              <a:ext uri="{FF2B5EF4-FFF2-40B4-BE49-F238E27FC236}">
                <a16:creationId xmlns:a16="http://schemas.microsoft.com/office/drawing/2014/main" id="{BA8F3CF8-8A57-804C-E033-E0310D3492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27854" y="2279610"/>
            <a:ext cx="2569971" cy="2615966"/>
          </a:xfrm>
          <a:prstGeom prst="rect">
            <a:avLst/>
          </a:prstGeom>
        </p:spPr>
      </p:pic>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38200" y="365125"/>
            <a:ext cx="10515600" cy="1066110"/>
          </a:xfrm>
        </p:spPr>
        <p:txBody>
          <a:bodyPr>
            <a:normAutofit/>
          </a:bodyPr>
          <a:lstStyle/>
          <a:p>
            <a:pPr algn="ctr"/>
            <a:r>
              <a:rPr lang="en-US" sz="3200" dirty="0"/>
              <a:t>An Integrated Approach Through Psycho-social Factors</a:t>
            </a:r>
            <a:br>
              <a:rPr lang="en-US" sz="3200" dirty="0"/>
            </a:br>
            <a:endParaRPr lang="en-US" sz="3200" dirty="0"/>
          </a:p>
        </p:txBody>
      </p:sp>
      <p:sp>
        <p:nvSpPr>
          <p:cNvPr id="6" name="Rectangle 5">
            <a:extLst>
              <a:ext uri="{FF2B5EF4-FFF2-40B4-BE49-F238E27FC236}">
                <a16:creationId xmlns:a16="http://schemas.microsoft.com/office/drawing/2014/main" id="{2B850A27-2044-6E8B-84B8-2CE0D19518E4}"/>
              </a:ext>
            </a:extLst>
          </p:cNvPr>
          <p:cNvSpPr/>
          <p:nvPr/>
        </p:nvSpPr>
        <p:spPr>
          <a:xfrm>
            <a:off x="5334000" y="901560"/>
            <a:ext cx="1623771" cy="646331"/>
          </a:xfrm>
          <a:prstGeom prst="rect">
            <a:avLst/>
          </a:prstGeom>
          <a:noFill/>
        </p:spPr>
        <p:txBody>
          <a:bodyPr wrap="square" lIns="91440" tIns="45720" rIns="91440" bIns="45720">
            <a:spAutoFit/>
          </a:bodyPr>
          <a:lstStyle/>
          <a:p>
            <a:pPr algn="ctr"/>
            <a:r>
              <a:rPr lang="en-US" sz="3600" b="1" cap="none" spc="50" dirty="0">
                <a:ln w="0"/>
                <a:solidFill>
                  <a:srgbClr val="90993E"/>
                </a:solidFill>
                <a:effectLst>
                  <a:innerShdw blurRad="63500" dist="50800" dir="13500000">
                    <a:srgbClr val="000000">
                      <a:alpha val="50000"/>
                    </a:srgbClr>
                  </a:innerShdw>
                </a:effectLst>
              </a:rPr>
              <a:t>Health</a:t>
            </a:r>
          </a:p>
        </p:txBody>
      </p:sp>
      <p:sp>
        <p:nvSpPr>
          <p:cNvPr id="7" name="Rectangle 6">
            <a:extLst>
              <a:ext uri="{FF2B5EF4-FFF2-40B4-BE49-F238E27FC236}">
                <a16:creationId xmlns:a16="http://schemas.microsoft.com/office/drawing/2014/main" id="{CF70FD36-498E-F516-841E-FDC27B939446}"/>
              </a:ext>
            </a:extLst>
          </p:cNvPr>
          <p:cNvSpPr/>
          <p:nvPr/>
        </p:nvSpPr>
        <p:spPr>
          <a:xfrm>
            <a:off x="2968399" y="2043601"/>
            <a:ext cx="1616148" cy="523220"/>
          </a:xfrm>
          <a:prstGeom prst="rect">
            <a:avLst/>
          </a:prstGeom>
          <a:noFill/>
        </p:spPr>
        <p:txBody>
          <a:bodyPr wrap="none" lIns="91440" tIns="45720" rIns="91440" bIns="45720">
            <a:spAutoFit/>
          </a:bodyPr>
          <a:lstStyle/>
          <a:p>
            <a:pPr algn="ctr"/>
            <a:r>
              <a:rPr lang="en-US" sz="2800" b="1" spc="50" dirty="0">
                <a:ln w="0"/>
                <a:solidFill>
                  <a:srgbClr val="90993E"/>
                </a:solidFill>
                <a:effectLst>
                  <a:innerShdw blurRad="63500" dist="50800" dir="13500000">
                    <a:srgbClr val="000000">
                      <a:alpha val="50000"/>
                    </a:srgbClr>
                  </a:innerShdw>
                </a:effectLst>
              </a:rPr>
              <a:t>Literacy</a:t>
            </a:r>
            <a:endParaRPr lang="en-US" sz="2800" b="1" cap="none" spc="50" dirty="0">
              <a:ln w="0"/>
              <a:solidFill>
                <a:srgbClr val="90993E"/>
              </a:solidFill>
              <a:effectLst>
                <a:innerShdw blurRad="63500" dist="50800" dir="13500000">
                  <a:srgbClr val="000000">
                    <a:alpha val="50000"/>
                  </a:srgbClr>
                </a:innerShdw>
              </a:effectLst>
            </a:endParaRPr>
          </a:p>
        </p:txBody>
      </p:sp>
      <p:sp>
        <p:nvSpPr>
          <p:cNvPr id="8" name="Rectangle 7">
            <a:extLst>
              <a:ext uri="{FF2B5EF4-FFF2-40B4-BE49-F238E27FC236}">
                <a16:creationId xmlns:a16="http://schemas.microsoft.com/office/drawing/2014/main" id="{85B92097-3E69-507B-7079-34DED475FF33}"/>
              </a:ext>
            </a:extLst>
          </p:cNvPr>
          <p:cNvSpPr/>
          <p:nvPr/>
        </p:nvSpPr>
        <p:spPr>
          <a:xfrm>
            <a:off x="4806146" y="2072274"/>
            <a:ext cx="3658374" cy="523220"/>
          </a:xfrm>
          <a:prstGeom prst="rect">
            <a:avLst/>
          </a:prstGeom>
          <a:noFill/>
        </p:spPr>
        <p:txBody>
          <a:bodyPr wrap="none" lIns="91440" tIns="45720" rIns="91440" bIns="45720">
            <a:spAutoFit/>
          </a:bodyPr>
          <a:lstStyle/>
          <a:p>
            <a:pPr algn="ctr"/>
            <a:r>
              <a:rPr lang="en-US" sz="2800" b="1" spc="50" dirty="0">
                <a:ln w="0"/>
                <a:solidFill>
                  <a:srgbClr val="90993E"/>
                </a:solidFill>
                <a:effectLst>
                  <a:innerShdw blurRad="63500" dist="50800" dir="13500000">
                    <a:srgbClr val="000000">
                      <a:alpha val="50000"/>
                    </a:srgbClr>
                  </a:innerShdw>
                </a:effectLst>
              </a:rPr>
              <a:t>Adaptive Behaviors</a:t>
            </a:r>
            <a:endParaRPr lang="en-US" sz="2800" b="1" cap="none" spc="50" dirty="0">
              <a:ln w="0"/>
              <a:solidFill>
                <a:srgbClr val="90993E"/>
              </a:solidFill>
              <a:effectLst>
                <a:innerShdw blurRad="63500" dist="50800" dir="13500000">
                  <a:srgbClr val="000000">
                    <a:alpha val="50000"/>
                  </a:srgbClr>
                </a:innerShdw>
              </a:effectLst>
            </a:endParaRPr>
          </a:p>
        </p:txBody>
      </p:sp>
      <p:sp>
        <p:nvSpPr>
          <p:cNvPr id="15" name="Rectangle 14">
            <a:extLst>
              <a:ext uri="{FF2B5EF4-FFF2-40B4-BE49-F238E27FC236}">
                <a16:creationId xmlns:a16="http://schemas.microsoft.com/office/drawing/2014/main" id="{C1595939-FDF5-F91A-DBF2-115F02D23E48}"/>
              </a:ext>
            </a:extLst>
          </p:cNvPr>
          <p:cNvSpPr/>
          <p:nvPr/>
        </p:nvSpPr>
        <p:spPr>
          <a:xfrm>
            <a:off x="8787681" y="2086791"/>
            <a:ext cx="1787605" cy="523220"/>
          </a:xfrm>
          <a:prstGeom prst="rect">
            <a:avLst/>
          </a:prstGeom>
          <a:noFill/>
        </p:spPr>
        <p:txBody>
          <a:bodyPr wrap="none" lIns="91440" tIns="45720" rIns="91440" bIns="45720">
            <a:spAutoFit/>
          </a:bodyPr>
          <a:lstStyle/>
          <a:p>
            <a:pPr algn="ctr"/>
            <a:r>
              <a:rPr lang="en-US" sz="2800" b="1" spc="50" dirty="0">
                <a:ln w="0"/>
                <a:solidFill>
                  <a:srgbClr val="90993E"/>
                </a:solidFill>
                <a:effectLst>
                  <a:innerShdw blurRad="63500" dist="50800" dir="13500000">
                    <a:srgbClr val="000000">
                      <a:alpha val="50000"/>
                    </a:srgbClr>
                  </a:innerShdw>
                </a:effectLst>
              </a:rPr>
              <a:t>Wellness</a:t>
            </a:r>
            <a:endParaRPr lang="en-US" sz="2800" b="1" cap="none" spc="50" dirty="0">
              <a:ln w="0"/>
              <a:solidFill>
                <a:srgbClr val="90993E"/>
              </a:solidFill>
              <a:effectLst>
                <a:innerShdw blurRad="63500" dist="50800" dir="13500000">
                  <a:srgbClr val="000000">
                    <a:alpha val="50000"/>
                  </a:srgbClr>
                </a:innerShdw>
              </a:effectLst>
            </a:endParaRPr>
          </a:p>
        </p:txBody>
      </p:sp>
      <p:sp>
        <p:nvSpPr>
          <p:cNvPr id="18" name="Rectangle 17">
            <a:extLst>
              <a:ext uri="{FF2B5EF4-FFF2-40B4-BE49-F238E27FC236}">
                <a16:creationId xmlns:a16="http://schemas.microsoft.com/office/drawing/2014/main" id="{A7C062A2-781F-2E3A-F980-874F8E2F1FDD}"/>
              </a:ext>
            </a:extLst>
          </p:cNvPr>
          <p:cNvSpPr/>
          <p:nvPr/>
        </p:nvSpPr>
        <p:spPr>
          <a:xfrm>
            <a:off x="2940457" y="4510391"/>
            <a:ext cx="2165979" cy="523220"/>
          </a:xfrm>
          <a:prstGeom prst="rect">
            <a:avLst/>
          </a:prstGeom>
          <a:noFill/>
        </p:spPr>
        <p:txBody>
          <a:bodyPr wrap="none" lIns="91440" tIns="45720" rIns="91440" bIns="45720">
            <a:spAutoFit/>
          </a:bodyPr>
          <a:lstStyle/>
          <a:p>
            <a:pPr algn="ctr"/>
            <a:r>
              <a:rPr lang="en-US" sz="2800" b="1" cap="none" spc="50" dirty="0">
                <a:ln w="0"/>
                <a:solidFill>
                  <a:srgbClr val="E3683E"/>
                </a:solidFill>
                <a:effectLst>
                  <a:innerShdw blurRad="63500" dist="50800" dir="13500000">
                    <a:srgbClr val="000000">
                      <a:alpha val="50000"/>
                    </a:srgbClr>
                  </a:innerShdw>
                </a:effectLst>
              </a:rPr>
              <a:t>Physiology</a:t>
            </a:r>
          </a:p>
        </p:txBody>
      </p:sp>
      <p:sp>
        <p:nvSpPr>
          <p:cNvPr id="19" name="Rectangle 18">
            <a:extLst>
              <a:ext uri="{FF2B5EF4-FFF2-40B4-BE49-F238E27FC236}">
                <a16:creationId xmlns:a16="http://schemas.microsoft.com/office/drawing/2014/main" id="{EC43D111-A70B-AABC-7511-1B0783F983EE}"/>
              </a:ext>
            </a:extLst>
          </p:cNvPr>
          <p:cNvSpPr/>
          <p:nvPr/>
        </p:nvSpPr>
        <p:spPr>
          <a:xfrm>
            <a:off x="5282917" y="4539064"/>
            <a:ext cx="1813317"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Insomnia</a:t>
            </a:r>
            <a:endParaRPr lang="en-US" sz="2800" b="1" cap="none" spc="50" dirty="0">
              <a:ln w="0"/>
              <a:solidFill>
                <a:srgbClr val="E3683E"/>
              </a:solidFill>
              <a:effectLst>
                <a:innerShdw blurRad="63500" dist="50800" dir="13500000">
                  <a:srgbClr val="000000">
                    <a:alpha val="50000"/>
                  </a:srgbClr>
                </a:innerShdw>
              </a:effectLst>
            </a:endParaRPr>
          </a:p>
        </p:txBody>
      </p:sp>
      <p:sp>
        <p:nvSpPr>
          <p:cNvPr id="20" name="Rectangle 19">
            <a:extLst>
              <a:ext uri="{FF2B5EF4-FFF2-40B4-BE49-F238E27FC236}">
                <a16:creationId xmlns:a16="http://schemas.microsoft.com/office/drawing/2014/main" id="{CB44C384-F28C-6168-9B66-2D8A35CA019E}"/>
              </a:ext>
            </a:extLst>
          </p:cNvPr>
          <p:cNvSpPr/>
          <p:nvPr/>
        </p:nvSpPr>
        <p:spPr>
          <a:xfrm>
            <a:off x="7432644" y="4553581"/>
            <a:ext cx="3079689" cy="523220"/>
          </a:xfrm>
          <a:prstGeom prst="rect">
            <a:avLst/>
          </a:prstGeom>
          <a:noFill/>
        </p:spPr>
        <p:txBody>
          <a:bodyPr wrap="none" lIns="91440" tIns="45720" rIns="91440" bIns="45720">
            <a:spAutoFit/>
          </a:bodyPr>
          <a:lstStyle/>
          <a:p>
            <a:pPr algn="ctr"/>
            <a:r>
              <a:rPr lang="en-US" sz="2800" b="1" spc="50" dirty="0">
                <a:ln w="0"/>
                <a:solidFill>
                  <a:srgbClr val="E3683E"/>
                </a:solidFill>
                <a:effectLst>
                  <a:innerShdw blurRad="63500" dist="50800" dir="13500000">
                    <a:srgbClr val="000000">
                      <a:alpha val="50000"/>
                    </a:srgbClr>
                  </a:innerShdw>
                </a:effectLst>
              </a:rPr>
              <a:t>Risky Behaviors</a:t>
            </a:r>
            <a:endParaRPr lang="en-US" sz="2800" b="1" cap="none" spc="50" dirty="0">
              <a:ln w="0"/>
              <a:solidFill>
                <a:srgbClr val="E3683E"/>
              </a:solidFill>
              <a:effectLst>
                <a:innerShdw blurRad="63500" dist="50800" dir="13500000">
                  <a:srgbClr val="000000">
                    <a:alpha val="50000"/>
                  </a:srgbClr>
                </a:innerShdw>
              </a:effectLst>
            </a:endParaRPr>
          </a:p>
        </p:txBody>
      </p:sp>
      <p:sp>
        <p:nvSpPr>
          <p:cNvPr id="27" name="Rectangle 26">
            <a:extLst>
              <a:ext uri="{FF2B5EF4-FFF2-40B4-BE49-F238E27FC236}">
                <a16:creationId xmlns:a16="http://schemas.microsoft.com/office/drawing/2014/main" id="{E3D17D9A-F0A2-4D55-7873-078049C3E011}"/>
              </a:ext>
            </a:extLst>
          </p:cNvPr>
          <p:cNvSpPr/>
          <p:nvPr/>
        </p:nvSpPr>
        <p:spPr>
          <a:xfrm>
            <a:off x="4057546" y="2935010"/>
            <a:ext cx="4939173"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Protective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2" name="Rectangle 31">
            <a:extLst>
              <a:ext uri="{FF2B5EF4-FFF2-40B4-BE49-F238E27FC236}">
                <a16:creationId xmlns:a16="http://schemas.microsoft.com/office/drawing/2014/main" id="{7F64C074-CE86-89E3-237B-1CCD8BDA5BAE}"/>
              </a:ext>
            </a:extLst>
          </p:cNvPr>
          <p:cNvSpPr/>
          <p:nvPr/>
        </p:nvSpPr>
        <p:spPr>
          <a:xfrm>
            <a:off x="4581581" y="3764940"/>
            <a:ext cx="3921266" cy="523220"/>
          </a:xfrm>
          <a:prstGeom prst="rect">
            <a:avLst/>
          </a:prstGeom>
          <a:noFill/>
        </p:spPr>
        <p:txBody>
          <a:bodyPr wrap="none" lIns="91440" tIns="45720" rIns="91440" bIns="45720">
            <a:spAutoFit/>
          </a:bodyPr>
          <a:lstStyle/>
          <a:p>
            <a:pPr algn="ct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    </a:t>
            </a:r>
            <a:r>
              <a:rPr lang="en-US" sz="2800" b="1" cap="none" spc="50" dirty="0">
                <a:ln w="0"/>
                <a:solidFill>
                  <a:schemeClr val="bg1"/>
                </a:solidFill>
                <a:effectLst>
                  <a:innerShdw blurRad="63500" dist="50800" dir="13500000">
                    <a:srgbClr val="000000">
                      <a:alpha val="50000"/>
                    </a:srgbClr>
                  </a:innerShdw>
                </a:effectLst>
              </a:rPr>
              <a:t>Risk Factors    </a:t>
            </a:r>
            <a:r>
              <a:rPr lang="en-US" sz="2800" b="1" cap="none" spc="50" dirty="0">
                <a:ln w="0"/>
                <a:solidFill>
                  <a:schemeClr val="bg1"/>
                </a:solidFill>
                <a:effectLst>
                  <a:innerShdw blurRad="63500" dist="50800" dir="13500000">
                    <a:srgbClr val="000000">
                      <a:alpha val="50000"/>
                    </a:srgbClr>
                  </a:innerShdw>
                </a:effectLst>
                <a:sym typeface="Wingdings" panose="05000000000000000000" pitchFamily="2" charset="2"/>
              </a:rPr>
              <a:t></a:t>
            </a:r>
            <a:endParaRPr lang="en-US" sz="2800" b="1" cap="none" spc="50" dirty="0">
              <a:ln w="0"/>
              <a:solidFill>
                <a:schemeClr val="bg1"/>
              </a:solidFill>
              <a:effectLst>
                <a:innerShdw blurRad="63500" dist="50800" dir="13500000">
                  <a:srgbClr val="000000">
                    <a:alpha val="50000"/>
                  </a:srgbClr>
                </a:innerShdw>
              </a:effectLst>
            </a:endParaRPr>
          </a:p>
        </p:txBody>
      </p:sp>
      <p:sp>
        <p:nvSpPr>
          <p:cNvPr id="3" name="TextBox 2">
            <a:extLst>
              <a:ext uri="{FF2B5EF4-FFF2-40B4-BE49-F238E27FC236}">
                <a16:creationId xmlns:a16="http://schemas.microsoft.com/office/drawing/2014/main" id="{30D0C34E-452A-3EBC-E296-9F5D0D46A2C8}"/>
              </a:ext>
            </a:extLst>
          </p:cNvPr>
          <p:cNvSpPr txBox="1"/>
          <p:nvPr/>
        </p:nvSpPr>
        <p:spPr>
          <a:xfrm>
            <a:off x="1174567" y="6066127"/>
            <a:ext cx="10546373" cy="307777"/>
          </a:xfrm>
          <a:prstGeom prst="rect">
            <a:avLst/>
          </a:prstGeom>
          <a:noFill/>
        </p:spPr>
        <p:txBody>
          <a:bodyPr wrap="square">
            <a:spAutoFit/>
          </a:bodyPr>
          <a:lstStyle/>
          <a:p>
            <a:r>
              <a:rPr lang="en-US" sz="1400" dirty="0">
                <a:solidFill>
                  <a:schemeClr val="tx1">
                    <a:lumMod val="75000"/>
                    <a:lumOff val="25000"/>
                  </a:schemeClr>
                </a:solidFill>
              </a:rPr>
              <a:t>Source</a:t>
            </a:r>
          </a:p>
        </p:txBody>
      </p:sp>
      <p:pic>
        <p:nvPicPr>
          <p:cNvPr id="13" name="Picture 12" descr="A black screen with green text&#10;&#10;Description automatically generated">
            <a:extLst>
              <a:ext uri="{FF2B5EF4-FFF2-40B4-BE49-F238E27FC236}">
                <a16:creationId xmlns:a16="http://schemas.microsoft.com/office/drawing/2014/main" id="{F8AAF40E-D0DF-3478-A9FD-F9699F507D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18381" y="2277851"/>
            <a:ext cx="2461284" cy="2571466"/>
          </a:xfrm>
          <a:prstGeom prst="rect">
            <a:avLst/>
          </a:prstGeom>
        </p:spPr>
      </p:pic>
    </p:spTree>
    <p:extLst>
      <p:ext uri="{BB962C8B-B14F-4D97-AF65-F5344CB8AC3E}">
        <p14:creationId xmlns:p14="http://schemas.microsoft.com/office/powerpoint/2010/main" val="108157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6BD7B99-6FCB-BE7A-30C5-568A1567CFE3}"/>
              </a:ext>
            </a:extLst>
          </p:cNvPr>
          <p:cNvSpPr/>
          <p:nvPr/>
        </p:nvSpPr>
        <p:spPr>
          <a:xfrm>
            <a:off x="8082455" y="1730735"/>
            <a:ext cx="3458382" cy="4448107"/>
          </a:xfrm>
          <a:prstGeom prst="roundRect">
            <a:avLst>
              <a:gd name="adj" fmla="val 557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nectedness" descr="A white arrow pointing up&#10;&#10;Description automatically generated">
            <a:extLst>
              <a:ext uri="{FF2B5EF4-FFF2-40B4-BE49-F238E27FC236}">
                <a16:creationId xmlns:a16="http://schemas.microsoft.com/office/drawing/2014/main" id="{6D318CD7-8405-78B9-7E2D-509F7F7601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0643" y="2826009"/>
            <a:ext cx="2496613" cy="3352833"/>
          </a:xfrm>
          <a:prstGeom prst="rect">
            <a:avLst/>
          </a:prstGeom>
        </p:spPr>
      </p:pic>
      <p:sp>
        <p:nvSpPr>
          <p:cNvPr id="24" name="Arrow: Right 23">
            <a:extLst>
              <a:ext uri="{FF2B5EF4-FFF2-40B4-BE49-F238E27FC236}">
                <a16:creationId xmlns:a16="http://schemas.microsoft.com/office/drawing/2014/main" id="{C501AEF6-A8D4-EEA3-BF83-CE6A2EF9D8AC}"/>
              </a:ext>
            </a:extLst>
          </p:cNvPr>
          <p:cNvSpPr/>
          <p:nvPr/>
        </p:nvSpPr>
        <p:spPr>
          <a:xfrm>
            <a:off x="3820155" y="5348835"/>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51976" y="203720"/>
            <a:ext cx="10515600" cy="835371"/>
          </a:xfrm>
        </p:spPr>
        <p:txBody>
          <a:bodyPr>
            <a:normAutofit fontScale="90000"/>
          </a:bodyPr>
          <a:lstStyle/>
          <a:p>
            <a:pPr algn="ctr"/>
            <a:r>
              <a:rPr lang="en-US" sz="3200" dirty="0"/>
              <a:t>An Integrated Approach Through Psycho-social Factors</a:t>
            </a:r>
            <a:br>
              <a:rPr lang="en-US" sz="3200" dirty="0"/>
            </a:br>
            <a:r>
              <a:rPr lang="en-US" sz="3600" b="1" dirty="0"/>
              <a:t>Outcomes </a:t>
            </a:r>
          </a:p>
        </p:txBody>
      </p:sp>
      <p:sp>
        <p:nvSpPr>
          <p:cNvPr id="9" name="Freeform: Shape 8">
            <a:extLst>
              <a:ext uri="{FF2B5EF4-FFF2-40B4-BE49-F238E27FC236}">
                <a16:creationId xmlns:a16="http://schemas.microsoft.com/office/drawing/2014/main" id="{C247767F-1281-44CA-FE3D-001E3F4C351F}"/>
              </a:ext>
            </a:extLst>
          </p:cNvPr>
          <p:cNvSpPr/>
          <p:nvPr/>
        </p:nvSpPr>
        <p:spPr>
          <a:xfrm rot="3589637" flipH="1">
            <a:off x="1437691" y="1454703"/>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694C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74" tIns="1026753" rIns="589466" bIns="2294721" numCol="1" spcCol="1270" anchor="ctr" anchorCtr="0">
            <a:noAutofit/>
          </a:bodyPr>
          <a:lstStyle/>
          <a:p>
            <a:pPr marL="0" lvl="0" indent="0" algn="ctr" defTabSz="2178050">
              <a:lnSpc>
                <a:spcPct val="90000"/>
              </a:lnSpc>
              <a:spcBef>
                <a:spcPct val="0"/>
              </a:spcBef>
              <a:spcAft>
                <a:spcPct val="35000"/>
              </a:spcAft>
              <a:buNone/>
            </a:pPr>
            <a:endParaRPr lang="en-US" sz="4900" kern="1200"/>
          </a:p>
        </p:txBody>
      </p:sp>
      <p:sp>
        <p:nvSpPr>
          <p:cNvPr id="10" name="Freeform: Shape 9">
            <a:extLst>
              <a:ext uri="{FF2B5EF4-FFF2-40B4-BE49-F238E27FC236}">
                <a16:creationId xmlns:a16="http://schemas.microsoft.com/office/drawing/2014/main" id="{7A418F16-5231-F096-9DF5-0CD8E5718E33}"/>
              </a:ext>
            </a:extLst>
          </p:cNvPr>
          <p:cNvSpPr/>
          <p:nvPr/>
        </p:nvSpPr>
        <p:spPr>
          <a:xfrm rot="3589637" flipH="1">
            <a:off x="1344272" y="1617450"/>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9099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Freeform: Shape 10">
            <a:extLst>
              <a:ext uri="{FF2B5EF4-FFF2-40B4-BE49-F238E27FC236}">
                <a16:creationId xmlns:a16="http://schemas.microsoft.com/office/drawing/2014/main" id="{87E75FB2-6B5A-36EA-9F3F-9D548DAC2406}"/>
              </a:ext>
            </a:extLst>
          </p:cNvPr>
          <p:cNvSpPr/>
          <p:nvPr/>
        </p:nvSpPr>
        <p:spPr>
          <a:xfrm rot="3589637" flipH="1">
            <a:off x="1531923" y="1616788"/>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956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67" tIns="1026753" rIns="2461073" bIns="2294721"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sp>
        <p:nvSpPr>
          <p:cNvPr id="12" name="Arrow: Circular 11">
            <a:extLst>
              <a:ext uri="{FF2B5EF4-FFF2-40B4-BE49-F238E27FC236}">
                <a16:creationId xmlns:a16="http://schemas.microsoft.com/office/drawing/2014/main" id="{30F05AAC-29D9-E172-39B9-720ED39BFCC5}"/>
              </a:ext>
            </a:extLst>
          </p:cNvPr>
          <p:cNvSpPr/>
          <p:nvPr/>
        </p:nvSpPr>
        <p:spPr>
          <a:xfrm rot="3589637" flipH="1">
            <a:off x="1155732" y="1172608"/>
            <a:ext cx="5115221" cy="5115221"/>
          </a:xfrm>
          <a:prstGeom prst="circularArrow">
            <a:avLst>
              <a:gd name="adj1" fmla="val 10573"/>
              <a:gd name="adj2" fmla="val 754960"/>
              <a:gd name="adj3" fmla="val 1031968"/>
              <a:gd name="adj4" fmla="val 16199432"/>
              <a:gd name="adj5" fmla="val 10081"/>
            </a:avLst>
          </a:prstGeom>
          <a:solidFill>
            <a:schemeClr val="bg1">
              <a:lumMod val="85000"/>
            </a:schemeClr>
          </a:solidFill>
          <a:effectLst>
            <a:outerShdw blurRad="50800" dist="38100" algn="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Circular 12">
            <a:extLst>
              <a:ext uri="{FF2B5EF4-FFF2-40B4-BE49-F238E27FC236}">
                <a16:creationId xmlns:a16="http://schemas.microsoft.com/office/drawing/2014/main" id="{0A288E5E-592F-D118-E530-93B41ED83E62}"/>
              </a:ext>
            </a:extLst>
          </p:cNvPr>
          <p:cNvSpPr/>
          <p:nvPr/>
        </p:nvSpPr>
        <p:spPr>
          <a:xfrm rot="3589637" flipH="1">
            <a:off x="1070842" y="1319350"/>
            <a:ext cx="5115221" cy="5115221"/>
          </a:xfrm>
          <a:prstGeom prst="circularArrow">
            <a:avLst>
              <a:gd name="adj1" fmla="val 10855"/>
              <a:gd name="adj2" fmla="val 728772"/>
              <a:gd name="adj3" fmla="val 8223205"/>
              <a:gd name="adj4" fmla="val 1819599"/>
              <a:gd name="adj5" fmla="val 10744"/>
            </a:avLst>
          </a:prstGeom>
          <a:solidFill>
            <a:schemeClr val="bg1">
              <a:lumMod val="85000"/>
            </a:schemeClr>
          </a:solidFill>
          <a:effectLst>
            <a:outerShdw blurRad="50800" dist="38100" dir="13500000" algn="b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4" name="Arrow: Circular 13">
            <a:extLst>
              <a:ext uri="{FF2B5EF4-FFF2-40B4-BE49-F238E27FC236}">
                <a16:creationId xmlns:a16="http://schemas.microsoft.com/office/drawing/2014/main" id="{5CD4F7FD-981D-6BAD-7782-983AA49D406C}"/>
              </a:ext>
            </a:extLst>
          </p:cNvPr>
          <p:cNvSpPr/>
          <p:nvPr/>
        </p:nvSpPr>
        <p:spPr>
          <a:xfrm rot="3589637" flipH="1">
            <a:off x="1250342" y="1335342"/>
            <a:ext cx="5115221" cy="5115221"/>
          </a:xfrm>
          <a:prstGeom prst="circularArrow">
            <a:avLst>
              <a:gd name="adj1" fmla="val 11900"/>
              <a:gd name="adj2" fmla="val 787062"/>
              <a:gd name="adj3" fmla="val 15391625"/>
              <a:gd name="adj4" fmla="val 8995998"/>
              <a:gd name="adj5" fmla="val 11565"/>
            </a:avLst>
          </a:prstGeom>
          <a:solidFill>
            <a:schemeClr val="bg1">
              <a:lumMod val="85000"/>
            </a:schemeClr>
          </a:solidFill>
          <a:effectLst>
            <a:outerShdw blurRad="50800" dist="38100" dir="10800000" algn="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pic>
        <p:nvPicPr>
          <p:cNvPr id="31" name="Picture 30" descr="A black screen with purple text&#10;&#10;Description automatically generated">
            <a:extLst>
              <a:ext uri="{FF2B5EF4-FFF2-40B4-BE49-F238E27FC236}">
                <a16:creationId xmlns:a16="http://schemas.microsoft.com/office/drawing/2014/main" id="{9E3E1DBD-0DC9-BBA1-F986-01D60FB590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0178" r="23498" b="85633"/>
          <a:stretch/>
        </p:blipFill>
        <p:spPr>
          <a:xfrm>
            <a:off x="2620310" y="1521870"/>
            <a:ext cx="2266122" cy="605103"/>
          </a:xfrm>
          <a:prstGeom prst="rect">
            <a:avLst/>
          </a:prstGeom>
        </p:spPr>
      </p:pic>
      <p:pic>
        <p:nvPicPr>
          <p:cNvPr id="35" name="Picture 34" descr="A black screen with green text&#10;&#10;Description automatically generated">
            <a:extLst>
              <a:ext uri="{FF2B5EF4-FFF2-40B4-BE49-F238E27FC236}">
                <a16:creationId xmlns:a16="http://schemas.microsoft.com/office/drawing/2014/main" id="{D49698D3-34B9-D233-F5B8-DBE8B7760C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137" t="-2709" r="31662" b="89508"/>
          <a:stretch/>
        </p:blipFill>
        <p:spPr>
          <a:xfrm rot="15300000">
            <a:off x="997532" y="4115641"/>
            <a:ext cx="1456514" cy="554907"/>
          </a:xfrm>
          <a:prstGeom prst="rect">
            <a:avLst/>
          </a:prstGeom>
        </p:spPr>
      </p:pic>
      <p:pic>
        <p:nvPicPr>
          <p:cNvPr id="37" name="Picture 36" descr="A black screen with blue text&#10;&#10;Description automatically generated">
            <a:extLst>
              <a:ext uri="{FF2B5EF4-FFF2-40B4-BE49-F238E27FC236}">
                <a16:creationId xmlns:a16="http://schemas.microsoft.com/office/drawing/2014/main" id="{0E116483-9C2D-DBEE-B99C-D8AA133F2A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6866710">
            <a:off x="1808456" y="1844081"/>
            <a:ext cx="4023399" cy="4203510"/>
          </a:xfrm>
          <a:prstGeom prst="rect">
            <a:avLst/>
          </a:prstGeom>
        </p:spPr>
      </p:pic>
      <p:sp>
        <p:nvSpPr>
          <p:cNvPr id="3" name="Left Brace 2">
            <a:extLst>
              <a:ext uri="{FF2B5EF4-FFF2-40B4-BE49-F238E27FC236}">
                <a16:creationId xmlns:a16="http://schemas.microsoft.com/office/drawing/2014/main" id="{3071CD48-7280-5682-511D-6762F741C8EF}"/>
              </a:ext>
            </a:extLst>
          </p:cNvPr>
          <p:cNvSpPr/>
          <p:nvPr/>
        </p:nvSpPr>
        <p:spPr>
          <a:xfrm>
            <a:off x="7693063" y="1700897"/>
            <a:ext cx="702792" cy="4477946"/>
          </a:xfrm>
          <a:prstGeom prst="leftBrace">
            <a:avLst>
              <a:gd name="adj1" fmla="val 8333"/>
              <a:gd name="adj2" fmla="val 90060"/>
            </a:avLst>
          </a:prstGeom>
          <a:ln w="349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EB41358-25D0-1926-6CF1-9C766D8ACC0D}"/>
              </a:ext>
            </a:extLst>
          </p:cNvPr>
          <p:cNvSpPr txBox="1"/>
          <p:nvPr/>
        </p:nvSpPr>
        <p:spPr>
          <a:xfrm>
            <a:off x="8511469" y="2233234"/>
            <a:ext cx="3144982" cy="3662541"/>
          </a:xfrm>
          <a:prstGeom prst="rect">
            <a:avLst/>
          </a:prstGeom>
          <a:noFill/>
        </p:spPr>
        <p:txBody>
          <a:bodyPr wrap="square" rtlCol="0">
            <a:spAutoFit/>
          </a:bodyPr>
          <a:lstStyle/>
          <a:p>
            <a:pPr>
              <a:tabLst>
                <a:tab pos="512763" algn="l"/>
              </a:tabLst>
            </a:pPr>
            <a:r>
              <a:rPr lang="en-US" sz="3200" dirty="0">
                <a:solidFill>
                  <a:srgbClr val="90993E"/>
                </a:solidFill>
                <a:sym typeface="Wingdings" panose="05000000000000000000" pitchFamily="2" charset="2"/>
              </a:rPr>
              <a:t></a:t>
            </a:r>
            <a:r>
              <a:rPr lang="en-US" sz="3200" dirty="0">
                <a:sym typeface="Wingdings" panose="05000000000000000000" pitchFamily="2" charset="2"/>
              </a:rPr>
              <a:t>	</a:t>
            </a:r>
            <a:r>
              <a:rPr lang="en-US" sz="3200" dirty="0"/>
              <a:t>Health</a:t>
            </a:r>
          </a:p>
          <a:p>
            <a:pPr>
              <a:spcBef>
                <a:spcPts val="1200"/>
              </a:spcBef>
              <a:tabLst>
                <a:tab pos="512763" algn="l"/>
              </a:tabLst>
            </a:pPr>
            <a:r>
              <a:rPr lang="en-US" sz="3200" dirty="0">
                <a:solidFill>
                  <a:srgbClr val="90993E"/>
                </a:solidFill>
                <a:sym typeface="Wingdings" panose="05000000000000000000" pitchFamily="2" charset="2"/>
              </a:rPr>
              <a:t></a:t>
            </a:r>
            <a:r>
              <a:rPr lang="en-US" sz="3200" dirty="0">
                <a:sym typeface="Wingdings" panose="05000000000000000000" pitchFamily="2" charset="2"/>
              </a:rPr>
              <a:t>	</a:t>
            </a:r>
            <a:r>
              <a:rPr lang="en-US" sz="3200" dirty="0"/>
              <a:t>Wellness</a:t>
            </a:r>
          </a:p>
          <a:p>
            <a:pPr>
              <a:spcBef>
                <a:spcPts val="1200"/>
              </a:spcBef>
              <a:tabLst>
                <a:tab pos="512763" algn="l"/>
              </a:tabLst>
            </a:pPr>
            <a:r>
              <a:rPr lang="en-US" sz="3200" dirty="0">
                <a:solidFill>
                  <a:srgbClr val="E3683E"/>
                </a:solidFill>
                <a:sym typeface="Wingdings" panose="05000000000000000000" pitchFamily="2" charset="2"/>
              </a:rPr>
              <a:t></a:t>
            </a:r>
            <a:r>
              <a:rPr lang="en-US" sz="3200" dirty="0">
                <a:sym typeface="Wingdings" panose="05000000000000000000" pitchFamily="2" charset="2"/>
              </a:rPr>
              <a:t> </a:t>
            </a:r>
            <a:r>
              <a:rPr lang="en-US" sz="3200" dirty="0"/>
              <a:t>Risky  		Behaviors</a:t>
            </a:r>
          </a:p>
          <a:p>
            <a:pPr>
              <a:spcBef>
                <a:spcPts val="1200"/>
              </a:spcBef>
              <a:tabLst>
                <a:tab pos="512763" algn="l"/>
              </a:tabLst>
            </a:pPr>
            <a:r>
              <a:rPr lang="en-US" sz="3200" dirty="0">
                <a:solidFill>
                  <a:srgbClr val="E3683E"/>
                </a:solidFill>
                <a:sym typeface="Wingdings" panose="05000000000000000000" pitchFamily="2" charset="2"/>
              </a:rPr>
              <a:t> </a:t>
            </a:r>
            <a:r>
              <a:rPr lang="en-US" sz="3200" dirty="0"/>
              <a:t>Morbidity</a:t>
            </a:r>
          </a:p>
          <a:p>
            <a:pPr>
              <a:spcBef>
                <a:spcPts val="1200"/>
              </a:spcBef>
              <a:tabLst>
                <a:tab pos="512763" algn="l"/>
              </a:tabLst>
            </a:pPr>
            <a:r>
              <a:rPr lang="en-US" sz="3200" dirty="0">
                <a:solidFill>
                  <a:srgbClr val="E3683E"/>
                </a:solidFill>
                <a:sym typeface="Wingdings" panose="05000000000000000000" pitchFamily="2" charset="2"/>
              </a:rPr>
              <a:t> </a:t>
            </a:r>
            <a:r>
              <a:rPr lang="en-US" sz="3200" dirty="0"/>
              <a:t>Mortality </a:t>
            </a:r>
          </a:p>
        </p:txBody>
      </p:sp>
    </p:spTree>
    <p:extLst>
      <p:ext uri="{BB962C8B-B14F-4D97-AF65-F5344CB8AC3E}">
        <p14:creationId xmlns:p14="http://schemas.microsoft.com/office/powerpoint/2010/main" val="3043299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1000"/>
                                        <p:tgtEl>
                                          <p:spTgt spid="5">
                                            <p:txEl>
                                              <p:pRg st="2" end="2"/>
                                            </p:txEl>
                                          </p:spTgt>
                                        </p:tgtEl>
                                      </p:cBhvr>
                                    </p:animEffect>
                                    <p:anim calcmode="lin" valueType="num">
                                      <p:cBhvr>
                                        <p:cTn id="3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1000"/>
                                        <p:tgtEl>
                                          <p:spTgt spid="5">
                                            <p:txEl>
                                              <p:pRg st="4" end="4"/>
                                            </p:txEl>
                                          </p:spTgt>
                                        </p:tgtEl>
                                      </p:cBhvr>
                                    </p:animEffect>
                                    <p:anim calcmode="lin" valueType="num">
                                      <p:cBhvr>
                                        <p:cTn id="4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D0EC16C-3A23-3E06-6209-E444FC057888}"/>
              </a:ext>
            </a:extLst>
          </p:cNvPr>
          <p:cNvSpPr/>
          <p:nvPr/>
        </p:nvSpPr>
        <p:spPr>
          <a:xfrm>
            <a:off x="6934200" y="1341758"/>
            <a:ext cx="4889938" cy="4481758"/>
          </a:xfrm>
          <a:prstGeom prst="roundRect">
            <a:avLst>
              <a:gd name="adj" fmla="val 557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diagram with arrows in a circle&#10;&#10;Description automatically generated">
            <a:extLst>
              <a:ext uri="{FF2B5EF4-FFF2-40B4-BE49-F238E27FC236}">
                <a16:creationId xmlns:a16="http://schemas.microsoft.com/office/drawing/2014/main" id="{E3CCB38B-15C6-BB84-6308-E0453D6971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451" y="3601733"/>
            <a:ext cx="1389718" cy="1414590"/>
          </a:xfrm>
          <a:prstGeom prst="rect">
            <a:avLst/>
          </a:prstGeom>
        </p:spPr>
      </p:pic>
      <p:pic>
        <p:nvPicPr>
          <p:cNvPr id="4" name="connectedness" descr="A white arrow pointing up&#10;&#10;Description automatically generated">
            <a:extLst>
              <a:ext uri="{FF2B5EF4-FFF2-40B4-BE49-F238E27FC236}">
                <a16:creationId xmlns:a16="http://schemas.microsoft.com/office/drawing/2014/main" id="{6D318CD7-8405-78B9-7E2D-509F7F7601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643" y="2493497"/>
            <a:ext cx="2496613" cy="3352833"/>
          </a:xfrm>
          <a:prstGeom prst="rect">
            <a:avLst/>
          </a:prstGeom>
        </p:spPr>
      </p:pic>
      <p:sp>
        <p:nvSpPr>
          <p:cNvPr id="24" name="Arrow: Right 23">
            <a:extLst>
              <a:ext uri="{FF2B5EF4-FFF2-40B4-BE49-F238E27FC236}">
                <a16:creationId xmlns:a16="http://schemas.microsoft.com/office/drawing/2014/main" id="{C501AEF6-A8D4-EEA3-BF83-CE6A2EF9D8AC}"/>
              </a:ext>
            </a:extLst>
          </p:cNvPr>
          <p:cNvSpPr/>
          <p:nvPr/>
        </p:nvSpPr>
        <p:spPr>
          <a:xfrm>
            <a:off x="3820155" y="5016323"/>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51976" y="16682"/>
            <a:ext cx="10515600" cy="812394"/>
          </a:xfrm>
        </p:spPr>
        <p:txBody>
          <a:bodyPr>
            <a:normAutofit/>
          </a:bodyPr>
          <a:lstStyle/>
          <a:p>
            <a:pPr algn="ctr"/>
            <a:r>
              <a:rPr lang="en-US" sz="3200" b="1" dirty="0"/>
              <a:t>Affect: Mutually Reinforcing Relationships </a:t>
            </a:r>
          </a:p>
        </p:txBody>
      </p:sp>
      <p:sp>
        <p:nvSpPr>
          <p:cNvPr id="9" name="Freeform: Shape 8">
            <a:extLst>
              <a:ext uri="{FF2B5EF4-FFF2-40B4-BE49-F238E27FC236}">
                <a16:creationId xmlns:a16="http://schemas.microsoft.com/office/drawing/2014/main" id="{C247767F-1281-44CA-FE3D-001E3F4C351F}"/>
              </a:ext>
            </a:extLst>
          </p:cNvPr>
          <p:cNvSpPr/>
          <p:nvPr/>
        </p:nvSpPr>
        <p:spPr>
          <a:xfrm rot="3589637" flipH="1">
            <a:off x="1437691" y="1122191"/>
            <a:ext cx="4551680" cy="4551680"/>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rgbClr val="694C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1074" tIns="1026753" rIns="589466" bIns="2294721" numCol="1" spcCol="1270" anchor="ctr" anchorCtr="0">
            <a:noAutofit/>
          </a:bodyPr>
          <a:lstStyle/>
          <a:p>
            <a:pPr marL="0" lvl="0" indent="0" algn="ctr" defTabSz="2178050">
              <a:lnSpc>
                <a:spcPct val="90000"/>
              </a:lnSpc>
              <a:spcBef>
                <a:spcPct val="0"/>
              </a:spcBef>
              <a:spcAft>
                <a:spcPct val="35000"/>
              </a:spcAft>
              <a:buNone/>
            </a:pPr>
            <a:endParaRPr lang="en-US" sz="4900" kern="1200"/>
          </a:p>
        </p:txBody>
      </p:sp>
      <p:sp>
        <p:nvSpPr>
          <p:cNvPr id="10" name="Freeform: Shape 9">
            <a:extLst>
              <a:ext uri="{FF2B5EF4-FFF2-40B4-BE49-F238E27FC236}">
                <a16:creationId xmlns:a16="http://schemas.microsoft.com/office/drawing/2014/main" id="{7A418F16-5231-F096-9DF5-0CD8E5718E33}"/>
              </a:ext>
            </a:extLst>
          </p:cNvPr>
          <p:cNvSpPr/>
          <p:nvPr/>
        </p:nvSpPr>
        <p:spPr>
          <a:xfrm rot="3589637" flipH="1">
            <a:off x="1344272" y="1284938"/>
            <a:ext cx="4551680" cy="4551680"/>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rgbClr val="9099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284" tIns="3035723" rIns="1112096" bIns="488951"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sp>
        <p:nvSpPr>
          <p:cNvPr id="11" name="Freeform: Shape 10">
            <a:extLst>
              <a:ext uri="{FF2B5EF4-FFF2-40B4-BE49-F238E27FC236}">
                <a16:creationId xmlns:a16="http://schemas.microsoft.com/office/drawing/2014/main" id="{87E75FB2-6B5A-36EA-9F3F-9D548DAC2406}"/>
              </a:ext>
            </a:extLst>
          </p:cNvPr>
          <p:cNvSpPr/>
          <p:nvPr/>
        </p:nvSpPr>
        <p:spPr>
          <a:xfrm rot="3589637" flipH="1">
            <a:off x="1531923" y="1284276"/>
            <a:ext cx="4551680" cy="4551680"/>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a:solidFill>
            <a:srgbClr val="39567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9467" tIns="1026753" rIns="2461073" bIns="2294721" numCol="1" spcCol="1270" anchor="ctr" anchorCtr="0">
            <a:noAutofit/>
          </a:bodyPr>
          <a:lstStyle/>
          <a:p>
            <a:pPr marL="0" lvl="0" indent="0" algn="ctr" defTabSz="2178050">
              <a:lnSpc>
                <a:spcPct val="90000"/>
              </a:lnSpc>
              <a:spcBef>
                <a:spcPct val="0"/>
              </a:spcBef>
              <a:spcAft>
                <a:spcPct val="35000"/>
              </a:spcAft>
              <a:buNone/>
            </a:pPr>
            <a:endParaRPr lang="en-US" sz="4900" kern="1200" dirty="0"/>
          </a:p>
        </p:txBody>
      </p:sp>
      <p:sp>
        <p:nvSpPr>
          <p:cNvPr id="12" name="Arrow: Circular 11">
            <a:extLst>
              <a:ext uri="{FF2B5EF4-FFF2-40B4-BE49-F238E27FC236}">
                <a16:creationId xmlns:a16="http://schemas.microsoft.com/office/drawing/2014/main" id="{30F05AAC-29D9-E172-39B9-720ED39BFCC5}"/>
              </a:ext>
            </a:extLst>
          </p:cNvPr>
          <p:cNvSpPr/>
          <p:nvPr/>
        </p:nvSpPr>
        <p:spPr>
          <a:xfrm rot="3589637" flipH="1">
            <a:off x="1155732" y="840096"/>
            <a:ext cx="5115221" cy="5115221"/>
          </a:xfrm>
          <a:prstGeom prst="circularArrow">
            <a:avLst>
              <a:gd name="adj1" fmla="val 10573"/>
              <a:gd name="adj2" fmla="val 754960"/>
              <a:gd name="adj3" fmla="val 1031968"/>
              <a:gd name="adj4" fmla="val 16199432"/>
              <a:gd name="adj5" fmla="val 10081"/>
            </a:avLst>
          </a:prstGeom>
          <a:solidFill>
            <a:schemeClr val="bg1">
              <a:lumMod val="85000"/>
            </a:schemeClr>
          </a:solidFill>
          <a:effectLst>
            <a:outerShdw blurRad="50800" dist="38100" algn="l"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13" name="Arrow: Circular 12">
            <a:extLst>
              <a:ext uri="{FF2B5EF4-FFF2-40B4-BE49-F238E27FC236}">
                <a16:creationId xmlns:a16="http://schemas.microsoft.com/office/drawing/2014/main" id="{0A288E5E-592F-D118-E530-93B41ED83E62}"/>
              </a:ext>
            </a:extLst>
          </p:cNvPr>
          <p:cNvSpPr/>
          <p:nvPr/>
        </p:nvSpPr>
        <p:spPr>
          <a:xfrm rot="3589637" flipH="1">
            <a:off x="1070842" y="986838"/>
            <a:ext cx="5115221" cy="5115221"/>
          </a:xfrm>
          <a:prstGeom prst="circularArrow">
            <a:avLst>
              <a:gd name="adj1" fmla="val 10855"/>
              <a:gd name="adj2" fmla="val 728772"/>
              <a:gd name="adj3" fmla="val 8223205"/>
              <a:gd name="adj4" fmla="val 1819599"/>
              <a:gd name="adj5" fmla="val 10744"/>
            </a:avLst>
          </a:prstGeom>
          <a:solidFill>
            <a:schemeClr val="bg1">
              <a:lumMod val="85000"/>
            </a:schemeClr>
          </a:solidFill>
          <a:effectLst>
            <a:outerShdw blurRad="50800" dist="38100" dir="13500000" algn="b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14" name="Arrow: Circular 13">
            <a:extLst>
              <a:ext uri="{FF2B5EF4-FFF2-40B4-BE49-F238E27FC236}">
                <a16:creationId xmlns:a16="http://schemas.microsoft.com/office/drawing/2014/main" id="{5CD4F7FD-981D-6BAD-7782-983AA49D406C}"/>
              </a:ext>
            </a:extLst>
          </p:cNvPr>
          <p:cNvSpPr/>
          <p:nvPr/>
        </p:nvSpPr>
        <p:spPr>
          <a:xfrm rot="3589637" flipH="1">
            <a:off x="1250342" y="1002830"/>
            <a:ext cx="5115221" cy="5115221"/>
          </a:xfrm>
          <a:prstGeom prst="circularArrow">
            <a:avLst>
              <a:gd name="adj1" fmla="val 11900"/>
              <a:gd name="adj2" fmla="val 787062"/>
              <a:gd name="adj3" fmla="val 15391625"/>
              <a:gd name="adj4" fmla="val 8995998"/>
              <a:gd name="adj5" fmla="val 11565"/>
            </a:avLst>
          </a:prstGeom>
          <a:solidFill>
            <a:schemeClr val="bg1">
              <a:lumMod val="85000"/>
            </a:schemeClr>
          </a:solidFill>
          <a:effectLst>
            <a:outerShdw blurRad="50800" dist="38100" dir="10800000" algn="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pic>
        <p:nvPicPr>
          <p:cNvPr id="31" name="Picture 30" descr="A black screen with purple text&#10;&#10;Description automatically generated">
            <a:extLst>
              <a:ext uri="{FF2B5EF4-FFF2-40B4-BE49-F238E27FC236}">
                <a16:creationId xmlns:a16="http://schemas.microsoft.com/office/drawing/2014/main" id="{9E3E1DBD-0DC9-BBA1-F986-01D60FB590A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178" r="23498" b="85633"/>
          <a:stretch/>
        </p:blipFill>
        <p:spPr>
          <a:xfrm>
            <a:off x="2620310" y="1189358"/>
            <a:ext cx="2266122" cy="605103"/>
          </a:xfrm>
          <a:prstGeom prst="rect">
            <a:avLst/>
          </a:prstGeom>
        </p:spPr>
      </p:pic>
      <p:pic>
        <p:nvPicPr>
          <p:cNvPr id="35" name="Picture 34" descr="A black screen with green text&#10;&#10;Description automatically generated">
            <a:extLst>
              <a:ext uri="{FF2B5EF4-FFF2-40B4-BE49-F238E27FC236}">
                <a16:creationId xmlns:a16="http://schemas.microsoft.com/office/drawing/2014/main" id="{D49698D3-34B9-D233-F5B8-DBE8B7760C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2137" t="-2709" r="31662" b="89508"/>
          <a:stretch/>
        </p:blipFill>
        <p:spPr>
          <a:xfrm rot="15300000">
            <a:off x="997532" y="3783129"/>
            <a:ext cx="1456514" cy="554907"/>
          </a:xfrm>
          <a:prstGeom prst="rect">
            <a:avLst/>
          </a:prstGeom>
        </p:spPr>
      </p:pic>
      <p:pic>
        <p:nvPicPr>
          <p:cNvPr id="37" name="Picture 36" descr="A black screen with blue text&#10;&#10;Description automatically generated">
            <a:extLst>
              <a:ext uri="{FF2B5EF4-FFF2-40B4-BE49-F238E27FC236}">
                <a16:creationId xmlns:a16="http://schemas.microsoft.com/office/drawing/2014/main" id="{0E116483-9C2D-DBEE-B99C-D8AA133F2A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6866710">
            <a:off x="1808456" y="1511569"/>
            <a:ext cx="4023399" cy="4203510"/>
          </a:xfrm>
          <a:prstGeom prst="rect">
            <a:avLst/>
          </a:prstGeom>
        </p:spPr>
      </p:pic>
      <p:sp>
        <p:nvSpPr>
          <p:cNvPr id="7" name="TextBox 6">
            <a:extLst>
              <a:ext uri="{FF2B5EF4-FFF2-40B4-BE49-F238E27FC236}">
                <a16:creationId xmlns:a16="http://schemas.microsoft.com/office/drawing/2014/main" id="{81B0ADF5-FFAA-A395-ABEA-4103DC8611CD}"/>
              </a:ext>
            </a:extLst>
          </p:cNvPr>
          <p:cNvSpPr txBox="1"/>
          <p:nvPr/>
        </p:nvSpPr>
        <p:spPr>
          <a:xfrm>
            <a:off x="6963430" y="3004910"/>
            <a:ext cx="4771370" cy="1323439"/>
          </a:xfrm>
          <a:prstGeom prst="rect">
            <a:avLst/>
          </a:prstGeom>
          <a:noFill/>
        </p:spPr>
        <p:txBody>
          <a:bodyPr wrap="square">
            <a:spAutoFit/>
          </a:bodyPr>
          <a:lstStyle/>
          <a:p>
            <a:pPr marL="342900" indent="-342900" algn="l">
              <a:buFont typeface="Wingdings" panose="05000000000000000000" pitchFamily="2" charset="2"/>
              <a:buChar char="ç"/>
              <a:tabLst>
                <a:tab pos="457200" algn="l"/>
              </a:tabLst>
            </a:pPr>
            <a:r>
              <a:rPr lang="en-US" sz="2000" b="1" dirty="0">
                <a:solidFill>
                  <a:srgbClr val="90993E"/>
                </a:solidFill>
              </a:rPr>
              <a:t>P</a:t>
            </a:r>
            <a:r>
              <a:rPr lang="en-US" sz="2000" b="1" i="0" u="none" strike="noStrike" baseline="0" dirty="0">
                <a:solidFill>
                  <a:srgbClr val="90993E"/>
                </a:solidFill>
              </a:rPr>
              <a:t>hysiological (better immune system: Behavioral (more adaptive health behaviors, such as physical activity</a:t>
            </a:r>
            <a:r>
              <a:rPr lang="en-US" sz="2000" b="1" i="0" u="none" strike="noStrike" dirty="0">
                <a:solidFill>
                  <a:srgbClr val="90993E"/>
                </a:solidFill>
              </a:rPr>
              <a:t> and,</a:t>
            </a:r>
            <a:r>
              <a:rPr lang="en-US" sz="2000" b="1" i="0" u="none" strike="noStrike" baseline="0" dirty="0">
                <a:solidFill>
                  <a:srgbClr val="90993E"/>
                </a:solidFill>
              </a:rPr>
              <a:t> </a:t>
            </a:r>
            <a:endParaRPr lang="en-US" sz="2000" b="0" i="0" u="none" strike="noStrike" baseline="0" dirty="0">
              <a:solidFill>
                <a:srgbClr val="000000"/>
              </a:solidFill>
            </a:endParaRPr>
          </a:p>
        </p:txBody>
      </p:sp>
      <p:sp>
        <p:nvSpPr>
          <p:cNvPr id="15" name="TextBox 14">
            <a:extLst>
              <a:ext uri="{FF2B5EF4-FFF2-40B4-BE49-F238E27FC236}">
                <a16:creationId xmlns:a16="http://schemas.microsoft.com/office/drawing/2014/main" id="{3A00B32C-1A30-358C-2F08-776861555F5A}"/>
              </a:ext>
            </a:extLst>
          </p:cNvPr>
          <p:cNvSpPr txBox="1"/>
          <p:nvPr/>
        </p:nvSpPr>
        <p:spPr>
          <a:xfrm>
            <a:off x="7837999" y="5115630"/>
            <a:ext cx="3896801" cy="707886"/>
          </a:xfrm>
          <a:prstGeom prst="rect">
            <a:avLst/>
          </a:prstGeom>
          <a:noFill/>
        </p:spPr>
        <p:txBody>
          <a:bodyPr wrap="square">
            <a:spAutoFit/>
          </a:bodyPr>
          <a:lstStyle/>
          <a:p>
            <a:r>
              <a:rPr lang="en-US" sz="2000" b="1" i="0" u="none" strike="noStrike" baseline="0" dirty="0">
                <a:solidFill>
                  <a:srgbClr val="000000"/>
                </a:solidFill>
              </a:rPr>
              <a:t>Positive affect is associated with greater longevity .</a:t>
            </a:r>
            <a:endParaRPr lang="en-US" sz="2000" b="1" dirty="0"/>
          </a:p>
        </p:txBody>
      </p:sp>
      <p:sp>
        <p:nvSpPr>
          <p:cNvPr id="16" name="TextBox 15">
            <a:extLst>
              <a:ext uri="{FF2B5EF4-FFF2-40B4-BE49-F238E27FC236}">
                <a16:creationId xmlns:a16="http://schemas.microsoft.com/office/drawing/2014/main" id="{A1E4E891-3D74-B9BA-BE74-497F61B70013}"/>
              </a:ext>
            </a:extLst>
          </p:cNvPr>
          <p:cNvSpPr txBox="1"/>
          <p:nvPr/>
        </p:nvSpPr>
        <p:spPr>
          <a:xfrm>
            <a:off x="6977285" y="1341758"/>
            <a:ext cx="4771370" cy="1631216"/>
          </a:xfrm>
          <a:prstGeom prst="rect">
            <a:avLst/>
          </a:prstGeom>
          <a:noFill/>
        </p:spPr>
        <p:txBody>
          <a:bodyPr wrap="square">
            <a:spAutoFit/>
          </a:bodyPr>
          <a:lstStyle/>
          <a:p>
            <a:pPr marL="342900" indent="-342900" algn="l">
              <a:buFont typeface="Wingdings" panose="05000000000000000000" pitchFamily="2" charset="2"/>
              <a:buChar char="ç"/>
              <a:tabLst>
                <a:tab pos="457200" algn="l"/>
              </a:tabLst>
            </a:pPr>
            <a:r>
              <a:rPr lang="en-US" sz="2000" b="1" i="0" u="none" strike="noStrike" baseline="0" dirty="0">
                <a:solidFill>
                  <a:srgbClr val="694C62"/>
                </a:solidFill>
              </a:rPr>
              <a:t>Positive affectivity </a:t>
            </a:r>
            <a:r>
              <a:rPr lang="en-US" sz="2000" b="0" i="0" u="none" strike="noStrike" baseline="0" dirty="0">
                <a:solidFill>
                  <a:srgbClr val="694C62"/>
                </a:solidFill>
              </a:rPr>
              <a:t>refers to the 	subjective experience of pleasant 	affective states, such as enthusiasm 	or joy</a:t>
            </a:r>
            <a:r>
              <a:rPr lang="en-US" sz="2000" dirty="0">
                <a:solidFill>
                  <a:srgbClr val="694C62"/>
                </a:solidFill>
              </a:rPr>
              <a:t>.  </a:t>
            </a:r>
            <a:r>
              <a:rPr lang="en-US" sz="2000" b="0" i="0" u="none" strike="noStrike" baseline="0" dirty="0">
                <a:solidFill>
                  <a:srgbClr val="694C62"/>
                </a:solidFill>
              </a:rPr>
              <a:t>It affects the following 	aspects:</a:t>
            </a:r>
            <a:endParaRPr lang="en-US" sz="2000" dirty="0">
              <a:solidFill>
                <a:srgbClr val="694C62"/>
              </a:solidFill>
            </a:endParaRPr>
          </a:p>
        </p:txBody>
      </p:sp>
      <p:sp>
        <p:nvSpPr>
          <p:cNvPr id="17" name="TextBox 16">
            <a:extLst>
              <a:ext uri="{FF2B5EF4-FFF2-40B4-BE49-F238E27FC236}">
                <a16:creationId xmlns:a16="http://schemas.microsoft.com/office/drawing/2014/main" id="{9F4A1A38-E94D-7D17-CA05-DD37912A4D66}"/>
              </a:ext>
            </a:extLst>
          </p:cNvPr>
          <p:cNvSpPr txBox="1"/>
          <p:nvPr/>
        </p:nvSpPr>
        <p:spPr>
          <a:xfrm>
            <a:off x="6919116" y="4453041"/>
            <a:ext cx="4771370" cy="400110"/>
          </a:xfrm>
          <a:prstGeom prst="rect">
            <a:avLst/>
          </a:prstGeom>
          <a:noFill/>
        </p:spPr>
        <p:txBody>
          <a:bodyPr wrap="square">
            <a:spAutoFit/>
          </a:bodyPr>
          <a:lstStyle/>
          <a:p>
            <a:pPr marL="342900" indent="-342900" algn="l">
              <a:spcBef>
                <a:spcPts val="600"/>
              </a:spcBef>
              <a:buFont typeface="Wingdings" panose="05000000000000000000" pitchFamily="2" charset="2"/>
              <a:buChar char="ç"/>
              <a:tabLst>
                <a:tab pos="457200" algn="l"/>
              </a:tabLst>
            </a:pPr>
            <a:r>
              <a:rPr lang="en-US" sz="2000" b="1" dirty="0">
                <a:solidFill>
                  <a:srgbClr val="39567E"/>
                </a:solidFill>
              </a:rPr>
              <a:t>S</a:t>
            </a:r>
            <a:r>
              <a:rPr lang="en-US" sz="2000" b="1" i="0" u="none" strike="noStrike" baseline="0" dirty="0">
                <a:solidFill>
                  <a:srgbClr val="39567E"/>
                </a:solidFill>
              </a:rPr>
              <a:t>ocial- better social relationships.  </a:t>
            </a:r>
            <a:endParaRPr lang="en-US" sz="2000" b="0" i="0" u="none" strike="noStrike" baseline="0" dirty="0">
              <a:solidFill>
                <a:srgbClr val="000000"/>
              </a:solidFill>
            </a:endParaRPr>
          </a:p>
        </p:txBody>
      </p:sp>
      <p:sp>
        <p:nvSpPr>
          <p:cNvPr id="19" name="TextBox 18">
            <a:extLst>
              <a:ext uri="{FF2B5EF4-FFF2-40B4-BE49-F238E27FC236}">
                <a16:creationId xmlns:a16="http://schemas.microsoft.com/office/drawing/2014/main" id="{2FA6F70E-8511-701A-CE21-D31AF22E425F}"/>
              </a:ext>
            </a:extLst>
          </p:cNvPr>
          <p:cNvSpPr txBox="1"/>
          <p:nvPr/>
        </p:nvSpPr>
        <p:spPr>
          <a:xfrm>
            <a:off x="602178" y="6247774"/>
            <a:ext cx="11558601" cy="307777"/>
          </a:xfrm>
          <a:prstGeom prst="rect">
            <a:avLst/>
          </a:prstGeom>
          <a:noFill/>
        </p:spPr>
        <p:txBody>
          <a:bodyPr wrap="square">
            <a:spAutoFit/>
          </a:bodyPr>
          <a:lstStyle/>
          <a:p>
            <a:pPr algn="l"/>
            <a:r>
              <a:rPr lang="en-US" sz="1400" b="0" i="0" dirty="0" err="1">
                <a:solidFill>
                  <a:schemeClr val="tx1">
                    <a:lumMod val="75000"/>
                    <a:lumOff val="25000"/>
                  </a:schemeClr>
                </a:solidFill>
                <a:effectLst/>
                <a:latin typeface="Arial" panose="020B0604020202020204" pitchFamily="34" charset="0"/>
              </a:rPr>
              <a:t>Donizzetti</a:t>
            </a:r>
            <a:r>
              <a:rPr lang="en-US" sz="1400" b="0" i="0" dirty="0">
                <a:solidFill>
                  <a:schemeClr val="tx1">
                    <a:lumMod val="75000"/>
                    <a:lumOff val="25000"/>
                  </a:schemeClr>
                </a:solidFill>
                <a:effectLst/>
                <a:latin typeface="Arial" panose="020B0604020202020204" pitchFamily="34" charset="0"/>
              </a:rPr>
              <a:t>, A. R., &amp; Capone, V. (2023). Ageism and the pandemic: risk and protective factors of well-being in older people. </a:t>
            </a:r>
            <a:r>
              <a:rPr lang="en-US" sz="1400" b="0" i="1" dirty="0">
                <a:solidFill>
                  <a:schemeClr val="tx1">
                    <a:lumMod val="75000"/>
                    <a:lumOff val="25000"/>
                  </a:schemeClr>
                </a:solidFill>
                <a:effectLst/>
                <a:latin typeface="Arial" panose="020B0604020202020204" pitchFamily="34" charset="0"/>
              </a:rPr>
              <a:t>Geriatrics</a:t>
            </a:r>
            <a:r>
              <a:rPr lang="en-US" sz="1400" b="0" i="0" dirty="0">
                <a:solidFill>
                  <a:schemeClr val="tx1">
                    <a:lumMod val="75000"/>
                    <a:lumOff val="25000"/>
                  </a:schemeClr>
                </a:solidFill>
                <a:effectLst/>
                <a:latin typeface="Arial" panose="020B0604020202020204" pitchFamily="34" charset="0"/>
              </a:rPr>
              <a:t>, </a:t>
            </a:r>
            <a:r>
              <a:rPr lang="en-US" sz="1400" b="0" i="1" dirty="0">
                <a:solidFill>
                  <a:schemeClr val="tx1">
                    <a:lumMod val="75000"/>
                    <a:lumOff val="25000"/>
                  </a:schemeClr>
                </a:solidFill>
                <a:effectLst/>
                <a:latin typeface="Arial" panose="020B0604020202020204" pitchFamily="34" charset="0"/>
              </a:rPr>
              <a:t>8</a:t>
            </a:r>
            <a:r>
              <a:rPr lang="en-US" sz="1400" b="0" i="0" dirty="0">
                <a:solidFill>
                  <a:schemeClr val="tx1">
                    <a:lumMod val="75000"/>
                    <a:lumOff val="25000"/>
                  </a:schemeClr>
                </a:solidFill>
                <a:effectLst/>
                <a:latin typeface="Arial" panose="020B0604020202020204" pitchFamily="34" charset="0"/>
              </a:rPr>
              <a:t>(1), 14.</a:t>
            </a:r>
          </a:p>
        </p:txBody>
      </p:sp>
    </p:spTree>
    <p:extLst>
      <p:ext uri="{BB962C8B-B14F-4D97-AF65-F5344CB8AC3E}">
        <p14:creationId xmlns:p14="http://schemas.microsoft.com/office/powerpoint/2010/main" val="813002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mph" presetSubtype="0" fill="remove" grpId="0" nodeType="afterEffect">
                                  <p:stCondLst>
                                    <p:cond delay="0"/>
                                  </p:stCondLst>
                                  <p:childTnLst>
                                    <p:animClr clrSpc="rgb" dir="cw">
                                      <p:cBhvr override="childStyle">
                                        <p:cTn id="12" dur="250" autoRev="1" fill="remove"/>
                                        <p:tgtEl>
                                          <p:spTgt spid="12"/>
                                        </p:tgtEl>
                                        <p:attrNameLst>
                                          <p:attrName>style.color</p:attrName>
                                        </p:attrNameLst>
                                      </p:cBhvr>
                                      <p:to>
                                        <a:schemeClr val="bg1"/>
                                      </p:to>
                                    </p:animClr>
                                    <p:animClr clrSpc="rgb" dir="cw">
                                      <p:cBhvr>
                                        <p:cTn id="13" dur="250" autoRev="1" fill="remove"/>
                                        <p:tgtEl>
                                          <p:spTgt spid="12"/>
                                        </p:tgtEl>
                                        <p:attrNameLst>
                                          <p:attrName>fillcolor</p:attrName>
                                        </p:attrNameLst>
                                      </p:cBhvr>
                                      <p:to>
                                        <a:schemeClr val="bg1"/>
                                      </p:to>
                                    </p:animClr>
                                    <p:set>
                                      <p:cBhvr>
                                        <p:cTn id="14" dur="250" autoRev="1" fill="remove"/>
                                        <p:tgtEl>
                                          <p:spTgt spid="12"/>
                                        </p:tgtEl>
                                        <p:attrNameLst>
                                          <p:attrName>fill.type</p:attrName>
                                        </p:attrNameLst>
                                      </p:cBhvr>
                                      <p:to>
                                        <p:strVal val="solid"/>
                                      </p:to>
                                    </p:set>
                                    <p:set>
                                      <p:cBhvr>
                                        <p:cTn id="15" dur="250" autoRev="1" fill="remove"/>
                                        <p:tgtEl>
                                          <p:spTgt spid="1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7" presetClass="emph" presetSubtype="0" fill="remove" grpId="0" nodeType="afterEffect">
                                  <p:stCondLst>
                                    <p:cond delay="0"/>
                                  </p:stCondLst>
                                  <p:childTnLst>
                                    <p:animClr clrSpc="rgb" dir="cw">
                                      <p:cBhvr override="childStyle">
                                        <p:cTn id="25" dur="250" autoRev="1" fill="remove"/>
                                        <p:tgtEl>
                                          <p:spTgt spid="13"/>
                                        </p:tgtEl>
                                        <p:attrNameLst>
                                          <p:attrName>style.color</p:attrName>
                                        </p:attrNameLst>
                                      </p:cBhvr>
                                      <p:to>
                                        <a:schemeClr val="bg1"/>
                                      </p:to>
                                    </p:animClr>
                                    <p:animClr clrSpc="rgb" dir="cw">
                                      <p:cBhvr>
                                        <p:cTn id="26" dur="250" autoRev="1" fill="remove"/>
                                        <p:tgtEl>
                                          <p:spTgt spid="13"/>
                                        </p:tgtEl>
                                        <p:attrNameLst>
                                          <p:attrName>fillcolor</p:attrName>
                                        </p:attrNameLst>
                                      </p:cBhvr>
                                      <p:to>
                                        <a:schemeClr val="bg1"/>
                                      </p:to>
                                    </p:animClr>
                                    <p:set>
                                      <p:cBhvr>
                                        <p:cTn id="27" dur="250" autoRev="1" fill="remove"/>
                                        <p:tgtEl>
                                          <p:spTgt spid="13"/>
                                        </p:tgtEl>
                                        <p:attrNameLst>
                                          <p:attrName>fill.type</p:attrName>
                                        </p:attrNameLst>
                                      </p:cBhvr>
                                      <p:to>
                                        <p:strVal val="solid"/>
                                      </p:to>
                                    </p:set>
                                    <p:set>
                                      <p:cBhvr>
                                        <p:cTn id="28" dur="250" autoRev="1" fill="remove"/>
                                        <p:tgtEl>
                                          <p:spTgt spid="13"/>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7" presetClass="emph" presetSubtype="0" fill="remove" grpId="0" nodeType="afterEffect">
                                  <p:stCondLst>
                                    <p:cond delay="0"/>
                                  </p:stCondLst>
                                  <p:childTnLst>
                                    <p:animClr clrSpc="rgb" dir="cw">
                                      <p:cBhvr override="childStyle">
                                        <p:cTn id="38" dur="250" autoRev="1" fill="remove"/>
                                        <p:tgtEl>
                                          <p:spTgt spid="14"/>
                                        </p:tgtEl>
                                        <p:attrNameLst>
                                          <p:attrName>style.color</p:attrName>
                                        </p:attrNameLst>
                                      </p:cBhvr>
                                      <p:to>
                                        <a:schemeClr val="bg1"/>
                                      </p:to>
                                    </p:animClr>
                                    <p:animClr clrSpc="rgb" dir="cw">
                                      <p:cBhvr>
                                        <p:cTn id="39" dur="250" autoRev="1" fill="remove"/>
                                        <p:tgtEl>
                                          <p:spTgt spid="14"/>
                                        </p:tgtEl>
                                        <p:attrNameLst>
                                          <p:attrName>fillcolor</p:attrName>
                                        </p:attrNameLst>
                                      </p:cBhvr>
                                      <p:to>
                                        <a:schemeClr val="bg1"/>
                                      </p:to>
                                    </p:animClr>
                                    <p:set>
                                      <p:cBhvr>
                                        <p:cTn id="40" dur="250" autoRev="1" fill="remove"/>
                                        <p:tgtEl>
                                          <p:spTgt spid="14"/>
                                        </p:tgtEl>
                                        <p:attrNameLst>
                                          <p:attrName>fill.type</p:attrName>
                                        </p:attrNameLst>
                                      </p:cBhvr>
                                      <p:to>
                                        <p:strVal val="solid"/>
                                      </p:to>
                                    </p:set>
                                    <p:set>
                                      <p:cBhvr>
                                        <p:cTn id="41" dur="250" autoRev="1" fill="remove"/>
                                        <p:tgtEl>
                                          <p:spTgt spid="14"/>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p:tgtEl>
                                          <p:spTgt spid="24"/>
                                        </p:tgtEl>
                                        <p:attrNameLst>
                                          <p:attrName>ppt_x</p:attrName>
                                        </p:attrNameLst>
                                      </p:cBhvr>
                                      <p:tavLst>
                                        <p:tav tm="0">
                                          <p:val>
                                            <p:strVal val="#ppt_x-#ppt_w*1.125000"/>
                                          </p:val>
                                        </p:tav>
                                        <p:tav tm="100000">
                                          <p:val>
                                            <p:strVal val="#ppt_x"/>
                                          </p:val>
                                        </p:tav>
                                      </p:tavLst>
                                    </p:anim>
                                    <p:animEffect transition="in" filter="wipe(right)">
                                      <p:cBhvr>
                                        <p:cTn id="47" dur="500"/>
                                        <p:tgtEl>
                                          <p:spTgt spid="2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2" grpId="0" animBg="1"/>
      <p:bldP spid="13" grpId="0" animBg="1"/>
      <p:bldP spid="14" grpId="0" animBg="1"/>
      <p:bldP spid="7"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F30253-6308-ED1F-1C4D-49E12B9274BF}"/>
              </a:ext>
            </a:extLst>
          </p:cNvPr>
          <p:cNvSpPr/>
          <p:nvPr/>
        </p:nvSpPr>
        <p:spPr>
          <a:xfrm>
            <a:off x="6934200" y="1341758"/>
            <a:ext cx="4889938" cy="4481758"/>
          </a:xfrm>
          <a:prstGeom prst="roundRect">
            <a:avLst>
              <a:gd name="adj" fmla="val 557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C501AEF6-A8D4-EEA3-BF83-CE6A2EF9D8AC}"/>
              </a:ext>
            </a:extLst>
          </p:cNvPr>
          <p:cNvSpPr/>
          <p:nvPr/>
        </p:nvSpPr>
        <p:spPr>
          <a:xfrm>
            <a:off x="3820155" y="5016323"/>
            <a:ext cx="3772239" cy="1005840"/>
          </a:xfrm>
          <a:prstGeom prst="rightArrow">
            <a:avLst>
              <a:gd name="adj1" fmla="val 64716"/>
              <a:gd name="adj2" fmla="val 45570"/>
            </a:avLst>
          </a:pr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44E2D8-E1B4-A54C-2B8D-7CBC08B838DA}"/>
              </a:ext>
            </a:extLst>
          </p:cNvPr>
          <p:cNvSpPr>
            <a:spLocks noGrp="1"/>
          </p:cNvSpPr>
          <p:nvPr>
            <p:ph type="title"/>
          </p:nvPr>
        </p:nvSpPr>
        <p:spPr>
          <a:xfrm>
            <a:off x="851976" y="16682"/>
            <a:ext cx="10515600" cy="812394"/>
          </a:xfrm>
        </p:spPr>
        <p:txBody>
          <a:bodyPr>
            <a:normAutofit/>
          </a:bodyPr>
          <a:lstStyle/>
          <a:p>
            <a:pPr algn="ctr"/>
            <a:r>
              <a:rPr lang="en-US" sz="3200" b="1" dirty="0"/>
              <a:t>Connectivity: Mutually Reinforcing Relationships </a:t>
            </a:r>
          </a:p>
        </p:txBody>
      </p:sp>
      <p:sp>
        <p:nvSpPr>
          <p:cNvPr id="26" name="Rectangle 25">
            <a:extLst>
              <a:ext uri="{FF2B5EF4-FFF2-40B4-BE49-F238E27FC236}">
                <a16:creationId xmlns:a16="http://schemas.microsoft.com/office/drawing/2014/main" id="{7C90288F-E266-6BAA-4764-F7D1D93D9A34}"/>
              </a:ext>
            </a:extLst>
          </p:cNvPr>
          <p:cNvSpPr/>
          <p:nvPr/>
        </p:nvSpPr>
        <p:spPr>
          <a:xfrm rot="5400000">
            <a:off x="12833408" y="-914399"/>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694C62"/>
                </a:solidFill>
                <a:effectLst>
                  <a:innerShdw blurRad="63500" dist="50800" dir="13500000">
                    <a:srgbClr val="000000">
                      <a:alpha val="50000"/>
                    </a:srgbClr>
                  </a:innerShdw>
                </a:effectLst>
              </a:rPr>
              <a:t>Affect</a:t>
            </a:r>
          </a:p>
        </p:txBody>
      </p:sp>
      <p:sp>
        <p:nvSpPr>
          <p:cNvPr id="29" name="Rectangle 28">
            <a:extLst>
              <a:ext uri="{FF2B5EF4-FFF2-40B4-BE49-F238E27FC236}">
                <a16:creationId xmlns:a16="http://schemas.microsoft.com/office/drawing/2014/main" id="{2D43A455-46F3-69A6-3071-292470625235}"/>
              </a:ext>
            </a:extLst>
          </p:cNvPr>
          <p:cNvSpPr/>
          <p:nvPr/>
        </p:nvSpPr>
        <p:spPr>
          <a:xfrm rot="5400000">
            <a:off x="12833408" y="-2292624"/>
            <a:ext cx="4023360" cy="4023360"/>
          </a:xfrm>
          <a:prstGeom prst="rect">
            <a:avLst/>
          </a:prstGeom>
          <a:noFill/>
        </p:spPr>
        <p:txBody>
          <a:bodyPr wrap="none" lIns="91440" tIns="45720" rIns="91440" bIns="45720">
            <a:prstTxWarp prst="textCircle">
              <a:avLst>
                <a:gd name="adj" fmla="val 7482491"/>
              </a:avLst>
            </a:prstTxWarp>
            <a:spAutoFit/>
          </a:bodyPr>
          <a:lstStyle/>
          <a:p>
            <a:pPr algn="ctr"/>
            <a:r>
              <a:rPr lang="en-US" sz="2800" cap="none" spc="50" dirty="0">
                <a:ln w="0"/>
                <a:solidFill>
                  <a:srgbClr val="90993E"/>
                </a:solidFill>
                <a:effectLst>
                  <a:innerShdw blurRad="63500" dist="50800" dir="13500000">
                    <a:srgbClr val="000000">
                      <a:alpha val="50000"/>
                    </a:srgbClr>
                  </a:innerShdw>
                </a:effectLst>
              </a:rPr>
              <a:t>Health</a:t>
            </a:r>
          </a:p>
        </p:txBody>
      </p:sp>
      <p:sp>
        <p:nvSpPr>
          <p:cNvPr id="7" name="TextBox 6">
            <a:extLst>
              <a:ext uri="{FF2B5EF4-FFF2-40B4-BE49-F238E27FC236}">
                <a16:creationId xmlns:a16="http://schemas.microsoft.com/office/drawing/2014/main" id="{81B0ADF5-FFAA-A395-ABEA-4103DC8611CD}"/>
              </a:ext>
            </a:extLst>
          </p:cNvPr>
          <p:cNvSpPr txBox="1"/>
          <p:nvPr/>
        </p:nvSpPr>
        <p:spPr>
          <a:xfrm>
            <a:off x="6963430" y="3051757"/>
            <a:ext cx="4771370" cy="400110"/>
          </a:xfrm>
          <a:prstGeom prst="rect">
            <a:avLst/>
          </a:prstGeom>
          <a:noFill/>
        </p:spPr>
        <p:txBody>
          <a:bodyPr wrap="square">
            <a:spAutoFit/>
          </a:bodyPr>
          <a:lstStyle/>
          <a:p>
            <a:pPr marL="342900" indent="-342900">
              <a:buFont typeface="Wingdings" panose="05000000000000000000" pitchFamily="2" charset="2"/>
              <a:buChar char="ç"/>
              <a:tabLst>
                <a:tab pos="457200" algn="l"/>
              </a:tabLst>
            </a:pPr>
            <a:r>
              <a:rPr lang="en-US" sz="2000" dirty="0">
                <a:solidFill>
                  <a:srgbClr val="90993E"/>
                </a:solidFill>
              </a:rPr>
              <a:t>Better </a:t>
            </a:r>
            <a:r>
              <a:rPr lang="en-US" sz="2000" b="1" dirty="0">
                <a:solidFill>
                  <a:srgbClr val="90993E"/>
                </a:solidFill>
              </a:rPr>
              <a:t>psychological health.</a:t>
            </a:r>
            <a:endParaRPr lang="en-US" sz="2000" b="0" u="none" strike="noStrike" baseline="0" dirty="0">
              <a:solidFill>
                <a:srgbClr val="90993E"/>
              </a:solidFill>
            </a:endParaRPr>
          </a:p>
        </p:txBody>
      </p:sp>
      <p:sp>
        <p:nvSpPr>
          <p:cNvPr id="15" name="TextBox 14">
            <a:extLst>
              <a:ext uri="{FF2B5EF4-FFF2-40B4-BE49-F238E27FC236}">
                <a16:creationId xmlns:a16="http://schemas.microsoft.com/office/drawing/2014/main" id="{3A00B32C-1A30-358C-2F08-776861555F5A}"/>
              </a:ext>
            </a:extLst>
          </p:cNvPr>
          <p:cNvSpPr txBox="1"/>
          <p:nvPr/>
        </p:nvSpPr>
        <p:spPr>
          <a:xfrm>
            <a:off x="7837999" y="5240322"/>
            <a:ext cx="3896801" cy="461665"/>
          </a:xfrm>
          <a:prstGeom prst="rect">
            <a:avLst/>
          </a:prstGeom>
          <a:noFill/>
        </p:spPr>
        <p:txBody>
          <a:bodyPr wrap="square">
            <a:spAutoFit/>
          </a:bodyPr>
          <a:lstStyle/>
          <a:p>
            <a:r>
              <a:rPr lang="en-US" sz="2400" b="1" i="0" u="none" strike="noStrike" baseline="0" dirty="0">
                <a:solidFill>
                  <a:srgbClr val="000000"/>
                </a:solidFill>
              </a:rPr>
              <a:t>Medication adherence</a:t>
            </a:r>
            <a:endParaRPr lang="en-US" sz="2400" b="1" dirty="0"/>
          </a:p>
        </p:txBody>
      </p:sp>
      <p:sp>
        <p:nvSpPr>
          <p:cNvPr id="16" name="TextBox 15">
            <a:extLst>
              <a:ext uri="{FF2B5EF4-FFF2-40B4-BE49-F238E27FC236}">
                <a16:creationId xmlns:a16="http://schemas.microsoft.com/office/drawing/2014/main" id="{A1E4E891-3D74-B9BA-BE74-497F61B70013}"/>
              </a:ext>
            </a:extLst>
          </p:cNvPr>
          <p:cNvSpPr txBox="1"/>
          <p:nvPr/>
        </p:nvSpPr>
        <p:spPr>
          <a:xfrm>
            <a:off x="6963430" y="1352390"/>
            <a:ext cx="4930698" cy="1631216"/>
          </a:xfrm>
          <a:prstGeom prst="rect">
            <a:avLst/>
          </a:prstGeom>
          <a:noFill/>
        </p:spPr>
        <p:txBody>
          <a:bodyPr wrap="square">
            <a:spAutoFit/>
          </a:bodyPr>
          <a:lstStyle/>
          <a:p>
            <a:pPr marL="342900" indent="-342900">
              <a:buFont typeface="Wingdings" panose="05000000000000000000" pitchFamily="2" charset="2"/>
              <a:buChar char="ç"/>
              <a:tabLst>
                <a:tab pos="457200" algn="l"/>
              </a:tabLst>
            </a:pPr>
            <a:r>
              <a:rPr lang="en-US" sz="2000" b="1" i="1" dirty="0">
                <a:solidFill>
                  <a:srgbClr val="39567E"/>
                </a:solidFill>
              </a:rPr>
              <a:t>Social support </a:t>
            </a:r>
            <a:r>
              <a:rPr lang="en-US" sz="2000" dirty="0">
                <a:solidFill>
                  <a:srgbClr val="39567E"/>
                </a:solidFill>
              </a:rPr>
              <a:t>is defined as the  “degree to which individuals have access to receive support for his or her network. Supportive Relationships encourage optimism, leading to…</a:t>
            </a:r>
          </a:p>
        </p:txBody>
      </p:sp>
      <p:sp>
        <p:nvSpPr>
          <p:cNvPr id="19" name="TextBox 18">
            <a:extLst>
              <a:ext uri="{FF2B5EF4-FFF2-40B4-BE49-F238E27FC236}">
                <a16:creationId xmlns:a16="http://schemas.microsoft.com/office/drawing/2014/main" id="{2FA6F70E-8511-701A-CE21-D31AF22E425F}"/>
              </a:ext>
            </a:extLst>
          </p:cNvPr>
          <p:cNvSpPr txBox="1"/>
          <p:nvPr/>
        </p:nvSpPr>
        <p:spPr>
          <a:xfrm>
            <a:off x="602178" y="6123082"/>
            <a:ext cx="11558601" cy="523220"/>
          </a:xfrm>
          <a:prstGeom prst="rect">
            <a:avLst/>
          </a:prstGeom>
          <a:noFill/>
        </p:spPr>
        <p:txBody>
          <a:bodyPr wrap="square">
            <a:spAutoFit/>
          </a:bodyPr>
          <a:lstStyle/>
          <a:p>
            <a:pPr algn="l"/>
            <a:r>
              <a:rPr lang="en-US" sz="1400" b="0" i="0" dirty="0">
                <a:solidFill>
                  <a:schemeClr val="tx1">
                    <a:lumMod val="75000"/>
                    <a:lumOff val="25000"/>
                  </a:schemeClr>
                </a:solidFill>
                <a:effectLst/>
                <a:latin typeface="Arial" panose="020B0604020202020204" pitchFamily="34" charset="0"/>
              </a:rPr>
              <a:t>Guo, A., Jin, H., Mao, J., Zhu, W., Zhou, Y., Ge, X., &amp; Yu, D. (2023). Impact of health literacy and social support on medication adherence in patients with hypertension: a cross-sectional community-based study. BMC Cardiovascular Disorders, 23(1), 93.</a:t>
            </a:r>
          </a:p>
        </p:txBody>
      </p:sp>
      <p:pic>
        <p:nvPicPr>
          <p:cNvPr id="8" name="Picture 7" descr="A diagram with arrows in a circle&#10;&#10;Description automatically generated">
            <a:extLst>
              <a:ext uri="{FF2B5EF4-FFF2-40B4-BE49-F238E27FC236}">
                <a16:creationId xmlns:a16="http://schemas.microsoft.com/office/drawing/2014/main" id="{58BACFC4-4BD9-1661-12FA-DE0FF9540A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400000">
            <a:off x="1271199" y="951097"/>
            <a:ext cx="4954434" cy="5043104"/>
          </a:xfrm>
          <a:prstGeom prst="rect">
            <a:avLst/>
          </a:prstGeom>
        </p:spPr>
      </p:pic>
      <p:pic>
        <p:nvPicPr>
          <p:cNvPr id="35" name="Picture 34" descr="A black screen with green text&#10;&#10;Description automatically generated">
            <a:extLst>
              <a:ext uri="{FF2B5EF4-FFF2-40B4-BE49-F238E27FC236}">
                <a16:creationId xmlns:a16="http://schemas.microsoft.com/office/drawing/2014/main" id="{D49698D3-34B9-D233-F5B8-DBE8B7760C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137" t="-2709" r="31662" b="89508"/>
          <a:stretch/>
        </p:blipFill>
        <p:spPr>
          <a:xfrm rot="7204276">
            <a:off x="4814460" y="4296558"/>
            <a:ext cx="1456514" cy="554907"/>
          </a:xfrm>
          <a:prstGeom prst="rect">
            <a:avLst/>
          </a:prstGeom>
        </p:spPr>
      </p:pic>
      <p:pic>
        <p:nvPicPr>
          <p:cNvPr id="37" name="Picture 36" descr="A black screen with blue text&#10;&#10;Description automatically generated">
            <a:extLst>
              <a:ext uri="{FF2B5EF4-FFF2-40B4-BE49-F238E27FC236}">
                <a16:creationId xmlns:a16="http://schemas.microsoft.com/office/drawing/2014/main" id="{0E116483-9C2D-DBEE-B99C-D8AA133F2A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28943" y="1318779"/>
            <a:ext cx="4023399" cy="4203510"/>
          </a:xfrm>
          <a:prstGeom prst="rect">
            <a:avLst/>
          </a:prstGeom>
        </p:spPr>
      </p:pic>
      <p:pic>
        <p:nvPicPr>
          <p:cNvPr id="31" name="Picture 30" descr="A black screen with purple text&#10;&#10;Description automatically generated">
            <a:extLst>
              <a:ext uri="{FF2B5EF4-FFF2-40B4-BE49-F238E27FC236}">
                <a16:creationId xmlns:a16="http://schemas.microsoft.com/office/drawing/2014/main" id="{9E3E1DBD-0DC9-BBA1-F986-01D60FB590A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0178" r="23498" b="85633"/>
          <a:stretch/>
        </p:blipFill>
        <p:spPr>
          <a:xfrm rot="14261874">
            <a:off x="886828" y="4280047"/>
            <a:ext cx="2266122" cy="605103"/>
          </a:xfrm>
          <a:prstGeom prst="rect">
            <a:avLst/>
          </a:prstGeom>
        </p:spPr>
      </p:pic>
      <p:sp>
        <p:nvSpPr>
          <p:cNvPr id="20" name="TextBox 19">
            <a:extLst>
              <a:ext uri="{FF2B5EF4-FFF2-40B4-BE49-F238E27FC236}">
                <a16:creationId xmlns:a16="http://schemas.microsoft.com/office/drawing/2014/main" id="{3AA810A3-AA58-8B1E-E7FA-E36AECD5B1FD}"/>
              </a:ext>
            </a:extLst>
          </p:cNvPr>
          <p:cNvSpPr txBox="1"/>
          <p:nvPr/>
        </p:nvSpPr>
        <p:spPr>
          <a:xfrm>
            <a:off x="6963430" y="3712057"/>
            <a:ext cx="4930698" cy="1323439"/>
          </a:xfrm>
          <a:prstGeom prst="rect">
            <a:avLst/>
          </a:prstGeom>
          <a:noFill/>
        </p:spPr>
        <p:txBody>
          <a:bodyPr wrap="square">
            <a:spAutoFit/>
          </a:bodyPr>
          <a:lstStyle/>
          <a:p>
            <a:pPr marL="342900" indent="-342900">
              <a:spcBef>
                <a:spcPts val="600"/>
              </a:spcBef>
              <a:buFont typeface="Wingdings" panose="05000000000000000000" pitchFamily="2" charset="2"/>
              <a:buChar char="ç"/>
              <a:tabLst>
                <a:tab pos="457200" algn="l"/>
              </a:tabLst>
            </a:pPr>
            <a:r>
              <a:rPr lang="en-US" sz="2000" dirty="0">
                <a:solidFill>
                  <a:srgbClr val="694C62"/>
                </a:solidFill>
              </a:rPr>
              <a:t>Patients receiving support from their network may feel a greater sense of</a:t>
            </a:r>
            <a:r>
              <a:rPr lang="en-US" sz="2000" b="1" dirty="0">
                <a:solidFill>
                  <a:srgbClr val="694C62"/>
                </a:solidFill>
              </a:rPr>
              <a:t> self-worth, </a:t>
            </a:r>
            <a:r>
              <a:rPr lang="en-US" sz="2000" dirty="0">
                <a:solidFill>
                  <a:srgbClr val="694C62"/>
                </a:solidFill>
              </a:rPr>
              <a:t>which can encourage optimism regarding treatment.</a:t>
            </a:r>
            <a:r>
              <a:rPr lang="en-US" sz="2000" i="0" u="none" strike="noStrike" baseline="0" dirty="0">
                <a:solidFill>
                  <a:srgbClr val="694C62"/>
                </a:solidFill>
              </a:rPr>
              <a:t> </a:t>
            </a:r>
          </a:p>
        </p:txBody>
      </p:sp>
    </p:spTree>
    <p:extLst>
      <p:ext uri="{BB962C8B-B14F-4D97-AF65-F5344CB8AC3E}">
        <p14:creationId xmlns:p14="http://schemas.microsoft.com/office/powerpoint/2010/main" val="3161005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75000"/>
              </a:schemeClr>
            </a:gs>
            <a:gs pos="3000">
              <a:srgbClr val="90993E"/>
            </a:gs>
          </a:gsLst>
          <a:lin ang="5400000" scaled="1"/>
        </a:gradFill>
        <a:effectLst/>
      </p:bgPr>
    </p:bg>
    <p:spTree>
      <p:nvGrpSpPr>
        <p:cNvPr id="1" name=""/>
        <p:cNvGrpSpPr/>
        <p:nvPr/>
      </p:nvGrpSpPr>
      <p:grpSpPr>
        <a:xfrm>
          <a:off x="0" y="0"/>
          <a:ext cx="0" cy="0"/>
          <a:chOff x="0" y="0"/>
          <a:chExt cx="0" cy="0"/>
        </a:xfrm>
      </p:grpSpPr>
      <p:pic>
        <p:nvPicPr>
          <p:cNvPr id="5122" name="Picture 2" descr="Mature male runner with water bottle standing outdoors in city, resting after the run.">
            <a:extLst>
              <a:ext uri="{FF2B5EF4-FFF2-40B4-BE49-F238E27FC236}">
                <a16:creationId xmlns:a16="http://schemas.microsoft.com/office/drawing/2014/main" id="{80A7024A-11A1-07B3-638E-C7E7FBCD2852}"/>
              </a:ext>
            </a:extLst>
          </p:cNvPr>
          <p:cNvPicPr>
            <a:picLocks noChangeAspect="1" noChangeArrowheads="1"/>
          </p:cNvPicPr>
          <p:nvPr/>
        </p:nvPicPr>
        <p:blipFill rotWithShape="1">
          <a:blip r:embed="rId3" cstate="email">
            <a:alphaModFix amt="30000"/>
            <a:extLst>
              <a:ext uri="{28A0092B-C50C-407E-A947-70E740481C1C}">
                <a14:useLocalDpi xmlns:a14="http://schemas.microsoft.com/office/drawing/2010/main"/>
              </a:ext>
            </a:extLst>
          </a:blip>
          <a:srcRect/>
          <a:stretch/>
        </p:blipFill>
        <p:spPr bwMode="auto">
          <a:xfrm>
            <a:off x="121920" y="-1657"/>
            <a:ext cx="120700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DEEA283-ABFA-790C-AA52-608D9B044672}"/>
              </a:ext>
            </a:extLst>
          </p:cNvPr>
          <p:cNvSpPr>
            <a:spLocks noGrp="1"/>
          </p:cNvSpPr>
          <p:nvPr>
            <p:ph type="title"/>
          </p:nvPr>
        </p:nvSpPr>
        <p:spPr>
          <a:xfrm>
            <a:off x="1724296" y="1959431"/>
            <a:ext cx="10441578" cy="2612571"/>
          </a:xfrm>
        </p:spPr>
        <p:txBody>
          <a:bodyPr>
            <a:normAutofit/>
          </a:bodyPr>
          <a:lstStyle/>
          <a:p>
            <a:pPr>
              <a:lnSpc>
                <a:spcPct val="100000"/>
              </a:lnSpc>
            </a:pPr>
            <a:r>
              <a:rPr lang="en-US" b="1" dirty="0">
                <a:solidFill>
                  <a:schemeClr val="bg1"/>
                </a:solidFill>
              </a:rPr>
              <a:t>Barriers and Facilitators </a:t>
            </a:r>
            <a:br>
              <a:rPr lang="en-US" sz="3600" b="1" dirty="0">
                <a:solidFill>
                  <a:schemeClr val="bg1"/>
                </a:solidFill>
              </a:rPr>
            </a:br>
            <a:r>
              <a:rPr lang="en-US" sz="3600" b="1" dirty="0">
                <a:solidFill>
                  <a:schemeClr val="bg1"/>
                </a:solidFill>
                <a:latin typeface="Calibri" panose="020F0502020204030204" pitchFamily="34" charset="0"/>
                <a:cs typeface="Calibri" panose="020F0502020204030204" pitchFamily="34" charset="0"/>
              </a:rPr>
              <a:t>Considerations for Engaging Older Adults </a:t>
            </a:r>
          </a:p>
        </p:txBody>
      </p:sp>
      <p:sp>
        <p:nvSpPr>
          <p:cNvPr id="4" name="TextBox 3">
            <a:extLst>
              <a:ext uri="{FF2B5EF4-FFF2-40B4-BE49-F238E27FC236}">
                <a16:creationId xmlns:a16="http://schemas.microsoft.com/office/drawing/2014/main" id="{52BBB9B8-7094-8943-ED0D-C6D9A20D7508}"/>
              </a:ext>
            </a:extLst>
          </p:cNvPr>
          <p:cNvSpPr txBox="1"/>
          <p:nvPr/>
        </p:nvSpPr>
        <p:spPr>
          <a:xfrm>
            <a:off x="1750422" y="4363725"/>
            <a:ext cx="8699864" cy="1569660"/>
          </a:xfrm>
          <a:prstGeom prst="rect">
            <a:avLst/>
          </a:prstGeom>
          <a:noFill/>
        </p:spPr>
        <p:txBody>
          <a:bodyPr wrap="square">
            <a:spAutoFit/>
          </a:bodyPr>
          <a:lstStyle/>
          <a:p>
            <a:pPr marL="0" marR="0">
              <a:spcBef>
                <a:spcPts val="0"/>
              </a:spcBef>
              <a:spcAft>
                <a:spcPts val="1200"/>
              </a:spcAft>
            </a:pPr>
            <a:r>
              <a:rPr lang="en-US" sz="2400" b="1" dirty="0">
                <a:solidFill>
                  <a:schemeClr val="bg1"/>
                </a:solidFill>
                <a:ea typeface="Times New Roman" panose="02020603050405020304" pitchFamily="18" charset="0"/>
                <a:cs typeface="Aptos" panose="020B0004020202020204" pitchFamily="34" charset="0"/>
              </a:rPr>
              <a:t>For today we </a:t>
            </a:r>
            <a:r>
              <a:rPr lang="en-US" sz="2400" b="1" dirty="0">
                <a:solidFill>
                  <a:schemeClr val="bg1"/>
                </a:solidFill>
                <a:effectLst/>
                <a:ea typeface="Times New Roman" panose="02020603050405020304" pitchFamily="18" charset="0"/>
                <a:cs typeface="Aptos" panose="020B0004020202020204" pitchFamily="34" charset="0"/>
              </a:rPr>
              <a:t>defining barriers as factors that hinder, limit, or prevent people from engaging in a certain behavior, whereas facilitators are factors that favor, facilitate, or help people to engage in a certain behavior.</a:t>
            </a:r>
            <a:endParaRPr lang="en-US" sz="2400" b="1" dirty="0">
              <a:solidFill>
                <a:schemeClr val="bg1"/>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94338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looking at the camera&#10;&#10;Description automatically generated">
            <a:extLst>
              <a:ext uri="{FF2B5EF4-FFF2-40B4-BE49-F238E27FC236}">
                <a16:creationId xmlns:a16="http://schemas.microsoft.com/office/drawing/2014/main" id="{DC81F022-B34A-8B85-6855-CF28E24E5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1065" y="1606341"/>
            <a:ext cx="9004993" cy="5181318"/>
          </a:xfrm>
          <a:prstGeom prst="rect">
            <a:avLst/>
          </a:prstGeom>
        </p:spPr>
      </p:pic>
      <p:pic>
        <p:nvPicPr>
          <p:cNvPr id="14" name="Picture 13" descr="A group of people walking&#10;&#10;Description automatically generated">
            <a:extLst>
              <a:ext uri="{FF2B5EF4-FFF2-40B4-BE49-F238E27FC236}">
                <a16:creationId xmlns:a16="http://schemas.microsoft.com/office/drawing/2014/main" id="{0795AAD0-2673-2B62-6653-9200D97E8B4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00921" y="1635125"/>
            <a:ext cx="7995137" cy="5095751"/>
          </a:xfrm>
          <a:prstGeom prst="rect">
            <a:avLst/>
          </a:prstGeom>
        </p:spPr>
      </p:pic>
      <p:sp>
        <p:nvSpPr>
          <p:cNvPr id="10" name="Flowchart: Merge 9">
            <a:extLst>
              <a:ext uri="{FF2B5EF4-FFF2-40B4-BE49-F238E27FC236}">
                <a16:creationId xmlns:a16="http://schemas.microsoft.com/office/drawing/2014/main" id="{0B45278D-FBE2-092B-C822-3EBB18436CF6}"/>
              </a:ext>
            </a:extLst>
          </p:cNvPr>
          <p:cNvSpPr/>
          <p:nvPr/>
        </p:nvSpPr>
        <p:spPr>
          <a:xfrm>
            <a:off x="17108189" y="-4520193"/>
            <a:ext cx="10076688" cy="5069040"/>
          </a:xfrm>
          <a:prstGeom prst="flowChartMerg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F9D9EC-A948-1D69-DADA-E6D58E125359}"/>
              </a:ext>
            </a:extLst>
          </p:cNvPr>
          <p:cNvSpPr>
            <a:spLocks noGrp="1"/>
          </p:cNvSpPr>
          <p:nvPr>
            <p:ph type="title"/>
          </p:nvPr>
        </p:nvSpPr>
        <p:spPr>
          <a:xfrm>
            <a:off x="838200" y="295571"/>
            <a:ext cx="10515600" cy="1325563"/>
          </a:xfrm>
        </p:spPr>
        <p:txBody>
          <a:bodyPr>
            <a:noAutofit/>
          </a:bodyPr>
          <a:lstStyle/>
          <a:p>
            <a:pPr algn="ctr"/>
            <a:r>
              <a:rPr lang="en-US" sz="3200" b="1" dirty="0"/>
              <a:t>Preparing for Implementation</a:t>
            </a:r>
            <a:br>
              <a:rPr lang="en-US" sz="3200" dirty="0"/>
            </a:br>
            <a:r>
              <a:rPr lang="en-US" sz="3200" dirty="0"/>
              <a:t>Considering Facilitators and Barriers</a:t>
            </a:r>
            <a:br>
              <a:rPr lang="en-US" sz="3200" dirty="0"/>
            </a:br>
            <a:endParaRPr lang="en-US" sz="3200" dirty="0"/>
          </a:p>
        </p:txBody>
      </p:sp>
      <p:pic>
        <p:nvPicPr>
          <p:cNvPr id="35" name="Content Placeholder 4" descr="A person and person holding a baby&#10;&#10;Description automatically generated">
            <a:extLst>
              <a:ext uri="{FF2B5EF4-FFF2-40B4-BE49-F238E27FC236}">
                <a16:creationId xmlns:a16="http://schemas.microsoft.com/office/drawing/2014/main" id="{E5FF9A15-9D6D-A542-D46F-D29D2E618F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1015" y="1621134"/>
            <a:ext cx="8751964" cy="5166525"/>
          </a:xfrm>
          <a:prstGeom prst="rect">
            <a:avLst/>
          </a:prstGeom>
        </p:spPr>
      </p:pic>
      <p:sp>
        <p:nvSpPr>
          <p:cNvPr id="13" name="TextBox 12">
            <a:extLst>
              <a:ext uri="{FF2B5EF4-FFF2-40B4-BE49-F238E27FC236}">
                <a16:creationId xmlns:a16="http://schemas.microsoft.com/office/drawing/2014/main" id="{E2D1CDB4-C3D3-EAF2-0049-277FA563B314}"/>
              </a:ext>
            </a:extLst>
          </p:cNvPr>
          <p:cNvSpPr txBox="1"/>
          <p:nvPr/>
        </p:nvSpPr>
        <p:spPr>
          <a:xfrm>
            <a:off x="7119868" y="1810804"/>
            <a:ext cx="3686221"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Barriers</a:t>
            </a:r>
          </a:p>
        </p:txBody>
      </p:sp>
      <p:sp>
        <p:nvSpPr>
          <p:cNvPr id="3" name="TextBox 2">
            <a:extLst>
              <a:ext uri="{FF2B5EF4-FFF2-40B4-BE49-F238E27FC236}">
                <a16:creationId xmlns:a16="http://schemas.microsoft.com/office/drawing/2014/main" id="{E028D497-C9CA-08F6-F47F-914231530BCB}"/>
              </a:ext>
            </a:extLst>
          </p:cNvPr>
          <p:cNvSpPr txBox="1"/>
          <p:nvPr/>
        </p:nvSpPr>
        <p:spPr>
          <a:xfrm>
            <a:off x="5946034" y="2506258"/>
            <a:ext cx="3016945" cy="1569660"/>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Physical health conditions or physical </a:t>
            </a:r>
          </a:p>
          <a:p>
            <a:pPr algn="ctr"/>
            <a:r>
              <a:rPr lang="en-US" sz="2400" b="1" i="1" dirty="0">
                <a:solidFill>
                  <a:schemeClr val="bg1"/>
                </a:solidFill>
                <a:effectLst>
                  <a:outerShdw blurRad="38100" dist="38100" dir="2700000" algn="tl">
                    <a:srgbClr val="000000">
                      <a:alpha val="43137"/>
                    </a:srgbClr>
                  </a:outerShdw>
                </a:effectLst>
              </a:rPr>
              <a:t>limitations</a:t>
            </a:r>
          </a:p>
        </p:txBody>
      </p:sp>
      <p:sp>
        <p:nvSpPr>
          <p:cNvPr id="6" name="TextBox 5">
            <a:extLst>
              <a:ext uri="{FF2B5EF4-FFF2-40B4-BE49-F238E27FC236}">
                <a16:creationId xmlns:a16="http://schemas.microsoft.com/office/drawing/2014/main" id="{5AE13BC4-ED3C-2A3D-75E1-6EA2C9DC1498}"/>
              </a:ext>
            </a:extLst>
          </p:cNvPr>
          <p:cNvSpPr txBox="1"/>
          <p:nvPr/>
        </p:nvSpPr>
        <p:spPr>
          <a:xfrm>
            <a:off x="7599766" y="4112663"/>
            <a:ext cx="2726426" cy="1200329"/>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Transportation </a:t>
            </a:r>
          </a:p>
          <a:p>
            <a:pPr algn="ctr"/>
            <a:r>
              <a:rPr lang="en-US" sz="2400" b="1" i="1" dirty="0">
                <a:solidFill>
                  <a:schemeClr val="bg1"/>
                </a:solidFill>
                <a:effectLst>
                  <a:outerShdw blurRad="38100" dist="38100" dir="2700000" algn="tl">
                    <a:srgbClr val="000000">
                      <a:alpha val="43137"/>
                    </a:srgbClr>
                  </a:outerShdw>
                </a:effectLst>
              </a:rPr>
              <a:t>Technology</a:t>
            </a:r>
          </a:p>
          <a:p>
            <a:pPr algn="ctr"/>
            <a:endParaRPr lang="en-US" sz="2400" b="1" i="1"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D38A0182-2374-8ECC-98D1-5577B81B9C1D}"/>
              </a:ext>
            </a:extLst>
          </p:cNvPr>
          <p:cNvSpPr txBox="1"/>
          <p:nvPr/>
        </p:nvSpPr>
        <p:spPr>
          <a:xfrm>
            <a:off x="8962979" y="2506258"/>
            <a:ext cx="2726426" cy="1938992"/>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Language barriers, lack of motivation, time, and interest.</a:t>
            </a:r>
          </a:p>
          <a:p>
            <a:pPr algn="ctr"/>
            <a:endParaRPr lang="en-US" sz="2400" b="1" i="1" dirty="0">
              <a:solidFill>
                <a:schemeClr val="bg1"/>
              </a:solidFill>
              <a:effectLst>
                <a:outerShdw blurRad="38100" dist="38100" dir="2700000" algn="tl">
                  <a:srgbClr val="000000">
                    <a:alpha val="43137"/>
                  </a:srgbClr>
                </a:outerShdw>
              </a:effectLst>
            </a:endParaRPr>
          </a:p>
        </p:txBody>
      </p:sp>
      <p:sp>
        <p:nvSpPr>
          <p:cNvPr id="9" name="Flowchart: Merge 8">
            <a:extLst>
              <a:ext uri="{FF2B5EF4-FFF2-40B4-BE49-F238E27FC236}">
                <a16:creationId xmlns:a16="http://schemas.microsoft.com/office/drawing/2014/main" id="{9556424D-6BA7-0F75-EB34-A9747041A12E}"/>
              </a:ext>
            </a:extLst>
          </p:cNvPr>
          <p:cNvSpPr/>
          <p:nvPr/>
        </p:nvSpPr>
        <p:spPr>
          <a:xfrm>
            <a:off x="17858466" y="-6651376"/>
            <a:ext cx="10076688" cy="5069040"/>
          </a:xfrm>
          <a:prstGeom prst="flowChartMerge">
            <a:avLst/>
          </a:prstGeom>
          <a:blipFill>
            <a:blip r:embed="rId6" cstate="email">
              <a:alphaModFix amt="30000"/>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639F8C6-DA41-608E-0628-F8E6E95DAA6F}"/>
              </a:ext>
            </a:extLst>
          </p:cNvPr>
          <p:cNvSpPr/>
          <p:nvPr/>
        </p:nvSpPr>
        <p:spPr>
          <a:xfrm>
            <a:off x="8564394" y="5312992"/>
            <a:ext cx="914400" cy="852082"/>
          </a:xfrm>
          <a:prstGeom prst="rect">
            <a:avLst/>
          </a:prstGeom>
          <a:solidFill>
            <a:srgbClr val="E36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Pentagon 16">
            <a:extLst>
              <a:ext uri="{FF2B5EF4-FFF2-40B4-BE49-F238E27FC236}">
                <a16:creationId xmlns:a16="http://schemas.microsoft.com/office/drawing/2014/main" id="{79619409-7C76-CF1A-9658-A9ADB236A0C2}"/>
              </a:ext>
            </a:extLst>
          </p:cNvPr>
          <p:cNvSpPr/>
          <p:nvPr/>
        </p:nvSpPr>
        <p:spPr>
          <a:xfrm rot="5400000">
            <a:off x="8569928" y="5311325"/>
            <a:ext cx="927806" cy="1850833"/>
          </a:xfrm>
          <a:prstGeom prst="homePlate">
            <a:avLst>
              <a:gd name="adj" fmla="val 100000"/>
            </a:avLst>
          </a:prstGeom>
          <a:solidFill>
            <a:srgbClr val="E368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onstruction Barricade with solid fill">
            <a:extLst>
              <a:ext uri="{FF2B5EF4-FFF2-40B4-BE49-F238E27FC236}">
                <a16:creationId xmlns:a16="http://schemas.microsoft.com/office/drawing/2014/main" id="{EFE1258F-A75A-280F-9A19-8AD1A40981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1513" y="5483645"/>
            <a:ext cx="755876" cy="755876"/>
          </a:xfrm>
          <a:prstGeom prst="rect">
            <a:avLst/>
          </a:prstGeom>
          <a:effectLst>
            <a:outerShdw blurRad="50800" dist="38100" dir="2700000" algn="tl" rotWithShape="0">
              <a:prstClr val="black">
                <a:alpha val="40000"/>
              </a:prstClr>
            </a:outerShdw>
          </a:effectLst>
        </p:spPr>
      </p:pic>
      <p:pic>
        <p:nvPicPr>
          <p:cNvPr id="24" name="Picture 23" descr="Father and son bonding">
            <a:extLst>
              <a:ext uri="{FF2B5EF4-FFF2-40B4-BE49-F238E27FC236}">
                <a16:creationId xmlns:a16="http://schemas.microsoft.com/office/drawing/2014/main" id="{B48579DF-A8B3-2379-F7FD-1A7590868DB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2734" y="-8549639"/>
            <a:ext cx="6914883" cy="3566160"/>
          </a:xfrm>
          <a:prstGeom prst="rect">
            <a:avLst/>
          </a:prstGeom>
        </p:spPr>
      </p:pic>
      <p:pic>
        <p:nvPicPr>
          <p:cNvPr id="26" name="Picture 25" descr="People hugging">
            <a:extLst>
              <a:ext uri="{FF2B5EF4-FFF2-40B4-BE49-F238E27FC236}">
                <a16:creationId xmlns:a16="http://schemas.microsoft.com/office/drawing/2014/main" id="{771FF7D8-F2BC-E5C9-562B-22E46900155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280886" y="-11327934"/>
            <a:ext cx="8827303" cy="5556589"/>
          </a:xfrm>
          <a:prstGeom prst="rect">
            <a:avLst/>
          </a:prstGeom>
        </p:spPr>
      </p:pic>
      <p:sp>
        <p:nvSpPr>
          <p:cNvPr id="21" name="Rectangle 20">
            <a:extLst>
              <a:ext uri="{FF2B5EF4-FFF2-40B4-BE49-F238E27FC236}">
                <a16:creationId xmlns:a16="http://schemas.microsoft.com/office/drawing/2014/main" id="{ACB4FAEC-46B8-86E6-7322-EEFC5D4A9CB0}"/>
              </a:ext>
            </a:extLst>
          </p:cNvPr>
          <p:cNvSpPr/>
          <p:nvPr/>
        </p:nvSpPr>
        <p:spPr>
          <a:xfrm>
            <a:off x="2572813" y="2391842"/>
            <a:ext cx="1045598" cy="815248"/>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Extract 27">
            <a:extLst>
              <a:ext uri="{FF2B5EF4-FFF2-40B4-BE49-F238E27FC236}">
                <a16:creationId xmlns:a16="http://schemas.microsoft.com/office/drawing/2014/main" id="{8C756BE5-E6F7-9857-C6FD-7C73707904D8}"/>
              </a:ext>
            </a:extLst>
          </p:cNvPr>
          <p:cNvSpPr/>
          <p:nvPr/>
        </p:nvSpPr>
        <p:spPr>
          <a:xfrm>
            <a:off x="2262904" y="1826918"/>
            <a:ext cx="1500882" cy="1006494"/>
          </a:xfrm>
          <a:prstGeom prst="flowChartExtra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Door Open with solid fill">
            <a:extLst>
              <a:ext uri="{FF2B5EF4-FFF2-40B4-BE49-F238E27FC236}">
                <a16:creationId xmlns:a16="http://schemas.microsoft.com/office/drawing/2014/main" id="{A00F6E9D-0BCD-BD1E-DB86-0E6973E8C98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666266" y="2251294"/>
            <a:ext cx="823438" cy="823438"/>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88B4CF5-85CD-5D5A-2D18-99903E410007}"/>
              </a:ext>
            </a:extLst>
          </p:cNvPr>
          <p:cNvSpPr txBox="1"/>
          <p:nvPr/>
        </p:nvSpPr>
        <p:spPr>
          <a:xfrm>
            <a:off x="1569772" y="3389972"/>
            <a:ext cx="2895929" cy="1569660"/>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cs typeface="Arial" panose="020B0604020202020204" pitchFamily="34" charset="0"/>
              </a:rPr>
              <a:t>Life </a:t>
            </a:r>
          </a:p>
          <a:p>
            <a:pPr algn="ctr"/>
            <a:r>
              <a:rPr lang="en-US" sz="2400" b="1" i="1" dirty="0">
                <a:solidFill>
                  <a:schemeClr val="bg1"/>
                </a:solidFill>
                <a:effectLst>
                  <a:outerShdw blurRad="38100" dist="38100" dir="2700000" algn="tl">
                    <a:srgbClr val="000000">
                      <a:alpha val="43137"/>
                    </a:srgbClr>
                  </a:outerShdw>
                </a:effectLst>
                <a:cs typeface="Arial" panose="020B0604020202020204" pitchFamily="34" charset="0"/>
              </a:rPr>
              <a:t>Satisfaction</a:t>
            </a:r>
          </a:p>
          <a:p>
            <a:pPr algn="ctr"/>
            <a:r>
              <a:rPr lang="en-US" sz="2400" b="1" i="1" dirty="0">
                <a:solidFill>
                  <a:schemeClr val="bg1"/>
                </a:solidFill>
                <a:effectLst>
                  <a:outerShdw blurRad="38100" dist="38100" dir="2700000" algn="tl">
                    <a:srgbClr val="000000">
                      <a:alpha val="43137"/>
                    </a:srgbClr>
                  </a:outerShdw>
                </a:effectLst>
                <a:cs typeface="Arial" panose="020B0604020202020204" pitchFamily="34" charset="0"/>
              </a:rPr>
              <a:t>Health Literacy</a:t>
            </a:r>
          </a:p>
          <a:p>
            <a:pPr algn="ctr"/>
            <a:r>
              <a:rPr lang="en-US" sz="2400" b="1" i="1" dirty="0">
                <a:solidFill>
                  <a:schemeClr val="bg1"/>
                </a:solidFill>
                <a:effectLst>
                  <a:outerShdw blurRad="38100" dist="38100" dir="2700000" algn="tl">
                    <a:srgbClr val="000000">
                      <a:alpha val="43137"/>
                    </a:srgbClr>
                  </a:outerShdw>
                </a:effectLst>
                <a:cs typeface="Arial" panose="020B0604020202020204" pitchFamily="34" charset="0"/>
              </a:rPr>
              <a:t>Positive Coping</a:t>
            </a:r>
          </a:p>
        </p:txBody>
      </p:sp>
      <p:sp>
        <p:nvSpPr>
          <p:cNvPr id="4" name="TextBox 3">
            <a:extLst>
              <a:ext uri="{FF2B5EF4-FFF2-40B4-BE49-F238E27FC236}">
                <a16:creationId xmlns:a16="http://schemas.microsoft.com/office/drawing/2014/main" id="{77325A91-B9DD-DC0E-7833-3F73363C7947}"/>
              </a:ext>
            </a:extLst>
          </p:cNvPr>
          <p:cNvSpPr txBox="1"/>
          <p:nvPr/>
        </p:nvSpPr>
        <p:spPr>
          <a:xfrm>
            <a:off x="762734" y="4883480"/>
            <a:ext cx="5376672" cy="1200329"/>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cs typeface="Arial" panose="020B0604020202020204" pitchFamily="34" charset="0"/>
              </a:rPr>
              <a:t>Knowledge, positive attitudes, interest, sense of achievement, Support form friends/ family. </a:t>
            </a:r>
          </a:p>
        </p:txBody>
      </p:sp>
      <p:sp>
        <p:nvSpPr>
          <p:cNvPr id="12" name="TextBox 11">
            <a:extLst>
              <a:ext uri="{FF2B5EF4-FFF2-40B4-BE49-F238E27FC236}">
                <a16:creationId xmlns:a16="http://schemas.microsoft.com/office/drawing/2014/main" id="{7D62A102-E2C7-DB56-A79D-3DFC4AAF1C1D}"/>
              </a:ext>
            </a:extLst>
          </p:cNvPr>
          <p:cNvSpPr txBox="1"/>
          <p:nvPr/>
        </p:nvSpPr>
        <p:spPr>
          <a:xfrm>
            <a:off x="1047232" y="5941080"/>
            <a:ext cx="388766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Facilitators </a:t>
            </a:r>
          </a:p>
        </p:txBody>
      </p:sp>
    </p:spTree>
    <p:extLst>
      <p:ext uri="{BB962C8B-B14F-4D97-AF65-F5344CB8AC3E}">
        <p14:creationId xmlns:p14="http://schemas.microsoft.com/office/powerpoint/2010/main" val="2432201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6" grpId="0"/>
      <p:bldP spid="7" grpId="0"/>
      <p:bldP spid="5" grpId="0"/>
      <p:bldP spid="4"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304E-E5F4-18D1-58C0-708D57C51B26}"/>
              </a:ext>
            </a:extLst>
          </p:cNvPr>
          <p:cNvSpPr>
            <a:spLocks noGrp="1"/>
          </p:cNvSpPr>
          <p:nvPr>
            <p:ph type="title"/>
          </p:nvPr>
        </p:nvSpPr>
        <p:spPr>
          <a:xfrm>
            <a:off x="1307824" y="2500173"/>
            <a:ext cx="9538252" cy="1325563"/>
          </a:xfrm>
        </p:spPr>
        <p:txBody>
          <a:bodyPr>
            <a:normAutofit/>
          </a:bodyPr>
          <a:lstStyle/>
          <a:p>
            <a:pPr algn="ctr"/>
            <a:r>
              <a:rPr lang="en-US" sz="8000" b="1" dirty="0"/>
              <a:t>New York</a:t>
            </a:r>
          </a:p>
        </p:txBody>
      </p:sp>
    </p:spTree>
    <p:extLst>
      <p:ext uri="{BB962C8B-B14F-4D97-AF65-F5344CB8AC3E}">
        <p14:creationId xmlns:p14="http://schemas.microsoft.com/office/powerpoint/2010/main" val="19846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6"/>
          <p:cNvSpPr txBox="1">
            <a:spLocks noChangeArrowheads="1"/>
          </p:cNvSpPr>
          <p:nvPr/>
        </p:nvSpPr>
        <p:spPr bwMode="auto">
          <a:xfrm>
            <a:off x="508000" y="2691993"/>
            <a:ext cx="11379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1219170" fontAlgn="base">
              <a:spcBef>
                <a:spcPct val="0"/>
              </a:spcBef>
              <a:spcAft>
                <a:spcPct val="0"/>
              </a:spcAft>
            </a:pPr>
            <a:r>
              <a:rPr lang="en-US" altLang="en-US" sz="4267" b="1" dirty="0">
                <a:solidFill>
                  <a:prstClr val="black"/>
                </a:solidFill>
                <a:latin typeface="Arial" charset="0"/>
                <a:cs typeface="Arial" charset="0"/>
              </a:rPr>
              <a:t>NYS Prevention Strategies for Older Adults</a:t>
            </a:r>
          </a:p>
        </p:txBody>
      </p:sp>
      <p:sp>
        <p:nvSpPr>
          <p:cNvPr id="2" name="TextBox 1">
            <a:extLst>
              <a:ext uri="{FF2B5EF4-FFF2-40B4-BE49-F238E27FC236}">
                <a16:creationId xmlns:a16="http://schemas.microsoft.com/office/drawing/2014/main" id="{65318764-FACB-A8E9-11C4-468ECEB302BF}"/>
              </a:ext>
            </a:extLst>
          </p:cNvPr>
          <p:cNvSpPr txBox="1"/>
          <p:nvPr/>
        </p:nvSpPr>
        <p:spPr>
          <a:xfrm>
            <a:off x="508000" y="3429001"/>
            <a:ext cx="5892800" cy="995209"/>
          </a:xfrm>
          <a:prstGeom prst="rect">
            <a:avLst/>
          </a:prstGeom>
          <a:noFill/>
        </p:spPr>
        <p:txBody>
          <a:bodyPr wrap="square" rtlCol="0">
            <a:spAutoFit/>
          </a:bodyPr>
          <a:lstStyle/>
          <a:p>
            <a:pPr defTabSz="1219170" fontAlgn="base">
              <a:spcBef>
                <a:spcPct val="0"/>
              </a:spcBef>
              <a:spcAft>
                <a:spcPct val="0"/>
              </a:spcAft>
            </a:pPr>
            <a:r>
              <a:rPr lang="en-US" sz="2133" b="1" dirty="0">
                <a:solidFill>
                  <a:prstClr val="black"/>
                </a:solidFill>
                <a:latin typeface="Arial" panose="020B0604020202020204" pitchFamily="34" charset="0"/>
                <a:cs typeface="Arial" panose="020B0604020202020204" pitchFamily="34" charset="0"/>
              </a:rPr>
              <a:t>Patricia Zuber-Wilson</a:t>
            </a:r>
          </a:p>
          <a:p>
            <a:pPr defTabSz="1219170" fontAlgn="base">
              <a:spcBef>
                <a:spcPct val="0"/>
              </a:spcBef>
              <a:spcAft>
                <a:spcPct val="0"/>
              </a:spcAft>
            </a:pPr>
            <a:r>
              <a:rPr lang="en-US" sz="1867" dirty="0">
                <a:solidFill>
                  <a:prstClr val="black"/>
                </a:solidFill>
                <a:latin typeface="Arial" panose="020B0604020202020204" pitchFamily="34" charset="0"/>
                <a:cs typeface="Arial" panose="020B0604020202020204" pitchFamily="34" charset="0"/>
              </a:rPr>
              <a:t>Associate Commissioner</a:t>
            </a:r>
          </a:p>
          <a:p>
            <a:pPr defTabSz="1219170" fontAlgn="base">
              <a:spcBef>
                <a:spcPct val="0"/>
              </a:spcBef>
              <a:spcAft>
                <a:spcPct val="0"/>
              </a:spcAft>
            </a:pPr>
            <a:r>
              <a:rPr lang="en-US" sz="1867" dirty="0">
                <a:solidFill>
                  <a:prstClr val="black"/>
                </a:solidFill>
                <a:latin typeface="Arial" panose="020B0604020202020204" pitchFamily="34" charset="0"/>
                <a:cs typeface="Arial" panose="020B0604020202020204" pitchFamily="34" charset="0"/>
              </a:rPr>
              <a:t>Division of Prevention Services, OASAS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0C93C-13AB-8A06-83CB-CEE4F7A19F71}"/>
              </a:ext>
            </a:extLst>
          </p:cNvPr>
          <p:cNvSpPr txBox="1"/>
          <p:nvPr/>
        </p:nvSpPr>
        <p:spPr>
          <a:xfrm>
            <a:off x="0" y="482601"/>
            <a:ext cx="12192000" cy="1405641"/>
          </a:xfrm>
          <a:prstGeom prst="rect">
            <a:avLst/>
          </a:prstGeom>
          <a:noFill/>
          <a:ln>
            <a:noFill/>
          </a:ln>
        </p:spPr>
        <p:txBody>
          <a:bodyPr wrap="square" rtlCol="0">
            <a:spAutoFit/>
          </a:bodyPr>
          <a:lstStyle/>
          <a:p>
            <a:pPr algn="ctr" defTabSz="1219170" fontAlgn="base">
              <a:spcBef>
                <a:spcPct val="0"/>
              </a:spcBef>
              <a:spcAft>
                <a:spcPct val="0"/>
              </a:spcAft>
              <a:defRPr/>
            </a:pPr>
            <a:r>
              <a:rPr lang="en-US" sz="4267" b="1" spc="-27" dirty="0">
                <a:solidFill>
                  <a:srgbClr val="543278"/>
                </a:solidFill>
                <a:latin typeface="Arial" panose="020B0604020202020204" pitchFamily="34" charset="0"/>
                <a:cs typeface="Arial" panose="020B0604020202020204" pitchFamily="34" charset="0"/>
              </a:rPr>
              <a:t>NYS Office of Addiction Services and Supports (OASAS)</a:t>
            </a:r>
          </a:p>
        </p:txBody>
      </p:sp>
      <p:sp>
        <p:nvSpPr>
          <p:cNvPr id="3" name="TextBox 2">
            <a:extLst>
              <a:ext uri="{FF2B5EF4-FFF2-40B4-BE49-F238E27FC236}">
                <a16:creationId xmlns:a16="http://schemas.microsoft.com/office/drawing/2014/main" id="{2D0C8D93-4A44-9113-E3A0-B37208056A4B}"/>
              </a:ext>
            </a:extLst>
          </p:cNvPr>
          <p:cNvSpPr txBox="1"/>
          <p:nvPr/>
        </p:nvSpPr>
        <p:spPr>
          <a:xfrm>
            <a:off x="538785" y="2209800"/>
            <a:ext cx="7264400" cy="1610762"/>
          </a:xfrm>
          <a:prstGeom prst="rect">
            <a:avLst/>
          </a:prstGeom>
          <a:noFill/>
          <a:ln>
            <a:noFill/>
          </a:ln>
        </p:spPr>
        <p:txBody>
          <a:bodyPr wrap="square" rtlCol="0">
            <a:spAutoFit/>
          </a:bodyPr>
          <a:lstStyle/>
          <a:p>
            <a:pPr defTabSz="1219170" fontAlgn="base">
              <a:defRPr/>
            </a:pPr>
            <a:r>
              <a:rPr lang="en-US" sz="2667" b="1" dirty="0">
                <a:solidFill>
                  <a:srgbClr val="543178"/>
                </a:solidFill>
                <a:latin typeface="Arial" panose="020B0604020202020204" pitchFamily="34" charset="0"/>
                <a:ea typeface="Calibri" panose="020F0502020204030204" pitchFamily="34" charset="0"/>
                <a:cs typeface="Arial" panose="020B0604020202020204" pitchFamily="34" charset="0"/>
              </a:rPr>
              <a:t>Mission Statement </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1219170" fontAlgn="base">
              <a:defRPr/>
            </a:pPr>
            <a:r>
              <a:rPr lang="en-US" sz="2400" dirty="0">
                <a:solidFill>
                  <a:srgbClr val="000000"/>
                </a:solidFill>
                <a:latin typeface="Arial" panose="020B0604020202020204" pitchFamily="34" charset="0"/>
                <a:cs typeface="Arial" panose="020B0604020202020204" pitchFamily="34" charset="0"/>
              </a:rPr>
              <a:t>To provide, support, and oversee a data-driven continuum of addiction services delivered with equity, dignity, compassion, and respect.</a:t>
            </a:r>
            <a:endParaRPr lang="en-US" sz="2400" dirty="0">
              <a:solidFill>
                <a:srgbClr val="0F171F"/>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2C78E449-1C45-7E6E-BDAF-A6EC2CC5B7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21016" y="2231986"/>
            <a:ext cx="3289005" cy="3300884"/>
          </a:xfrm>
          <a:prstGeom prst="rect">
            <a:avLst/>
          </a:prstGeom>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8640A8D1-58DB-64DD-4273-A789D6E4EEB2}"/>
              </a:ext>
            </a:extLst>
          </p:cNvPr>
          <p:cNvSpPr txBox="1"/>
          <p:nvPr/>
        </p:nvSpPr>
        <p:spPr>
          <a:xfrm>
            <a:off x="538785" y="4093720"/>
            <a:ext cx="7663920" cy="1980094"/>
          </a:xfrm>
          <a:prstGeom prst="rect">
            <a:avLst/>
          </a:prstGeom>
          <a:noFill/>
          <a:ln>
            <a:noFill/>
          </a:ln>
        </p:spPr>
        <p:txBody>
          <a:bodyPr wrap="square" rtlCol="0">
            <a:spAutoFit/>
          </a:bodyPr>
          <a:lstStyle/>
          <a:p>
            <a:pPr defTabSz="1219170" fontAlgn="base">
              <a:defRPr/>
            </a:pPr>
            <a:r>
              <a:rPr lang="en-US" sz="2667" b="1" dirty="0">
                <a:solidFill>
                  <a:srgbClr val="543178"/>
                </a:solidFill>
                <a:latin typeface="Arial" panose="020B0604020202020204" pitchFamily="34" charset="0"/>
                <a:ea typeface="Calibri" panose="020F0502020204030204" pitchFamily="34" charset="0"/>
                <a:cs typeface="Arial" panose="020B0604020202020204" pitchFamily="34" charset="0"/>
              </a:rPr>
              <a:t>OASAS Continuum of Services</a:t>
            </a:r>
            <a:endParaRPr lang="en-US" sz="2667"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04792" indent="-304792" defTabSz="1219170" fontAlgn="base">
              <a:buFont typeface="Arial" panose="020B0604020202020204" pitchFamily="34" charset="0"/>
              <a:buChar char="•"/>
              <a:defRPr/>
            </a:pPr>
            <a:r>
              <a:rPr lang="en-US" sz="2400" dirty="0">
                <a:solidFill>
                  <a:srgbClr val="000000"/>
                </a:solidFill>
                <a:latin typeface="Arial" panose="020B0604020202020204" pitchFamily="34" charset="0"/>
                <a:cs typeface="Arial" panose="020B0604020202020204" pitchFamily="34" charset="0"/>
              </a:rPr>
              <a:t>Prevention</a:t>
            </a:r>
          </a:p>
          <a:p>
            <a:pPr marL="304792" indent="-304792" defTabSz="1219170" fontAlgn="base">
              <a:buFont typeface="Arial" panose="020B0604020202020204" pitchFamily="34" charset="0"/>
              <a:buChar char="•"/>
              <a:defRP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Treatment</a:t>
            </a:r>
          </a:p>
          <a:p>
            <a:pPr marL="304792" indent="-304792" defTabSz="1219170" fontAlgn="base">
              <a:buFont typeface="Arial" panose="020B0604020202020204" pitchFamily="34" charset="0"/>
              <a:buChar char="•"/>
              <a:defRP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Harm Reduction</a:t>
            </a:r>
          </a:p>
          <a:p>
            <a:pPr marL="304792" indent="-304792" defTabSz="1219170" fontAlgn="base">
              <a:buFont typeface="Arial" panose="020B0604020202020204" pitchFamily="34" charset="0"/>
              <a:buChar char="•"/>
              <a:defRPr/>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Recovery</a:t>
            </a:r>
            <a:endParaRPr lang="en-US" sz="2400" dirty="0">
              <a:solidFill>
                <a:srgbClr val="0F171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829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10;&#10;Description automatically generated">
            <a:extLst>
              <a:ext uri="{FF2B5EF4-FFF2-40B4-BE49-F238E27FC236}">
                <a16:creationId xmlns:a16="http://schemas.microsoft.com/office/drawing/2014/main" id="{533EC875-898E-5C10-FDE9-2CD68A7A8A56}"/>
              </a:ext>
            </a:extLst>
          </p:cNvPr>
          <p:cNvPicPr>
            <a:picLocks noChangeAspect="1"/>
          </p:cNvPicPr>
          <p:nvPr/>
        </p:nvPicPr>
        <p:blipFill>
          <a:blip r:embed="rId2" cstate="email">
            <a:alphaModFix amt="70000"/>
            <a:extLst>
              <a:ext uri="{28A0092B-C50C-407E-A947-70E740481C1C}">
                <a14:useLocalDpi xmlns:a14="http://schemas.microsoft.com/office/drawing/2010/main"/>
              </a:ext>
            </a:extLst>
          </a:blip>
          <a:stretch>
            <a:fillRect/>
          </a:stretch>
        </p:blipFill>
        <p:spPr>
          <a:xfrm>
            <a:off x="6359169" y="1832358"/>
            <a:ext cx="5706448" cy="4134836"/>
          </a:xfrm>
          <a:prstGeom prst="rect">
            <a:avLst/>
          </a:prstGeom>
        </p:spPr>
      </p:pic>
      <p:sp>
        <p:nvSpPr>
          <p:cNvPr id="3" name="TextBox 2">
            <a:extLst>
              <a:ext uri="{FF2B5EF4-FFF2-40B4-BE49-F238E27FC236}">
                <a16:creationId xmlns:a16="http://schemas.microsoft.com/office/drawing/2014/main" id="{6C2669F0-FE81-E58D-4081-F607D4423320}"/>
              </a:ext>
            </a:extLst>
          </p:cNvPr>
          <p:cNvSpPr txBox="1"/>
          <p:nvPr/>
        </p:nvSpPr>
        <p:spPr>
          <a:xfrm>
            <a:off x="379453" y="1545423"/>
            <a:ext cx="5581080" cy="2298193"/>
          </a:xfrm>
          <a:prstGeom prst="rect">
            <a:avLst/>
          </a:prstGeom>
          <a:ln/>
        </p:spPr>
        <p:style>
          <a:lnRef idx="2">
            <a:schemeClr val="accent6"/>
          </a:lnRef>
          <a:fillRef idx="1">
            <a:schemeClr val="lt1"/>
          </a:fillRef>
          <a:effectRef idx="0">
            <a:schemeClr val="accent6"/>
          </a:effectRef>
          <a:fontRef idx="minor">
            <a:schemeClr val="dk1"/>
          </a:fontRef>
        </p:style>
        <p:txBody>
          <a:bodyPr wrap="square" lIns="121920" tIns="60960" rIns="121920" bIns="60960" rtlCol="0" anchor="t">
            <a:spAutoFit/>
          </a:bodyPr>
          <a:lstStyle/>
          <a:p>
            <a:pPr defTabSz="1219170" fontAlgn="base">
              <a:spcBef>
                <a:spcPct val="0"/>
              </a:spcBef>
              <a:spcAft>
                <a:spcPct val="0"/>
              </a:spcAft>
              <a:defRPr/>
            </a:pPr>
            <a:r>
              <a:rPr lang="en-US" sz="2133" b="1" dirty="0">
                <a:solidFill>
                  <a:srgbClr val="000000"/>
                </a:solidFill>
                <a:latin typeface="Arial" panose="020B0604020202020204" pitchFamily="34" charset="0"/>
                <a:cs typeface="Arial" panose="020B0604020202020204" pitchFamily="34" charset="0"/>
              </a:rPr>
              <a:t>145 OASAS-funded Prevention Providers</a:t>
            </a:r>
          </a:p>
          <a:p>
            <a:pPr marL="380144" indent="-380144" defTabSz="1219170" fontAlgn="base">
              <a:spcBef>
                <a:spcPct val="0"/>
              </a:spcBef>
              <a:spcAft>
                <a:spcPct val="0"/>
              </a:spcAft>
              <a:buSzPct val="100000"/>
              <a:buFont typeface="Arial" panose="020B0604020202020204" pitchFamily="34" charset="0"/>
              <a:buChar char="•"/>
              <a:defRPr/>
            </a:pPr>
            <a:r>
              <a:rPr lang="en-US" sz="1867" dirty="0">
                <a:solidFill>
                  <a:srgbClr val="000000"/>
                </a:solidFill>
                <a:latin typeface="Arial" panose="020B0604020202020204" pitchFamily="34" charset="0"/>
                <a:cs typeface="Arial" panose="020B0604020202020204" pitchFamily="34" charset="0"/>
              </a:rPr>
              <a:t>Community Based Prevention Programs</a:t>
            </a:r>
          </a:p>
          <a:p>
            <a:pPr marL="380144" indent="-380144" defTabSz="1219170" fontAlgn="base">
              <a:spcBef>
                <a:spcPct val="0"/>
              </a:spcBef>
              <a:spcAft>
                <a:spcPct val="0"/>
              </a:spcAft>
              <a:buSzPct val="100000"/>
              <a:buFont typeface="Arial" panose="020B0604020202020204" pitchFamily="34" charset="0"/>
              <a:buChar char="•"/>
              <a:defRPr/>
            </a:pPr>
            <a:r>
              <a:rPr lang="en-US" sz="1867" dirty="0">
                <a:solidFill>
                  <a:srgbClr val="000000"/>
                </a:solidFill>
                <a:latin typeface="Arial" panose="020B0604020202020204" pitchFamily="34" charset="0"/>
                <a:cs typeface="Arial" panose="020B0604020202020204" pitchFamily="34" charset="0"/>
              </a:rPr>
              <a:t>Schools (public/non-public)</a:t>
            </a:r>
          </a:p>
          <a:p>
            <a:pPr marL="380144" indent="-380144" defTabSz="1219170" fontAlgn="base">
              <a:spcBef>
                <a:spcPct val="0"/>
              </a:spcBef>
              <a:spcAft>
                <a:spcPct val="0"/>
              </a:spcAft>
              <a:buSzPct val="100000"/>
              <a:buFont typeface="Arial" panose="020B0604020202020204" pitchFamily="34" charset="0"/>
              <a:buChar char="•"/>
              <a:defRPr/>
            </a:pPr>
            <a:r>
              <a:rPr lang="en-US" sz="1867" dirty="0">
                <a:solidFill>
                  <a:srgbClr val="000000"/>
                </a:solidFill>
                <a:latin typeface="Arial" panose="020B0604020202020204" pitchFamily="34" charset="0"/>
                <a:cs typeface="Arial" panose="020B0604020202020204" pitchFamily="34" charset="0"/>
              </a:rPr>
              <a:t>Local Government</a:t>
            </a:r>
            <a:br>
              <a:rPr lang="en-US" sz="2133" dirty="0">
                <a:solidFill>
                  <a:srgbClr val="000000"/>
                </a:solidFill>
                <a:latin typeface="Arial" panose="020B0604020202020204" pitchFamily="34" charset="0"/>
                <a:cs typeface="Arial" panose="020B0604020202020204" pitchFamily="34" charset="0"/>
              </a:rPr>
            </a:br>
            <a:endParaRPr lang="en-US" sz="1067" dirty="0">
              <a:solidFill>
                <a:srgbClr val="000000"/>
              </a:solidFill>
              <a:latin typeface="Arial" panose="020B0604020202020204" pitchFamily="34" charset="0"/>
              <a:cs typeface="Arial" panose="020B0604020202020204" pitchFamily="34" charset="0"/>
            </a:endParaRPr>
          </a:p>
          <a:p>
            <a:pPr defTabSz="1219170" fontAlgn="base">
              <a:spcBef>
                <a:spcPct val="0"/>
              </a:spcBef>
              <a:spcAft>
                <a:spcPct val="0"/>
              </a:spcAft>
              <a:buSzPct val="100000"/>
              <a:defRPr/>
            </a:pPr>
            <a:r>
              <a:rPr lang="en-US" sz="2133" b="1" dirty="0">
                <a:solidFill>
                  <a:srgbClr val="000000"/>
                </a:solidFill>
                <a:latin typeface="Arial" panose="020B0604020202020204" pitchFamily="34" charset="0"/>
                <a:cs typeface="Arial" panose="020B0604020202020204" pitchFamily="34" charset="0"/>
              </a:rPr>
              <a:t>9 Regional Addiction Resource Centers</a:t>
            </a:r>
          </a:p>
          <a:p>
            <a:pPr defTabSz="1219170" fontAlgn="base">
              <a:spcBef>
                <a:spcPct val="0"/>
              </a:spcBef>
              <a:spcAft>
                <a:spcPct val="0"/>
              </a:spcAft>
              <a:buSzPct val="100000"/>
              <a:defRPr/>
            </a:pPr>
            <a:endParaRPr lang="en-US" sz="1067" b="1" dirty="0">
              <a:solidFill>
                <a:srgbClr val="000000"/>
              </a:solidFill>
              <a:latin typeface="Arial" panose="020B0604020202020204" pitchFamily="34" charset="0"/>
              <a:cs typeface="Arial" panose="020B0604020202020204" pitchFamily="34" charset="0"/>
            </a:endParaRPr>
          </a:p>
          <a:p>
            <a:pPr defTabSz="1219170" fontAlgn="base">
              <a:spcBef>
                <a:spcPct val="0"/>
              </a:spcBef>
              <a:spcAft>
                <a:spcPct val="0"/>
              </a:spcAft>
              <a:buSzPct val="100000"/>
              <a:defRPr/>
            </a:pPr>
            <a:r>
              <a:rPr lang="en-US" sz="2133" b="1" dirty="0">
                <a:solidFill>
                  <a:srgbClr val="000000"/>
                </a:solidFill>
                <a:latin typeface="Arial" panose="020B0604020202020204" pitchFamily="34" charset="0"/>
                <a:cs typeface="Arial" panose="020B0604020202020204" pitchFamily="34" charset="0"/>
              </a:rPr>
              <a:t>6 Prevention Resource Centers</a:t>
            </a:r>
            <a:endParaRPr lang="en-US" sz="2133" dirty="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CEB0AF5-0609-156E-D57A-3071BF2D1FA6}"/>
              </a:ext>
            </a:extLst>
          </p:cNvPr>
          <p:cNvSpPr txBox="1"/>
          <p:nvPr/>
        </p:nvSpPr>
        <p:spPr>
          <a:xfrm>
            <a:off x="379453" y="4444769"/>
            <a:ext cx="5453379" cy="1857175"/>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defTabSz="1219170" fontAlgn="base">
              <a:spcBef>
                <a:spcPct val="0"/>
              </a:spcBef>
              <a:spcAft>
                <a:spcPct val="0"/>
              </a:spcAft>
              <a:defRPr/>
            </a:pPr>
            <a:r>
              <a:rPr lang="en-US" sz="2133" b="1" dirty="0">
                <a:solidFill>
                  <a:srgbClr val="000000"/>
                </a:solidFill>
                <a:latin typeface="Arial" panose="020B0604020202020204" pitchFamily="34" charset="0"/>
                <a:cs typeface="Arial" panose="020B0604020202020204" pitchFamily="34" charset="0"/>
              </a:rPr>
              <a:t>Community Coalitions</a:t>
            </a:r>
          </a:p>
          <a:p>
            <a:pPr marL="380144" indent="-380144" defTabSz="1219170" fontAlgn="base">
              <a:spcBef>
                <a:spcPct val="0"/>
              </a:spcBef>
              <a:spcAft>
                <a:spcPct val="0"/>
              </a:spcAft>
              <a:buFont typeface="Arial" panose="020B0604020202020204" pitchFamily="34" charset="0"/>
              <a:buChar char="•"/>
              <a:defRPr/>
            </a:pPr>
            <a:r>
              <a:rPr lang="en-US" sz="1867" dirty="0">
                <a:solidFill>
                  <a:srgbClr val="000000"/>
                </a:solidFill>
                <a:latin typeface="Arial" panose="020B0604020202020204" pitchFamily="34" charset="0"/>
                <a:cs typeface="Arial" panose="020B0604020202020204" pitchFamily="34" charset="0"/>
              </a:rPr>
              <a:t>150 local coalitions (funded/unfunded)</a:t>
            </a:r>
          </a:p>
          <a:p>
            <a:pPr marL="380144" indent="-380144" defTabSz="1219170" fontAlgn="base">
              <a:spcBef>
                <a:spcPct val="0"/>
              </a:spcBef>
              <a:spcAft>
                <a:spcPct val="0"/>
              </a:spcAft>
              <a:buFont typeface="Arial" panose="020B0604020202020204" pitchFamily="34" charset="0"/>
              <a:buChar char="•"/>
              <a:defRPr/>
            </a:pPr>
            <a:r>
              <a:rPr lang="en-US" sz="1867" b="1" i="1" dirty="0">
                <a:solidFill>
                  <a:srgbClr val="000000"/>
                </a:solidFill>
                <a:latin typeface="Arial" panose="020B0604020202020204" pitchFamily="34" charset="0"/>
                <a:cs typeface="Arial" panose="020B0604020202020204" pitchFamily="34" charset="0"/>
              </a:rPr>
              <a:t>OASAS Funded</a:t>
            </a:r>
          </a:p>
          <a:p>
            <a:pPr marL="990575" lvl="1" indent="-380990" defTabSz="1219170" fontAlgn="base">
              <a:spcBef>
                <a:spcPct val="0"/>
              </a:spcBef>
              <a:spcAft>
                <a:spcPct val="0"/>
              </a:spcAft>
              <a:buFont typeface="Courier New" panose="02070309020205020404" pitchFamily="49" charset="0"/>
              <a:buChar char="o"/>
              <a:defRPr/>
            </a:pPr>
            <a:r>
              <a:rPr lang="en-US" sz="1867" dirty="0">
                <a:solidFill>
                  <a:srgbClr val="000000"/>
                </a:solidFill>
                <a:latin typeface="Arial" panose="020B0604020202020204" pitchFamily="34" charset="0"/>
                <a:cs typeface="Arial" panose="020B0604020202020204" pitchFamily="34" charset="0"/>
              </a:rPr>
              <a:t>14 Special Populations</a:t>
            </a:r>
          </a:p>
          <a:p>
            <a:pPr marL="990575" lvl="1" indent="-380990" defTabSz="1219170" fontAlgn="base">
              <a:spcBef>
                <a:spcPct val="0"/>
              </a:spcBef>
              <a:spcAft>
                <a:spcPct val="0"/>
              </a:spcAft>
              <a:buFont typeface="Courier New" panose="02070309020205020404" pitchFamily="49" charset="0"/>
              <a:buChar char="o"/>
              <a:defRPr/>
            </a:pPr>
            <a:r>
              <a:rPr lang="en-US" sz="1867" dirty="0">
                <a:solidFill>
                  <a:srgbClr val="000000"/>
                </a:solidFill>
                <a:latin typeface="Arial" panose="020B0604020202020204" pitchFamily="34" charset="0"/>
                <a:cs typeface="Arial" panose="020B0604020202020204" pitchFamily="34" charset="0"/>
              </a:rPr>
              <a:t>6 Partnership for Success Coalitions</a:t>
            </a:r>
          </a:p>
          <a:p>
            <a:pPr marL="990575" lvl="1" indent="-380990" defTabSz="1219170" fontAlgn="base">
              <a:spcBef>
                <a:spcPct val="0"/>
              </a:spcBef>
              <a:spcAft>
                <a:spcPct val="0"/>
              </a:spcAft>
              <a:buFont typeface="Courier New" panose="02070309020205020404" pitchFamily="49" charset="0"/>
              <a:buChar char="o"/>
              <a:defRPr/>
            </a:pPr>
            <a:r>
              <a:rPr lang="en-US" sz="1867" dirty="0">
                <a:solidFill>
                  <a:srgbClr val="000000"/>
                </a:solidFill>
                <a:latin typeface="Arial" panose="020B0604020202020204" pitchFamily="34" charset="0"/>
                <a:cs typeface="Arial" panose="020B0604020202020204" pitchFamily="34" charset="0"/>
              </a:rPr>
              <a:t>5 High opioid burden counties</a:t>
            </a:r>
          </a:p>
        </p:txBody>
      </p:sp>
      <p:sp>
        <p:nvSpPr>
          <p:cNvPr id="5" name="TextBox 4">
            <a:extLst>
              <a:ext uri="{FF2B5EF4-FFF2-40B4-BE49-F238E27FC236}">
                <a16:creationId xmlns:a16="http://schemas.microsoft.com/office/drawing/2014/main" id="{A10813E3-01A8-C7F4-ABBE-D8B7D788AC88}"/>
              </a:ext>
            </a:extLst>
          </p:cNvPr>
          <p:cNvSpPr txBox="1"/>
          <p:nvPr/>
        </p:nvSpPr>
        <p:spPr>
          <a:xfrm>
            <a:off x="0" y="497757"/>
            <a:ext cx="12192000" cy="748988"/>
          </a:xfrm>
          <a:prstGeom prst="rect">
            <a:avLst/>
          </a:prstGeom>
          <a:noFill/>
        </p:spPr>
        <p:txBody>
          <a:bodyPr wrap="square" rtlCol="0">
            <a:spAutoFit/>
          </a:bodyPr>
          <a:lstStyle/>
          <a:p>
            <a:pPr algn="ctr" defTabSz="1219170" fontAlgn="base">
              <a:spcBef>
                <a:spcPct val="0"/>
              </a:spcBef>
              <a:spcAft>
                <a:spcPct val="0"/>
              </a:spcAft>
              <a:defRPr/>
            </a:pPr>
            <a:r>
              <a:rPr lang="en-US" sz="4267" b="1" dirty="0">
                <a:solidFill>
                  <a:srgbClr val="543278"/>
                </a:solidFill>
                <a:latin typeface="Arial" panose="020B0604020202020204" pitchFamily="34" charset="0"/>
                <a:cs typeface="Arial" panose="020B0604020202020204" pitchFamily="34" charset="0"/>
              </a:rPr>
              <a:t>New York State Prevention System</a:t>
            </a:r>
          </a:p>
        </p:txBody>
      </p:sp>
    </p:spTree>
    <p:extLst>
      <p:ext uri="{BB962C8B-B14F-4D97-AF65-F5344CB8AC3E}">
        <p14:creationId xmlns:p14="http://schemas.microsoft.com/office/powerpoint/2010/main" val="210732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3000">
              <a:srgbClr val="694C62"/>
            </a:gs>
            <a:gs pos="7000">
              <a:srgbClr val="90993E"/>
            </a:gs>
            <a:gs pos="58000">
              <a:srgbClr val="39567E"/>
            </a:gs>
          </a:gsLst>
          <a:lin ang="5400000" scaled="1"/>
        </a:gra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72D8DBB-B5C0-6C97-181E-8DCC2A011219}"/>
              </a:ext>
            </a:extLst>
          </p:cNvPr>
          <p:cNvSpPr txBox="1"/>
          <p:nvPr/>
        </p:nvSpPr>
        <p:spPr>
          <a:xfrm>
            <a:off x="8133343" y="3289969"/>
            <a:ext cx="618564" cy="2862322"/>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r>
              <a:rPr lang="en-US" sz="6000" b="1" i="1" dirty="0">
                <a:solidFill>
                  <a:schemeClr val="bg1"/>
                </a:solidFill>
              </a:rPr>
              <a:t>M</a:t>
            </a:r>
          </a:p>
        </p:txBody>
      </p:sp>
      <p:sp>
        <p:nvSpPr>
          <p:cNvPr id="21" name="TextBox 20">
            <a:extLst>
              <a:ext uri="{FF2B5EF4-FFF2-40B4-BE49-F238E27FC236}">
                <a16:creationId xmlns:a16="http://schemas.microsoft.com/office/drawing/2014/main" id="{7915AE3B-EB82-A62E-C69F-9B23A90C06B2}"/>
              </a:ext>
            </a:extLst>
          </p:cNvPr>
          <p:cNvSpPr txBox="1"/>
          <p:nvPr/>
        </p:nvSpPr>
        <p:spPr>
          <a:xfrm>
            <a:off x="7132454" y="3282935"/>
            <a:ext cx="618564" cy="9325630"/>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p>
          <a:p>
            <a:r>
              <a:rPr lang="en-US" sz="6000" b="1" dirty="0">
                <a:solidFill>
                  <a:schemeClr val="bg1"/>
                </a:solidFill>
              </a:rPr>
              <a:t>1</a:t>
            </a:r>
          </a:p>
          <a:p>
            <a:r>
              <a:rPr lang="en-US" sz="6000" b="1" dirty="0">
                <a:solidFill>
                  <a:schemeClr val="bg1"/>
                </a:solidFill>
              </a:rPr>
              <a:t>2</a:t>
            </a:r>
          </a:p>
          <a:p>
            <a:r>
              <a:rPr lang="en-US" sz="6000" b="1" dirty="0">
                <a:solidFill>
                  <a:schemeClr val="bg1"/>
                </a:solidFill>
              </a:rPr>
              <a:t>3</a:t>
            </a:r>
          </a:p>
          <a:p>
            <a:r>
              <a:rPr lang="en-US" sz="6000" b="1" dirty="0">
                <a:solidFill>
                  <a:schemeClr val="bg1"/>
                </a:solidFill>
              </a:rPr>
              <a:t>4</a:t>
            </a:r>
          </a:p>
          <a:p>
            <a:r>
              <a:rPr lang="en-US" sz="6000" b="1" dirty="0">
                <a:solidFill>
                  <a:schemeClr val="bg1"/>
                </a:solidFill>
              </a:rPr>
              <a:t>5</a:t>
            </a:r>
          </a:p>
          <a:p>
            <a:r>
              <a:rPr lang="en-US" sz="6000" b="1" dirty="0">
                <a:solidFill>
                  <a:schemeClr val="bg1"/>
                </a:solidFill>
              </a:rPr>
              <a:t>6</a:t>
            </a:r>
          </a:p>
          <a:p>
            <a:r>
              <a:rPr lang="en-US" sz="6000" b="1" dirty="0">
                <a:solidFill>
                  <a:schemeClr val="bg1"/>
                </a:solidFill>
              </a:rPr>
              <a:t>7</a:t>
            </a:r>
          </a:p>
          <a:p>
            <a:r>
              <a:rPr lang="en-US" sz="6000" b="1" dirty="0">
                <a:solidFill>
                  <a:schemeClr val="bg1"/>
                </a:solidFill>
              </a:rPr>
              <a:t>8</a:t>
            </a:r>
          </a:p>
        </p:txBody>
      </p:sp>
      <p:sp>
        <p:nvSpPr>
          <p:cNvPr id="22" name="TextBox 21">
            <a:extLst>
              <a:ext uri="{FF2B5EF4-FFF2-40B4-BE49-F238E27FC236}">
                <a16:creationId xmlns:a16="http://schemas.microsoft.com/office/drawing/2014/main" id="{8998C61F-D382-8E6D-5A3C-4D7ABE4CFBFD}"/>
              </a:ext>
            </a:extLst>
          </p:cNvPr>
          <p:cNvSpPr txBox="1"/>
          <p:nvPr/>
        </p:nvSpPr>
        <p:spPr>
          <a:xfrm>
            <a:off x="7650614" y="3255225"/>
            <a:ext cx="618564" cy="8402300"/>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p>
          <a:p>
            <a:r>
              <a:rPr lang="en-US" sz="6000" b="1" dirty="0">
                <a:solidFill>
                  <a:schemeClr val="bg1"/>
                </a:solidFill>
              </a:rPr>
              <a:t>1</a:t>
            </a:r>
          </a:p>
          <a:p>
            <a:r>
              <a:rPr lang="en-US" sz="6000" b="1" dirty="0">
                <a:solidFill>
                  <a:schemeClr val="bg1"/>
                </a:solidFill>
              </a:rPr>
              <a:t>2</a:t>
            </a:r>
          </a:p>
          <a:p>
            <a:r>
              <a:rPr lang="en-US" sz="6000" b="1" dirty="0">
                <a:solidFill>
                  <a:schemeClr val="bg1"/>
                </a:solidFill>
              </a:rPr>
              <a:t>3</a:t>
            </a:r>
          </a:p>
          <a:p>
            <a:r>
              <a:rPr lang="en-US" sz="6000" b="1" dirty="0">
                <a:solidFill>
                  <a:schemeClr val="bg1"/>
                </a:solidFill>
              </a:rPr>
              <a:t>4</a:t>
            </a:r>
          </a:p>
          <a:p>
            <a:r>
              <a:rPr lang="en-US" sz="6000" b="1" dirty="0">
                <a:solidFill>
                  <a:schemeClr val="bg1"/>
                </a:solidFill>
              </a:rPr>
              <a:t>5</a:t>
            </a:r>
          </a:p>
          <a:p>
            <a:r>
              <a:rPr lang="en-US" sz="6000" b="1" dirty="0">
                <a:solidFill>
                  <a:schemeClr val="bg1"/>
                </a:solidFill>
              </a:rPr>
              <a:t>6</a:t>
            </a:r>
          </a:p>
          <a:p>
            <a:r>
              <a:rPr lang="en-US" sz="6000" b="1" dirty="0">
                <a:solidFill>
                  <a:schemeClr val="bg1"/>
                </a:solidFill>
              </a:rPr>
              <a:t>7</a:t>
            </a:r>
          </a:p>
        </p:txBody>
      </p:sp>
      <p:sp>
        <p:nvSpPr>
          <p:cNvPr id="20" name="Freeform: Shape 19">
            <a:extLst>
              <a:ext uri="{FF2B5EF4-FFF2-40B4-BE49-F238E27FC236}">
                <a16:creationId xmlns:a16="http://schemas.microsoft.com/office/drawing/2014/main" id="{22852130-CEF2-ED87-32F6-23FD66352EE9}"/>
              </a:ext>
            </a:extLst>
          </p:cNvPr>
          <p:cNvSpPr/>
          <p:nvPr/>
        </p:nvSpPr>
        <p:spPr>
          <a:xfrm>
            <a:off x="0" y="0"/>
            <a:ext cx="12192000" cy="6858000"/>
          </a:xfrm>
          <a:custGeom>
            <a:avLst/>
            <a:gdLst>
              <a:gd name="connsiteX0" fmla="*/ 7128933 w 12192000"/>
              <a:gd name="connsiteY0" fmla="*/ 3318933 h 6858000"/>
              <a:gd name="connsiteX1" fmla="*/ 7128933 w 12192000"/>
              <a:gd name="connsiteY1" fmla="*/ 4267200 h 6858000"/>
              <a:gd name="connsiteX2" fmla="*/ 8940800 w 12192000"/>
              <a:gd name="connsiteY2" fmla="*/ 4267200 h 6858000"/>
              <a:gd name="connsiteX3" fmla="*/ 8940800 w 12192000"/>
              <a:gd name="connsiteY3" fmla="*/ 331893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128933" y="3318933"/>
                </a:moveTo>
                <a:lnTo>
                  <a:pt x="7128933" y="4267200"/>
                </a:lnTo>
                <a:lnTo>
                  <a:pt x="8940800" y="4267200"/>
                </a:lnTo>
                <a:lnTo>
                  <a:pt x="8940800" y="3318933"/>
                </a:lnTo>
                <a:close/>
                <a:moveTo>
                  <a:pt x="0" y="0"/>
                </a:moveTo>
                <a:lnTo>
                  <a:pt x="12192000" y="0"/>
                </a:lnTo>
                <a:lnTo>
                  <a:pt x="12192000" y="6858000"/>
                </a:lnTo>
                <a:lnTo>
                  <a:pt x="0" y="6858000"/>
                </a:lnTo>
                <a:close/>
              </a:path>
            </a:pathLst>
          </a:custGeom>
          <a:solidFill>
            <a:srgbClr val="39567E"/>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2615DB-5B2C-CC9A-D662-3DA77658F64F}"/>
              </a:ext>
            </a:extLst>
          </p:cNvPr>
          <p:cNvSpPr txBox="1">
            <a:spLocks/>
          </p:cNvSpPr>
          <p:nvPr/>
        </p:nvSpPr>
        <p:spPr>
          <a:xfrm>
            <a:off x="0" y="443914"/>
            <a:ext cx="12192000" cy="13742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Demographic Shifts</a:t>
            </a:r>
          </a:p>
          <a:p>
            <a:pPr algn="ctr"/>
            <a:r>
              <a:rPr lang="en-US" sz="3200" b="1" i="1" dirty="0">
                <a:solidFill>
                  <a:schemeClr val="bg1"/>
                </a:solidFill>
              </a:rPr>
              <a:t>America is Growing Older  </a:t>
            </a:r>
          </a:p>
        </p:txBody>
      </p:sp>
      <p:sp>
        <p:nvSpPr>
          <p:cNvPr id="3" name="TextBox 2">
            <a:extLst>
              <a:ext uri="{FF2B5EF4-FFF2-40B4-BE49-F238E27FC236}">
                <a16:creationId xmlns:a16="http://schemas.microsoft.com/office/drawing/2014/main" id="{3F8F4BB4-4837-4379-3FB9-71A16591E9B2}"/>
              </a:ext>
            </a:extLst>
          </p:cNvPr>
          <p:cNvSpPr txBox="1"/>
          <p:nvPr/>
        </p:nvSpPr>
        <p:spPr>
          <a:xfrm>
            <a:off x="2686186" y="2191369"/>
            <a:ext cx="6829954" cy="1015663"/>
          </a:xfrm>
          <a:prstGeom prst="rect">
            <a:avLst/>
          </a:prstGeom>
          <a:noFill/>
        </p:spPr>
        <p:txBody>
          <a:bodyPr wrap="square" rtlCol="0">
            <a:spAutoFit/>
          </a:bodyPr>
          <a:lstStyle/>
          <a:p>
            <a:pPr algn="ctr"/>
            <a:r>
              <a:rPr lang="en-US" sz="3600" b="1" dirty="0">
                <a:solidFill>
                  <a:srgbClr val="B3CFE7"/>
                </a:solidFill>
                <a:effectLst>
                  <a:outerShdw blurRad="38100" dist="38100" dir="2700000" algn="tl">
                    <a:srgbClr val="000000">
                      <a:alpha val="43137"/>
                    </a:srgbClr>
                  </a:outerShdw>
                </a:effectLst>
              </a:rPr>
              <a:t>Americans 65 and Older</a:t>
            </a:r>
          </a:p>
          <a:p>
            <a:pPr algn="ctr"/>
            <a:r>
              <a:rPr lang="en-US" sz="2400" b="1" i="1" dirty="0">
                <a:solidFill>
                  <a:srgbClr val="B3CFE7"/>
                </a:solidFill>
                <a:effectLst>
                  <a:outerShdw blurRad="38100" dist="38100" dir="2700000" algn="tl">
                    <a:srgbClr val="000000">
                      <a:alpha val="43137"/>
                    </a:srgbClr>
                  </a:outerShdw>
                </a:effectLst>
              </a:rPr>
              <a:t>In Millions </a:t>
            </a:r>
          </a:p>
        </p:txBody>
      </p:sp>
      <p:sp>
        <p:nvSpPr>
          <p:cNvPr id="4" name="TextBox 3">
            <a:extLst>
              <a:ext uri="{FF2B5EF4-FFF2-40B4-BE49-F238E27FC236}">
                <a16:creationId xmlns:a16="http://schemas.microsoft.com/office/drawing/2014/main" id="{9824B9E6-9C3B-F238-333E-BA85C7BD9754}"/>
              </a:ext>
            </a:extLst>
          </p:cNvPr>
          <p:cNvSpPr txBox="1"/>
          <p:nvPr/>
        </p:nvSpPr>
        <p:spPr>
          <a:xfrm>
            <a:off x="3117549" y="4629374"/>
            <a:ext cx="1707669" cy="646331"/>
          </a:xfrm>
          <a:prstGeom prst="rect">
            <a:avLst/>
          </a:prstGeom>
          <a:noFill/>
        </p:spPr>
        <p:txBody>
          <a:bodyPr wrap="square" rtlCol="0">
            <a:spAutoFit/>
          </a:bodyPr>
          <a:lstStyle/>
          <a:p>
            <a:pPr algn="ctr"/>
            <a:r>
              <a:rPr lang="en-US" sz="3600" b="1" dirty="0">
                <a:solidFill>
                  <a:srgbClr val="E7E6E6"/>
                </a:solidFill>
                <a:effectLst>
                  <a:outerShdw blurRad="38100" dist="38100" dir="2700000" algn="tl">
                    <a:srgbClr val="000000">
                      <a:alpha val="43137"/>
                    </a:srgbClr>
                  </a:outerShdw>
                </a:effectLst>
              </a:rPr>
              <a:t>2022</a:t>
            </a:r>
          </a:p>
        </p:txBody>
      </p:sp>
      <p:sp>
        <p:nvSpPr>
          <p:cNvPr id="5" name="TextBox 4">
            <a:extLst>
              <a:ext uri="{FF2B5EF4-FFF2-40B4-BE49-F238E27FC236}">
                <a16:creationId xmlns:a16="http://schemas.microsoft.com/office/drawing/2014/main" id="{66EA3A59-A4D2-C9C3-CCAF-3BE06B14879B}"/>
              </a:ext>
            </a:extLst>
          </p:cNvPr>
          <p:cNvSpPr txBox="1"/>
          <p:nvPr/>
        </p:nvSpPr>
        <p:spPr>
          <a:xfrm>
            <a:off x="7076050" y="4629374"/>
            <a:ext cx="1842868" cy="646331"/>
          </a:xfrm>
          <a:prstGeom prst="rect">
            <a:avLst/>
          </a:prstGeom>
          <a:noFill/>
        </p:spPr>
        <p:txBody>
          <a:bodyPr wrap="square" rtlCol="0">
            <a:spAutoFit/>
          </a:bodyPr>
          <a:lstStyle/>
          <a:p>
            <a:pPr algn="ctr"/>
            <a:r>
              <a:rPr lang="en-US" sz="3600" b="1" dirty="0">
                <a:solidFill>
                  <a:srgbClr val="E7E6E6"/>
                </a:solidFill>
                <a:effectLst>
                  <a:outerShdw blurRad="38100" dist="38100" dir="2700000" algn="tl">
                    <a:srgbClr val="000000">
                      <a:alpha val="43137"/>
                    </a:srgbClr>
                  </a:outerShdw>
                </a:effectLst>
              </a:rPr>
              <a:t>2050</a:t>
            </a:r>
          </a:p>
        </p:txBody>
      </p:sp>
      <p:sp>
        <p:nvSpPr>
          <p:cNvPr id="7" name="TextBox 6">
            <a:extLst>
              <a:ext uri="{FF2B5EF4-FFF2-40B4-BE49-F238E27FC236}">
                <a16:creationId xmlns:a16="http://schemas.microsoft.com/office/drawing/2014/main" id="{45EA2E5D-D7F8-5C30-CED3-768A3AE65AE4}"/>
              </a:ext>
            </a:extLst>
          </p:cNvPr>
          <p:cNvSpPr txBox="1"/>
          <p:nvPr/>
        </p:nvSpPr>
        <p:spPr>
          <a:xfrm>
            <a:off x="2964873" y="3334043"/>
            <a:ext cx="1818145" cy="969496"/>
          </a:xfrm>
          <a:prstGeom prst="rect">
            <a:avLst/>
          </a:prstGeom>
          <a:solidFill>
            <a:srgbClr val="3B3838"/>
          </a:solidFill>
          <a:ln>
            <a:solidFill>
              <a:schemeClr val="accent1">
                <a:shade val="15000"/>
              </a:schemeClr>
            </a:solidFill>
          </a:ln>
          <a:effectLst>
            <a:outerShdw blurRad="63500" sx="102000" sy="102000" algn="ctr" rotWithShape="0">
              <a:prstClr val="black">
                <a:alpha val="40000"/>
              </a:prstClr>
            </a:outerShdw>
          </a:effectLst>
        </p:spPr>
        <p:txBody>
          <a:bodyPr wrap="square" tIns="0" rtlCol="0">
            <a:spAutoFit/>
          </a:bodyPr>
          <a:lstStyle/>
          <a:p>
            <a:pPr algn="ctr"/>
            <a:r>
              <a:rPr lang="en-US" sz="6000" b="1" dirty="0">
                <a:solidFill>
                  <a:schemeClr val="bg1"/>
                </a:solidFill>
              </a:rPr>
              <a:t>58</a:t>
            </a:r>
            <a:r>
              <a:rPr lang="en-US" sz="6000" b="1" i="1" dirty="0">
                <a:solidFill>
                  <a:schemeClr val="bg1"/>
                </a:solidFill>
              </a:rPr>
              <a:t>M</a:t>
            </a:r>
          </a:p>
        </p:txBody>
      </p:sp>
      <p:sp>
        <p:nvSpPr>
          <p:cNvPr id="8" name="Rectangle 7">
            <a:extLst>
              <a:ext uri="{FF2B5EF4-FFF2-40B4-BE49-F238E27FC236}">
                <a16:creationId xmlns:a16="http://schemas.microsoft.com/office/drawing/2014/main" id="{61D5ECF5-8C70-C9F0-370B-0BC44FE22D08}"/>
              </a:ext>
            </a:extLst>
          </p:cNvPr>
          <p:cNvSpPr/>
          <p:nvPr/>
        </p:nvSpPr>
        <p:spPr>
          <a:xfrm>
            <a:off x="124946" y="-8545"/>
            <a:ext cx="125566" cy="6885432"/>
          </a:xfrm>
          <a:prstGeom prst="rect">
            <a:avLst/>
          </a:prstGeom>
          <a:solidFill>
            <a:srgbClr val="494A4D">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6FBE74-E3C4-8E5C-6835-97809CC646B9}"/>
              </a:ext>
            </a:extLst>
          </p:cNvPr>
          <p:cNvSpPr/>
          <p:nvPr/>
        </p:nvSpPr>
        <p:spPr>
          <a:xfrm>
            <a:off x="-620" y="0"/>
            <a:ext cx="125566" cy="6873624"/>
          </a:xfrm>
          <a:prstGeom prst="rect">
            <a:avLst/>
          </a:prstGeom>
          <a:solidFill>
            <a:srgbClr val="91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81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91BE3CB-7798-7B95-4908-966824713665}"/>
              </a:ext>
            </a:extLst>
          </p:cNvPr>
          <p:cNvSpPr txBox="1"/>
          <p:nvPr/>
        </p:nvSpPr>
        <p:spPr>
          <a:xfrm>
            <a:off x="216600" y="2346324"/>
            <a:ext cx="6082601" cy="325210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933" b="1" dirty="0">
                <a:solidFill>
                  <a:srgbClr val="EEECE1">
                    <a:lumMod val="10000"/>
                  </a:srgbClr>
                </a:solidFill>
                <a:latin typeface="Arial" panose="020B0604020202020204" pitchFamily="34" charset="0"/>
                <a:cs typeface="Arial" panose="020B0604020202020204" pitchFamily="34" charset="0"/>
              </a:rPr>
              <a:t>New York State</a:t>
            </a:r>
            <a:br>
              <a:rPr lang="en-US" sz="3200" b="1" dirty="0">
                <a:solidFill>
                  <a:srgbClr val="EEECE1">
                    <a:lumMod val="10000"/>
                  </a:srgbClr>
                </a:solidFill>
                <a:latin typeface="Arial" panose="020B0604020202020204" pitchFamily="34" charset="0"/>
                <a:cs typeface="Arial" panose="020B0604020202020204" pitchFamily="34" charset="0"/>
              </a:rPr>
            </a:br>
            <a:endParaRPr lang="en-US" sz="1067" b="1"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4.6M individuals aged 60+</a:t>
            </a:r>
            <a:br>
              <a:rPr lang="en-US" sz="2133" dirty="0">
                <a:solidFill>
                  <a:srgbClr val="EEECE1">
                    <a:lumMod val="10000"/>
                  </a:srgbClr>
                </a:solidFill>
                <a:latin typeface="Arial" panose="020B0604020202020204" pitchFamily="34" charset="0"/>
                <a:cs typeface="Arial" panose="020B0604020202020204" pitchFamily="34" charset="0"/>
              </a:rPr>
            </a:b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Fourth in nation for number of older adults, behind California, Florida, and Texas</a:t>
            </a:r>
            <a:br>
              <a:rPr lang="en-US" sz="2133" dirty="0">
                <a:solidFill>
                  <a:srgbClr val="EEECE1">
                    <a:lumMod val="10000"/>
                  </a:srgbClr>
                </a:solidFill>
                <a:latin typeface="Arial" panose="020B0604020202020204" pitchFamily="34" charset="0"/>
                <a:cs typeface="Arial" panose="020B0604020202020204" pitchFamily="34" charset="0"/>
              </a:rPr>
            </a:b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Counties with older adult populations of 30% or more are expected to increase:</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9 counties (2020)</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33 counties (2030)</a:t>
            </a:r>
          </a:p>
        </p:txBody>
      </p:sp>
      <p:pic>
        <p:nvPicPr>
          <p:cNvPr id="17" name="Picture 16" descr="A group of people posing for a photo&#10;&#10;Description automatically generated">
            <a:extLst>
              <a:ext uri="{FF2B5EF4-FFF2-40B4-BE49-F238E27FC236}">
                <a16:creationId xmlns:a16="http://schemas.microsoft.com/office/drawing/2014/main" id="{3BDA59B5-57AC-2F72-15FE-966748ECFC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05601" y="2616200"/>
            <a:ext cx="526980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a:extLst>
              <a:ext uri="{FF2B5EF4-FFF2-40B4-BE49-F238E27FC236}">
                <a16:creationId xmlns:a16="http://schemas.microsoft.com/office/drawing/2014/main" id="{079F0B01-F315-722F-6FEC-874AA4666C7D}"/>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Older Adults In New York State</a:t>
            </a:r>
          </a:p>
        </p:txBody>
      </p:sp>
    </p:spTree>
    <p:extLst>
      <p:ext uri="{BB962C8B-B14F-4D97-AF65-F5344CB8AC3E}">
        <p14:creationId xmlns:p14="http://schemas.microsoft.com/office/powerpoint/2010/main" val="1752804874"/>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797FF1-F0ED-21FD-D32D-04AB2BD7CC18}"/>
              </a:ext>
            </a:extLst>
          </p:cNvPr>
          <p:cNvSpPr txBox="1"/>
          <p:nvPr/>
        </p:nvSpPr>
        <p:spPr>
          <a:xfrm>
            <a:off x="-8877" y="6365558"/>
            <a:ext cx="9144000" cy="461665"/>
          </a:xfrm>
          <a:prstGeom prst="rect">
            <a:avLst/>
          </a:prstGeom>
          <a:noFill/>
        </p:spPr>
        <p:txBody>
          <a:bodyPr wrap="square">
            <a:spAutoFit/>
          </a:bodyPr>
          <a:lstStyle/>
          <a:p>
            <a:pPr defTabSz="1219170" fontAlgn="base">
              <a:spcBef>
                <a:spcPct val="0"/>
              </a:spcBef>
              <a:spcAft>
                <a:spcPct val="0"/>
              </a:spcAft>
            </a:pPr>
            <a:r>
              <a:rPr lang="en-US" sz="1200" i="1" dirty="0">
                <a:solidFill>
                  <a:srgbClr val="040206"/>
                </a:solidFill>
                <a:latin typeface="Arial" panose="020B0604020202020204" pitchFamily="34" charset="0"/>
                <a:cs typeface="Arial" panose="020B0604020202020204" pitchFamily="34" charset="0"/>
              </a:rPr>
              <a:t>White AM, Orosz A, Powell PA, Koob GF. Alcohol and aging - An area of increasing concern. Alcohol. 2023 Mar;107:19-27. Available from: https://doi.org/10.1016/j.alcohol.2022.07.005</a:t>
            </a:r>
          </a:p>
        </p:txBody>
      </p:sp>
      <p:pic>
        <p:nvPicPr>
          <p:cNvPr id="5" name="Picture 4">
            <a:extLst>
              <a:ext uri="{FF2B5EF4-FFF2-40B4-BE49-F238E27FC236}">
                <a16:creationId xmlns:a16="http://schemas.microsoft.com/office/drawing/2014/main" id="{54AB9D29-2399-5519-997B-88EBAF8FAD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2108200"/>
            <a:ext cx="2554339" cy="34057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5A424642-88FB-7810-AEC0-1AF24B0EFA86}"/>
              </a:ext>
            </a:extLst>
          </p:cNvPr>
          <p:cNvSpPr txBox="1"/>
          <p:nvPr/>
        </p:nvSpPr>
        <p:spPr>
          <a:xfrm>
            <a:off x="3048000" y="2210654"/>
            <a:ext cx="8839200" cy="31702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Increase of those age 65+ with higher levels of alcohol use and Alcohol Use Disorder (AUD) overburdens healthcare system </a:t>
            </a:r>
            <a:br>
              <a:rPr lang="en-US" sz="2400" dirty="0">
                <a:solidFill>
                  <a:srgbClr val="EEECE1">
                    <a:lumMod val="10000"/>
                  </a:srgbClr>
                </a:solidFill>
                <a:latin typeface="Arial" panose="020B0604020202020204" pitchFamily="34" charset="0"/>
                <a:cs typeface="Arial" panose="020B0604020202020204" pitchFamily="34" charset="0"/>
              </a:rPr>
            </a:br>
            <a:endParaRPr lang="en-US" sz="2400"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Excessive alcohol consumption by older adults increases risks of:</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AUD</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adverse medication interactions</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sleep disturbance</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cardiovascular disease</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cancer</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injuries/death due to falls</a:t>
            </a:r>
          </a:p>
        </p:txBody>
      </p:sp>
      <p:sp>
        <p:nvSpPr>
          <p:cNvPr id="2" name="TextBox 1">
            <a:extLst>
              <a:ext uri="{FF2B5EF4-FFF2-40B4-BE49-F238E27FC236}">
                <a16:creationId xmlns:a16="http://schemas.microsoft.com/office/drawing/2014/main" id="{D212A41E-6CC7-94F9-B124-2026BE94AF9C}"/>
              </a:ext>
            </a:extLst>
          </p:cNvPr>
          <p:cNvSpPr txBox="1"/>
          <p:nvPr/>
        </p:nvSpPr>
        <p:spPr>
          <a:xfrm>
            <a:off x="0" y="497757"/>
            <a:ext cx="12192000" cy="748988"/>
          </a:xfrm>
          <a:prstGeom prst="rect">
            <a:avLst/>
          </a:prstGeom>
          <a:noFill/>
        </p:spPr>
        <p:txBody>
          <a:bodyPr wrap="square" rtlCol="0">
            <a:spAutoFit/>
          </a:bodyPr>
          <a:lstStyle/>
          <a:p>
            <a:pPr algn="ctr" defTabSz="1219170" fontAlgn="base">
              <a:spcBef>
                <a:spcPct val="0"/>
              </a:spcBef>
              <a:spcAft>
                <a:spcPct val="0"/>
              </a:spcAft>
              <a:defRPr/>
            </a:pPr>
            <a:r>
              <a:rPr lang="en-US" sz="4267" b="1" dirty="0">
                <a:solidFill>
                  <a:srgbClr val="543278"/>
                </a:solidFill>
                <a:latin typeface="Arial" panose="020B0604020202020204" pitchFamily="34" charset="0"/>
                <a:cs typeface="Arial" panose="020B0604020202020204" pitchFamily="34" charset="0"/>
              </a:rPr>
              <a:t>Older Adults and Alcohol Use</a:t>
            </a:r>
          </a:p>
        </p:txBody>
      </p:sp>
    </p:spTree>
    <p:extLst>
      <p:ext uri="{BB962C8B-B14F-4D97-AF65-F5344CB8AC3E}">
        <p14:creationId xmlns:p14="http://schemas.microsoft.com/office/powerpoint/2010/main" val="3265835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003AD-B943-0BBD-8112-88D36E51AADF}"/>
              </a:ext>
            </a:extLst>
          </p:cNvPr>
          <p:cNvSpPr txBox="1"/>
          <p:nvPr/>
        </p:nvSpPr>
        <p:spPr>
          <a:xfrm>
            <a:off x="4791947" y="2321006"/>
            <a:ext cx="7213600" cy="21854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defTabSz="1219170" fontAlgn="base">
              <a:spcBef>
                <a:spcPct val="0"/>
              </a:spcBef>
              <a:spcAft>
                <a:spcPct val="0"/>
              </a:spcAft>
              <a:buFont typeface="Arial" panose="020B0604020202020204" pitchFamily="34" charset="0"/>
              <a:buChar char="•"/>
            </a:pPr>
            <a:r>
              <a:rPr lang="en-US" sz="2133" b="1" dirty="0">
                <a:solidFill>
                  <a:srgbClr val="EEECE1">
                    <a:lumMod val="10000"/>
                  </a:srgbClr>
                </a:solidFill>
                <a:latin typeface="Arial" panose="020B0604020202020204" pitchFamily="34" charset="0"/>
                <a:cs typeface="Arial" panose="020B0604020202020204" pitchFamily="34" charset="0"/>
              </a:rPr>
              <a:t>High-risk drinkers age 45+:</a:t>
            </a:r>
          </a:p>
          <a:p>
            <a:pPr marL="990575" lvl="1" indent="-380990" defTabSz="1219170" fontAlgn="base">
              <a:spcBef>
                <a:spcPct val="0"/>
              </a:spcBef>
              <a:spcAft>
                <a:spcPct val="0"/>
              </a:spcAft>
              <a:buFont typeface="Courier New" panose="02070309020205020404" pitchFamily="49" charset="0"/>
              <a:buChar char="o"/>
            </a:pPr>
            <a:r>
              <a:rPr lang="en-US" sz="1867" dirty="0">
                <a:solidFill>
                  <a:srgbClr val="EEECE1">
                    <a:lumMod val="10000"/>
                  </a:srgbClr>
                </a:solidFill>
                <a:latin typeface="Arial" panose="020B0604020202020204" pitchFamily="34" charset="0"/>
                <a:cs typeface="Arial" panose="020B0604020202020204" pitchFamily="34" charset="0"/>
              </a:rPr>
              <a:t>Up to 7.5x more likely to be admitted to EDs* for alcohol-related injury compared with those age 18–34</a:t>
            </a:r>
          </a:p>
          <a:p>
            <a:pPr marL="380990" indent="-380990" defTabSz="1219170" fontAlgn="base">
              <a:spcBef>
                <a:spcPct val="0"/>
              </a:spcBef>
              <a:spcAft>
                <a:spcPct val="0"/>
              </a:spcAft>
              <a:buFont typeface="Arial" panose="020B0604020202020204" pitchFamily="34" charset="0"/>
              <a:buChar char="•"/>
            </a:pPr>
            <a:endParaRPr lang="en-US" sz="18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b="1" kern="100" dirty="0">
                <a:solidFill>
                  <a:srgbClr val="EEECE1">
                    <a:lumMod val="10000"/>
                  </a:srgbClr>
                </a:solidFill>
                <a:latin typeface="Arial" panose="020B0604020202020204" pitchFamily="34" charset="0"/>
                <a:ea typeface="Calibri" panose="020F0502020204030204" pitchFamily="34" charset="0"/>
                <a:cs typeface="Arial" panose="020B0604020202020204" pitchFamily="34" charset="0"/>
              </a:rPr>
              <a:t>Older adults face additional risks from alcohol use</a:t>
            </a:r>
          </a:p>
          <a:p>
            <a:pPr marL="990575" lvl="1" indent="-380990" defTabSz="1219170" fontAlgn="base">
              <a:spcBef>
                <a:spcPct val="0"/>
              </a:spcBef>
              <a:spcAft>
                <a:spcPct val="0"/>
              </a:spcAft>
              <a:buFont typeface="Courier New" panose="02070309020205020404" pitchFamily="49" charset="0"/>
              <a:buChar char="o"/>
            </a:pPr>
            <a:r>
              <a:rPr lang="en-US" sz="1867" kern="100" dirty="0">
                <a:solidFill>
                  <a:srgbClr val="EEECE1">
                    <a:lumMod val="10000"/>
                  </a:srgbClr>
                </a:solidFill>
                <a:latin typeface="Arial" panose="020B0604020202020204" pitchFamily="34" charset="0"/>
                <a:ea typeface="Calibri" panose="020F0502020204030204" pitchFamily="34" charset="0"/>
                <a:cs typeface="Arial" panose="020B0604020202020204" pitchFamily="34" charset="0"/>
              </a:rPr>
              <a:t>More likely to take medications (which may negatively interact with alcohol) </a:t>
            </a:r>
            <a:endParaRPr lang="en-US" sz="2400" dirty="0">
              <a:solidFill>
                <a:srgbClr val="543278"/>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6161EA-D67D-4371-79B9-E9B6604ABA50}"/>
              </a:ext>
            </a:extLst>
          </p:cNvPr>
          <p:cNvSpPr txBox="1"/>
          <p:nvPr/>
        </p:nvSpPr>
        <p:spPr>
          <a:xfrm>
            <a:off x="0" y="6375400"/>
            <a:ext cx="9855200" cy="420756"/>
          </a:xfrm>
          <a:prstGeom prst="rect">
            <a:avLst/>
          </a:prstGeom>
          <a:noFill/>
        </p:spPr>
        <p:txBody>
          <a:bodyPr wrap="square" rtlCol="0">
            <a:spAutoFit/>
          </a:bodyPr>
          <a:lstStyle/>
          <a:p>
            <a:pPr defTabSz="1219170" fontAlgn="base">
              <a:spcBef>
                <a:spcPct val="0"/>
              </a:spcBef>
              <a:spcAft>
                <a:spcPct val="0"/>
              </a:spcAft>
            </a:pPr>
            <a:r>
              <a:rPr lang="en-US" sz="1067" i="1" dirty="0">
                <a:solidFill>
                  <a:srgbClr val="040206"/>
                </a:solidFill>
                <a:latin typeface="Arial" panose="020B0604020202020204" pitchFamily="34" charset="0"/>
                <a:cs typeface="Arial" panose="020B0604020202020204" pitchFamily="34" charset="0"/>
              </a:rPr>
              <a:t>Richard A Grucza, Jennifer K Bello-Kottenstette, Carrie M Mintz, Jacob T Borodovsky, The changing landscape of alcohol use disorder and problem drinking in the USA: implications for primary care, Family Practice, Volume 37, Issue 6, December 2020, Pages 870–872, </a:t>
            </a:r>
            <a:r>
              <a:rPr lang="en-US" sz="1067" i="1" dirty="0">
                <a:solidFill>
                  <a:srgbClr val="04020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https://doi.org/10.1093/fampra/cmaa066</a:t>
            </a:r>
            <a:endParaRPr lang="en-US" sz="1067" i="1" dirty="0">
              <a:solidFill>
                <a:srgbClr val="04020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8BB86EA-D4B2-A20F-17BD-098C50106E34}"/>
              </a:ext>
            </a:extLst>
          </p:cNvPr>
          <p:cNvSpPr txBox="1"/>
          <p:nvPr/>
        </p:nvSpPr>
        <p:spPr>
          <a:xfrm>
            <a:off x="0" y="482601"/>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spc="-107" dirty="0">
                <a:solidFill>
                  <a:srgbClr val="543278"/>
                </a:solidFill>
                <a:latin typeface="Arial" panose="020B0604020202020204" pitchFamily="34" charset="0"/>
                <a:cs typeface="Arial" panose="020B0604020202020204" pitchFamily="34" charset="0"/>
              </a:rPr>
              <a:t>Emergency Department Alcohol Related Injuries</a:t>
            </a:r>
          </a:p>
        </p:txBody>
      </p:sp>
      <p:pic>
        <p:nvPicPr>
          <p:cNvPr id="4" name="Picture 3">
            <a:extLst>
              <a:ext uri="{FF2B5EF4-FFF2-40B4-BE49-F238E27FC236}">
                <a16:creationId xmlns:a16="http://schemas.microsoft.com/office/drawing/2014/main" id="{71C981D3-3D81-1AA7-5952-CEA74C835C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50" y="1300541"/>
            <a:ext cx="4465191" cy="5074860"/>
          </a:xfrm>
          <a:prstGeom prst="rect">
            <a:avLst/>
          </a:prstGeom>
        </p:spPr>
      </p:pic>
      <p:sp>
        <p:nvSpPr>
          <p:cNvPr id="7" name="TextBox 6">
            <a:extLst>
              <a:ext uri="{FF2B5EF4-FFF2-40B4-BE49-F238E27FC236}">
                <a16:creationId xmlns:a16="http://schemas.microsoft.com/office/drawing/2014/main" id="{2B441CB7-9A9E-B1F0-3FBB-F6F614BB7FA6}"/>
              </a:ext>
            </a:extLst>
          </p:cNvPr>
          <p:cNvSpPr txBox="1"/>
          <p:nvPr/>
        </p:nvSpPr>
        <p:spPr>
          <a:xfrm>
            <a:off x="9606224" y="4536996"/>
            <a:ext cx="2438400" cy="276999"/>
          </a:xfrm>
          <a:prstGeom prst="rect">
            <a:avLst/>
          </a:prstGeom>
          <a:noFill/>
        </p:spPr>
        <p:txBody>
          <a:bodyPr wrap="square">
            <a:spAutoFit/>
          </a:bodyPr>
          <a:lstStyle/>
          <a:p>
            <a:pPr defTabSz="1219170" fontAlgn="base">
              <a:spcBef>
                <a:spcPct val="0"/>
              </a:spcBef>
              <a:spcAft>
                <a:spcPct val="0"/>
              </a:spcAft>
            </a:pPr>
            <a:r>
              <a:rPr lang="en-US" sz="1200" i="1" dirty="0">
                <a:solidFill>
                  <a:srgbClr val="040206"/>
                </a:solidFill>
                <a:latin typeface="Arial" panose="020B0604020202020204" pitchFamily="34" charset="0"/>
                <a:cs typeface="Arial" panose="020B0604020202020204" pitchFamily="34" charset="0"/>
              </a:rPr>
              <a:t>*Emergency Departments (EDs)</a:t>
            </a:r>
            <a:endParaRPr lang="en-US" sz="2400" dirty="0">
              <a:solidFill>
                <a:srgbClr val="543278"/>
              </a:solidFill>
              <a:latin typeface="Calibri" pitchFamily="34" charset="0"/>
              <a:cs typeface="Arial" charset="0"/>
            </a:endParaRPr>
          </a:p>
        </p:txBody>
      </p:sp>
    </p:spTree>
    <p:extLst>
      <p:ext uri="{BB962C8B-B14F-4D97-AF65-F5344CB8AC3E}">
        <p14:creationId xmlns:p14="http://schemas.microsoft.com/office/powerpoint/2010/main" val="663304443"/>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33815-C51E-65D2-8028-1041D45C322D}"/>
              </a:ext>
            </a:extLst>
          </p:cNvPr>
          <p:cNvPicPr>
            <a:picLocks noChangeAspect="1"/>
          </p:cNvPicPr>
          <p:nvPr/>
        </p:nvPicPr>
        <p:blipFill>
          <a:blip r:embed="rId3"/>
          <a:stretch>
            <a:fillRect/>
          </a:stretch>
        </p:blipFill>
        <p:spPr>
          <a:xfrm>
            <a:off x="4978400" y="2084671"/>
            <a:ext cx="7213600" cy="3716677"/>
          </a:xfrm>
          <a:prstGeom prst="rect">
            <a:avLst/>
          </a:prstGeom>
        </p:spPr>
      </p:pic>
      <p:sp>
        <p:nvSpPr>
          <p:cNvPr id="4" name="TextBox 3">
            <a:extLst>
              <a:ext uri="{FF2B5EF4-FFF2-40B4-BE49-F238E27FC236}">
                <a16:creationId xmlns:a16="http://schemas.microsoft.com/office/drawing/2014/main" id="{287F1B35-0C54-50F5-0460-F70F1334F8DE}"/>
              </a:ext>
            </a:extLst>
          </p:cNvPr>
          <p:cNvSpPr txBox="1"/>
          <p:nvPr/>
        </p:nvSpPr>
        <p:spPr>
          <a:xfrm>
            <a:off x="99627" y="3225800"/>
            <a:ext cx="4777173" cy="14052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ea typeface="Calibri" panose="020F0502020204030204" pitchFamily="34" charset="0"/>
                <a:cs typeface="Arial" panose="020B0604020202020204" pitchFamily="34" charset="0"/>
              </a:rPr>
              <a:t>10% of adults aged 65+ drank five or more drinks (men) or four or more drinks (women) on at least one occasion in the past month</a:t>
            </a:r>
            <a:endParaRPr lang="en-US" sz="2400" dirty="0">
              <a:solidFill>
                <a:srgbClr val="EEECE1">
                  <a:lumMod val="10000"/>
                </a:srgb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C952CF1-991D-01CB-B3B9-5AAC277C08A7}"/>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New York State Data: Older Adults</a:t>
            </a:r>
          </a:p>
        </p:txBody>
      </p:sp>
      <p:sp>
        <p:nvSpPr>
          <p:cNvPr id="7" name="TextBox 6">
            <a:extLst>
              <a:ext uri="{FF2B5EF4-FFF2-40B4-BE49-F238E27FC236}">
                <a16:creationId xmlns:a16="http://schemas.microsoft.com/office/drawing/2014/main" id="{3BC62C80-5B88-19FC-9F19-17C13AC3DDB2}"/>
              </a:ext>
            </a:extLst>
          </p:cNvPr>
          <p:cNvSpPr txBox="1"/>
          <p:nvPr/>
        </p:nvSpPr>
        <p:spPr>
          <a:xfrm>
            <a:off x="1" y="6217047"/>
            <a:ext cx="11180961" cy="584968"/>
          </a:xfrm>
          <a:prstGeom prst="rect">
            <a:avLst/>
          </a:prstGeom>
          <a:noFill/>
        </p:spPr>
        <p:txBody>
          <a:bodyPr wrap="square">
            <a:spAutoFit/>
          </a:bodyPr>
          <a:lstStyle/>
          <a:p>
            <a:pPr defTabSz="1219170" fontAlgn="base">
              <a:spcBef>
                <a:spcPct val="0"/>
              </a:spcBef>
              <a:spcAft>
                <a:spcPct val="0"/>
              </a:spcAft>
            </a:pPr>
            <a:r>
              <a:rPr lang="en-US" sz="1067" i="1" dirty="0">
                <a:solidFill>
                  <a:srgbClr val="040206"/>
                </a:solidFill>
                <a:latin typeface="Arial" panose="020B0604020202020204" pitchFamily="34" charset="0"/>
                <a:cs typeface="Arial" panose="020B0604020202020204" pitchFamily="34" charset="0"/>
              </a:rPr>
              <a:t>Balu RK, O’Sullivan G, Haile K, Battles H. Binge and Heavy Drinking. New York State Behavioral Risk Factor Surveillance System Brief, No. 2024-08 </a:t>
            </a:r>
          </a:p>
          <a:p>
            <a:pPr defTabSz="1219170" fontAlgn="base">
              <a:spcBef>
                <a:spcPct val="0"/>
              </a:spcBef>
              <a:spcAft>
                <a:spcPct val="0"/>
              </a:spcAft>
            </a:pPr>
            <a:r>
              <a:rPr lang="en-US" sz="1067" i="1" dirty="0">
                <a:solidFill>
                  <a:srgbClr val="040206"/>
                </a:solidFill>
                <a:latin typeface="Arial" panose="020B0604020202020204" pitchFamily="34" charset="0"/>
                <a:cs typeface="Arial" panose="020B0604020202020204" pitchFamily="34" charset="0"/>
              </a:rPr>
              <a:t>[Internet]. Albany, NY: New York State Department of Health, Division of Chronic Disease Prevention, Bureau of Chronic Disease Evaluation and Research; </a:t>
            </a:r>
          </a:p>
          <a:p>
            <a:pPr defTabSz="1219170" fontAlgn="base">
              <a:spcBef>
                <a:spcPct val="0"/>
              </a:spcBef>
              <a:spcAft>
                <a:spcPct val="0"/>
              </a:spcAft>
            </a:pPr>
            <a:r>
              <a:rPr lang="en-US" sz="1067" i="1" dirty="0">
                <a:solidFill>
                  <a:srgbClr val="040206"/>
                </a:solidFill>
                <a:latin typeface="Arial" panose="020B0604020202020204" pitchFamily="34" charset="0"/>
                <a:cs typeface="Arial" panose="020B0604020202020204" pitchFamily="34" charset="0"/>
              </a:rPr>
              <a:t>2023; Available from: </a:t>
            </a:r>
            <a:r>
              <a:rPr lang="en-US" sz="1067" i="1" dirty="0">
                <a:solidFill>
                  <a:srgbClr val="040206"/>
                </a:solidFill>
                <a:latin typeface="Arial" panose="020B0604020202020204" pitchFamily="34" charset="0"/>
                <a:cs typeface="Arial" panose="020B0604020202020204" pitchFamily="34" charset="0"/>
                <a:hlinkClick r:id="rId4"/>
              </a:rPr>
              <a:t>https://www.health.ny.gov/statistics/brfss/reports/docs/2024-08_brfss_binge_heavy_drinking.pdf</a:t>
            </a:r>
            <a:r>
              <a:rPr lang="en-US" sz="1067" i="1" dirty="0">
                <a:solidFill>
                  <a:srgbClr val="040206"/>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FDE318BC-40C1-0FBF-1280-782CB8D6D074}"/>
              </a:ext>
            </a:extLst>
          </p:cNvPr>
          <p:cNvSpPr txBox="1"/>
          <p:nvPr/>
        </p:nvSpPr>
        <p:spPr>
          <a:xfrm>
            <a:off x="0" y="1295401"/>
            <a:ext cx="12192000" cy="461665"/>
          </a:xfrm>
          <a:prstGeom prst="rect">
            <a:avLst/>
          </a:prstGeom>
          <a:solidFill>
            <a:schemeClr val="accent1"/>
          </a:solidFill>
        </p:spPr>
        <p:txBody>
          <a:bodyPr wrap="square">
            <a:spAutoFit/>
          </a:bodyPr>
          <a:lstStyle/>
          <a:p>
            <a:pPr algn="ct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Binge drinking increase over time among people aged 65+</a:t>
            </a:r>
          </a:p>
        </p:txBody>
      </p:sp>
    </p:spTree>
    <p:extLst>
      <p:ext uri="{BB962C8B-B14F-4D97-AF65-F5344CB8AC3E}">
        <p14:creationId xmlns:p14="http://schemas.microsoft.com/office/powerpoint/2010/main" val="46465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F76D3E-EBF9-024B-F092-0831ED23FA73}"/>
              </a:ext>
            </a:extLst>
          </p:cNvPr>
          <p:cNvSpPr txBox="1"/>
          <p:nvPr/>
        </p:nvSpPr>
        <p:spPr>
          <a:xfrm>
            <a:off x="4155712" y="2669939"/>
            <a:ext cx="7731488" cy="23494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Buy-in by other agencies is important</a:t>
            </a:r>
          </a:p>
          <a:p>
            <a:pPr marL="380990" indent="-380990" defTabSz="1219170" fontAlgn="base">
              <a:spcBef>
                <a:spcPct val="0"/>
              </a:spcBef>
              <a:spcAft>
                <a:spcPct val="0"/>
              </a:spcAft>
              <a:buFont typeface="Arial" panose="020B0604020202020204" pitchFamily="34" charset="0"/>
              <a:buChar char="•"/>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County aging/veteran serving agencies:</a:t>
            </a:r>
            <a:br>
              <a:rPr lang="en-US" sz="2400" dirty="0">
                <a:solidFill>
                  <a:srgbClr val="EEECE1">
                    <a:lumMod val="10000"/>
                  </a:srgbClr>
                </a:solidFill>
                <a:latin typeface="Arial" panose="020B0604020202020204" pitchFamily="34" charset="0"/>
                <a:cs typeface="Arial" panose="020B0604020202020204" pitchFamily="34" charset="0"/>
              </a:rPr>
            </a:br>
            <a:endParaRPr lang="en-US" sz="1067" dirty="0">
              <a:solidFill>
                <a:srgbClr val="EEECE1">
                  <a:lumMod val="10000"/>
                </a:srgbClr>
              </a:solidFill>
              <a:latin typeface="Arial" panose="020B0604020202020204" pitchFamily="34" charset="0"/>
              <a:cs typeface="Arial" panose="020B0604020202020204" pitchFamily="34" charset="0"/>
            </a:endParaRPr>
          </a:p>
          <a:p>
            <a:pPr marL="990575" lvl="1" indent="-380990" defTabSz="1219170" fontAlgn="base">
              <a:spcBef>
                <a:spcPct val="0"/>
              </a:spcBef>
              <a:spcAft>
                <a:spcPct val="0"/>
              </a:spcAft>
              <a:buFont typeface="Courier New" panose="02070309020205020404" pitchFamily="49" charset="0"/>
              <a:buChar char="o"/>
            </a:pPr>
            <a:r>
              <a:rPr lang="en-US" sz="2133" dirty="0">
                <a:solidFill>
                  <a:srgbClr val="EEECE1">
                    <a:lumMod val="10000"/>
                  </a:srgbClr>
                </a:solidFill>
                <a:latin typeface="Arial" panose="020B0604020202020204" pitchFamily="34" charset="0"/>
                <a:cs typeface="Arial" panose="020B0604020202020204" pitchFamily="34" charset="0"/>
              </a:rPr>
              <a:t>Home/in-home/community-based programs and supportive services</a:t>
            </a:r>
          </a:p>
          <a:p>
            <a:pPr marL="990575" lvl="1" indent="-380990" defTabSz="1219170" fontAlgn="base">
              <a:spcBef>
                <a:spcPct val="0"/>
              </a:spcBef>
              <a:spcAft>
                <a:spcPct val="0"/>
              </a:spcAft>
              <a:buFont typeface="Arial" panose="020B0604020202020204" pitchFamily="34" charset="0"/>
              <a:buChar char="•"/>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Webinar with county aging/veteran serving agencies</a:t>
            </a:r>
            <a:endParaRPr lang="en-US" sz="2400" dirty="0">
              <a:solidFill>
                <a:srgbClr val="543278"/>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8D4BC7-206B-1F60-A695-7A6E5306E4E3}"/>
              </a:ext>
            </a:extLst>
          </p:cNvPr>
          <p:cNvPicPr>
            <a:picLocks noChangeAspect="1"/>
          </p:cNvPicPr>
          <p:nvPr/>
        </p:nvPicPr>
        <p:blipFill>
          <a:blip r:embed="rId2"/>
          <a:stretch>
            <a:fillRect/>
          </a:stretch>
        </p:blipFill>
        <p:spPr>
          <a:xfrm>
            <a:off x="416291" y="1905001"/>
            <a:ext cx="3352800" cy="1872935"/>
          </a:xfrm>
          <a:prstGeom prst="rect">
            <a:avLst/>
          </a:prstGeom>
        </p:spPr>
      </p:pic>
      <p:sp>
        <p:nvSpPr>
          <p:cNvPr id="9" name="TextBox 8">
            <a:extLst>
              <a:ext uri="{FF2B5EF4-FFF2-40B4-BE49-F238E27FC236}">
                <a16:creationId xmlns:a16="http://schemas.microsoft.com/office/drawing/2014/main" id="{F234330A-A0EA-3FB0-6DAA-1A6C5A365ED7}"/>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Partnerships Is Key</a:t>
            </a:r>
          </a:p>
        </p:txBody>
      </p:sp>
      <p:pic>
        <p:nvPicPr>
          <p:cNvPr id="1026" name="Picture 2">
            <a:extLst>
              <a:ext uri="{FF2B5EF4-FFF2-40B4-BE49-F238E27FC236}">
                <a16:creationId xmlns:a16="http://schemas.microsoft.com/office/drawing/2014/main" id="{A126C862-0519-F0FE-1A07-9E09DEEFF9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1" y="3942862"/>
            <a:ext cx="3601855" cy="229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07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441D7-3A59-4614-60C0-32FB5287AA53}"/>
              </a:ext>
            </a:extLst>
          </p:cNvPr>
          <p:cNvSpPr txBox="1"/>
          <p:nvPr/>
        </p:nvSpPr>
        <p:spPr>
          <a:xfrm>
            <a:off x="0" y="5156201"/>
            <a:ext cx="6502400" cy="748988"/>
          </a:xfrm>
          <a:prstGeom prst="rect">
            <a:avLst/>
          </a:prstGeom>
          <a:noFill/>
        </p:spPr>
        <p:txBody>
          <a:bodyPr wrap="square" rtlCol="0">
            <a:spAutoFit/>
          </a:bodyPr>
          <a:lstStyle/>
          <a:p>
            <a:pPr defTabSz="1219170" fontAlgn="base">
              <a:spcBef>
                <a:spcPct val="0"/>
              </a:spcBef>
              <a:spcAft>
                <a:spcPct val="0"/>
              </a:spcAft>
            </a:pPr>
            <a:r>
              <a:rPr lang="en-US" sz="4267" b="1" dirty="0">
                <a:solidFill>
                  <a:prstClr val="black"/>
                </a:solidFill>
                <a:latin typeface="Arial" panose="020B0604020202020204" pitchFamily="34" charset="0"/>
                <a:cs typeface="Arial" panose="020B0604020202020204" pitchFamily="34" charset="0"/>
              </a:rPr>
              <a:t>The WISE/SBIRT Model</a:t>
            </a:r>
          </a:p>
        </p:txBody>
      </p:sp>
    </p:spTree>
    <p:extLst>
      <p:ext uri="{BB962C8B-B14F-4D97-AF65-F5344CB8AC3E}">
        <p14:creationId xmlns:p14="http://schemas.microsoft.com/office/powerpoint/2010/main" val="354479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C5C22A-DB0F-717D-8881-09D7A67CD758}"/>
              </a:ext>
            </a:extLst>
          </p:cNvPr>
          <p:cNvSpPr txBox="1"/>
          <p:nvPr/>
        </p:nvSpPr>
        <p:spPr>
          <a:xfrm>
            <a:off x="0" y="482601"/>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spc="-27" dirty="0">
                <a:solidFill>
                  <a:srgbClr val="553278"/>
                </a:solidFill>
                <a:latin typeface="Arial" panose="020B0604020202020204" pitchFamily="34" charset="0"/>
                <a:cs typeface="Arial" panose="020B0604020202020204" pitchFamily="34" charset="0"/>
              </a:rPr>
              <a:t>Wellness Initiative for Senior Education (WISE)</a:t>
            </a:r>
            <a:endParaRPr lang="en-US" sz="4267" spc="-27" dirty="0">
              <a:solidFill>
                <a:srgbClr val="553278"/>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913316C-29FF-7D2B-C9FC-8CF7010DB161}"/>
              </a:ext>
            </a:extLst>
          </p:cNvPr>
          <p:cNvSpPr/>
          <p:nvPr/>
        </p:nvSpPr>
        <p:spPr>
          <a:xfrm>
            <a:off x="9347200" y="5867400"/>
            <a:ext cx="274320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sp>
        <p:nvSpPr>
          <p:cNvPr id="4" name="TextBox 3">
            <a:extLst>
              <a:ext uri="{FF2B5EF4-FFF2-40B4-BE49-F238E27FC236}">
                <a16:creationId xmlns:a16="http://schemas.microsoft.com/office/drawing/2014/main" id="{42CD6ACB-A598-A96E-DFBC-B17624B08B54}"/>
              </a:ext>
            </a:extLst>
          </p:cNvPr>
          <p:cNvSpPr txBox="1"/>
          <p:nvPr/>
        </p:nvSpPr>
        <p:spPr>
          <a:xfrm>
            <a:off x="435314" y="1489018"/>
            <a:ext cx="11321372" cy="48215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6-session (WISE) </a:t>
            </a:r>
          </a:p>
          <a:p>
            <a:pPr marL="380990" indent="-380990" defTabSz="1219170" fontAlgn="base">
              <a:spcBef>
                <a:spcPct val="0"/>
              </a:spcBef>
              <a:spcAft>
                <a:spcPct val="0"/>
              </a:spcAft>
              <a:buFont typeface="Arial" panose="020B0604020202020204" pitchFamily="34" charset="0"/>
              <a:buChar char="•"/>
            </a:pPr>
            <a:endParaRPr lang="en-US" sz="1067"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Screening, Brief Intervention, and Referral to Treatment (SBIRT) program</a:t>
            </a:r>
          </a:p>
          <a:p>
            <a:pPr marL="380990" indent="-380990" defTabSz="1219170" fontAlgn="base">
              <a:spcBef>
                <a:spcPct val="0"/>
              </a:spcBef>
              <a:spcAft>
                <a:spcPct val="0"/>
              </a:spcAft>
              <a:buFont typeface="Arial" panose="020B0604020202020204" pitchFamily="34" charset="0"/>
              <a:buChar char="•"/>
            </a:pPr>
            <a:endParaRPr lang="en-US" sz="1067" dirty="0">
              <a:solidFill>
                <a:srgbClr val="040206"/>
              </a:solidFill>
              <a:latin typeface="Arial" panose="020B0604020202020204" pitchFamily="34" charset="0"/>
              <a:cs typeface="Arial" panose="020B0604020202020204" pitchFamily="34" charset="0"/>
            </a:endParaRPr>
          </a:p>
          <a:p>
            <a:pPr marL="380990" indent="-380990" defTabSz="1219170" fontAlgn="base">
              <a:spcBef>
                <a:spcPts val="40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Curriculum topics:</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healthy aging</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cultural and generational diversity</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medication use/misuse, substance abuse &amp; addiction</a:t>
            </a:r>
            <a:br>
              <a:rPr lang="en-US" sz="2133" dirty="0">
                <a:solidFill>
                  <a:srgbClr val="040206"/>
                </a:solidFill>
                <a:latin typeface="Arial" panose="020B0604020202020204" pitchFamily="34" charset="0"/>
                <a:cs typeface="Arial" panose="020B0604020202020204" pitchFamily="34" charset="0"/>
              </a:rPr>
            </a:br>
            <a:endParaRPr lang="en-US" sz="1067" dirty="0">
              <a:solidFill>
                <a:srgbClr val="040206"/>
              </a:solidFill>
              <a:latin typeface="Arial" panose="020B0604020202020204" pitchFamily="34" charset="0"/>
              <a:cs typeface="Arial" panose="020B0604020202020204" pitchFamily="34" charset="0"/>
            </a:endParaRPr>
          </a:p>
          <a:p>
            <a:pPr marL="380990" indent="-380990" defTabSz="1219170" fontAlgn="base">
              <a:spcBef>
                <a:spcPts val="400"/>
              </a:spcBef>
              <a:spcAft>
                <a:spcPct val="0"/>
              </a:spcAft>
              <a:buFont typeface="Courier New" panose="02070309020205020404" pitchFamily="49" charset="0"/>
              <a:buChar char="o"/>
            </a:pPr>
            <a:r>
              <a:rPr lang="en-US" sz="2400" dirty="0">
                <a:solidFill>
                  <a:srgbClr val="040206"/>
                </a:solidFill>
                <a:latin typeface="Arial" panose="020B0604020202020204" pitchFamily="34" charset="0"/>
                <a:cs typeface="Arial" panose="020B0604020202020204" pitchFamily="34" charset="0"/>
              </a:rPr>
              <a:t>The WISE/SBIRT Model:</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More accurate reporting of substance use in SBIRT</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Quality health and wellness information</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Safe space for sensitive or private concerns about substance use</a:t>
            </a:r>
          </a:p>
          <a:p>
            <a:pPr marL="990575" lvl="1" indent="-380990" defTabSz="1219170" fontAlgn="base">
              <a:spcBef>
                <a:spcPts val="40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Brief individualized interventions and referrals to additional supports</a:t>
            </a:r>
          </a:p>
        </p:txBody>
      </p:sp>
      <p:pic>
        <p:nvPicPr>
          <p:cNvPr id="5" name="Picture 4">
            <a:extLst>
              <a:ext uri="{FF2B5EF4-FFF2-40B4-BE49-F238E27FC236}">
                <a16:creationId xmlns:a16="http://schemas.microsoft.com/office/drawing/2014/main" id="{DFEF5277-02AC-FD91-07F1-7696695D6B6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80677" y="3329600"/>
            <a:ext cx="3704481" cy="1521800"/>
          </a:xfrm>
          <a:prstGeom prst="rect">
            <a:avLst/>
          </a:prstGeom>
        </p:spPr>
      </p:pic>
    </p:spTree>
    <p:extLst>
      <p:ext uri="{BB962C8B-B14F-4D97-AF65-F5344CB8AC3E}">
        <p14:creationId xmlns:p14="http://schemas.microsoft.com/office/powerpoint/2010/main" val="105295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02AD0-42ED-A8E5-3EA0-F74C4F79FA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 y="1600201"/>
            <a:ext cx="5994400" cy="4636129"/>
          </a:xfrm>
          <a:prstGeom prst="rect">
            <a:avLst/>
          </a:prstGeom>
        </p:spPr>
      </p:pic>
      <p:sp>
        <p:nvSpPr>
          <p:cNvPr id="6" name="TextBox 5">
            <a:extLst>
              <a:ext uri="{FF2B5EF4-FFF2-40B4-BE49-F238E27FC236}">
                <a16:creationId xmlns:a16="http://schemas.microsoft.com/office/drawing/2014/main" id="{F216E7F3-AF3B-D695-22F0-D93640E68501}"/>
              </a:ext>
            </a:extLst>
          </p:cNvPr>
          <p:cNvSpPr txBox="1"/>
          <p:nvPr/>
        </p:nvSpPr>
        <p:spPr>
          <a:xfrm>
            <a:off x="6429573" y="1953695"/>
            <a:ext cx="5559228" cy="31697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400" dirty="0">
                <a:solidFill>
                  <a:srgbClr val="EEECE1">
                    <a:lumMod val="10000"/>
                  </a:srgbClr>
                </a:solidFill>
                <a:latin typeface="Arial" panose="020B0604020202020204" pitchFamily="34" charset="0"/>
                <a:cs typeface="Arial" panose="020B0604020202020204" pitchFamily="34" charset="0"/>
              </a:rPr>
              <a:t>WISE/SBIRT conducted in 29 locations across 9 counties, including at:</a:t>
            </a:r>
          </a:p>
          <a:p>
            <a:pPr defTabSz="1219170" fontAlgn="base">
              <a:spcBef>
                <a:spcPct val="0"/>
              </a:spcBef>
              <a:spcAft>
                <a:spcPct val="0"/>
              </a:spcAft>
            </a:pPr>
            <a:endParaRPr lang="en-US" sz="2400"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Office of Aging Nutrition Sites</a:t>
            </a: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Community Centers</a:t>
            </a: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Senior Centers and Senior Clubs</a:t>
            </a: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Senior Housing Facilities</a:t>
            </a: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Independent Livings Communities</a:t>
            </a: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Firehouses and Town Halls</a:t>
            </a:r>
          </a:p>
        </p:txBody>
      </p:sp>
      <p:sp>
        <p:nvSpPr>
          <p:cNvPr id="8" name="TextBox 7">
            <a:extLst>
              <a:ext uri="{FF2B5EF4-FFF2-40B4-BE49-F238E27FC236}">
                <a16:creationId xmlns:a16="http://schemas.microsoft.com/office/drawing/2014/main" id="{69E6A7D5-80AA-F12B-73EF-47CE531EFFB7}"/>
              </a:ext>
            </a:extLst>
          </p:cNvPr>
          <p:cNvSpPr txBox="1"/>
          <p:nvPr/>
        </p:nvSpPr>
        <p:spPr>
          <a:xfrm>
            <a:off x="2975172" y="3184802"/>
            <a:ext cx="6144552" cy="461665"/>
          </a:xfrm>
          <a:prstGeom prst="rect">
            <a:avLst/>
          </a:prstGeom>
          <a:noFill/>
        </p:spPr>
        <p:txBody>
          <a:bodyPr wrap="square">
            <a:spAutoFit/>
          </a:bodyPr>
          <a:lstStyle/>
          <a:p>
            <a:pPr defTabSz="1219170" fontAlgn="base">
              <a:spcBef>
                <a:spcPct val="0"/>
              </a:spcBef>
              <a:spcAft>
                <a:spcPct val="0"/>
              </a:spcAft>
            </a:pPr>
            <a:r>
              <a:rPr lang="en-US" sz="2400" dirty="0">
                <a:solidFill>
                  <a:srgbClr val="543278"/>
                </a:solidFill>
                <a:latin typeface="Calibri" pitchFamily="34" charset="0"/>
                <a:cs typeface="Arial" charset="0"/>
              </a:rPr>
              <a:t> </a:t>
            </a:r>
          </a:p>
        </p:txBody>
      </p:sp>
      <p:sp>
        <p:nvSpPr>
          <p:cNvPr id="4" name="TextBox 3">
            <a:extLst>
              <a:ext uri="{FF2B5EF4-FFF2-40B4-BE49-F238E27FC236}">
                <a16:creationId xmlns:a16="http://schemas.microsoft.com/office/drawing/2014/main" id="{9D545820-B851-9115-2526-3BBEC726DF45}"/>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WISE/SBIRT Counties</a:t>
            </a:r>
          </a:p>
        </p:txBody>
      </p:sp>
    </p:spTree>
    <p:extLst>
      <p:ext uri="{BB962C8B-B14F-4D97-AF65-F5344CB8AC3E}">
        <p14:creationId xmlns:p14="http://schemas.microsoft.com/office/powerpoint/2010/main" val="515267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824559-CBA2-3196-5A72-F3D104524BA5}"/>
              </a:ext>
            </a:extLst>
          </p:cNvPr>
          <p:cNvSpPr txBox="1"/>
          <p:nvPr/>
        </p:nvSpPr>
        <p:spPr>
          <a:xfrm>
            <a:off x="1625600" y="1498601"/>
            <a:ext cx="8940800" cy="15593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90" indent="-380990" defTabSz="1219170" fontAlgn="base">
              <a:spcBef>
                <a:spcPts val="40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9 Prevention Agencies.  3 downstate, 5 upstate</a:t>
            </a:r>
          </a:p>
          <a:p>
            <a:pPr marL="380990" indent="-380990" defTabSz="1219170" fontAlgn="base">
              <a:spcBef>
                <a:spcPts val="400"/>
              </a:spcBef>
              <a:spcAft>
                <a:spcPct val="0"/>
              </a:spcAft>
              <a:buFont typeface="Arial" panose="020B0604020202020204" pitchFamily="34" charset="0"/>
              <a:buChar char="•"/>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108 facilitators trained to deliver the WISE curriculum</a:t>
            </a:r>
          </a:p>
          <a:p>
            <a:pPr defTabSz="1219170" fontAlgn="base">
              <a:spcBef>
                <a:spcPts val="400"/>
              </a:spcBef>
              <a:spcAft>
                <a:spcPct val="0"/>
              </a:spcAft>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ts val="400"/>
              </a:spcBef>
              <a:spcAft>
                <a:spcPct val="0"/>
              </a:spcAft>
              <a:buFont typeface="Arial" panose="020B0604020202020204" pitchFamily="34" charset="0"/>
              <a:buChar char="•"/>
            </a:pPr>
            <a:r>
              <a:rPr lang="en-US" sz="2133" dirty="0">
                <a:solidFill>
                  <a:srgbClr val="EEECE1">
                    <a:lumMod val="10000"/>
                  </a:srgbClr>
                </a:solidFill>
                <a:latin typeface="Arial" panose="020B0604020202020204" pitchFamily="34" charset="0"/>
                <a:cs typeface="Arial" panose="020B0604020202020204" pitchFamily="34" charset="0"/>
              </a:rPr>
              <a:t>Over 1000 older adults participated in one year of implementation</a:t>
            </a:r>
          </a:p>
        </p:txBody>
      </p:sp>
      <p:pic>
        <p:nvPicPr>
          <p:cNvPr id="5" name="Picture 4" descr="A group of people sitting around a table&#10;&#10;Description automatically generated with medium confidence">
            <a:extLst>
              <a:ext uri="{FF2B5EF4-FFF2-40B4-BE49-F238E27FC236}">
                <a16:creationId xmlns:a16="http://schemas.microsoft.com/office/drawing/2014/main" id="{F621740C-B887-99DE-B528-3BA3D2E3A8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000" y="342900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group of people standing in a room with flags&#10;&#10;Description automatically generated with low confidence">
            <a:extLst>
              <a:ext uri="{FF2B5EF4-FFF2-40B4-BE49-F238E27FC236}">
                <a16:creationId xmlns:a16="http://schemas.microsoft.com/office/drawing/2014/main" id="{3F4B64B3-9972-3254-3A17-2A6294AF17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4163" y="3462081"/>
            <a:ext cx="3657600" cy="2743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7E008004-2CD5-4373-7CB7-BF9A35CB9DFB}"/>
              </a:ext>
            </a:extLst>
          </p:cNvPr>
          <p:cNvSpPr txBox="1"/>
          <p:nvPr/>
        </p:nvSpPr>
        <p:spPr>
          <a:xfrm>
            <a:off x="-11837" y="468709"/>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WISE in New York State </a:t>
            </a:r>
          </a:p>
        </p:txBody>
      </p:sp>
    </p:spTree>
    <p:extLst>
      <p:ext uri="{BB962C8B-B14F-4D97-AF65-F5344CB8AC3E}">
        <p14:creationId xmlns:p14="http://schemas.microsoft.com/office/powerpoint/2010/main" val="79673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31F86-17DE-AA49-09F8-C71E054CF748}"/>
              </a:ext>
            </a:extLst>
          </p:cNvPr>
          <p:cNvSpPr txBox="1"/>
          <p:nvPr/>
        </p:nvSpPr>
        <p:spPr>
          <a:xfrm>
            <a:off x="5588000" y="2319455"/>
            <a:ext cx="6372029" cy="28009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Healthier lifestyle choices and behaviors</a:t>
            </a:r>
            <a:br>
              <a:rPr lang="en-US" sz="2400" dirty="0">
                <a:solidFill>
                  <a:srgbClr val="EEECE1">
                    <a:lumMod val="10000"/>
                  </a:srgbClr>
                </a:solidFill>
                <a:latin typeface="Arial" panose="020B0604020202020204" pitchFamily="34" charset="0"/>
                <a:cs typeface="Arial" panose="020B0604020202020204" pitchFamily="34" charset="0"/>
              </a:rPr>
            </a:b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Better management of medications and substances like alcohol</a:t>
            </a:r>
          </a:p>
          <a:p>
            <a:pPr defTabSz="1219170" fontAlgn="base">
              <a:spcBef>
                <a:spcPct val="0"/>
              </a:spcBef>
              <a:spcAft>
                <a:spcPct val="0"/>
              </a:spcAft>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Improved understanding about alcohol, medications, aging, and depression</a:t>
            </a:r>
          </a:p>
          <a:p>
            <a:pPr defTabSz="1219170" fontAlgn="base">
              <a:spcBef>
                <a:spcPct val="0"/>
              </a:spcBef>
              <a:spcAft>
                <a:spcPct val="0"/>
              </a:spcAft>
            </a:pPr>
            <a:endParaRPr lang="en-US" sz="1067" dirty="0">
              <a:solidFill>
                <a:srgbClr val="EEECE1">
                  <a:lumMod val="10000"/>
                </a:srgbClr>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EEECE1">
                    <a:lumMod val="10000"/>
                  </a:srgbClr>
                </a:solidFill>
                <a:latin typeface="Arial" panose="020B0604020202020204" pitchFamily="34" charset="0"/>
                <a:cs typeface="Arial" panose="020B0604020202020204" pitchFamily="34" charset="0"/>
              </a:rPr>
              <a:t>Enhanced medication management</a:t>
            </a:r>
          </a:p>
        </p:txBody>
      </p:sp>
      <p:sp>
        <p:nvSpPr>
          <p:cNvPr id="4" name="TextBox 3">
            <a:extLst>
              <a:ext uri="{FF2B5EF4-FFF2-40B4-BE49-F238E27FC236}">
                <a16:creationId xmlns:a16="http://schemas.microsoft.com/office/drawing/2014/main" id="{B332FB40-CD22-3BE9-0A4F-3D5E4062C63D}"/>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WISE – SBIRT Pre/Post Outcomes</a:t>
            </a:r>
          </a:p>
        </p:txBody>
      </p:sp>
      <p:pic>
        <p:nvPicPr>
          <p:cNvPr id="6" name="Picture 5" descr="A group of people posing for a photo&#10;&#10;Description automatically generated with medium confidence">
            <a:extLst>
              <a:ext uri="{FF2B5EF4-FFF2-40B4-BE49-F238E27FC236}">
                <a16:creationId xmlns:a16="http://schemas.microsoft.com/office/drawing/2014/main" id="{266DACF7-4D6B-2D94-60C6-7F9B64244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99" y="1827012"/>
            <a:ext cx="5088572" cy="3816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4067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567E"/>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AA5DA0-CFC2-46A0-987C-C05D1AE2A322}"/>
              </a:ext>
            </a:extLst>
          </p:cNvPr>
          <p:cNvSpPr/>
          <p:nvPr/>
        </p:nvSpPr>
        <p:spPr>
          <a:xfrm>
            <a:off x="1645919" y="2916455"/>
            <a:ext cx="45719" cy="596766"/>
          </a:xfrm>
          <a:prstGeom prst="rect">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135E13-960C-B532-16F1-238989D05823}"/>
              </a:ext>
            </a:extLst>
          </p:cNvPr>
          <p:cNvSpPr/>
          <p:nvPr/>
        </p:nvSpPr>
        <p:spPr>
          <a:xfrm>
            <a:off x="1645919" y="3992880"/>
            <a:ext cx="45719" cy="596766"/>
          </a:xfrm>
          <a:prstGeom prst="rect">
            <a:avLst/>
          </a:prstGeom>
          <a:solidFill>
            <a:srgbClr val="69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A0B435-BCFC-52B5-59F1-3C878AC80EA3}"/>
              </a:ext>
            </a:extLst>
          </p:cNvPr>
          <p:cNvSpPr/>
          <p:nvPr/>
        </p:nvSpPr>
        <p:spPr>
          <a:xfrm>
            <a:off x="1645919" y="5050054"/>
            <a:ext cx="45719" cy="596766"/>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72D8DBB-B5C0-6C97-181E-8DCC2A011219}"/>
              </a:ext>
            </a:extLst>
          </p:cNvPr>
          <p:cNvSpPr txBox="1"/>
          <p:nvPr/>
        </p:nvSpPr>
        <p:spPr>
          <a:xfrm>
            <a:off x="8133343" y="1433459"/>
            <a:ext cx="618564" cy="2862322"/>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r>
              <a:rPr lang="en-US" sz="6000" b="1" i="1" dirty="0">
                <a:solidFill>
                  <a:schemeClr val="bg1"/>
                </a:solidFill>
              </a:rPr>
              <a:t>M</a:t>
            </a:r>
          </a:p>
        </p:txBody>
      </p:sp>
      <p:sp>
        <p:nvSpPr>
          <p:cNvPr id="21" name="TextBox 20">
            <a:extLst>
              <a:ext uri="{FF2B5EF4-FFF2-40B4-BE49-F238E27FC236}">
                <a16:creationId xmlns:a16="http://schemas.microsoft.com/office/drawing/2014/main" id="{7915AE3B-EB82-A62E-C69F-9B23A90C06B2}"/>
              </a:ext>
            </a:extLst>
          </p:cNvPr>
          <p:cNvSpPr txBox="1"/>
          <p:nvPr/>
        </p:nvSpPr>
        <p:spPr>
          <a:xfrm>
            <a:off x="7132454" y="-4974374"/>
            <a:ext cx="618564" cy="9325630"/>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p>
          <a:p>
            <a:r>
              <a:rPr lang="en-US" sz="6000" b="1" dirty="0">
                <a:solidFill>
                  <a:schemeClr val="bg1"/>
                </a:solidFill>
              </a:rPr>
              <a:t>1</a:t>
            </a:r>
          </a:p>
          <a:p>
            <a:r>
              <a:rPr lang="en-US" sz="6000" b="1" dirty="0">
                <a:solidFill>
                  <a:schemeClr val="bg1"/>
                </a:solidFill>
              </a:rPr>
              <a:t>2</a:t>
            </a:r>
          </a:p>
          <a:p>
            <a:r>
              <a:rPr lang="en-US" sz="6000" b="1" dirty="0">
                <a:solidFill>
                  <a:schemeClr val="bg1"/>
                </a:solidFill>
              </a:rPr>
              <a:t>3</a:t>
            </a:r>
          </a:p>
          <a:p>
            <a:r>
              <a:rPr lang="en-US" sz="6000" b="1" dirty="0">
                <a:solidFill>
                  <a:schemeClr val="bg1"/>
                </a:solidFill>
              </a:rPr>
              <a:t>4</a:t>
            </a:r>
          </a:p>
          <a:p>
            <a:r>
              <a:rPr lang="en-US" sz="6000" b="1" dirty="0">
                <a:solidFill>
                  <a:schemeClr val="bg1"/>
                </a:solidFill>
              </a:rPr>
              <a:t>5</a:t>
            </a:r>
          </a:p>
          <a:p>
            <a:r>
              <a:rPr lang="en-US" sz="6000" b="1" dirty="0">
                <a:solidFill>
                  <a:schemeClr val="bg1"/>
                </a:solidFill>
              </a:rPr>
              <a:t>6</a:t>
            </a:r>
          </a:p>
          <a:p>
            <a:r>
              <a:rPr lang="en-US" sz="6000" b="1" dirty="0">
                <a:solidFill>
                  <a:schemeClr val="bg1"/>
                </a:solidFill>
              </a:rPr>
              <a:t>7</a:t>
            </a:r>
          </a:p>
          <a:p>
            <a:r>
              <a:rPr lang="en-US" sz="6000" b="1" dirty="0">
                <a:solidFill>
                  <a:schemeClr val="bg1"/>
                </a:solidFill>
              </a:rPr>
              <a:t>8</a:t>
            </a:r>
          </a:p>
        </p:txBody>
      </p:sp>
      <p:sp>
        <p:nvSpPr>
          <p:cNvPr id="22" name="TextBox 21">
            <a:extLst>
              <a:ext uri="{FF2B5EF4-FFF2-40B4-BE49-F238E27FC236}">
                <a16:creationId xmlns:a16="http://schemas.microsoft.com/office/drawing/2014/main" id="{8998C61F-D382-8E6D-5A3C-4D7ABE4CFBFD}"/>
              </a:ext>
            </a:extLst>
          </p:cNvPr>
          <p:cNvSpPr txBox="1"/>
          <p:nvPr/>
        </p:nvSpPr>
        <p:spPr>
          <a:xfrm>
            <a:off x="7650614" y="512025"/>
            <a:ext cx="618564" cy="8402300"/>
          </a:xfrm>
          <a:prstGeom prst="rect">
            <a:avLst/>
          </a:prstGeom>
          <a:noFill/>
        </p:spPr>
        <p:txBody>
          <a:bodyPr wrap="square" rtlCol="0">
            <a:spAutoFit/>
          </a:bodyPr>
          <a:lstStyle/>
          <a:p>
            <a:endParaRPr lang="en-US" sz="6000" b="1" dirty="0">
              <a:solidFill>
                <a:schemeClr val="bg1"/>
              </a:solidFill>
            </a:endParaRPr>
          </a:p>
          <a:p>
            <a:r>
              <a:rPr lang="en-US" sz="6000" b="1" dirty="0">
                <a:solidFill>
                  <a:schemeClr val="bg1"/>
                </a:solidFill>
              </a:rPr>
              <a:t>0</a:t>
            </a:r>
          </a:p>
          <a:p>
            <a:r>
              <a:rPr lang="en-US" sz="6000" b="1" dirty="0">
                <a:solidFill>
                  <a:schemeClr val="bg1"/>
                </a:solidFill>
              </a:rPr>
              <a:t>1</a:t>
            </a:r>
          </a:p>
          <a:p>
            <a:r>
              <a:rPr lang="en-US" sz="6000" b="1" dirty="0">
                <a:solidFill>
                  <a:schemeClr val="bg1"/>
                </a:solidFill>
              </a:rPr>
              <a:t>2</a:t>
            </a:r>
          </a:p>
          <a:p>
            <a:r>
              <a:rPr lang="en-US" sz="6000" b="1" dirty="0">
                <a:solidFill>
                  <a:schemeClr val="bg1"/>
                </a:solidFill>
              </a:rPr>
              <a:t>3</a:t>
            </a:r>
          </a:p>
          <a:p>
            <a:r>
              <a:rPr lang="en-US" sz="6000" b="1" dirty="0">
                <a:solidFill>
                  <a:schemeClr val="bg1"/>
                </a:solidFill>
              </a:rPr>
              <a:t>4</a:t>
            </a:r>
          </a:p>
          <a:p>
            <a:r>
              <a:rPr lang="en-US" sz="6000" b="1" dirty="0">
                <a:solidFill>
                  <a:schemeClr val="bg1"/>
                </a:solidFill>
              </a:rPr>
              <a:t>5</a:t>
            </a:r>
          </a:p>
          <a:p>
            <a:r>
              <a:rPr lang="en-US" sz="6000" b="1" dirty="0">
                <a:solidFill>
                  <a:schemeClr val="bg1"/>
                </a:solidFill>
              </a:rPr>
              <a:t>6</a:t>
            </a:r>
          </a:p>
          <a:p>
            <a:r>
              <a:rPr lang="en-US" sz="6000" b="1" dirty="0">
                <a:solidFill>
                  <a:schemeClr val="bg1"/>
                </a:solidFill>
              </a:rPr>
              <a:t>7</a:t>
            </a:r>
          </a:p>
        </p:txBody>
      </p:sp>
      <p:sp>
        <p:nvSpPr>
          <p:cNvPr id="20" name="Freeform: Shape 19">
            <a:extLst>
              <a:ext uri="{FF2B5EF4-FFF2-40B4-BE49-F238E27FC236}">
                <a16:creationId xmlns:a16="http://schemas.microsoft.com/office/drawing/2014/main" id="{22852130-CEF2-ED87-32F6-23FD66352EE9}"/>
              </a:ext>
            </a:extLst>
          </p:cNvPr>
          <p:cNvSpPr/>
          <p:nvPr/>
        </p:nvSpPr>
        <p:spPr>
          <a:xfrm>
            <a:off x="0" y="0"/>
            <a:ext cx="12192000" cy="6858000"/>
          </a:xfrm>
          <a:custGeom>
            <a:avLst/>
            <a:gdLst>
              <a:gd name="connsiteX0" fmla="*/ 7128933 w 12192000"/>
              <a:gd name="connsiteY0" fmla="*/ 3318933 h 6858000"/>
              <a:gd name="connsiteX1" fmla="*/ 7128933 w 12192000"/>
              <a:gd name="connsiteY1" fmla="*/ 4267200 h 6858000"/>
              <a:gd name="connsiteX2" fmla="*/ 8940800 w 12192000"/>
              <a:gd name="connsiteY2" fmla="*/ 4267200 h 6858000"/>
              <a:gd name="connsiteX3" fmla="*/ 8940800 w 12192000"/>
              <a:gd name="connsiteY3" fmla="*/ 3318933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128933" y="3318933"/>
                </a:moveTo>
                <a:lnTo>
                  <a:pt x="7128933" y="4267200"/>
                </a:lnTo>
                <a:lnTo>
                  <a:pt x="8940800" y="4267200"/>
                </a:lnTo>
                <a:lnTo>
                  <a:pt x="8940800" y="3318933"/>
                </a:lnTo>
                <a:close/>
                <a:moveTo>
                  <a:pt x="0" y="0"/>
                </a:moveTo>
                <a:lnTo>
                  <a:pt x="12192000" y="0"/>
                </a:lnTo>
                <a:lnTo>
                  <a:pt x="12192000" y="6858000"/>
                </a:lnTo>
                <a:lnTo>
                  <a:pt x="0" y="6858000"/>
                </a:lnTo>
                <a:close/>
              </a:path>
            </a:pathLst>
          </a:custGeom>
          <a:solidFill>
            <a:srgbClr val="39567E"/>
          </a:solidFill>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824B9E6-9C3B-F238-333E-BA85C7BD9754}"/>
              </a:ext>
            </a:extLst>
          </p:cNvPr>
          <p:cNvSpPr txBox="1"/>
          <p:nvPr/>
        </p:nvSpPr>
        <p:spPr>
          <a:xfrm>
            <a:off x="3117549" y="4629374"/>
            <a:ext cx="1707669" cy="646331"/>
          </a:xfrm>
          <a:prstGeom prst="rect">
            <a:avLst/>
          </a:prstGeom>
          <a:noFill/>
        </p:spPr>
        <p:txBody>
          <a:bodyPr wrap="square" rtlCol="0">
            <a:spAutoFit/>
          </a:bodyPr>
          <a:lstStyle/>
          <a:p>
            <a:pPr algn="ctr"/>
            <a:r>
              <a:rPr lang="en-US" sz="3600" b="1" dirty="0">
                <a:solidFill>
                  <a:srgbClr val="E7E6E6"/>
                </a:solidFill>
                <a:effectLst>
                  <a:outerShdw blurRad="38100" dist="38100" dir="2700000" algn="tl">
                    <a:srgbClr val="000000">
                      <a:alpha val="43137"/>
                    </a:srgbClr>
                  </a:outerShdw>
                </a:effectLst>
              </a:rPr>
              <a:t>2022</a:t>
            </a:r>
          </a:p>
        </p:txBody>
      </p:sp>
      <p:sp>
        <p:nvSpPr>
          <p:cNvPr id="5" name="TextBox 4">
            <a:extLst>
              <a:ext uri="{FF2B5EF4-FFF2-40B4-BE49-F238E27FC236}">
                <a16:creationId xmlns:a16="http://schemas.microsoft.com/office/drawing/2014/main" id="{66EA3A59-A4D2-C9C3-CCAF-3BE06B14879B}"/>
              </a:ext>
            </a:extLst>
          </p:cNvPr>
          <p:cNvSpPr txBox="1"/>
          <p:nvPr/>
        </p:nvSpPr>
        <p:spPr>
          <a:xfrm>
            <a:off x="7076050" y="4629374"/>
            <a:ext cx="1842868" cy="646331"/>
          </a:xfrm>
          <a:prstGeom prst="rect">
            <a:avLst/>
          </a:prstGeom>
          <a:noFill/>
        </p:spPr>
        <p:txBody>
          <a:bodyPr wrap="square" rtlCol="0">
            <a:spAutoFit/>
          </a:bodyPr>
          <a:lstStyle/>
          <a:p>
            <a:pPr algn="ctr"/>
            <a:r>
              <a:rPr lang="en-US" sz="3600" b="1" dirty="0">
                <a:solidFill>
                  <a:srgbClr val="E7E6E6"/>
                </a:solidFill>
                <a:effectLst>
                  <a:outerShdw blurRad="38100" dist="38100" dir="2700000" algn="tl">
                    <a:srgbClr val="000000">
                      <a:alpha val="43137"/>
                    </a:srgbClr>
                  </a:outerShdw>
                </a:effectLst>
              </a:rPr>
              <a:t>2050</a:t>
            </a:r>
          </a:p>
        </p:txBody>
      </p:sp>
      <p:sp>
        <p:nvSpPr>
          <p:cNvPr id="6" name="TextBox 5">
            <a:extLst>
              <a:ext uri="{FF2B5EF4-FFF2-40B4-BE49-F238E27FC236}">
                <a16:creationId xmlns:a16="http://schemas.microsoft.com/office/drawing/2014/main" id="{2DC7DBDF-535B-969B-3EB5-CA6476379F6F}"/>
              </a:ext>
            </a:extLst>
          </p:cNvPr>
          <p:cNvSpPr txBox="1"/>
          <p:nvPr/>
        </p:nvSpPr>
        <p:spPr>
          <a:xfrm>
            <a:off x="2964873" y="3334043"/>
            <a:ext cx="1818145" cy="969496"/>
          </a:xfrm>
          <a:prstGeom prst="rect">
            <a:avLst/>
          </a:prstGeom>
          <a:solidFill>
            <a:srgbClr val="3B3838"/>
          </a:solidFill>
          <a:ln>
            <a:solidFill>
              <a:schemeClr val="accent1">
                <a:shade val="15000"/>
              </a:schemeClr>
            </a:solidFill>
          </a:ln>
          <a:effectLst>
            <a:outerShdw blurRad="63500" sx="102000" sy="102000" algn="ctr" rotWithShape="0">
              <a:prstClr val="black">
                <a:alpha val="40000"/>
              </a:prstClr>
            </a:outerShdw>
          </a:effectLst>
        </p:spPr>
        <p:txBody>
          <a:bodyPr wrap="square" tIns="0" rtlCol="0">
            <a:spAutoFit/>
          </a:bodyPr>
          <a:lstStyle/>
          <a:p>
            <a:pPr algn="ctr"/>
            <a:r>
              <a:rPr lang="en-US" sz="6000" b="1" dirty="0">
                <a:solidFill>
                  <a:schemeClr val="bg1"/>
                </a:solidFill>
              </a:rPr>
              <a:t>58</a:t>
            </a:r>
            <a:r>
              <a:rPr lang="en-US" sz="6000" b="1" i="1" dirty="0">
                <a:solidFill>
                  <a:schemeClr val="bg1"/>
                </a:solidFill>
              </a:rPr>
              <a:t>M</a:t>
            </a:r>
          </a:p>
        </p:txBody>
      </p:sp>
      <p:sp>
        <p:nvSpPr>
          <p:cNvPr id="7" name="Arrow: Up 6">
            <a:extLst>
              <a:ext uri="{FF2B5EF4-FFF2-40B4-BE49-F238E27FC236}">
                <a16:creationId xmlns:a16="http://schemas.microsoft.com/office/drawing/2014/main" id="{37C21240-523A-1A78-B220-5A2B1347408E}"/>
              </a:ext>
            </a:extLst>
          </p:cNvPr>
          <p:cNvSpPr/>
          <p:nvPr/>
        </p:nvSpPr>
        <p:spPr>
          <a:xfrm>
            <a:off x="5320146" y="3297382"/>
            <a:ext cx="1302327" cy="2161310"/>
          </a:xfrm>
          <a:prstGeom prst="upArrow">
            <a:avLst>
              <a:gd name="adj1" fmla="val 50000"/>
              <a:gd name="adj2" fmla="val 77660"/>
            </a:avLst>
          </a:prstGeom>
          <a:solidFill>
            <a:srgbClr val="B3CFE7"/>
          </a:solidFill>
          <a:ln>
            <a:noFill/>
          </a:ln>
          <a:effectLst>
            <a:innerShdw blurRad="63500" dist="50800" dir="162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31D9DC-F19A-62EA-F476-203D43ED6E78}"/>
              </a:ext>
            </a:extLst>
          </p:cNvPr>
          <p:cNvSpPr/>
          <p:nvPr/>
        </p:nvSpPr>
        <p:spPr>
          <a:xfrm>
            <a:off x="124946" y="-8545"/>
            <a:ext cx="125566" cy="6885432"/>
          </a:xfrm>
          <a:prstGeom prst="rect">
            <a:avLst/>
          </a:prstGeom>
          <a:solidFill>
            <a:srgbClr val="494A4D">
              <a:alpha val="85882"/>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084339-FDBE-CE5D-CDE9-F680C17F0BF4}"/>
              </a:ext>
            </a:extLst>
          </p:cNvPr>
          <p:cNvSpPr/>
          <p:nvPr/>
        </p:nvSpPr>
        <p:spPr>
          <a:xfrm>
            <a:off x="-620" y="0"/>
            <a:ext cx="125566" cy="6873624"/>
          </a:xfrm>
          <a:prstGeom prst="rect">
            <a:avLst/>
          </a:prstGeom>
          <a:solidFill>
            <a:srgbClr val="919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F50E108-D559-8B71-FD44-6D22C4C3B65F}"/>
              </a:ext>
            </a:extLst>
          </p:cNvPr>
          <p:cNvSpPr txBox="1">
            <a:spLocks/>
          </p:cNvSpPr>
          <p:nvPr/>
        </p:nvSpPr>
        <p:spPr>
          <a:xfrm>
            <a:off x="0" y="443914"/>
            <a:ext cx="12192000" cy="13742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Demographic Shifts</a:t>
            </a:r>
          </a:p>
          <a:p>
            <a:pPr algn="ctr"/>
            <a:r>
              <a:rPr lang="en-US" sz="3200" b="1" i="1" dirty="0">
                <a:solidFill>
                  <a:schemeClr val="bg1"/>
                </a:solidFill>
              </a:rPr>
              <a:t>America is Growing Older  </a:t>
            </a:r>
          </a:p>
        </p:txBody>
      </p:sp>
      <p:sp>
        <p:nvSpPr>
          <p:cNvPr id="9" name="TextBox 8">
            <a:extLst>
              <a:ext uri="{FF2B5EF4-FFF2-40B4-BE49-F238E27FC236}">
                <a16:creationId xmlns:a16="http://schemas.microsoft.com/office/drawing/2014/main" id="{225D4785-4FA5-D581-9244-F04728818557}"/>
              </a:ext>
            </a:extLst>
          </p:cNvPr>
          <p:cNvSpPr txBox="1"/>
          <p:nvPr/>
        </p:nvSpPr>
        <p:spPr>
          <a:xfrm>
            <a:off x="2686186" y="2191369"/>
            <a:ext cx="6829954" cy="1015663"/>
          </a:xfrm>
          <a:prstGeom prst="rect">
            <a:avLst/>
          </a:prstGeom>
          <a:noFill/>
        </p:spPr>
        <p:txBody>
          <a:bodyPr wrap="square" rtlCol="0">
            <a:spAutoFit/>
          </a:bodyPr>
          <a:lstStyle/>
          <a:p>
            <a:pPr algn="ctr"/>
            <a:r>
              <a:rPr lang="en-US" sz="3600" b="1" dirty="0">
                <a:solidFill>
                  <a:srgbClr val="B3CFE7"/>
                </a:solidFill>
                <a:effectLst>
                  <a:outerShdw blurRad="38100" dist="38100" dir="2700000" algn="tl">
                    <a:srgbClr val="000000">
                      <a:alpha val="43137"/>
                    </a:srgbClr>
                  </a:outerShdw>
                </a:effectLst>
              </a:rPr>
              <a:t>Americans 65 and Older</a:t>
            </a:r>
          </a:p>
          <a:p>
            <a:pPr algn="ctr"/>
            <a:r>
              <a:rPr lang="en-US" sz="2400" b="1" i="1" dirty="0">
                <a:solidFill>
                  <a:srgbClr val="B3CFE7"/>
                </a:solidFill>
                <a:effectLst>
                  <a:outerShdw blurRad="38100" dist="38100" dir="2700000" algn="tl">
                    <a:srgbClr val="000000">
                      <a:alpha val="43137"/>
                    </a:srgbClr>
                  </a:outerShdw>
                </a:effectLst>
              </a:rPr>
              <a:t>In Millions </a:t>
            </a:r>
          </a:p>
        </p:txBody>
      </p:sp>
      <p:sp>
        <p:nvSpPr>
          <p:cNvPr id="10" name="TextBox 9">
            <a:extLst>
              <a:ext uri="{FF2B5EF4-FFF2-40B4-BE49-F238E27FC236}">
                <a16:creationId xmlns:a16="http://schemas.microsoft.com/office/drawing/2014/main" id="{D60FB86F-2126-5A65-258E-D652569C9A70}"/>
              </a:ext>
            </a:extLst>
          </p:cNvPr>
          <p:cNvSpPr txBox="1"/>
          <p:nvPr/>
        </p:nvSpPr>
        <p:spPr>
          <a:xfrm>
            <a:off x="250512" y="5577840"/>
            <a:ext cx="11913704" cy="1280160"/>
          </a:xfrm>
          <a:prstGeom prst="rect">
            <a:avLst/>
          </a:prstGeom>
          <a:solidFill>
            <a:schemeClr val="accent1">
              <a:lumMod val="50000"/>
            </a:schemeClr>
          </a:solidFill>
          <a:effectLst>
            <a:innerShdw blurRad="114300">
              <a:prstClr val="black"/>
            </a:innerShdw>
          </a:effectLst>
        </p:spPr>
        <p:txBody>
          <a:bodyPr wrap="square" tIns="274320">
            <a:spAutoFit/>
          </a:bodyPr>
          <a:lstStyle/>
          <a:p>
            <a:pPr algn="ctr"/>
            <a:r>
              <a:rPr lang="en-US" sz="2400" b="1" i="1" dirty="0">
                <a:solidFill>
                  <a:schemeClr val="bg1"/>
                </a:solidFill>
                <a:effectLst/>
                <a:cs typeface="Calibri" panose="020F0502020204030204" pitchFamily="34" charset="0"/>
              </a:rPr>
              <a:t>Substance use disorders (SUDs) among older persons are among the fastest-growing health problems in the United States. </a:t>
            </a:r>
            <a:endParaRPr lang="en-US" sz="2400" b="1" i="1" dirty="0">
              <a:solidFill>
                <a:schemeClr val="bg1"/>
              </a:solidFill>
              <a:cs typeface="Calibri" panose="020F0502020204030204" pitchFamily="34" charset="0"/>
            </a:endParaRPr>
          </a:p>
        </p:txBody>
      </p:sp>
      <p:pic>
        <p:nvPicPr>
          <p:cNvPr id="2" name="Picture 1">
            <a:extLst>
              <a:ext uri="{FF2B5EF4-FFF2-40B4-BE49-F238E27FC236}">
                <a16:creationId xmlns:a16="http://schemas.microsoft.com/office/drawing/2014/main" id="{556144DE-BD4A-354F-4BE3-9E0D7AF7FF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267" y="1085774"/>
            <a:ext cx="2429303" cy="3210007"/>
          </a:xfrm>
          <a:prstGeom prst="rect">
            <a:avLst/>
          </a:prstGeom>
        </p:spPr>
      </p:pic>
      <p:sp>
        <p:nvSpPr>
          <p:cNvPr id="19" name="TextBox 18">
            <a:extLst>
              <a:ext uri="{FF2B5EF4-FFF2-40B4-BE49-F238E27FC236}">
                <a16:creationId xmlns:a16="http://schemas.microsoft.com/office/drawing/2014/main" id="{C16A5A2A-ACB2-A8DD-A87C-48878651B9CE}"/>
              </a:ext>
            </a:extLst>
          </p:cNvPr>
          <p:cNvSpPr txBox="1"/>
          <p:nvPr/>
        </p:nvSpPr>
        <p:spPr>
          <a:xfrm>
            <a:off x="423258" y="4351256"/>
            <a:ext cx="2541616" cy="523220"/>
          </a:xfrm>
          <a:prstGeom prst="rect">
            <a:avLst/>
          </a:prstGeom>
          <a:noFill/>
        </p:spPr>
        <p:txBody>
          <a:bodyPr wrap="square">
            <a:spAutoFit/>
          </a:bodyPr>
          <a:lstStyle/>
          <a:p>
            <a:r>
              <a:rPr lang="en-US" sz="1400" dirty="0">
                <a:solidFill>
                  <a:schemeClr val="bg1"/>
                </a:solidFill>
              </a:rPr>
              <a:t>https://acl.gov/news-and-events/announcements</a:t>
            </a:r>
          </a:p>
        </p:txBody>
      </p:sp>
      <p:pic>
        <p:nvPicPr>
          <p:cNvPr id="25" name="Picture 24">
            <a:extLst>
              <a:ext uri="{FF2B5EF4-FFF2-40B4-BE49-F238E27FC236}">
                <a16:creationId xmlns:a16="http://schemas.microsoft.com/office/drawing/2014/main" id="{01AE3E95-5B0E-2EDD-C727-72EA4A3EC9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66831" y="1036929"/>
            <a:ext cx="2715904" cy="3382671"/>
          </a:xfrm>
          <a:prstGeom prst="rect">
            <a:avLst/>
          </a:prstGeom>
        </p:spPr>
      </p:pic>
      <p:sp>
        <p:nvSpPr>
          <p:cNvPr id="26" name="TextBox 25">
            <a:extLst>
              <a:ext uri="{FF2B5EF4-FFF2-40B4-BE49-F238E27FC236}">
                <a16:creationId xmlns:a16="http://schemas.microsoft.com/office/drawing/2014/main" id="{D81BB52A-AA7B-0702-4BE8-E5256575FDDD}"/>
              </a:ext>
            </a:extLst>
          </p:cNvPr>
          <p:cNvSpPr txBox="1"/>
          <p:nvPr/>
        </p:nvSpPr>
        <p:spPr>
          <a:xfrm>
            <a:off x="9266831" y="4503656"/>
            <a:ext cx="2541616" cy="523220"/>
          </a:xfrm>
          <a:prstGeom prst="rect">
            <a:avLst/>
          </a:prstGeom>
          <a:noFill/>
        </p:spPr>
        <p:txBody>
          <a:bodyPr wrap="square">
            <a:spAutoFit/>
          </a:bodyPr>
          <a:lstStyle/>
          <a:p>
            <a:r>
              <a:rPr lang="en-US" sz="1400" dirty="0">
                <a:solidFill>
                  <a:schemeClr val="bg1"/>
                </a:solidFill>
              </a:rPr>
              <a:t>Store.samhsa.gov  Search older adults</a:t>
            </a:r>
          </a:p>
        </p:txBody>
      </p:sp>
    </p:spTree>
    <p:extLst>
      <p:ext uri="{BB962C8B-B14F-4D97-AF65-F5344CB8AC3E}">
        <p14:creationId xmlns:p14="http://schemas.microsoft.com/office/powerpoint/2010/main" val="460829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42"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9"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441D7-3A59-4614-60C0-32FB5287AA53}"/>
              </a:ext>
            </a:extLst>
          </p:cNvPr>
          <p:cNvSpPr txBox="1"/>
          <p:nvPr/>
        </p:nvSpPr>
        <p:spPr>
          <a:xfrm>
            <a:off x="0" y="5156200"/>
            <a:ext cx="6502400" cy="748988"/>
          </a:xfrm>
          <a:prstGeom prst="rect">
            <a:avLst/>
          </a:prstGeom>
          <a:noFill/>
        </p:spPr>
        <p:txBody>
          <a:bodyPr wrap="square" rtlCol="0">
            <a:spAutoFit/>
          </a:bodyPr>
          <a:lstStyle/>
          <a:p>
            <a:pPr defTabSz="1219170" fontAlgn="base">
              <a:spcBef>
                <a:spcPct val="0"/>
              </a:spcBef>
              <a:spcAft>
                <a:spcPct val="0"/>
              </a:spcAft>
              <a:defRPr/>
            </a:pPr>
            <a:r>
              <a:rPr lang="en-US" sz="4267" b="1" dirty="0">
                <a:solidFill>
                  <a:prstClr val="black"/>
                </a:solidFill>
                <a:latin typeface="Arial" panose="020B0604020202020204" pitchFamily="34" charset="0"/>
                <a:cs typeface="Arial" panose="020B0604020202020204" pitchFamily="34" charset="0"/>
              </a:rPr>
              <a:t>WISE/SBIRT Data</a:t>
            </a:r>
          </a:p>
        </p:txBody>
      </p:sp>
    </p:spTree>
    <p:extLst>
      <p:ext uri="{BB962C8B-B14F-4D97-AF65-F5344CB8AC3E}">
        <p14:creationId xmlns:p14="http://schemas.microsoft.com/office/powerpoint/2010/main" val="3028989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8FCBB-770B-0CED-D2EF-B9447F0E9A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2505" y="1717040"/>
            <a:ext cx="5324751" cy="3982720"/>
          </a:xfrm>
          <a:prstGeom prst="rect">
            <a:avLst/>
          </a:prstGeom>
        </p:spPr>
      </p:pic>
      <p:sp>
        <p:nvSpPr>
          <p:cNvPr id="4" name="TextBox 3">
            <a:extLst>
              <a:ext uri="{FF2B5EF4-FFF2-40B4-BE49-F238E27FC236}">
                <a16:creationId xmlns:a16="http://schemas.microsoft.com/office/drawing/2014/main" id="{CB8D034C-B8E8-1C95-5670-2D590C8D8BF7}"/>
              </a:ext>
            </a:extLst>
          </p:cNvPr>
          <p:cNvSpPr txBox="1"/>
          <p:nvPr/>
        </p:nvSpPr>
        <p:spPr>
          <a:xfrm>
            <a:off x="711201" y="2415740"/>
            <a:ext cx="4561457" cy="2585708"/>
          </a:xfrm>
          <a:prstGeom prst="rect">
            <a:avLst/>
          </a:prstGeom>
        </p:spPr>
        <p:style>
          <a:lnRef idx="2">
            <a:schemeClr val="accent1"/>
          </a:lnRef>
          <a:fillRef idx="1">
            <a:schemeClr val="lt1"/>
          </a:fillRef>
          <a:effectRef idx="0">
            <a:schemeClr val="accent1"/>
          </a:effectRef>
          <a:fontRef idx="minor">
            <a:schemeClr val="dk1"/>
          </a:fontRef>
        </p:style>
        <p:txBody>
          <a:bodyPr wrap="square" lIns="121920" tIns="60960" rIns="121920" bIns="60960" rtlCol="0" anchor="t">
            <a:spAutoFit/>
          </a:bodyPr>
          <a:lstStyle/>
          <a:p>
            <a:pPr marL="457189" indent="-457189" defTabSz="1219170" fontAlgn="base">
              <a:spcBef>
                <a:spcPct val="0"/>
              </a:spcBef>
              <a:spcAft>
                <a:spcPct val="0"/>
              </a:spcAft>
              <a:buFont typeface="Arial" panose="020B0604020202020204" pitchFamily="34" charset="0"/>
              <a:buChar char="•"/>
            </a:pPr>
            <a:r>
              <a:rPr lang="en-US" sz="2667" b="1" dirty="0">
                <a:solidFill>
                  <a:srgbClr val="040206"/>
                </a:solidFill>
                <a:latin typeface="Arial"/>
                <a:cs typeface="Arial"/>
              </a:rPr>
              <a:t>Age Range</a:t>
            </a:r>
            <a:r>
              <a:rPr lang="en-US" sz="2667" dirty="0">
                <a:solidFill>
                  <a:srgbClr val="040206"/>
                </a:solidFill>
                <a:latin typeface="Arial"/>
                <a:cs typeface="Arial"/>
              </a:rPr>
              <a:t> = 49 years (46 – 95 years)</a:t>
            </a:r>
            <a:br>
              <a:rPr lang="en-US" sz="2667" dirty="0">
                <a:solidFill>
                  <a:srgbClr val="040206"/>
                </a:solidFill>
                <a:latin typeface="Arial"/>
                <a:cs typeface="Arial"/>
              </a:rPr>
            </a:br>
            <a:r>
              <a:rPr lang="en-US" sz="2667" dirty="0">
                <a:solidFill>
                  <a:srgbClr val="040206"/>
                </a:solidFill>
                <a:latin typeface="Arial"/>
                <a:cs typeface="Arial"/>
              </a:rPr>
              <a:t> </a:t>
            </a:r>
            <a:endParaRPr lang="en-US" sz="2667" dirty="0">
              <a:solidFill>
                <a:srgbClr val="040206"/>
              </a:solidFill>
              <a:latin typeface="Arial" panose="020B0604020202020204" pitchFamily="34" charset="0"/>
              <a:cs typeface="Arial" panose="020B0604020202020204" pitchFamily="34" charset="0"/>
            </a:endParaRPr>
          </a:p>
          <a:p>
            <a:pPr marL="457189" indent="-457189" defTabSz="1219170" fontAlgn="base">
              <a:spcBef>
                <a:spcPct val="0"/>
              </a:spcBef>
              <a:spcAft>
                <a:spcPct val="0"/>
              </a:spcAft>
              <a:buFont typeface="Arial" panose="020B0604020202020204" pitchFamily="34" charset="0"/>
              <a:buChar char="•"/>
            </a:pPr>
            <a:r>
              <a:rPr lang="en-US" sz="2667" b="1" dirty="0">
                <a:solidFill>
                  <a:srgbClr val="040206"/>
                </a:solidFill>
                <a:latin typeface="Arial"/>
                <a:cs typeface="Arial"/>
              </a:rPr>
              <a:t>Median Age</a:t>
            </a:r>
            <a:r>
              <a:rPr lang="en-US" sz="2667" dirty="0">
                <a:solidFill>
                  <a:srgbClr val="040206"/>
                </a:solidFill>
                <a:latin typeface="Arial"/>
                <a:cs typeface="Arial"/>
              </a:rPr>
              <a:t> = 74 years</a:t>
            </a:r>
            <a:br>
              <a:rPr lang="en-US" sz="2667" dirty="0">
                <a:solidFill>
                  <a:srgbClr val="040206"/>
                </a:solidFill>
                <a:latin typeface="Arial"/>
                <a:cs typeface="Arial"/>
              </a:rPr>
            </a:br>
            <a:endParaRPr lang="en-US" sz="2667" dirty="0">
              <a:solidFill>
                <a:srgbClr val="040206"/>
              </a:solidFill>
              <a:latin typeface="Arial"/>
              <a:cs typeface="Arial"/>
            </a:endParaRPr>
          </a:p>
          <a:p>
            <a:pPr marL="457189" indent="-457189" defTabSz="1219170" fontAlgn="base">
              <a:spcBef>
                <a:spcPct val="0"/>
              </a:spcBef>
              <a:spcAft>
                <a:spcPct val="0"/>
              </a:spcAft>
              <a:buFont typeface="Arial" panose="020B0604020202020204" pitchFamily="34" charset="0"/>
              <a:buChar char="•"/>
            </a:pPr>
            <a:r>
              <a:rPr lang="en-US" sz="2667" b="1" dirty="0">
                <a:solidFill>
                  <a:srgbClr val="040206"/>
                </a:solidFill>
                <a:latin typeface="Arial"/>
                <a:cs typeface="Arial"/>
              </a:rPr>
              <a:t>Mean Age</a:t>
            </a:r>
            <a:r>
              <a:rPr lang="en-US" sz="2667" dirty="0">
                <a:solidFill>
                  <a:srgbClr val="040206"/>
                </a:solidFill>
                <a:latin typeface="Arial"/>
                <a:cs typeface="Arial"/>
              </a:rPr>
              <a:t> = 74 years</a:t>
            </a:r>
            <a:endParaRPr lang="en-US" sz="3200" dirty="0">
              <a:solidFill>
                <a:srgbClr val="040206"/>
              </a:solidFill>
              <a:latin typeface="Arial"/>
              <a:cs typeface="Arial"/>
            </a:endParaRPr>
          </a:p>
        </p:txBody>
      </p:sp>
      <p:sp>
        <p:nvSpPr>
          <p:cNvPr id="5" name="TextBox 4">
            <a:extLst>
              <a:ext uri="{FF2B5EF4-FFF2-40B4-BE49-F238E27FC236}">
                <a16:creationId xmlns:a16="http://schemas.microsoft.com/office/drawing/2014/main" id="{91E591BA-6352-66AF-51DE-AEF829FDABE3}"/>
              </a:ext>
            </a:extLst>
          </p:cNvPr>
          <p:cNvSpPr txBox="1"/>
          <p:nvPr/>
        </p:nvSpPr>
        <p:spPr>
          <a:xfrm>
            <a:off x="0" y="482601"/>
            <a:ext cx="12192000" cy="687432"/>
          </a:xfrm>
          <a:prstGeom prst="rect">
            <a:avLst/>
          </a:prstGeom>
          <a:noFill/>
        </p:spPr>
        <p:txBody>
          <a:bodyPr wrap="square" rtlCol="0">
            <a:spAutoFit/>
          </a:bodyPr>
          <a:lstStyle/>
          <a:p>
            <a:pPr algn="ctr" defTabSz="1219170" fontAlgn="base">
              <a:spcBef>
                <a:spcPct val="0"/>
              </a:spcBef>
              <a:spcAft>
                <a:spcPct val="0"/>
              </a:spcAft>
            </a:pPr>
            <a:r>
              <a:rPr lang="en-US" sz="3867" b="1" dirty="0">
                <a:solidFill>
                  <a:srgbClr val="543278"/>
                </a:solidFill>
                <a:latin typeface="Arial" panose="020B0604020202020204" pitchFamily="34" charset="0"/>
                <a:cs typeface="Arial" panose="020B0604020202020204" pitchFamily="34" charset="0"/>
              </a:rPr>
              <a:t>WISE Demographics: Participant Age and Gender</a:t>
            </a:r>
          </a:p>
        </p:txBody>
      </p:sp>
    </p:spTree>
    <p:extLst>
      <p:ext uri="{BB962C8B-B14F-4D97-AF65-F5344CB8AC3E}">
        <p14:creationId xmlns:p14="http://schemas.microsoft.com/office/powerpoint/2010/main" val="1952596814"/>
      </p:ext>
    </p:extLst>
  </p:cSld>
  <p:clrMapOvr>
    <a:masterClrMapping/>
  </p:clrMapOvr>
  <p:extLst>
    <p:ext uri="{6950BFC3-D8DA-4A85-94F7-54DA5524770B}">
      <p188:commentRel xmlns:p188="http://schemas.microsoft.com/office/powerpoint/2018/8/main" r:id="rId2"/>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0F578-7731-693C-814D-1661513CC5C7}"/>
              </a:ext>
            </a:extLst>
          </p:cNvPr>
          <p:cNvPicPr>
            <a:picLocks noChangeAspect="1"/>
          </p:cNvPicPr>
          <p:nvPr/>
        </p:nvPicPr>
        <p:blipFill>
          <a:blip r:embed="rId3"/>
          <a:stretch>
            <a:fillRect/>
          </a:stretch>
        </p:blipFill>
        <p:spPr>
          <a:xfrm>
            <a:off x="231553" y="1282620"/>
            <a:ext cx="11728895" cy="5575381"/>
          </a:xfrm>
          <a:prstGeom prst="rect">
            <a:avLst/>
          </a:prstGeom>
        </p:spPr>
      </p:pic>
      <p:sp>
        <p:nvSpPr>
          <p:cNvPr id="4" name="TextBox 3">
            <a:extLst>
              <a:ext uri="{FF2B5EF4-FFF2-40B4-BE49-F238E27FC236}">
                <a16:creationId xmlns:a16="http://schemas.microsoft.com/office/drawing/2014/main" id="{93AE6458-D9C1-DE20-C187-16539CE88BFD}"/>
              </a:ext>
            </a:extLst>
          </p:cNvPr>
          <p:cNvSpPr txBox="1"/>
          <p:nvPr/>
        </p:nvSpPr>
        <p:spPr>
          <a:xfrm>
            <a:off x="0" y="502921"/>
            <a:ext cx="12192000" cy="748988"/>
          </a:xfrm>
          <a:prstGeom prst="rect">
            <a:avLst/>
          </a:prstGeom>
          <a:noFill/>
        </p:spPr>
        <p:txBody>
          <a:bodyPr wrap="square">
            <a:spAutoFit/>
          </a:bodyPr>
          <a:lstStyle/>
          <a:p>
            <a:pPr algn="ctr" defTabSz="1219170">
              <a:defRPr/>
            </a:pPr>
            <a:r>
              <a:rPr lang="en-US" sz="4267" b="1" dirty="0">
                <a:solidFill>
                  <a:srgbClr val="553279"/>
                </a:solidFill>
                <a:latin typeface="Arial" panose="020B0604020202020204" pitchFamily="34" charset="0"/>
                <a:cs typeface="Arial" panose="020B0604020202020204" pitchFamily="34" charset="0"/>
              </a:rPr>
              <a:t>WISE Demographics: Participant Race</a:t>
            </a:r>
          </a:p>
        </p:txBody>
      </p:sp>
    </p:spTree>
    <p:extLst>
      <p:ext uri="{BB962C8B-B14F-4D97-AF65-F5344CB8AC3E}">
        <p14:creationId xmlns:p14="http://schemas.microsoft.com/office/powerpoint/2010/main" val="1650847625"/>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5EDDF-564B-6261-AB93-AA5A4B5516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1537" y="1282621"/>
            <a:ext cx="5273265" cy="5575380"/>
          </a:xfrm>
          <a:prstGeom prst="rect">
            <a:avLst/>
          </a:prstGeom>
        </p:spPr>
      </p:pic>
      <p:sp>
        <p:nvSpPr>
          <p:cNvPr id="4" name="TextBox 3">
            <a:extLst>
              <a:ext uri="{FF2B5EF4-FFF2-40B4-BE49-F238E27FC236}">
                <a16:creationId xmlns:a16="http://schemas.microsoft.com/office/drawing/2014/main" id="{73A14799-00AE-3CBF-FBCC-16DD83421B03}"/>
              </a:ext>
            </a:extLst>
          </p:cNvPr>
          <p:cNvSpPr txBox="1"/>
          <p:nvPr/>
        </p:nvSpPr>
        <p:spPr>
          <a:xfrm>
            <a:off x="0" y="502921"/>
            <a:ext cx="12192000" cy="748988"/>
          </a:xfrm>
          <a:prstGeom prst="rect">
            <a:avLst/>
          </a:prstGeom>
          <a:noFill/>
        </p:spPr>
        <p:txBody>
          <a:bodyPr wrap="square">
            <a:spAutoFit/>
          </a:bodyPr>
          <a:lstStyle/>
          <a:p>
            <a:pPr algn="ctr" defTabSz="1219170">
              <a:defRPr/>
            </a:pPr>
            <a:r>
              <a:rPr lang="en-US" sz="4267" b="1" dirty="0">
                <a:solidFill>
                  <a:srgbClr val="553279"/>
                </a:solidFill>
                <a:latin typeface="Arial" panose="020B0604020202020204" pitchFamily="34" charset="0"/>
                <a:cs typeface="Arial" panose="020B0604020202020204" pitchFamily="34" charset="0"/>
              </a:rPr>
              <a:t>WISE Demographics: Participant Behavior</a:t>
            </a:r>
          </a:p>
        </p:txBody>
      </p:sp>
      <p:sp>
        <p:nvSpPr>
          <p:cNvPr id="5" name="TextBox 4">
            <a:extLst>
              <a:ext uri="{FF2B5EF4-FFF2-40B4-BE49-F238E27FC236}">
                <a16:creationId xmlns:a16="http://schemas.microsoft.com/office/drawing/2014/main" id="{CAFC9095-6189-E2D6-2F80-9823A96701D7}"/>
              </a:ext>
            </a:extLst>
          </p:cNvPr>
          <p:cNvSpPr txBox="1"/>
          <p:nvPr/>
        </p:nvSpPr>
        <p:spPr>
          <a:xfrm>
            <a:off x="4267200" y="3499510"/>
            <a:ext cx="7416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“Have you changed any behavior to promote a healthier lifestyle in the past six weeks?”</a:t>
            </a:r>
          </a:p>
        </p:txBody>
      </p:sp>
      <p:sp>
        <p:nvSpPr>
          <p:cNvPr id="7" name="TextBox 6">
            <a:extLst>
              <a:ext uri="{FF2B5EF4-FFF2-40B4-BE49-F238E27FC236}">
                <a16:creationId xmlns:a16="http://schemas.microsoft.com/office/drawing/2014/main" id="{59C10AD8-581B-4718-AA98-C4E4F9B2032F}"/>
              </a:ext>
            </a:extLst>
          </p:cNvPr>
          <p:cNvSpPr txBox="1"/>
          <p:nvPr/>
        </p:nvSpPr>
        <p:spPr>
          <a:xfrm>
            <a:off x="4876800" y="1898622"/>
            <a:ext cx="1374064" cy="461665"/>
          </a:xfrm>
          <a:prstGeom prst="rect">
            <a:avLst/>
          </a:prstGeom>
          <a:noFill/>
        </p:spPr>
        <p:txBody>
          <a:bodyPr wrap="square">
            <a:spAutoFit/>
          </a:bodyPr>
          <a:lstStyle/>
          <a:p>
            <a:pP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n = 726</a:t>
            </a:r>
            <a:endParaRPr lang="en-US" sz="2400" dirty="0">
              <a:solidFill>
                <a:srgbClr val="543278"/>
              </a:solidFill>
              <a:latin typeface="Calibri" pitchFamily="34" charset="0"/>
              <a:cs typeface="Arial" charset="0"/>
            </a:endParaRPr>
          </a:p>
        </p:txBody>
      </p:sp>
      <p:sp>
        <p:nvSpPr>
          <p:cNvPr id="2" name="TextBox 1">
            <a:extLst>
              <a:ext uri="{FF2B5EF4-FFF2-40B4-BE49-F238E27FC236}">
                <a16:creationId xmlns:a16="http://schemas.microsoft.com/office/drawing/2014/main" id="{91CB8CAD-0211-BCE1-E6A8-7D00FC969859}"/>
              </a:ext>
            </a:extLst>
          </p:cNvPr>
          <p:cNvSpPr txBox="1"/>
          <p:nvPr/>
        </p:nvSpPr>
        <p:spPr>
          <a:xfrm>
            <a:off x="3556000" y="5196082"/>
            <a:ext cx="711200" cy="420564"/>
          </a:xfrm>
          <a:prstGeom prst="rect">
            <a:avLst/>
          </a:prstGeom>
          <a:noFill/>
        </p:spPr>
        <p:txBody>
          <a:bodyPr wrap="square">
            <a:spAutoFit/>
          </a:bodyPr>
          <a:lstStyle/>
          <a:p>
            <a:pPr defTabSz="1219170" fontAlgn="base">
              <a:spcBef>
                <a:spcPct val="0"/>
              </a:spcBef>
              <a:spcAft>
                <a:spcPct val="0"/>
              </a:spcAft>
            </a:pPr>
            <a:r>
              <a:rPr lang="en-US" sz="2133" b="1" dirty="0">
                <a:solidFill>
                  <a:prstClr val="white"/>
                </a:solidFill>
                <a:latin typeface="Arial" panose="020B0604020202020204" pitchFamily="34" charset="0"/>
                <a:cs typeface="Arial" panose="020B0604020202020204" pitchFamily="34" charset="0"/>
              </a:rPr>
              <a:t>Yes</a:t>
            </a:r>
            <a:endParaRPr lang="en-US" sz="2133" dirty="0">
              <a:solidFill>
                <a:prstClr val="white"/>
              </a:solidFill>
              <a:latin typeface="Calibri" pitchFamily="34" charset="0"/>
              <a:cs typeface="Arial" charset="0"/>
            </a:endParaRPr>
          </a:p>
        </p:txBody>
      </p:sp>
      <p:sp>
        <p:nvSpPr>
          <p:cNvPr id="6" name="TextBox 5">
            <a:extLst>
              <a:ext uri="{FF2B5EF4-FFF2-40B4-BE49-F238E27FC236}">
                <a16:creationId xmlns:a16="http://schemas.microsoft.com/office/drawing/2014/main" id="{30EDA1DF-BE61-D483-7ED4-EF057F0FBEC4}"/>
              </a:ext>
            </a:extLst>
          </p:cNvPr>
          <p:cNvSpPr txBox="1"/>
          <p:nvPr/>
        </p:nvSpPr>
        <p:spPr>
          <a:xfrm>
            <a:off x="1320800" y="2977596"/>
            <a:ext cx="711200" cy="420564"/>
          </a:xfrm>
          <a:prstGeom prst="rect">
            <a:avLst/>
          </a:prstGeom>
          <a:noFill/>
        </p:spPr>
        <p:txBody>
          <a:bodyPr wrap="square">
            <a:spAutoFit/>
          </a:bodyPr>
          <a:lstStyle/>
          <a:p>
            <a:pPr defTabSz="1219170" fontAlgn="base">
              <a:spcBef>
                <a:spcPct val="0"/>
              </a:spcBef>
              <a:spcAft>
                <a:spcPct val="0"/>
              </a:spcAft>
            </a:pPr>
            <a:r>
              <a:rPr lang="en-US" sz="2133" b="1" dirty="0">
                <a:solidFill>
                  <a:prstClr val="white"/>
                </a:solidFill>
                <a:latin typeface="Arial" panose="020B0604020202020204" pitchFamily="34" charset="0"/>
                <a:cs typeface="Arial" panose="020B0604020202020204" pitchFamily="34" charset="0"/>
              </a:rPr>
              <a:t>No</a:t>
            </a:r>
            <a:endParaRPr lang="en-US" sz="2133" dirty="0">
              <a:solidFill>
                <a:prstClr val="white"/>
              </a:solidFill>
              <a:latin typeface="Calibri" pitchFamily="34" charset="0"/>
              <a:cs typeface="Arial" charset="0"/>
            </a:endParaRPr>
          </a:p>
        </p:txBody>
      </p:sp>
    </p:spTree>
    <p:extLst>
      <p:ext uri="{BB962C8B-B14F-4D97-AF65-F5344CB8AC3E}">
        <p14:creationId xmlns:p14="http://schemas.microsoft.com/office/powerpoint/2010/main" val="2992581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EF1A83C-B4B7-B1BE-3965-C7F4E5D2C866}"/>
              </a:ext>
            </a:extLst>
          </p:cNvPr>
          <p:cNvSpPr txBox="1"/>
          <p:nvPr/>
        </p:nvSpPr>
        <p:spPr>
          <a:xfrm>
            <a:off x="8092" y="509313"/>
            <a:ext cx="11988800" cy="748988"/>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4267" b="1" spc="-27" dirty="0">
                <a:solidFill>
                  <a:srgbClr val="543278"/>
                </a:solidFill>
                <a:latin typeface="Arial" panose="020B0604020202020204" pitchFamily="34" charset="0"/>
                <a:cs typeface="Arial" panose="020B0604020202020204" pitchFamily="34" charset="0"/>
              </a:rPr>
              <a:t>Self-Reported Health Behavior Changes Made </a:t>
            </a:r>
          </a:p>
        </p:txBody>
      </p:sp>
      <p:pic>
        <p:nvPicPr>
          <p:cNvPr id="3" name="Picture 2">
            <a:extLst>
              <a:ext uri="{FF2B5EF4-FFF2-40B4-BE49-F238E27FC236}">
                <a16:creationId xmlns:a16="http://schemas.microsoft.com/office/drawing/2014/main" id="{17021416-D414-9398-4F4A-CF7FEC3B8C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446" y="1292217"/>
            <a:ext cx="11184092" cy="4688280"/>
          </a:xfrm>
          <a:prstGeom prst="rect">
            <a:avLst/>
          </a:prstGeom>
        </p:spPr>
      </p:pic>
    </p:spTree>
    <p:extLst>
      <p:ext uri="{BB962C8B-B14F-4D97-AF65-F5344CB8AC3E}">
        <p14:creationId xmlns:p14="http://schemas.microsoft.com/office/powerpoint/2010/main" val="3439753894"/>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FBE2FA8-A6FC-08BC-3E4A-95A15682232D}"/>
              </a:ext>
            </a:extLst>
          </p:cNvPr>
          <p:cNvSpPr txBox="1"/>
          <p:nvPr/>
        </p:nvSpPr>
        <p:spPr>
          <a:xfrm>
            <a:off x="1" y="535023"/>
            <a:ext cx="12191999" cy="666786"/>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3733" b="1" dirty="0">
                <a:solidFill>
                  <a:srgbClr val="543278"/>
                </a:solidFill>
                <a:latin typeface="Arial" panose="020B0604020202020204" pitchFamily="34" charset="0"/>
                <a:cs typeface="Arial" panose="020B0604020202020204" pitchFamily="34" charset="0"/>
              </a:rPr>
              <a:t>Self-Reported Social Connectedness Changes Made </a:t>
            </a:r>
          </a:p>
        </p:txBody>
      </p:sp>
      <p:pic>
        <p:nvPicPr>
          <p:cNvPr id="4" name="Picture 3">
            <a:extLst>
              <a:ext uri="{FF2B5EF4-FFF2-40B4-BE49-F238E27FC236}">
                <a16:creationId xmlns:a16="http://schemas.microsoft.com/office/drawing/2014/main" id="{1200ADF1-6285-E0FB-7E65-0332C85CB6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282" y="1232650"/>
            <a:ext cx="11443781" cy="4837951"/>
          </a:xfrm>
          <a:prstGeom prst="rect">
            <a:avLst/>
          </a:prstGeom>
        </p:spPr>
      </p:pic>
    </p:spTree>
    <p:extLst>
      <p:ext uri="{BB962C8B-B14F-4D97-AF65-F5344CB8AC3E}">
        <p14:creationId xmlns:p14="http://schemas.microsoft.com/office/powerpoint/2010/main" val="4172942268"/>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01A8FC3-C2B4-EB72-612B-8973DA0C7FB1}"/>
              </a:ext>
            </a:extLst>
          </p:cNvPr>
          <p:cNvSpPr/>
          <p:nvPr/>
        </p:nvSpPr>
        <p:spPr>
          <a:xfrm>
            <a:off x="9347200" y="5867400"/>
            <a:ext cx="274320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pic>
        <p:nvPicPr>
          <p:cNvPr id="3" name="Picture 2">
            <a:extLst>
              <a:ext uri="{FF2B5EF4-FFF2-40B4-BE49-F238E27FC236}">
                <a16:creationId xmlns:a16="http://schemas.microsoft.com/office/drawing/2014/main" id="{28370262-AA6B-34EA-A802-EE770ACF3C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043" y="1908570"/>
            <a:ext cx="10997915" cy="4641655"/>
          </a:xfrm>
          <a:prstGeom prst="rect">
            <a:avLst/>
          </a:prstGeom>
        </p:spPr>
      </p:pic>
      <p:sp>
        <p:nvSpPr>
          <p:cNvPr id="4" name="TextBox 3">
            <a:extLst>
              <a:ext uri="{FF2B5EF4-FFF2-40B4-BE49-F238E27FC236}">
                <a16:creationId xmlns:a16="http://schemas.microsoft.com/office/drawing/2014/main" id="{C4C40F27-445E-7124-E178-F193217DEF59}"/>
              </a:ext>
            </a:extLst>
          </p:cNvPr>
          <p:cNvSpPr txBox="1"/>
          <p:nvPr/>
        </p:nvSpPr>
        <p:spPr>
          <a:xfrm>
            <a:off x="8092" y="482600"/>
            <a:ext cx="11988800" cy="748988"/>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4267" b="1" spc="-27" dirty="0">
                <a:solidFill>
                  <a:srgbClr val="543278"/>
                </a:solidFill>
                <a:latin typeface="Arial" panose="020B0604020202020204" pitchFamily="34" charset="0"/>
                <a:cs typeface="Arial" panose="020B0604020202020204" pitchFamily="34" charset="0"/>
              </a:rPr>
              <a:t>Perceived Risk of Harm</a:t>
            </a:r>
          </a:p>
        </p:txBody>
      </p:sp>
      <p:sp>
        <p:nvSpPr>
          <p:cNvPr id="5" name="TextBox 4">
            <a:extLst>
              <a:ext uri="{FF2B5EF4-FFF2-40B4-BE49-F238E27FC236}">
                <a16:creationId xmlns:a16="http://schemas.microsoft.com/office/drawing/2014/main" id="{DCD09967-FD02-088F-4D66-02C2DDA35FE5}"/>
              </a:ext>
            </a:extLst>
          </p:cNvPr>
          <p:cNvSpPr txBox="1"/>
          <p:nvPr/>
        </p:nvSpPr>
        <p:spPr>
          <a:xfrm>
            <a:off x="0" y="1262301"/>
            <a:ext cx="12192000" cy="461665"/>
          </a:xfrm>
          <a:prstGeom prst="rect">
            <a:avLst/>
          </a:prstGeom>
          <a:solidFill>
            <a:schemeClr val="accent1"/>
          </a:solidFill>
        </p:spPr>
        <p:txBody>
          <a:bodyPr wrap="square">
            <a:spAutoFit/>
          </a:bodyPr>
          <a:lstStyle/>
          <a:p>
            <a:pPr algn="ct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Drinking one or two alcoholic beverages regularly*</a:t>
            </a:r>
          </a:p>
        </p:txBody>
      </p:sp>
      <p:sp>
        <p:nvSpPr>
          <p:cNvPr id="7" name="TextBox 6">
            <a:extLst>
              <a:ext uri="{FF2B5EF4-FFF2-40B4-BE49-F238E27FC236}">
                <a16:creationId xmlns:a16="http://schemas.microsoft.com/office/drawing/2014/main" id="{CAD2CE88-6872-EEE4-AEA8-2F5629B0494E}"/>
              </a:ext>
            </a:extLst>
          </p:cNvPr>
          <p:cNvSpPr txBox="1"/>
          <p:nvPr/>
        </p:nvSpPr>
        <p:spPr>
          <a:xfrm>
            <a:off x="-22688" y="6550225"/>
            <a:ext cx="3454400" cy="276999"/>
          </a:xfrm>
          <a:prstGeom prst="rect">
            <a:avLst/>
          </a:prstGeom>
          <a:noFill/>
        </p:spPr>
        <p:txBody>
          <a:bodyPr wrap="square">
            <a:spAutoFit/>
          </a:bodyPr>
          <a:lstStyle/>
          <a:p>
            <a:pPr defTabSz="1219170" fontAlgn="base">
              <a:spcBef>
                <a:spcPct val="0"/>
              </a:spcBef>
              <a:spcAft>
                <a:spcPct val="0"/>
              </a:spcAft>
            </a:pPr>
            <a:r>
              <a:rPr lang="en-US" sz="1200" i="1" dirty="0">
                <a:solidFill>
                  <a:srgbClr val="040206"/>
                </a:solidFill>
                <a:latin typeface="Arial" panose="020B0604020202020204" pitchFamily="34" charset="0"/>
                <a:cs typeface="Arial" panose="020B0604020202020204" pitchFamily="34" charset="0"/>
              </a:rPr>
              <a:t>*drinking alcohol at least once or twice a week</a:t>
            </a:r>
          </a:p>
        </p:txBody>
      </p:sp>
    </p:spTree>
    <p:extLst>
      <p:ext uri="{BB962C8B-B14F-4D97-AF65-F5344CB8AC3E}">
        <p14:creationId xmlns:p14="http://schemas.microsoft.com/office/powerpoint/2010/main" val="158653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D8FFF11-648D-C8B9-A0A0-646DBF8CE540}"/>
              </a:ext>
            </a:extLst>
          </p:cNvPr>
          <p:cNvSpPr/>
          <p:nvPr/>
        </p:nvSpPr>
        <p:spPr>
          <a:xfrm>
            <a:off x="9347200" y="5867400"/>
            <a:ext cx="274320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pic>
        <p:nvPicPr>
          <p:cNvPr id="2" name="Picture 1">
            <a:extLst>
              <a:ext uri="{FF2B5EF4-FFF2-40B4-BE49-F238E27FC236}">
                <a16:creationId xmlns:a16="http://schemas.microsoft.com/office/drawing/2014/main" id="{2BA86C6A-AB1B-29DC-A328-419FE005C9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3330" y="1937059"/>
            <a:ext cx="10605340" cy="4876800"/>
          </a:xfrm>
          <a:prstGeom prst="rect">
            <a:avLst/>
          </a:prstGeom>
        </p:spPr>
      </p:pic>
      <p:sp>
        <p:nvSpPr>
          <p:cNvPr id="5" name="TextBox 4">
            <a:extLst>
              <a:ext uri="{FF2B5EF4-FFF2-40B4-BE49-F238E27FC236}">
                <a16:creationId xmlns:a16="http://schemas.microsoft.com/office/drawing/2014/main" id="{EB0952D4-E0EA-B204-0756-D99412C0FC32}"/>
              </a:ext>
            </a:extLst>
          </p:cNvPr>
          <p:cNvSpPr txBox="1"/>
          <p:nvPr/>
        </p:nvSpPr>
        <p:spPr>
          <a:xfrm>
            <a:off x="8092" y="482600"/>
            <a:ext cx="11988800" cy="748988"/>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4267" b="1" spc="-27" dirty="0">
                <a:solidFill>
                  <a:srgbClr val="543278"/>
                </a:solidFill>
                <a:latin typeface="Arial" panose="020B0604020202020204" pitchFamily="34" charset="0"/>
                <a:cs typeface="Arial" panose="020B0604020202020204" pitchFamily="34" charset="0"/>
              </a:rPr>
              <a:t>Perceived Risk of Harm</a:t>
            </a:r>
          </a:p>
        </p:txBody>
      </p:sp>
      <p:sp>
        <p:nvSpPr>
          <p:cNvPr id="6" name="TextBox 5">
            <a:extLst>
              <a:ext uri="{FF2B5EF4-FFF2-40B4-BE49-F238E27FC236}">
                <a16:creationId xmlns:a16="http://schemas.microsoft.com/office/drawing/2014/main" id="{941616F1-DB1D-739C-CC35-EB05F828C8D0}"/>
              </a:ext>
            </a:extLst>
          </p:cNvPr>
          <p:cNvSpPr txBox="1"/>
          <p:nvPr/>
        </p:nvSpPr>
        <p:spPr>
          <a:xfrm>
            <a:off x="0" y="1262301"/>
            <a:ext cx="12192000" cy="461665"/>
          </a:xfrm>
          <a:prstGeom prst="rect">
            <a:avLst/>
          </a:prstGeom>
          <a:solidFill>
            <a:schemeClr val="accent1"/>
          </a:solidFill>
        </p:spPr>
        <p:txBody>
          <a:bodyPr wrap="square">
            <a:spAutoFit/>
          </a:bodyPr>
          <a:lstStyle/>
          <a:p>
            <a:pPr algn="ct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Use of prescription medications not prescribed or other than prescribed</a:t>
            </a:r>
          </a:p>
        </p:txBody>
      </p:sp>
    </p:spTree>
    <p:extLst>
      <p:ext uri="{BB962C8B-B14F-4D97-AF65-F5344CB8AC3E}">
        <p14:creationId xmlns:p14="http://schemas.microsoft.com/office/powerpoint/2010/main" val="4055024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E9CD8E4-63A8-F42F-59CB-6FE7BF11FCA4}"/>
              </a:ext>
            </a:extLst>
          </p:cNvPr>
          <p:cNvSpPr/>
          <p:nvPr/>
        </p:nvSpPr>
        <p:spPr>
          <a:xfrm>
            <a:off x="9347200" y="5867400"/>
            <a:ext cx="274320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pic>
        <p:nvPicPr>
          <p:cNvPr id="3" name="Picture 2">
            <a:extLst>
              <a:ext uri="{FF2B5EF4-FFF2-40B4-BE49-F238E27FC236}">
                <a16:creationId xmlns:a16="http://schemas.microsoft.com/office/drawing/2014/main" id="{0EA06BF7-B366-3C24-C213-B3459F6985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678" r="98"/>
          <a:stretch/>
        </p:blipFill>
        <p:spPr>
          <a:xfrm>
            <a:off x="1089093" y="1754743"/>
            <a:ext cx="10013815" cy="4917419"/>
          </a:xfrm>
          <a:prstGeom prst="rect">
            <a:avLst/>
          </a:prstGeom>
        </p:spPr>
      </p:pic>
      <p:sp>
        <p:nvSpPr>
          <p:cNvPr id="7" name="TextBox 6">
            <a:extLst>
              <a:ext uri="{FF2B5EF4-FFF2-40B4-BE49-F238E27FC236}">
                <a16:creationId xmlns:a16="http://schemas.microsoft.com/office/drawing/2014/main" id="{8C873C3B-7FA2-4404-E069-A6FA4E62EFB0}"/>
              </a:ext>
            </a:extLst>
          </p:cNvPr>
          <p:cNvSpPr txBox="1"/>
          <p:nvPr/>
        </p:nvSpPr>
        <p:spPr>
          <a:xfrm>
            <a:off x="8092" y="482600"/>
            <a:ext cx="11988800" cy="748988"/>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4267" b="1" spc="-27" dirty="0">
                <a:solidFill>
                  <a:srgbClr val="543278"/>
                </a:solidFill>
                <a:latin typeface="Arial" panose="020B0604020202020204" pitchFamily="34" charset="0"/>
                <a:cs typeface="Arial" panose="020B0604020202020204" pitchFamily="34" charset="0"/>
              </a:rPr>
              <a:t>Perceived Risk of Harm</a:t>
            </a:r>
          </a:p>
        </p:txBody>
      </p:sp>
      <p:sp>
        <p:nvSpPr>
          <p:cNvPr id="8" name="TextBox 7">
            <a:extLst>
              <a:ext uri="{FF2B5EF4-FFF2-40B4-BE49-F238E27FC236}">
                <a16:creationId xmlns:a16="http://schemas.microsoft.com/office/drawing/2014/main" id="{DBF4D1E8-6E8C-0814-9A25-D5ED50D38029}"/>
              </a:ext>
            </a:extLst>
          </p:cNvPr>
          <p:cNvSpPr txBox="1"/>
          <p:nvPr/>
        </p:nvSpPr>
        <p:spPr>
          <a:xfrm>
            <a:off x="0" y="1262301"/>
            <a:ext cx="12192000" cy="461665"/>
          </a:xfrm>
          <a:prstGeom prst="rect">
            <a:avLst/>
          </a:prstGeom>
          <a:solidFill>
            <a:schemeClr val="accent1"/>
          </a:solidFill>
        </p:spPr>
        <p:txBody>
          <a:bodyPr wrap="square">
            <a:spAutoFit/>
          </a:bodyPr>
          <a:lstStyle/>
          <a:p>
            <a:pPr algn="ct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Use of prescription and/or OTC medications while drinking alcohol</a:t>
            </a:r>
          </a:p>
        </p:txBody>
      </p:sp>
      <p:sp>
        <p:nvSpPr>
          <p:cNvPr id="9" name="TextBox 8">
            <a:extLst>
              <a:ext uri="{FF2B5EF4-FFF2-40B4-BE49-F238E27FC236}">
                <a16:creationId xmlns:a16="http://schemas.microsoft.com/office/drawing/2014/main" id="{2DEE44F7-EF53-48BD-6B97-75E4C9CA55BF}"/>
              </a:ext>
            </a:extLst>
          </p:cNvPr>
          <p:cNvSpPr txBox="1"/>
          <p:nvPr/>
        </p:nvSpPr>
        <p:spPr>
          <a:xfrm>
            <a:off x="-101600" y="6596142"/>
            <a:ext cx="3454400" cy="256545"/>
          </a:xfrm>
          <a:prstGeom prst="rect">
            <a:avLst/>
          </a:prstGeom>
          <a:noFill/>
        </p:spPr>
        <p:txBody>
          <a:bodyPr wrap="square">
            <a:spAutoFit/>
          </a:bodyPr>
          <a:lstStyle/>
          <a:p>
            <a:pPr defTabSz="1219170" fontAlgn="base">
              <a:spcBef>
                <a:spcPct val="0"/>
              </a:spcBef>
              <a:spcAft>
                <a:spcPct val="0"/>
              </a:spcAft>
            </a:pPr>
            <a:r>
              <a:rPr lang="en-US" sz="1067" i="1" dirty="0">
                <a:solidFill>
                  <a:srgbClr val="040206"/>
                </a:solidFill>
                <a:latin typeface="Arial" panose="020B0604020202020204" pitchFamily="34" charset="0"/>
                <a:cs typeface="Arial" panose="020B0604020202020204" pitchFamily="34" charset="0"/>
              </a:rPr>
              <a:t>Abbreviation: (OTC) over-the-counter</a:t>
            </a:r>
          </a:p>
        </p:txBody>
      </p:sp>
    </p:spTree>
    <p:extLst>
      <p:ext uri="{BB962C8B-B14F-4D97-AF65-F5344CB8AC3E}">
        <p14:creationId xmlns:p14="http://schemas.microsoft.com/office/powerpoint/2010/main" val="1193427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3C905B4-DD3E-AD4E-1229-F7B1F64F2CAE}"/>
              </a:ext>
            </a:extLst>
          </p:cNvPr>
          <p:cNvSpPr/>
          <p:nvPr/>
        </p:nvSpPr>
        <p:spPr>
          <a:xfrm>
            <a:off x="9347200" y="5867400"/>
            <a:ext cx="2743200" cy="91440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pic>
        <p:nvPicPr>
          <p:cNvPr id="3" name="Picture 2">
            <a:extLst>
              <a:ext uri="{FF2B5EF4-FFF2-40B4-BE49-F238E27FC236}">
                <a16:creationId xmlns:a16="http://schemas.microsoft.com/office/drawing/2014/main" id="{D6630430-471F-8F32-1FDC-6B811849A8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14073" y="1791578"/>
            <a:ext cx="10963855" cy="4758647"/>
          </a:xfrm>
          <a:prstGeom prst="rect">
            <a:avLst/>
          </a:prstGeom>
        </p:spPr>
      </p:pic>
      <p:sp>
        <p:nvSpPr>
          <p:cNvPr id="4" name="TextBox 3">
            <a:extLst>
              <a:ext uri="{FF2B5EF4-FFF2-40B4-BE49-F238E27FC236}">
                <a16:creationId xmlns:a16="http://schemas.microsoft.com/office/drawing/2014/main" id="{7C5411C2-A0D2-7F25-C0E6-DDBC983A828B}"/>
              </a:ext>
            </a:extLst>
          </p:cNvPr>
          <p:cNvSpPr txBox="1"/>
          <p:nvPr/>
        </p:nvSpPr>
        <p:spPr>
          <a:xfrm>
            <a:off x="8092" y="482600"/>
            <a:ext cx="11988800" cy="748988"/>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a:pPr algn="ctr" defTabSz="1219170">
              <a:defRPr/>
            </a:pPr>
            <a:r>
              <a:rPr lang="en-US" sz="4267" b="1" spc="-27" dirty="0">
                <a:solidFill>
                  <a:srgbClr val="543278"/>
                </a:solidFill>
                <a:latin typeface="Arial" panose="020B0604020202020204" pitchFamily="34" charset="0"/>
                <a:cs typeface="Arial" panose="020B0604020202020204" pitchFamily="34" charset="0"/>
              </a:rPr>
              <a:t>Perceived Risk of Harm</a:t>
            </a:r>
          </a:p>
        </p:txBody>
      </p:sp>
      <p:sp>
        <p:nvSpPr>
          <p:cNvPr id="5" name="TextBox 4">
            <a:extLst>
              <a:ext uri="{FF2B5EF4-FFF2-40B4-BE49-F238E27FC236}">
                <a16:creationId xmlns:a16="http://schemas.microsoft.com/office/drawing/2014/main" id="{ED44E55A-D12B-4FAF-5EB8-24D0D8F8FF05}"/>
              </a:ext>
            </a:extLst>
          </p:cNvPr>
          <p:cNvSpPr txBox="1"/>
          <p:nvPr/>
        </p:nvSpPr>
        <p:spPr>
          <a:xfrm>
            <a:off x="0" y="1262301"/>
            <a:ext cx="12192000" cy="461665"/>
          </a:xfrm>
          <a:prstGeom prst="rect">
            <a:avLst/>
          </a:prstGeom>
          <a:solidFill>
            <a:schemeClr val="accent1"/>
          </a:solidFill>
        </p:spPr>
        <p:txBody>
          <a:bodyPr wrap="square">
            <a:spAutoFit/>
          </a:bodyPr>
          <a:lstStyle/>
          <a:p>
            <a:pPr algn="ctr" defTabSz="1219170" fontAlgn="base">
              <a:spcBef>
                <a:spcPct val="0"/>
              </a:spcBef>
              <a:spcAft>
                <a:spcPct val="0"/>
              </a:spcAft>
            </a:pPr>
            <a:r>
              <a:rPr lang="en-US" sz="2400" b="1" dirty="0">
                <a:solidFill>
                  <a:srgbClr val="040206"/>
                </a:solidFill>
                <a:latin typeface="Arial" panose="020B0604020202020204" pitchFamily="34" charset="0"/>
                <a:cs typeface="Arial" panose="020B0604020202020204" pitchFamily="34" charset="0"/>
              </a:rPr>
              <a:t>Drinking 5+ alcoholic beverages once or twice a week*</a:t>
            </a:r>
          </a:p>
        </p:txBody>
      </p:sp>
      <p:sp>
        <p:nvSpPr>
          <p:cNvPr id="6" name="TextBox 5">
            <a:extLst>
              <a:ext uri="{FF2B5EF4-FFF2-40B4-BE49-F238E27FC236}">
                <a16:creationId xmlns:a16="http://schemas.microsoft.com/office/drawing/2014/main" id="{547262CC-9A91-FE49-8EA1-007E00F4078C}"/>
              </a:ext>
            </a:extLst>
          </p:cNvPr>
          <p:cNvSpPr txBox="1"/>
          <p:nvPr/>
        </p:nvSpPr>
        <p:spPr>
          <a:xfrm>
            <a:off x="-22688" y="6550225"/>
            <a:ext cx="3454400" cy="276999"/>
          </a:xfrm>
          <a:prstGeom prst="rect">
            <a:avLst/>
          </a:prstGeom>
          <a:noFill/>
        </p:spPr>
        <p:txBody>
          <a:bodyPr wrap="square">
            <a:spAutoFit/>
          </a:bodyPr>
          <a:lstStyle/>
          <a:p>
            <a:pPr defTabSz="1219170" fontAlgn="base">
              <a:spcBef>
                <a:spcPct val="0"/>
              </a:spcBef>
              <a:spcAft>
                <a:spcPct val="0"/>
              </a:spcAft>
            </a:pPr>
            <a:r>
              <a:rPr lang="en-US" sz="1200" i="1" dirty="0">
                <a:solidFill>
                  <a:srgbClr val="040206"/>
                </a:solidFill>
                <a:latin typeface="Arial" panose="020B0604020202020204" pitchFamily="34" charset="0"/>
                <a:cs typeface="Arial" panose="020B0604020202020204" pitchFamily="34" charset="0"/>
              </a:rPr>
              <a:t>*three or more drinks if over age 65</a:t>
            </a:r>
          </a:p>
        </p:txBody>
      </p:sp>
    </p:spTree>
    <p:extLst>
      <p:ext uri="{BB962C8B-B14F-4D97-AF65-F5344CB8AC3E}">
        <p14:creationId xmlns:p14="http://schemas.microsoft.com/office/powerpoint/2010/main" val="413909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9F90633-D101-3F57-FBFA-21B510975851}"/>
              </a:ext>
            </a:extLst>
          </p:cNvPr>
          <p:cNvSpPr/>
          <p:nvPr/>
        </p:nvSpPr>
        <p:spPr>
          <a:xfrm>
            <a:off x="1310580" y="1593703"/>
            <a:ext cx="9091360" cy="43083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539EA2-C284-4ECA-9F22-7C02B3AAE3D0}"/>
              </a:ext>
            </a:extLst>
          </p:cNvPr>
          <p:cNvSpPr>
            <a:spLocks noGrp="1"/>
          </p:cNvSpPr>
          <p:nvPr>
            <p:ph type="title"/>
          </p:nvPr>
        </p:nvSpPr>
        <p:spPr>
          <a:xfrm>
            <a:off x="1230270" y="268140"/>
            <a:ext cx="10081965" cy="1325563"/>
          </a:xfrm>
        </p:spPr>
        <p:txBody>
          <a:bodyPr/>
          <a:lstStyle/>
          <a:p>
            <a:r>
              <a:rPr lang="en-US" dirty="0"/>
              <a:t>Alcohol Use</a:t>
            </a:r>
            <a:br>
              <a:rPr lang="en-US" dirty="0"/>
            </a:br>
            <a:r>
              <a:rPr lang="en-US" sz="2400" i="1" dirty="0"/>
              <a:t>Percentage Using in the Last Month</a:t>
            </a:r>
          </a:p>
        </p:txBody>
      </p:sp>
      <p:sp>
        <p:nvSpPr>
          <p:cNvPr id="6" name="TextBox 5">
            <a:extLst>
              <a:ext uri="{FF2B5EF4-FFF2-40B4-BE49-F238E27FC236}">
                <a16:creationId xmlns:a16="http://schemas.microsoft.com/office/drawing/2014/main" id="{1E8C45C5-8EE0-1A74-CFD0-8928F93162AB}"/>
              </a:ext>
            </a:extLst>
          </p:cNvPr>
          <p:cNvSpPr txBox="1"/>
          <p:nvPr/>
        </p:nvSpPr>
        <p:spPr>
          <a:xfrm>
            <a:off x="1208752" y="6074673"/>
            <a:ext cx="9188628" cy="461665"/>
          </a:xfrm>
          <a:prstGeom prst="rect">
            <a:avLst/>
          </a:prstGeom>
          <a:noFill/>
        </p:spPr>
        <p:txBody>
          <a:bodyPr wrap="square">
            <a:spAutoFit/>
          </a:bodyPr>
          <a:lstStyle/>
          <a:p>
            <a:r>
              <a:rPr lang="en-US" sz="1200" dirty="0">
                <a:solidFill>
                  <a:schemeClr val="tx1">
                    <a:lumMod val="75000"/>
                    <a:lumOff val="25000"/>
                  </a:schemeClr>
                </a:solidFill>
              </a:rPr>
              <a:t>SAMHSA (2024). Behavioral health among older adults: Results from the 2021 and 2022 National Surveys on Drug Use and Health (Publication No. PEP24-07-018). CBHSQ. https://www.samhsa.gov/data/report/older-adult-behavioral-health-report-2021-2022</a:t>
            </a:r>
          </a:p>
        </p:txBody>
      </p:sp>
      <p:sp>
        <p:nvSpPr>
          <p:cNvPr id="10" name="Rectangle 9">
            <a:extLst>
              <a:ext uri="{FF2B5EF4-FFF2-40B4-BE49-F238E27FC236}">
                <a16:creationId xmlns:a16="http://schemas.microsoft.com/office/drawing/2014/main" id="{28C907C3-C126-5E2B-883A-F89B6FEC3936}"/>
              </a:ext>
            </a:extLst>
          </p:cNvPr>
          <p:cNvSpPr/>
          <p:nvPr/>
        </p:nvSpPr>
        <p:spPr>
          <a:xfrm>
            <a:off x="1479659" y="2916455"/>
            <a:ext cx="5784784" cy="596766"/>
          </a:xfrm>
          <a:prstGeom prst="rect">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69B70-5AA9-05F3-E682-2A4A99179CEB}"/>
              </a:ext>
            </a:extLst>
          </p:cNvPr>
          <p:cNvSpPr/>
          <p:nvPr/>
        </p:nvSpPr>
        <p:spPr>
          <a:xfrm>
            <a:off x="1479659" y="3992880"/>
            <a:ext cx="4754881" cy="596766"/>
          </a:xfrm>
          <a:prstGeom prst="rect">
            <a:avLst/>
          </a:prstGeom>
          <a:solidFill>
            <a:srgbClr val="69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D5F968-5AA1-7C4D-5FB8-A4E83640213E}"/>
              </a:ext>
            </a:extLst>
          </p:cNvPr>
          <p:cNvSpPr/>
          <p:nvPr/>
        </p:nvSpPr>
        <p:spPr>
          <a:xfrm>
            <a:off x="1479658" y="5050054"/>
            <a:ext cx="7594335" cy="596766"/>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47E74A-DBB7-3CB2-2B69-22E1C08A5893}"/>
              </a:ext>
            </a:extLst>
          </p:cNvPr>
          <p:cNvSpPr/>
          <p:nvPr/>
        </p:nvSpPr>
        <p:spPr>
          <a:xfrm>
            <a:off x="6843807" y="2896577"/>
            <a:ext cx="914400" cy="640080"/>
          </a:xfrm>
          <a:prstGeom prst="ellipse">
            <a:avLst/>
          </a:prstGeom>
          <a:solidFill>
            <a:schemeClr val="bg1"/>
          </a:solidFill>
          <a:ln w="38100">
            <a:solidFill>
              <a:srgbClr val="39567E"/>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39567E"/>
                </a:solidFill>
              </a:rPr>
              <a:t>12.8%</a:t>
            </a:r>
          </a:p>
        </p:txBody>
      </p:sp>
      <p:sp>
        <p:nvSpPr>
          <p:cNvPr id="5" name="Oval 4">
            <a:extLst>
              <a:ext uri="{FF2B5EF4-FFF2-40B4-BE49-F238E27FC236}">
                <a16:creationId xmlns:a16="http://schemas.microsoft.com/office/drawing/2014/main" id="{F4785AA9-87EF-E419-D2A6-96599287D312}"/>
              </a:ext>
            </a:extLst>
          </p:cNvPr>
          <p:cNvSpPr/>
          <p:nvPr/>
        </p:nvSpPr>
        <p:spPr>
          <a:xfrm>
            <a:off x="5767111" y="3949566"/>
            <a:ext cx="914400" cy="640080"/>
          </a:xfrm>
          <a:prstGeom prst="ellipse">
            <a:avLst/>
          </a:prstGeom>
          <a:solidFill>
            <a:schemeClr val="bg1"/>
          </a:solidFill>
          <a:ln w="38100">
            <a:solidFill>
              <a:srgbClr val="694C6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694C62"/>
                </a:solidFill>
              </a:rPr>
              <a:t>10.5%</a:t>
            </a:r>
          </a:p>
        </p:txBody>
      </p:sp>
      <p:sp>
        <p:nvSpPr>
          <p:cNvPr id="9" name="Oval 8">
            <a:extLst>
              <a:ext uri="{FF2B5EF4-FFF2-40B4-BE49-F238E27FC236}">
                <a16:creationId xmlns:a16="http://schemas.microsoft.com/office/drawing/2014/main" id="{D5448557-9EA1-C784-A60E-7E34A2D323EA}"/>
              </a:ext>
            </a:extLst>
          </p:cNvPr>
          <p:cNvSpPr/>
          <p:nvPr/>
        </p:nvSpPr>
        <p:spPr>
          <a:xfrm>
            <a:off x="8789380" y="5006740"/>
            <a:ext cx="914400" cy="640080"/>
          </a:xfrm>
          <a:prstGeom prst="ellipse">
            <a:avLst/>
          </a:prstGeom>
          <a:solidFill>
            <a:schemeClr val="bg1"/>
          </a:solidFill>
          <a:ln w="38100">
            <a:solidFill>
              <a:srgbClr val="90993E"/>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90993E"/>
                </a:solidFill>
              </a:rPr>
              <a:t>15.5%</a:t>
            </a:r>
          </a:p>
        </p:txBody>
      </p:sp>
      <p:sp>
        <p:nvSpPr>
          <p:cNvPr id="14" name="Rectangle 13">
            <a:extLst>
              <a:ext uri="{FF2B5EF4-FFF2-40B4-BE49-F238E27FC236}">
                <a16:creationId xmlns:a16="http://schemas.microsoft.com/office/drawing/2014/main" id="{FD5B873C-E55E-E2D3-700D-F394B5DCEE82}"/>
              </a:ext>
            </a:extLst>
          </p:cNvPr>
          <p:cNvSpPr/>
          <p:nvPr/>
        </p:nvSpPr>
        <p:spPr>
          <a:xfrm>
            <a:off x="1484397" y="3051959"/>
            <a:ext cx="1216034" cy="308758"/>
          </a:xfrm>
          <a:prstGeom prst="rect">
            <a:avLst/>
          </a:prstGeom>
          <a:solidFill>
            <a:schemeClr val="bg1"/>
          </a:solidFill>
          <a:ln>
            <a:solidFill>
              <a:srgbClr val="3956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rPr>
              <a:t>Total</a:t>
            </a:r>
          </a:p>
        </p:txBody>
      </p:sp>
      <p:sp>
        <p:nvSpPr>
          <p:cNvPr id="4" name="Oval 3">
            <a:extLst>
              <a:ext uri="{FF2B5EF4-FFF2-40B4-BE49-F238E27FC236}">
                <a16:creationId xmlns:a16="http://schemas.microsoft.com/office/drawing/2014/main" id="{9E34F219-838F-9BFC-27D8-303CA6507C4C}"/>
              </a:ext>
            </a:extLst>
          </p:cNvPr>
          <p:cNvSpPr/>
          <p:nvPr/>
        </p:nvSpPr>
        <p:spPr>
          <a:xfrm>
            <a:off x="2602330" y="2932202"/>
            <a:ext cx="914400" cy="548640"/>
          </a:xfrm>
          <a:prstGeom prst="ellipse">
            <a:avLst/>
          </a:prstGeom>
          <a:solidFill>
            <a:srgbClr val="39567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3.2%</a:t>
            </a:r>
          </a:p>
        </p:txBody>
      </p:sp>
      <p:sp>
        <p:nvSpPr>
          <p:cNvPr id="15" name="Rectangle 14">
            <a:extLst>
              <a:ext uri="{FF2B5EF4-FFF2-40B4-BE49-F238E27FC236}">
                <a16:creationId xmlns:a16="http://schemas.microsoft.com/office/drawing/2014/main" id="{4BBBECD6-9A89-83CB-71A0-91BC8689A169}"/>
              </a:ext>
            </a:extLst>
          </p:cNvPr>
          <p:cNvSpPr/>
          <p:nvPr/>
        </p:nvSpPr>
        <p:spPr>
          <a:xfrm>
            <a:off x="1484397" y="4106885"/>
            <a:ext cx="1216034" cy="308758"/>
          </a:xfrm>
          <a:prstGeom prst="rect">
            <a:avLst/>
          </a:prstGeom>
          <a:solidFill>
            <a:schemeClr val="bg1"/>
          </a:solidFill>
          <a:ln>
            <a:solidFill>
              <a:srgbClr val="694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rgbClr val="694C62"/>
                </a:solidFill>
              </a:rPr>
              <a:t>Female</a:t>
            </a:r>
          </a:p>
        </p:txBody>
      </p:sp>
      <p:sp>
        <p:nvSpPr>
          <p:cNvPr id="7" name="Oval 6">
            <a:extLst>
              <a:ext uri="{FF2B5EF4-FFF2-40B4-BE49-F238E27FC236}">
                <a16:creationId xmlns:a16="http://schemas.microsoft.com/office/drawing/2014/main" id="{6CF1204E-E53F-A50A-95D3-0E04257D576A}"/>
              </a:ext>
            </a:extLst>
          </p:cNvPr>
          <p:cNvSpPr/>
          <p:nvPr/>
        </p:nvSpPr>
        <p:spPr>
          <a:xfrm>
            <a:off x="2297530" y="3997066"/>
            <a:ext cx="914400" cy="548640"/>
          </a:xfrm>
          <a:prstGeom prst="ellipse">
            <a:avLst/>
          </a:prstGeom>
          <a:solidFill>
            <a:srgbClr val="694C6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3.2%</a:t>
            </a:r>
          </a:p>
        </p:txBody>
      </p:sp>
      <p:sp>
        <p:nvSpPr>
          <p:cNvPr id="16" name="Rectangle 15">
            <a:extLst>
              <a:ext uri="{FF2B5EF4-FFF2-40B4-BE49-F238E27FC236}">
                <a16:creationId xmlns:a16="http://schemas.microsoft.com/office/drawing/2014/main" id="{167E9126-8149-435B-4D33-0DFEF23AAC98}"/>
              </a:ext>
            </a:extLst>
          </p:cNvPr>
          <p:cNvSpPr/>
          <p:nvPr/>
        </p:nvSpPr>
        <p:spPr>
          <a:xfrm>
            <a:off x="1484396" y="5197435"/>
            <a:ext cx="2037071" cy="308758"/>
          </a:xfrm>
          <a:prstGeom prst="rect">
            <a:avLst/>
          </a:prstGeom>
          <a:solidFill>
            <a:schemeClr val="bg1"/>
          </a:solidFill>
          <a:ln>
            <a:solidFill>
              <a:srgbClr val="9099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rgbClr val="90993E"/>
                </a:solidFill>
              </a:rPr>
              <a:t>Male</a:t>
            </a:r>
          </a:p>
        </p:txBody>
      </p:sp>
      <p:sp>
        <p:nvSpPr>
          <p:cNvPr id="13" name="Oval 12">
            <a:extLst>
              <a:ext uri="{FF2B5EF4-FFF2-40B4-BE49-F238E27FC236}">
                <a16:creationId xmlns:a16="http://schemas.microsoft.com/office/drawing/2014/main" id="{8FA6CBA1-03F2-A3C9-AF14-9E084C2ECA9F}"/>
              </a:ext>
            </a:extLst>
          </p:cNvPr>
          <p:cNvSpPr/>
          <p:nvPr/>
        </p:nvSpPr>
        <p:spPr>
          <a:xfrm>
            <a:off x="3364330" y="5054240"/>
            <a:ext cx="914400" cy="548640"/>
          </a:xfrm>
          <a:prstGeom prst="ellipse">
            <a:avLst/>
          </a:prstGeom>
          <a:solidFill>
            <a:srgbClr val="90993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4.4%</a:t>
            </a:r>
          </a:p>
        </p:txBody>
      </p:sp>
      <p:sp>
        <p:nvSpPr>
          <p:cNvPr id="17" name="Right Bracket 16">
            <a:extLst>
              <a:ext uri="{FF2B5EF4-FFF2-40B4-BE49-F238E27FC236}">
                <a16:creationId xmlns:a16="http://schemas.microsoft.com/office/drawing/2014/main" id="{572CD640-2514-BBF0-A76F-76DF2E0FCB8F}"/>
              </a:ext>
            </a:extLst>
          </p:cNvPr>
          <p:cNvSpPr/>
          <p:nvPr/>
        </p:nvSpPr>
        <p:spPr>
          <a:xfrm rot="16200000">
            <a:off x="2601718" y="1473479"/>
            <a:ext cx="243356" cy="2450289"/>
          </a:xfrm>
          <a:prstGeom prst="rightBracket">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6F90FC4F-D0F5-326D-4163-EE1BC931B637}"/>
              </a:ext>
            </a:extLst>
          </p:cNvPr>
          <p:cNvSpPr txBox="1"/>
          <p:nvPr/>
        </p:nvSpPr>
        <p:spPr>
          <a:xfrm>
            <a:off x="1484397" y="2216727"/>
            <a:ext cx="2450289" cy="369332"/>
          </a:xfrm>
          <a:prstGeom prst="rect">
            <a:avLst/>
          </a:prstGeom>
          <a:noFill/>
        </p:spPr>
        <p:txBody>
          <a:bodyPr wrap="square" rtlCol="0">
            <a:spAutoFit/>
          </a:bodyPr>
          <a:lstStyle/>
          <a:p>
            <a:pPr algn="ctr"/>
            <a:r>
              <a:rPr lang="en-US" dirty="0"/>
              <a:t>Heavy Alcohol Use</a:t>
            </a:r>
          </a:p>
        </p:txBody>
      </p:sp>
      <p:sp>
        <p:nvSpPr>
          <p:cNvPr id="19" name="Right Bracket 18">
            <a:extLst>
              <a:ext uri="{FF2B5EF4-FFF2-40B4-BE49-F238E27FC236}">
                <a16:creationId xmlns:a16="http://schemas.microsoft.com/office/drawing/2014/main" id="{F76C3CB6-326E-C539-0854-AFF3E9B6F6A0}"/>
              </a:ext>
            </a:extLst>
          </p:cNvPr>
          <p:cNvSpPr/>
          <p:nvPr/>
        </p:nvSpPr>
        <p:spPr>
          <a:xfrm rot="16200000">
            <a:off x="5613927" y="-2089202"/>
            <a:ext cx="326481" cy="8507046"/>
          </a:xfrm>
          <a:prstGeom prst="rightBracket">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275502C8-D544-8678-B420-CD16C7D001E6}"/>
              </a:ext>
            </a:extLst>
          </p:cNvPr>
          <p:cNvSpPr txBox="1"/>
          <p:nvPr/>
        </p:nvSpPr>
        <p:spPr>
          <a:xfrm>
            <a:off x="1509787" y="1640861"/>
            <a:ext cx="8520902" cy="369332"/>
          </a:xfrm>
          <a:prstGeom prst="rect">
            <a:avLst/>
          </a:prstGeom>
          <a:noFill/>
        </p:spPr>
        <p:txBody>
          <a:bodyPr wrap="square" rtlCol="0">
            <a:spAutoFit/>
          </a:bodyPr>
          <a:lstStyle/>
          <a:p>
            <a:pPr algn="ctr"/>
            <a:r>
              <a:rPr lang="en-US" dirty="0"/>
              <a:t>Binge Alcohol Use</a:t>
            </a:r>
          </a:p>
        </p:txBody>
      </p:sp>
    </p:spTree>
    <p:extLst>
      <p:ext uri="{BB962C8B-B14F-4D97-AF65-F5344CB8AC3E}">
        <p14:creationId xmlns:p14="http://schemas.microsoft.com/office/powerpoint/2010/main" val="2980974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441D7-3A59-4614-60C0-32FB5287AA53}"/>
              </a:ext>
            </a:extLst>
          </p:cNvPr>
          <p:cNvSpPr txBox="1"/>
          <p:nvPr/>
        </p:nvSpPr>
        <p:spPr>
          <a:xfrm>
            <a:off x="0" y="4749800"/>
            <a:ext cx="6502400" cy="1405641"/>
          </a:xfrm>
          <a:prstGeom prst="rect">
            <a:avLst/>
          </a:prstGeom>
          <a:noFill/>
        </p:spPr>
        <p:txBody>
          <a:bodyPr wrap="square" rtlCol="0">
            <a:spAutoFit/>
          </a:bodyPr>
          <a:lstStyle/>
          <a:p>
            <a:pPr defTabSz="1219170" fontAlgn="base">
              <a:spcBef>
                <a:spcPct val="0"/>
              </a:spcBef>
              <a:spcAft>
                <a:spcPct val="0"/>
              </a:spcAft>
              <a:defRPr/>
            </a:pPr>
            <a:r>
              <a:rPr lang="en-US" sz="4267" b="1" dirty="0">
                <a:solidFill>
                  <a:prstClr val="black"/>
                </a:solidFill>
                <a:latin typeface="Arial" panose="020B0604020202020204" pitchFamily="34" charset="0"/>
                <a:cs typeface="Arial" panose="020B0604020202020204" pitchFamily="34" charset="0"/>
              </a:rPr>
              <a:t>WISE/SBIRT Feedback &amp; Lessons Learned</a:t>
            </a:r>
          </a:p>
        </p:txBody>
      </p:sp>
    </p:spTree>
    <p:extLst>
      <p:ext uri="{BB962C8B-B14F-4D97-AF65-F5344CB8AC3E}">
        <p14:creationId xmlns:p14="http://schemas.microsoft.com/office/powerpoint/2010/main" val="808230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7D8AC-DEA4-E130-CE55-E63DE249F91B}"/>
              </a:ext>
            </a:extLst>
          </p:cNvPr>
          <p:cNvSpPr txBox="1"/>
          <p:nvPr/>
        </p:nvSpPr>
        <p:spPr>
          <a:xfrm>
            <a:off x="1828801" y="1654113"/>
            <a:ext cx="9347199" cy="10770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133" dirty="0">
                <a:solidFill>
                  <a:srgbClr val="553278"/>
                </a:solidFill>
                <a:latin typeface="Arial" panose="020B0604020202020204" pitchFamily="34" charset="0"/>
                <a:cs typeface="Arial" panose="020B0604020202020204" pitchFamily="34" charset="0"/>
              </a:rPr>
              <a:t>“</a:t>
            </a:r>
            <a:r>
              <a:rPr lang="en-US" sz="2133" i="1" dirty="0">
                <a:solidFill>
                  <a:srgbClr val="EEECE1">
                    <a:lumMod val="10000"/>
                  </a:srgbClr>
                </a:solidFill>
                <a:latin typeface="Arial" panose="020B0604020202020204" pitchFamily="34" charset="0"/>
                <a:cs typeface="Arial" panose="020B0604020202020204" pitchFamily="34" charset="0"/>
              </a:rPr>
              <a:t>It’s so relatable to what I am going through mentally and physically. It reminds me that I am not alone. When we age, we have questions like ‘what do I do’ and now we have those answers from WISE.” </a:t>
            </a:r>
          </a:p>
        </p:txBody>
      </p:sp>
      <p:pic>
        <p:nvPicPr>
          <p:cNvPr id="7" name="Picture 6" descr="A group of people posing for a photo&#10;&#10;Description automatically generated">
            <a:extLst>
              <a:ext uri="{FF2B5EF4-FFF2-40B4-BE49-F238E27FC236}">
                <a16:creationId xmlns:a16="http://schemas.microsoft.com/office/drawing/2014/main" id="{5B33E9EB-E68D-7AE6-3D0A-C5CCEF71E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98799" y="3153924"/>
            <a:ext cx="5994400" cy="31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5E9E7EE-BBE6-BFA9-29D6-DF0A2E04651E}"/>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Participant Feedback</a:t>
            </a:r>
          </a:p>
        </p:txBody>
      </p:sp>
    </p:spTree>
    <p:extLst>
      <p:ext uri="{BB962C8B-B14F-4D97-AF65-F5344CB8AC3E}">
        <p14:creationId xmlns:p14="http://schemas.microsoft.com/office/powerpoint/2010/main" val="1501712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648E0-4FD7-4EED-63DF-D627AE5685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1" y="2553512"/>
            <a:ext cx="4675327" cy="3205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297C2486-62BC-3BC8-58A8-BB6405C210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0673" y="2553512"/>
            <a:ext cx="3759200" cy="3955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DFBB9E50-A203-3E44-A44D-2ACEA6027B2D}"/>
              </a:ext>
            </a:extLst>
          </p:cNvPr>
          <p:cNvSpPr txBox="1"/>
          <p:nvPr/>
        </p:nvSpPr>
        <p:spPr>
          <a:xfrm>
            <a:off x="3048000" y="1518056"/>
            <a:ext cx="6096000" cy="7487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133" i="1" dirty="0">
                <a:solidFill>
                  <a:srgbClr val="EEECE1">
                    <a:lumMod val="10000"/>
                  </a:srgbClr>
                </a:solidFill>
                <a:latin typeface="Arial" panose="020B0604020202020204" pitchFamily="34" charset="0"/>
                <a:cs typeface="Arial" panose="020B0604020202020204" pitchFamily="34" charset="0"/>
              </a:rPr>
              <a:t>“I would recommend the program for all seniors. The WISE program is for everyone.” </a:t>
            </a:r>
          </a:p>
        </p:txBody>
      </p:sp>
      <p:sp>
        <p:nvSpPr>
          <p:cNvPr id="2" name="TextBox 1">
            <a:extLst>
              <a:ext uri="{FF2B5EF4-FFF2-40B4-BE49-F238E27FC236}">
                <a16:creationId xmlns:a16="http://schemas.microsoft.com/office/drawing/2014/main" id="{CDDFB1F1-5D1B-AD9C-48B8-25DF41C1DD7B}"/>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Participant Feedback</a:t>
            </a:r>
          </a:p>
        </p:txBody>
      </p:sp>
    </p:spTree>
    <p:extLst>
      <p:ext uri="{BB962C8B-B14F-4D97-AF65-F5344CB8AC3E}">
        <p14:creationId xmlns:p14="http://schemas.microsoft.com/office/powerpoint/2010/main" val="3409132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E412CC-D6ED-A1A4-1372-4713E4B7A5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63557" y="2999325"/>
            <a:ext cx="2599643" cy="2830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group of people sitting at tables&#10;&#10;Description automatically generated with medium confidence">
            <a:extLst>
              <a:ext uri="{FF2B5EF4-FFF2-40B4-BE49-F238E27FC236}">
                <a16:creationId xmlns:a16="http://schemas.microsoft.com/office/drawing/2014/main" id="{325CC343-5AD7-3B17-4428-C65E40EC7D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1" y="3042853"/>
            <a:ext cx="484139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20B1EE24-9338-2928-69B1-2DFC51616814}"/>
              </a:ext>
            </a:extLst>
          </p:cNvPr>
          <p:cNvSpPr txBox="1"/>
          <p:nvPr/>
        </p:nvSpPr>
        <p:spPr>
          <a:xfrm>
            <a:off x="0" y="482600"/>
            <a:ext cx="12192000" cy="748988"/>
          </a:xfrm>
          <a:prstGeom prst="rect">
            <a:avLst/>
          </a:prstGeom>
          <a:noFill/>
        </p:spPr>
        <p:txBody>
          <a:bodyPr wrap="square" rtlCol="0">
            <a:spAutoFit/>
          </a:bodyPr>
          <a:lstStyle/>
          <a:p>
            <a:pPr algn="ctr" defTabSz="1219170" fontAlgn="base">
              <a:spcBef>
                <a:spcPct val="0"/>
              </a:spcBef>
              <a:spcAft>
                <a:spcPct val="0"/>
              </a:spcAft>
            </a:pPr>
            <a:r>
              <a:rPr lang="en-US" sz="4267" b="1" dirty="0">
                <a:solidFill>
                  <a:srgbClr val="543278"/>
                </a:solidFill>
                <a:latin typeface="Arial" panose="020B0604020202020204" pitchFamily="34" charset="0"/>
                <a:cs typeface="Arial" panose="020B0604020202020204" pitchFamily="34" charset="0"/>
              </a:rPr>
              <a:t>Participant Feedback</a:t>
            </a:r>
          </a:p>
        </p:txBody>
      </p:sp>
      <p:sp>
        <p:nvSpPr>
          <p:cNvPr id="7" name="TextBox 6">
            <a:extLst>
              <a:ext uri="{FF2B5EF4-FFF2-40B4-BE49-F238E27FC236}">
                <a16:creationId xmlns:a16="http://schemas.microsoft.com/office/drawing/2014/main" id="{E1DA4F2D-0E44-F96D-CF74-452F527DBF9F}"/>
              </a:ext>
            </a:extLst>
          </p:cNvPr>
          <p:cNvSpPr txBox="1"/>
          <p:nvPr/>
        </p:nvSpPr>
        <p:spPr>
          <a:xfrm>
            <a:off x="1371600" y="1600200"/>
            <a:ext cx="9448800" cy="10770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133" dirty="0">
                <a:solidFill>
                  <a:srgbClr val="553278"/>
                </a:solidFill>
                <a:latin typeface="Arial" panose="020B0604020202020204" pitchFamily="34" charset="0"/>
                <a:cs typeface="Arial" panose="020B0604020202020204" pitchFamily="34" charset="0"/>
              </a:rPr>
              <a:t>“</a:t>
            </a:r>
            <a:r>
              <a:rPr lang="en-US" sz="2133" i="1" dirty="0">
                <a:solidFill>
                  <a:srgbClr val="EEECE1">
                    <a:lumMod val="10000"/>
                  </a:srgbClr>
                </a:solidFill>
                <a:latin typeface="Arial" panose="020B0604020202020204" pitchFamily="34" charset="0"/>
                <a:cs typeface="Arial" panose="020B0604020202020204" pitchFamily="34" charset="0"/>
              </a:rPr>
              <a:t>I’ve enjoyed all the classes. I’ve saved all the lesson materials, they’re helpful. The information about substance use is helpful in my understanding of our community.”</a:t>
            </a:r>
          </a:p>
        </p:txBody>
      </p:sp>
    </p:spTree>
    <p:extLst>
      <p:ext uri="{BB962C8B-B14F-4D97-AF65-F5344CB8AC3E}">
        <p14:creationId xmlns:p14="http://schemas.microsoft.com/office/powerpoint/2010/main" val="3323949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CD2B-7A61-691B-D5FF-3C5CF29A4693}"/>
              </a:ext>
            </a:extLst>
          </p:cNvPr>
          <p:cNvSpPr>
            <a:spLocks noGrp="1"/>
          </p:cNvSpPr>
          <p:nvPr>
            <p:ph type="title"/>
          </p:nvPr>
        </p:nvSpPr>
        <p:spPr>
          <a:xfrm>
            <a:off x="0" y="482600"/>
            <a:ext cx="12192000" cy="711200"/>
          </a:xfrm>
        </p:spPr>
        <p:txBody>
          <a:bodyPr/>
          <a:lstStyle/>
          <a:p>
            <a:r>
              <a:rPr lang="en-US" sz="4267" b="1" dirty="0">
                <a:latin typeface="Arial" panose="020B0604020202020204" pitchFamily="34" charset="0"/>
                <a:cs typeface="Arial" panose="020B0604020202020204" pitchFamily="34" charset="0"/>
              </a:rPr>
              <a:t>New York: Lessons</a:t>
            </a:r>
          </a:p>
        </p:txBody>
      </p:sp>
      <p:sp>
        <p:nvSpPr>
          <p:cNvPr id="5" name="TextBox 4">
            <a:extLst>
              <a:ext uri="{FF2B5EF4-FFF2-40B4-BE49-F238E27FC236}">
                <a16:creationId xmlns:a16="http://schemas.microsoft.com/office/drawing/2014/main" id="{5875351A-6619-BB76-10BF-029A4FD627B0}"/>
              </a:ext>
            </a:extLst>
          </p:cNvPr>
          <p:cNvSpPr txBox="1"/>
          <p:nvPr/>
        </p:nvSpPr>
        <p:spPr>
          <a:xfrm>
            <a:off x="304800" y="2006601"/>
            <a:ext cx="11582400" cy="34576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1219170" fontAlgn="base">
              <a:spcBef>
                <a:spcPct val="0"/>
              </a:spcBef>
              <a:spcAft>
                <a:spcPct val="0"/>
              </a:spcAft>
            </a:pPr>
            <a:r>
              <a:rPr lang="en-US" sz="2667" b="1" dirty="0">
                <a:solidFill>
                  <a:srgbClr val="543278"/>
                </a:solidFill>
                <a:latin typeface="Arial" panose="020B0604020202020204" pitchFamily="34" charset="0"/>
                <a:cs typeface="Arial" panose="020B0604020202020204" pitchFamily="34" charset="0"/>
              </a:rPr>
              <a:t>Barriers</a:t>
            </a:r>
            <a:br>
              <a:rPr lang="en-US" sz="2400" dirty="0">
                <a:solidFill>
                  <a:srgbClr val="040206"/>
                </a:solidFill>
                <a:latin typeface="Arial" panose="020B0604020202020204" pitchFamily="34" charset="0"/>
                <a:cs typeface="Arial" panose="020B0604020202020204" pitchFamily="34" charset="0"/>
              </a:rPr>
            </a:br>
            <a:endParaRPr lang="en-US" sz="1067"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Privacy and data collection a challenge</a:t>
            </a: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Developing collaborative infrastructure with partners</a:t>
            </a:r>
            <a:br>
              <a:rPr lang="en-US" sz="2400" dirty="0">
                <a:solidFill>
                  <a:srgbClr val="040206"/>
                </a:solidFill>
                <a:latin typeface="Arial" panose="020B0604020202020204" pitchFamily="34" charset="0"/>
                <a:cs typeface="Arial" panose="020B0604020202020204" pitchFamily="34" charset="0"/>
              </a:rPr>
            </a:br>
            <a:r>
              <a:rPr lang="en-US" sz="2400" dirty="0">
                <a:solidFill>
                  <a:srgbClr val="040206"/>
                </a:solidFill>
                <a:latin typeface="Arial" panose="020B0604020202020204" pitchFamily="34" charset="0"/>
                <a:cs typeface="Arial" panose="020B0604020202020204" pitchFamily="34" charset="0"/>
              </a:rPr>
              <a:t>takes time/effort</a:t>
            </a:r>
            <a:br>
              <a:rPr lang="en-US" sz="2400" dirty="0">
                <a:solidFill>
                  <a:srgbClr val="040206"/>
                </a:solidFill>
                <a:latin typeface="Arial" panose="020B0604020202020204" pitchFamily="34" charset="0"/>
                <a:cs typeface="Arial" panose="020B0604020202020204" pitchFamily="34" charset="0"/>
              </a:rPr>
            </a:br>
            <a:endParaRPr lang="en-US" sz="2400" dirty="0">
              <a:solidFill>
                <a:srgbClr val="040206"/>
              </a:solidFill>
              <a:latin typeface="Arial" panose="020B0604020202020204" pitchFamily="34" charset="0"/>
              <a:cs typeface="Arial" panose="020B0604020202020204" pitchFamily="34" charset="0"/>
            </a:endParaRPr>
          </a:p>
          <a:p>
            <a:pPr defTabSz="1219170" fontAlgn="base">
              <a:spcBef>
                <a:spcPct val="0"/>
              </a:spcBef>
              <a:spcAft>
                <a:spcPct val="0"/>
              </a:spcAft>
            </a:pPr>
            <a:r>
              <a:rPr lang="en-US" sz="2667" b="1" dirty="0">
                <a:solidFill>
                  <a:srgbClr val="543278"/>
                </a:solidFill>
                <a:latin typeface="Arial" panose="020B0604020202020204" pitchFamily="34" charset="0"/>
                <a:cs typeface="Arial" panose="020B0604020202020204" pitchFamily="34" charset="0"/>
              </a:rPr>
              <a:t>Lessons Learned</a:t>
            </a:r>
            <a:br>
              <a:rPr lang="en-US" sz="2400" dirty="0">
                <a:solidFill>
                  <a:srgbClr val="040206"/>
                </a:solidFill>
                <a:latin typeface="Arial" panose="020B0604020202020204" pitchFamily="34" charset="0"/>
                <a:cs typeface="Arial" panose="020B0604020202020204" pitchFamily="34" charset="0"/>
              </a:rPr>
            </a:br>
            <a:endParaRPr lang="en-US" sz="1067"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Partnerships between OASAS Prevention/other state agencies allowed effective delivery of substance use education to diverse population of older adults</a:t>
            </a:r>
          </a:p>
        </p:txBody>
      </p:sp>
      <p:pic>
        <p:nvPicPr>
          <p:cNvPr id="6" name="Picture 5">
            <a:extLst>
              <a:ext uri="{FF2B5EF4-FFF2-40B4-BE49-F238E27FC236}">
                <a16:creationId xmlns:a16="http://schemas.microsoft.com/office/drawing/2014/main" id="{195FDEF5-70CD-DFDA-4EA5-33A57A51AD1B}"/>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331200" y="2209800"/>
            <a:ext cx="2966005" cy="2438400"/>
          </a:xfrm>
          <a:prstGeom prst="rect">
            <a:avLst/>
          </a:prstGeom>
        </p:spPr>
      </p:pic>
    </p:spTree>
    <p:extLst>
      <p:ext uri="{BB962C8B-B14F-4D97-AF65-F5344CB8AC3E}">
        <p14:creationId xmlns:p14="http://schemas.microsoft.com/office/powerpoint/2010/main" val="1070932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7A2E2-57FC-0918-ABC2-2B85104F6F9C}"/>
              </a:ext>
            </a:extLst>
          </p:cNvPr>
          <p:cNvSpPr txBox="1">
            <a:spLocks/>
          </p:cNvSpPr>
          <p:nvPr/>
        </p:nvSpPr>
        <p:spPr>
          <a:xfrm>
            <a:off x="0" y="482600"/>
            <a:ext cx="12192000" cy="711200"/>
          </a:xfr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1219170"/>
            <a:r>
              <a:rPr lang="en-US" sz="4267" b="1">
                <a:solidFill>
                  <a:srgbClr val="543278"/>
                </a:solidFill>
                <a:latin typeface="Arial" panose="020B0604020202020204" pitchFamily="34" charset="0"/>
                <a:cs typeface="Arial" panose="020B0604020202020204" pitchFamily="34" charset="0"/>
              </a:rPr>
              <a:t>New York: Lessons</a:t>
            </a:r>
            <a:endParaRPr lang="en-US" sz="4267" b="1" dirty="0">
              <a:solidFill>
                <a:srgbClr val="543278"/>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DC3B04-2D7C-2213-BF1A-5F635E704D0D}"/>
              </a:ext>
            </a:extLst>
          </p:cNvPr>
          <p:cNvSpPr txBox="1"/>
          <p:nvPr/>
        </p:nvSpPr>
        <p:spPr>
          <a:xfrm>
            <a:off x="406400" y="2108200"/>
            <a:ext cx="11379200" cy="33341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Well received by participants/facilitators/partner sites</a:t>
            </a:r>
          </a:p>
          <a:p>
            <a:pPr marL="380990" indent="-380990" defTabSz="1219170" fontAlgn="base">
              <a:spcBef>
                <a:spcPct val="0"/>
              </a:spcBef>
              <a:spcAft>
                <a:spcPct val="0"/>
              </a:spcAft>
              <a:buFont typeface="Arial" panose="020B0604020202020204" pitchFamily="34" charset="0"/>
              <a:buChar char="•"/>
            </a:pPr>
            <a:endParaRPr lang="en-US" sz="2400"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Requests for more or extended programming  </a:t>
            </a:r>
          </a:p>
          <a:p>
            <a:pPr marL="380990" indent="-380990" defTabSz="1219170" fontAlgn="base">
              <a:spcBef>
                <a:spcPct val="0"/>
              </a:spcBef>
              <a:spcAft>
                <a:spcPct val="0"/>
              </a:spcAft>
              <a:buFont typeface="Arial" panose="020B0604020202020204" pitchFamily="34" charset="0"/>
              <a:buChar char="•"/>
            </a:pPr>
            <a:endParaRPr lang="en-US" sz="2400"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Serves older adults in place</a:t>
            </a:r>
          </a:p>
          <a:p>
            <a:pPr marL="990575" lvl="1" indent="-380990" defTabSz="1219170" fontAlgn="base">
              <a:spcBef>
                <a:spcPct val="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Improves access to prevention/wellness programming </a:t>
            </a:r>
          </a:p>
          <a:p>
            <a:pPr marL="380990" indent="-380990" defTabSz="1219170" fontAlgn="base">
              <a:spcBef>
                <a:spcPct val="0"/>
              </a:spcBef>
              <a:spcAft>
                <a:spcPct val="0"/>
              </a:spcAft>
              <a:buFont typeface="Arial" panose="020B0604020202020204" pitchFamily="34" charset="0"/>
              <a:buChar char="•"/>
            </a:pPr>
            <a:endParaRPr lang="en-US" sz="2400" dirty="0">
              <a:solidFill>
                <a:srgbClr val="040206"/>
              </a:solidFill>
              <a:latin typeface="Arial" panose="020B0604020202020204" pitchFamily="34" charset="0"/>
              <a:cs typeface="Arial" panose="020B0604020202020204" pitchFamily="34" charset="0"/>
            </a:endParaRPr>
          </a:p>
          <a:p>
            <a:pPr marL="380990" indent="-380990" defTabSz="1219170" fontAlgn="base">
              <a:spcBef>
                <a:spcPct val="0"/>
              </a:spcBef>
              <a:spcAft>
                <a:spcPct val="0"/>
              </a:spcAft>
              <a:buFont typeface="Arial" panose="020B0604020202020204" pitchFamily="34" charset="0"/>
              <a:buChar char="•"/>
            </a:pPr>
            <a:r>
              <a:rPr lang="en-US" sz="2400" dirty="0">
                <a:solidFill>
                  <a:srgbClr val="040206"/>
                </a:solidFill>
                <a:latin typeface="Arial" panose="020B0604020202020204" pitchFamily="34" charset="0"/>
                <a:cs typeface="Arial" panose="020B0604020202020204" pitchFamily="34" charset="0"/>
              </a:rPr>
              <a:t>Frames interventions on substance use/misuse in broad “healthy aging” context </a:t>
            </a:r>
          </a:p>
          <a:p>
            <a:pPr marL="990575" lvl="1" indent="-380990" defTabSz="1219170" fontAlgn="base">
              <a:spcBef>
                <a:spcPct val="0"/>
              </a:spcBef>
              <a:spcAft>
                <a:spcPct val="0"/>
              </a:spcAft>
              <a:buFont typeface="Courier New" panose="02070309020205020404" pitchFamily="49" charset="0"/>
              <a:buChar char="o"/>
            </a:pPr>
            <a:r>
              <a:rPr lang="en-US" sz="2133" dirty="0">
                <a:solidFill>
                  <a:srgbClr val="040206"/>
                </a:solidFill>
                <a:latin typeface="Arial" panose="020B0604020202020204" pitchFamily="34" charset="0"/>
                <a:cs typeface="Arial" panose="020B0604020202020204" pitchFamily="34" charset="0"/>
              </a:rPr>
              <a:t>Builds rapport and engagement</a:t>
            </a:r>
          </a:p>
        </p:txBody>
      </p:sp>
      <p:pic>
        <p:nvPicPr>
          <p:cNvPr id="5" name="Picture 4">
            <a:extLst>
              <a:ext uri="{FF2B5EF4-FFF2-40B4-BE49-F238E27FC236}">
                <a16:creationId xmlns:a16="http://schemas.microsoft.com/office/drawing/2014/main" id="{81BDA6B5-B0E0-1796-2535-64147128AE95}"/>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8331200" y="2209800"/>
            <a:ext cx="2966008" cy="2438400"/>
          </a:xfrm>
          <a:prstGeom prst="rect">
            <a:avLst/>
          </a:prstGeom>
        </p:spPr>
      </p:pic>
    </p:spTree>
    <p:extLst>
      <p:ext uri="{BB962C8B-B14F-4D97-AF65-F5344CB8AC3E}">
        <p14:creationId xmlns:p14="http://schemas.microsoft.com/office/powerpoint/2010/main" val="4146492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vector graphics&#10;&#10;Description automatically generated">
            <a:extLst>
              <a:ext uri="{FF2B5EF4-FFF2-40B4-BE49-F238E27FC236}">
                <a16:creationId xmlns:a16="http://schemas.microsoft.com/office/drawing/2014/main" id="{FBA5F7D4-96F8-25D0-BD20-0C8ACA2E5A97}"/>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924801" y="1600200"/>
            <a:ext cx="3398015" cy="4507089"/>
          </a:xfrm>
          <a:prstGeom prst="rect">
            <a:avLst/>
          </a:prstGeom>
        </p:spPr>
      </p:pic>
      <p:sp>
        <p:nvSpPr>
          <p:cNvPr id="2" name="TextBox 1">
            <a:extLst>
              <a:ext uri="{FF2B5EF4-FFF2-40B4-BE49-F238E27FC236}">
                <a16:creationId xmlns:a16="http://schemas.microsoft.com/office/drawing/2014/main" id="{B194C872-5409-5C9C-C3AF-600E3C1E1201}"/>
              </a:ext>
            </a:extLst>
          </p:cNvPr>
          <p:cNvSpPr txBox="1">
            <a:spLocks noChangeArrowheads="1"/>
          </p:cNvSpPr>
          <p:nvPr/>
        </p:nvSpPr>
        <p:spPr bwMode="auto">
          <a:xfrm>
            <a:off x="0" y="499507"/>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219170" fontAlgn="base">
              <a:spcBef>
                <a:spcPct val="0"/>
              </a:spcBef>
              <a:spcAft>
                <a:spcPct val="0"/>
              </a:spcAft>
              <a:defRPr/>
            </a:pPr>
            <a:r>
              <a:rPr lang="en-US" altLang="en-US" sz="4267" b="1" dirty="0">
                <a:solidFill>
                  <a:srgbClr val="553278"/>
                </a:solidFill>
                <a:latin typeface="Arial" panose="020B0604020202020204" pitchFamily="34" charset="0"/>
                <a:cs typeface="Arial" panose="020B0604020202020204" pitchFamily="34" charset="0"/>
              </a:rPr>
              <a:t>Questions</a:t>
            </a:r>
            <a:r>
              <a:rPr lang="en-US" altLang="en-US" sz="4800" b="1" dirty="0">
                <a:solidFill>
                  <a:srgbClr val="553278"/>
                </a:solidFill>
                <a:latin typeface="Calibri"/>
                <a:cs typeface="Arial" charset="0"/>
              </a:rPr>
              <a:t>?</a:t>
            </a:r>
          </a:p>
        </p:txBody>
      </p:sp>
      <p:sp>
        <p:nvSpPr>
          <p:cNvPr id="3" name="TextBox 2">
            <a:extLst>
              <a:ext uri="{FF2B5EF4-FFF2-40B4-BE49-F238E27FC236}">
                <a16:creationId xmlns:a16="http://schemas.microsoft.com/office/drawing/2014/main" id="{ACA9BF0D-A112-E16C-BC93-EB38577AFC9D}"/>
              </a:ext>
            </a:extLst>
          </p:cNvPr>
          <p:cNvSpPr txBox="1"/>
          <p:nvPr/>
        </p:nvSpPr>
        <p:spPr>
          <a:xfrm>
            <a:off x="406400" y="2561081"/>
            <a:ext cx="70104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1219170" fontAlgn="base">
              <a:spcBef>
                <a:spcPct val="0"/>
              </a:spcBef>
              <a:spcAft>
                <a:spcPct val="0"/>
              </a:spcAft>
            </a:pPr>
            <a:r>
              <a:rPr lang="en-US" sz="3200" b="1" dirty="0">
                <a:solidFill>
                  <a:srgbClr val="543278"/>
                </a:solidFill>
                <a:latin typeface="Arial" panose="020B0604020202020204" pitchFamily="34" charset="0"/>
                <a:cs typeface="Arial" panose="020B0604020202020204" pitchFamily="34" charset="0"/>
              </a:rPr>
              <a:t>Patricia Zuber-Wilson</a:t>
            </a:r>
          </a:p>
          <a:p>
            <a:pPr defTabSz="1219170" fontAlgn="base">
              <a:spcBef>
                <a:spcPct val="0"/>
              </a:spcBef>
              <a:spcAft>
                <a:spcPct val="0"/>
              </a:spcAft>
            </a:pPr>
            <a:r>
              <a:rPr lang="en-US" sz="3200" dirty="0">
                <a:solidFill>
                  <a:srgbClr val="040206"/>
                </a:solidFill>
                <a:latin typeface="Arial" panose="020B0604020202020204" pitchFamily="34" charset="0"/>
                <a:cs typeface="Arial" panose="020B0604020202020204" pitchFamily="34" charset="0"/>
              </a:rPr>
              <a:t>Associate Commissioner</a:t>
            </a:r>
          </a:p>
          <a:p>
            <a:pPr defTabSz="1219170" fontAlgn="base">
              <a:spcBef>
                <a:spcPct val="0"/>
              </a:spcBef>
              <a:spcAft>
                <a:spcPct val="0"/>
              </a:spcAft>
            </a:pPr>
            <a:r>
              <a:rPr lang="en-US" sz="3200" dirty="0">
                <a:solidFill>
                  <a:srgbClr val="040206"/>
                </a:solidFill>
                <a:latin typeface="Arial" panose="020B0604020202020204" pitchFamily="34" charset="0"/>
                <a:cs typeface="Arial" panose="020B0604020202020204" pitchFamily="34" charset="0"/>
              </a:rPr>
              <a:t>Division of Prevention Services</a:t>
            </a:r>
          </a:p>
          <a:p>
            <a:pPr defTabSz="1219170" fontAlgn="base">
              <a:spcBef>
                <a:spcPct val="0"/>
              </a:spcBef>
              <a:spcAft>
                <a:spcPct val="0"/>
              </a:spcAft>
            </a:pPr>
            <a:r>
              <a:rPr lang="en-US" sz="3200" dirty="0">
                <a:solidFill>
                  <a:srgbClr val="543278"/>
                </a:solidFill>
                <a:latin typeface="Arial" panose="020B0604020202020204" pitchFamily="34" charset="0"/>
                <a:cs typeface="Arial" panose="020B0604020202020204" pitchFamily="34" charset="0"/>
                <a:hlinkClick r:id="rId4"/>
              </a:rPr>
              <a:t>Patricia.Zuber-Wilson@oasas.ny.gov</a:t>
            </a:r>
            <a:endParaRPr lang="en-US" sz="3200" dirty="0">
              <a:solidFill>
                <a:srgbClr val="543278"/>
              </a:solidFill>
              <a:latin typeface="Arial" panose="020B0604020202020204" pitchFamily="34" charset="0"/>
              <a:cs typeface="Arial" panose="020B0604020202020204" pitchFamily="34" charset="0"/>
            </a:endParaRPr>
          </a:p>
          <a:p>
            <a:pPr defTabSz="1219170" fontAlgn="base">
              <a:spcBef>
                <a:spcPct val="0"/>
              </a:spcBef>
              <a:spcAft>
                <a:spcPct val="0"/>
              </a:spcAft>
            </a:pPr>
            <a:r>
              <a:rPr lang="en-US" sz="3200" dirty="0">
                <a:solidFill>
                  <a:srgbClr val="040206"/>
                </a:solidFill>
                <a:latin typeface="Arial" panose="020B0604020202020204" pitchFamily="34" charset="0"/>
                <a:cs typeface="Arial" panose="020B0604020202020204" pitchFamily="34" charset="0"/>
              </a:rPr>
              <a:t>51-485-6022</a:t>
            </a:r>
          </a:p>
        </p:txBody>
      </p:sp>
    </p:spTree>
    <p:extLst>
      <p:ext uri="{BB962C8B-B14F-4D97-AF65-F5344CB8AC3E}">
        <p14:creationId xmlns:p14="http://schemas.microsoft.com/office/powerpoint/2010/main" val="941391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461DEC-2E8B-4AE3-AC2B-91B1C10214BE}"/>
              </a:ext>
            </a:extLst>
          </p:cNvPr>
          <p:cNvSpPr/>
          <p:nvPr/>
        </p:nvSpPr>
        <p:spPr>
          <a:xfrm>
            <a:off x="9144000" y="5765800"/>
            <a:ext cx="2946400" cy="109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dirty="0">
              <a:solidFill>
                <a:prstClr val="white"/>
              </a:solidFill>
              <a:latin typeface="Calibri"/>
            </a:endParaRPr>
          </a:p>
        </p:txBody>
      </p:sp>
      <p:pic>
        <p:nvPicPr>
          <p:cNvPr id="4" name="Picture 3">
            <a:extLst>
              <a:ext uri="{FF2B5EF4-FFF2-40B4-BE49-F238E27FC236}">
                <a16:creationId xmlns:a16="http://schemas.microsoft.com/office/drawing/2014/main" id="{D5AB469D-3982-47E3-9828-D5299C5004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0400" y="2006600"/>
            <a:ext cx="8828616" cy="1973336"/>
          </a:xfrm>
          <a:prstGeom prst="rect">
            <a:avLst/>
          </a:prstGeom>
        </p:spPr>
      </p:pic>
      <p:grpSp>
        <p:nvGrpSpPr>
          <p:cNvPr id="18" name="Group 17">
            <a:extLst>
              <a:ext uri="{FF2B5EF4-FFF2-40B4-BE49-F238E27FC236}">
                <a16:creationId xmlns:a16="http://schemas.microsoft.com/office/drawing/2014/main" id="{C18B394B-8712-F853-80C6-0E3D93475CB2}"/>
              </a:ext>
            </a:extLst>
          </p:cNvPr>
          <p:cNvGrpSpPr/>
          <p:nvPr/>
        </p:nvGrpSpPr>
        <p:grpSpPr>
          <a:xfrm>
            <a:off x="3319749" y="5054602"/>
            <a:ext cx="1620636" cy="1475042"/>
            <a:chOff x="3882678" y="3790950"/>
            <a:chExt cx="1215477" cy="1106281"/>
          </a:xfrm>
        </p:grpSpPr>
        <p:pic>
          <p:nvPicPr>
            <p:cNvPr id="19" name="Picture 4" descr="Instagram Generic Circular icon">
              <a:extLst>
                <a:ext uri="{FF2B5EF4-FFF2-40B4-BE49-F238E27FC236}">
                  <a16:creationId xmlns:a16="http://schemas.microsoft.com/office/drawing/2014/main" id="{753729E7-7DA7-31A6-3D28-12B4F4EF55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5287" y="3790950"/>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0E36CA60-F84E-2816-2CCB-82C8AD7CCAF9}"/>
                </a:ext>
              </a:extLst>
            </p:cNvPr>
            <p:cNvSpPr txBox="1"/>
            <p:nvPr/>
          </p:nvSpPr>
          <p:spPr>
            <a:xfrm>
              <a:off x="3882678" y="4520157"/>
              <a:ext cx="1215477" cy="377074"/>
            </a:xfrm>
            <a:prstGeom prst="rect">
              <a:avLst/>
            </a:prstGeom>
            <a:noFill/>
          </p:spPr>
          <p:txBody>
            <a:bodyPr wrap="none" rtlCol="0">
              <a:spAutoFit/>
            </a:bodyPr>
            <a:lstStyle/>
            <a:p>
              <a:pPr defTabSz="1219170" fontAlgn="base">
                <a:spcBef>
                  <a:spcPct val="0"/>
                </a:spcBef>
                <a:spcAft>
                  <a:spcPct val="0"/>
                </a:spcAft>
                <a:defRPr/>
              </a:pPr>
              <a:r>
                <a:rPr lang="en-US" sz="2667" b="1" dirty="0" err="1">
                  <a:solidFill>
                    <a:srgbClr val="000000"/>
                  </a:solidFill>
                  <a:latin typeface="Calibri"/>
                  <a:cs typeface="Arial" panose="020B0604020202020204" pitchFamily="34" charset="0"/>
                </a:rPr>
                <a:t>nys_oasas</a:t>
              </a:r>
              <a:endParaRPr lang="en-US" sz="2667" b="1" dirty="0">
                <a:solidFill>
                  <a:srgbClr val="000000"/>
                </a:solidFill>
                <a:latin typeface="Calibri"/>
                <a:cs typeface="Arial" panose="020B0604020202020204" pitchFamily="34" charset="0"/>
              </a:endParaRPr>
            </a:p>
          </p:txBody>
        </p:sp>
      </p:grpSp>
      <p:grpSp>
        <p:nvGrpSpPr>
          <p:cNvPr id="21" name="Group 20">
            <a:extLst>
              <a:ext uri="{FF2B5EF4-FFF2-40B4-BE49-F238E27FC236}">
                <a16:creationId xmlns:a16="http://schemas.microsoft.com/office/drawing/2014/main" id="{BB7316A8-CDCC-2574-3F55-D734C419CAAE}"/>
              </a:ext>
            </a:extLst>
          </p:cNvPr>
          <p:cNvGrpSpPr/>
          <p:nvPr/>
        </p:nvGrpSpPr>
        <p:grpSpPr>
          <a:xfrm>
            <a:off x="5710655" y="5114925"/>
            <a:ext cx="3143168" cy="1414718"/>
            <a:chOff x="5682559" y="3836193"/>
            <a:chExt cx="2357376" cy="1061038"/>
          </a:xfrm>
        </p:grpSpPr>
        <p:pic>
          <p:nvPicPr>
            <p:cNvPr id="22" name="Picture 6" descr="Facebook circular logo - Free social media icons">
              <a:extLst>
                <a:ext uri="{FF2B5EF4-FFF2-40B4-BE49-F238E27FC236}">
                  <a16:creationId xmlns:a16="http://schemas.microsoft.com/office/drawing/2014/main" id="{D6A8D8C3-EB33-AE0E-5FD8-ECF75221C45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085" y="3836193"/>
              <a:ext cx="642938" cy="6429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FD71935E-6CA2-8016-982F-591F883D2F6C}"/>
                </a:ext>
              </a:extLst>
            </p:cNvPr>
            <p:cNvSpPr txBox="1"/>
            <p:nvPr/>
          </p:nvSpPr>
          <p:spPr>
            <a:xfrm>
              <a:off x="5682559" y="4520157"/>
              <a:ext cx="2357376" cy="377074"/>
            </a:xfrm>
            <a:prstGeom prst="rect">
              <a:avLst/>
            </a:prstGeom>
            <a:noFill/>
          </p:spPr>
          <p:txBody>
            <a:bodyPr wrap="none" rtlCol="0">
              <a:spAutoFit/>
            </a:bodyPr>
            <a:lstStyle/>
            <a:p>
              <a:pPr defTabSz="1219170" fontAlgn="base">
                <a:spcBef>
                  <a:spcPct val="0"/>
                </a:spcBef>
                <a:spcAft>
                  <a:spcPct val="0"/>
                </a:spcAft>
                <a:defRPr/>
              </a:pPr>
              <a:r>
                <a:rPr lang="en-US" sz="2667" b="1" dirty="0" err="1">
                  <a:solidFill>
                    <a:srgbClr val="000000"/>
                  </a:solidFill>
                  <a:latin typeface="Calibri"/>
                  <a:cs typeface="Arial" panose="020B0604020202020204" pitchFamily="34" charset="0"/>
                </a:rPr>
                <a:t>NewYorkStateOASAS</a:t>
              </a:r>
              <a:endParaRPr lang="en-US" sz="2667" b="1" dirty="0">
                <a:solidFill>
                  <a:srgbClr val="000000"/>
                </a:solidFill>
                <a:latin typeface="Calibri"/>
                <a:cs typeface="Arial" panose="020B0604020202020204" pitchFamily="34" charset="0"/>
              </a:endParaRPr>
            </a:p>
          </p:txBody>
        </p:sp>
      </p:grpSp>
      <p:grpSp>
        <p:nvGrpSpPr>
          <p:cNvPr id="14" name="Group 13">
            <a:extLst>
              <a:ext uri="{FF2B5EF4-FFF2-40B4-BE49-F238E27FC236}">
                <a16:creationId xmlns:a16="http://schemas.microsoft.com/office/drawing/2014/main" id="{6C26B968-70FB-D0CB-4C6B-08A375E24476}"/>
              </a:ext>
            </a:extLst>
          </p:cNvPr>
          <p:cNvGrpSpPr/>
          <p:nvPr/>
        </p:nvGrpSpPr>
        <p:grpSpPr>
          <a:xfrm>
            <a:off x="467361" y="5101379"/>
            <a:ext cx="2012667" cy="1428264"/>
            <a:chOff x="350520" y="3826034"/>
            <a:chExt cx="1509500" cy="1071198"/>
          </a:xfrm>
        </p:grpSpPr>
        <p:sp>
          <p:nvSpPr>
            <p:cNvPr id="17" name="TextBox 16">
              <a:extLst>
                <a:ext uri="{FF2B5EF4-FFF2-40B4-BE49-F238E27FC236}">
                  <a16:creationId xmlns:a16="http://schemas.microsoft.com/office/drawing/2014/main" id="{D67B6911-995C-EE75-5AD1-4BEBB5E94A96}"/>
                </a:ext>
              </a:extLst>
            </p:cNvPr>
            <p:cNvSpPr txBox="1"/>
            <p:nvPr/>
          </p:nvSpPr>
          <p:spPr>
            <a:xfrm>
              <a:off x="350520" y="4520157"/>
              <a:ext cx="1509500" cy="377075"/>
            </a:xfrm>
            <a:prstGeom prst="rect">
              <a:avLst/>
            </a:prstGeom>
            <a:noFill/>
          </p:spPr>
          <p:txBody>
            <a:bodyPr wrap="none" rtlCol="0">
              <a:spAutoFit/>
            </a:bodyPr>
            <a:lstStyle/>
            <a:p>
              <a:pPr defTabSz="1219170" fontAlgn="base">
                <a:spcBef>
                  <a:spcPct val="0"/>
                </a:spcBef>
                <a:spcAft>
                  <a:spcPct val="0"/>
                </a:spcAft>
                <a:defRPr/>
              </a:pPr>
              <a:r>
                <a:rPr lang="en-US" sz="2667" b="1" dirty="0">
                  <a:solidFill>
                    <a:srgbClr val="000000"/>
                  </a:solidFill>
                  <a:latin typeface="Calibri"/>
                  <a:cs typeface="Arial" panose="020B0604020202020204" pitchFamily="34" charset="0"/>
                </a:rPr>
                <a:t>@NYSOASAS</a:t>
              </a:r>
            </a:p>
          </p:txBody>
        </p:sp>
        <p:pic>
          <p:nvPicPr>
            <p:cNvPr id="5" name="Picture 4">
              <a:extLst>
                <a:ext uri="{FF2B5EF4-FFF2-40B4-BE49-F238E27FC236}">
                  <a16:creationId xmlns:a16="http://schemas.microsoft.com/office/drawing/2014/main" id="{67BF260E-3FE8-BD2C-E5AA-6DBA618FCDC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644" y="3826034"/>
              <a:ext cx="640080" cy="616119"/>
            </a:xfrm>
            <a:prstGeom prst="rect">
              <a:avLst/>
            </a:prstGeom>
          </p:spPr>
        </p:pic>
      </p:grpSp>
      <p:grpSp>
        <p:nvGrpSpPr>
          <p:cNvPr id="13" name="Group 12">
            <a:extLst>
              <a:ext uri="{FF2B5EF4-FFF2-40B4-BE49-F238E27FC236}">
                <a16:creationId xmlns:a16="http://schemas.microsoft.com/office/drawing/2014/main" id="{A1C54738-8BAC-F538-055A-BF635E8A46EF}"/>
              </a:ext>
            </a:extLst>
          </p:cNvPr>
          <p:cNvGrpSpPr/>
          <p:nvPr/>
        </p:nvGrpSpPr>
        <p:grpSpPr>
          <a:xfrm>
            <a:off x="9571060" y="5114927"/>
            <a:ext cx="1716379" cy="1356206"/>
            <a:chOff x="7314674" y="3836193"/>
            <a:chExt cx="1287284" cy="1017154"/>
          </a:xfrm>
        </p:grpSpPr>
        <p:pic>
          <p:nvPicPr>
            <p:cNvPr id="8" name="Picture 7">
              <a:extLst>
                <a:ext uri="{FF2B5EF4-FFF2-40B4-BE49-F238E27FC236}">
                  <a16:creationId xmlns:a16="http://schemas.microsoft.com/office/drawing/2014/main" id="{990B70A1-C46A-BFEA-4BA1-A8EF21C491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38276" y="3836193"/>
              <a:ext cx="640080" cy="640080"/>
            </a:xfrm>
            <a:prstGeom prst="rect">
              <a:avLst/>
            </a:prstGeom>
          </p:spPr>
        </p:pic>
        <p:sp>
          <p:nvSpPr>
            <p:cNvPr id="12" name="TextBox 11">
              <a:extLst>
                <a:ext uri="{FF2B5EF4-FFF2-40B4-BE49-F238E27FC236}">
                  <a16:creationId xmlns:a16="http://schemas.microsoft.com/office/drawing/2014/main" id="{0E5BAB97-F52F-8919-D20D-1F3052928556}"/>
                </a:ext>
              </a:extLst>
            </p:cNvPr>
            <p:cNvSpPr txBox="1"/>
            <p:nvPr/>
          </p:nvSpPr>
          <p:spPr>
            <a:xfrm>
              <a:off x="7314674" y="4476273"/>
              <a:ext cx="1287284" cy="377074"/>
            </a:xfrm>
            <a:prstGeom prst="rect">
              <a:avLst/>
            </a:prstGeom>
            <a:noFill/>
          </p:spPr>
          <p:txBody>
            <a:bodyPr wrap="square">
              <a:spAutoFit/>
            </a:bodyPr>
            <a:lstStyle/>
            <a:p>
              <a:pPr defTabSz="1219170" fontAlgn="base">
                <a:spcBef>
                  <a:spcPct val="0"/>
                </a:spcBef>
                <a:spcAft>
                  <a:spcPct val="0"/>
                </a:spcAft>
                <a:defRPr/>
              </a:pPr>
              <a:r>
                <a:rPr lang="en-US" sz="2667" b="1" dirty="0" err="1">
                  <a:solidFill>
                    <a:srgbClr val="040206"/>
                  </a:solidFill>
                  <a:latin typeface="Calibri"/>
                  <a:cs typeface="Arial" panose="020B0604020202020204" pitchFamily="34" charset="0"/>
                </a:rPr>
                <a:t>nysoasas</a:t>
              </a:r>
              <a:endParaRPr lang="en-US" sz="2667" b="1" dirty="0">
                <a:solidFill>
                  <a:srgbClr val="040206"/>
                </a:solidFill>
                <a:latin typeface="Calibri"/>
                <a:cs typeface="Arial" panose="020B0604020202020204" pitchFamily="34" charset="0"/>
              </a:endParaRPr>
            </a:p>
          </p:txBody>
        </p:sp>
      </p:grpSp>
    </p:spTree>
    <p:extLst>
      <p:ext uri="{BB962C8B-B14F-4D97-AF65-F5344CB8AC3E}">
        <p14:creationId xmlns:p14="http://schemas.microsoft.com/office/powerpoint/2010/main" val="3532333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8557D"/>
        </a:solidFill>
        <a:effectLst/>
      </p:bgPr>
    </p:bg>
    <p:spTree>
      <p:nvGrpSpPr>
        <p:cNvPr id="1" name=""/>
        <p:cNvGrpSpPr/>
        <p:nvPr/>
      </p:nvGrpSpPr>
      <p:grpSpPr>
        <a:xfrm>
          <a:off x="0" y="0"/>
          <a:ext cx="0" cy="0"/>
          <a:chOff x="0" y="0"/>
          <a:chExt cx="0" cy="0"/>
        </a:xfrm>
      </p:grpSpPr>
      <p:pic>
        <p:nvPicPr>
          <p:cNvPr id="4" name="Picture 3" descr="Group of people talking">
            <a:extLst>
              <a:ext uri="{FF2B5EF4-FFF2-40B4-BE49-F238E27FC236}">
                <a16:creationId xmlns:a16="http://schemas.microsoft.com/office/drawing/2014/main" id="{579701AB-06A9-5374-3730-222ADBB17DB6}"/>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a:stretch/>
        </p:blipFill>
        <p:spPr>
          <a:xfrm>
            <a:off x="220369" y="0"/>
            <a:ext cx="12069601" cy="6780780"/>
          </a:xfrm>
          <a:prstGeom prst="rect">
            <a:avLst/>
          </a:prstGeom>
        </p:spPr>
      </p:pic>
      <p:sp>
        <p:nvSpPr>
          <p:cNvPr id="2" name="Title 1">
            <a:extLst>
              <a:ext uri="{FF2B5EF4-FFF2-40B4-BE49-F238E27FC236}">
                <a16:creationId xmlns:a16="http://schemas.microsoft.com/office/drawing/2014/main" id="{C5BBB2F2-8EE3-16C6-C548-29377B4CB67E}"/>
              </a:ext>
            </a:extLst>
          </p:cNvPr>
          <p:cNvSpPr>
            <a:spLocks noGrp="1"/>
          </p:cNvSpPr>
          <p:nvPr>
            <p:ph type="title"/>
          </p:nvPr>
        </p:nvSpPr>
        <p:spPr>
          <a:xfrm>
            <a:off x="1469036" y="365125"/>
            <a:ext cx="9884764" cy="1325563"/>
          </a:xfrm>
        </p:spPr>
        <p:txBody>
          <a:bodyPr/>
          <a:lstStyle/>
          <a:p>
            <a:r>
              <a:rPr lang="en-US" b="1" dirty="0">
                <a:solidFill>
                  <a:schemeClr val="bg1"/>
                </a:solidFill>
              </a:rPr>
              <a:t>Potential Partners </a:t>
            </a:r>
          </a:p>
        </p:txBody>
      </p:sp>
      <p:sp>
        <p:nvSpPr>
          <p:cNvPr id="3" name="Content Placeholder 2">
            <a:extLst>
              <a:ext uri="{FF2B5EF4-FFF2-40B4-BE49-F238E27FC236}">
                <a16:creationId xmlns:a16="http://schemas.microsoft.com/office/drawing/2014/main" id="{95CB2DE6-EE6E-C482-2524-C8985399B9DD}"/>
              </a:ext>
            </a:extLst>
          </p:cNvPr>
          <p:cNvSpPr>
            <a:spLocks noGrp="1"/>
          </p:cNvSpPr>
          <p:nvPr>
            <p:ph idx="1"/>
          </p:nvPr>
        </p:nvSpPr>
        <p:spPr>
          <a:xfrm>
            <a:off x="1469036" y="1828798"/>
            <a:ext cx="9884764" cy="4805363"/>
          </a:xfrm>
        </p:spPr>
        <p:txBody>
          <a:bodyPr>
            <a:normAutofit/>
          </a:bodyPr>
          <a:lstStyle/>
          <a:p>
            <a:pPr marL="465138" indent="-465138"/>
            <a:r>
              <a:rPr lang="en-US" sz="3200" b="1" dirty="0">
                <a:solidFill>
                  <a:schemeClr val="bg1"/>
                </a:solidFill>
              </a:rPr>
              <a:t>State and City Departments on Aging </a:t>
            </a:r>
          </a:p>
          <a:p>
            <a:pPr marL="465138" indent="-465138"/>
            <a:r>
              <a:rPr lang="en-US" sz="3200" b="1" dirty="0">
                <a:solidFill>
                  <a:schemeClr val="bg1"/>
                </a:solidFill>
              </a:rPr>
              <a:t>Health Centers</a:t>
            </a:r>
          </a:p>
          <a:p>
            <a:pPr marL="465138" indent="-465138"/>
            <a:r>
              <a:rPr lang="en-US" sz="3200" b="1" dirty="0">
                <a:solidFill>
                  <a:schemeClr val="bg1"/>
                </a:solidFill>
              </a:rPr>
              <a:t>Senior Services or Centers</a:t>
            </a:r>
          </a:p>
          <a:p>
            <a:pPr marL="465138" indent="-465138"/>
            <a:r>
              <a:rPr lang="en-US" sz="3200" b="1" dirty="0">
                <a:solidFill>
                  <a:schemeClr val="bg1"/>
                </a:solidFill>
              </a:rPr>
              <a:t>Primary Care</a:t>
            </a:r>
          </a:p>
          <a:p>
            <a:pPr marL="465138" indent="-465138"/>
            <a:r>
              <a:rPr lang="en-US" sz="3200" b="1" dirty="0">
                <a:solidFill>
                  <a:schemeClr val="bg1"/>
                </a:solidFill>
              </a:rPr>
              <a:t>Specialized Workers (i.e. geriatric psychiatrists, gerontological nurses, Gero psychologists, and gerontological social workers)</a:t>
            </a:r>
          </a:p>
          <a:p>
            <a:pPr marL="465138" indent="-465138"/>
            <a:r>
              <a:rPr lang="en-US" sz="3200" b="1" dirty="0">
                <a:solidFill>
                  <a:schemeClr val="bg1"/>
                </a:solidFill>
              </a:rPr>
              <a:t>Associations (i.e. American Geriatric Society)</a:t>
            </a:r>
          </a:p>
        </p:txBody>
      </p:sp>
    </p:spTree>
    <p:extLst>
      <p:ext uri="{BB962C8B-B14F-4D97-AF65-F5344CB8AC3E}">
        <p14:creationId xmlns:p14="http://schemas.microsoft.com/office/powerpoint/2010/main" val="2615256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8557D"/>
        </a:solidFill>
        <a:effectLst/>
      </p:bgPr>
    </p:bg>
    <p:spTree>
      <p:nvGrpSpPr>
        <p:cNvPr id="1" name=""/>
        <p:cNvGrpSpPr/>
        <p:nvPr/>
      </p:nvGrpSpPr>
      <p:grpSpPr>
        <a:xfrm>
          <a:off x="0" y="0"/>
          <a:ext cx="0" cy="0"/>
          <a:chOff x="0" y="0"/>
          <a:chExt cx="0" cy="0"/>
        </a:xfrm>
      </p:grpSpPr>
      <p:pic>
        <p:nvPicPr>
          <p:cNvPr id="9" name="Picture 8" descr="Group of people talking">
            <a:extLst>
              <a:ext uri="{FF2B5EF4-FFF2-40B4-BE49-F238E27FC236}">
                <a16:creationId xmlns:a16="http://schemas.microsoft.com/office/drawing/2014/main" id="{25AFDA4E-EF59-9216-0CC5-5DE1D5448DA5}"/>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220369" y="0"/>
            <a:ext cx="12069601" cy="6780780"/>
          </a:xfrm>
          <a:prstGeom prst="rect">
            <a:avLst/>
          </a:prstGeom>
        </p:spPr>
      </p:pic>
      <p:sp>
        <p:nvSpPr>
          <p:cNvPr id="2" name="Title 1">
            <a:extLst>
              <a:ext uri="{FF2B5EF4-FFF2-40B4-BE49-F238E27FC236}">
                <a16:creationId xmlns:a16="http://schemas.microsoft.com/office/drawing/2014/main" id="{C5BBB2F2-8EE3-16C6-C548-29377B4CB67E}"/>
              </a:ext>
            </a:extLst>
          </p:cNvPr>
          <p:cNvSpPr>
            <a:spLocks noGrp="1"/>
          </p:cNvSpPr>
          <p:nvPr>
            <p:ph type="title"/>
          </p:nvPr>
        </p:nvSpPr>
        <p:spPr>
          <a:xfrm>
            <a:off x="1618937" y="521383"/>
            <a:ext cx="10214012" cy="1424066"/>
          </a:xfrm>
        </p:spPr>
        <p:txBody>
          <a:bodyPr>
            <a:normAutofit fontScale="90000"/>
          </a:bodyPr>
          <a:lstStyle/>
          <a:p>
            <a:r>
              <a:rPr lang="en-US" b="1" dirty="0">
                <a:solidFill>
                  <a:schemeClr val="bg1"/>
                </a:solidFill>
                <a:latin typeface="+mn-lt"/>
              </a:rPr>
              <a:t>Identifying  Evidence-based or   Evidence-Informed Programs</a:t>
            </a:r>
            <a:br>
              <a:rPr lang="en-US" b="1" dirty="0">
                <a:solidFill>
                  <a:schemeClr val="bg1"/>
                </a:solidFill>
                <a:latin typeface="+mn-lt"/>
              </a:rPr>
            </a:br>
            <a:endParaRPr lang="en-US" b="1" dirty="0">
              <a:solidFill>
                <a:schemeClr val="bg1"/>
              </a:solidFill>
              <a:latin typeface="+mn-lt"/>
            </a:endParaRPr>
          </a:p>
        </p:txBody>
      </p:sp>
      <p:sp>
        <p:nvSpPr>
          <p:cNvPr id="4" name="TextBox 3">
            <a:extLst>
              <a:ext uri="{FF2B5EF4-FFF2-40B4-BE49-F238E27FC236}">
                <a16:creationId xmlns:a16="http://schemas.microsoft.com/office/drawing/2014/main" id="{4853E981-F763-3096-0931-D4182EDA6E37}"/>
              </a:ext>
            </a:extLst>
          </p:cNvPr>
          <p:cNvSpPr txBox="1"/>
          <p:nvPr/>
        </p:nvSpPr>
        <p:spPr>
          <a:xfrm>
            <a:off x="2502169" y="1467286"/>
            <a:ext cx="8334530" cy="2955746"/>
          </a:xfrm>
          <a:prstGeom prst="rect">
            <a:avLst/>
          </a:prstGeom>
          <a:noFill/>
        </p:spPr>
        <p:txBody>
          <a:bodyPr wrap="square">
            <a:spAutoFit/>
          </a:bodyPr>
          <a:lstStyle/>
          <a:p>
            <a:pPr>
              <a:lnSpc>
                <a:spcPct val="150000"/>
              </a:lnSpc>
            </a:pPr>
            <a:r>
              <a:rPr lang="en-US" sz="3200" b="1" dirty="0">
                <a:solidFill>
                  <a:srgbClr val="FFC000"/>
                </a:solidFill>
                <a:latin typeface="+mn-lt"/>
              </a:rPr>
              <a:t>Research, Registries, and Catalogues</a:t>
            </a:r>
          </a:p>
          <a:p>
            <a:pPr>
              <a:lnSpc>
                <a:spcPct val="150000"/>
              </a:lnSpc>
            </a:pPr>
            <a:r>
              <a:rPr lang="en-US" sz="3200" b="1" dirty="0">
                <a:solidFill>
                  <a:srgbClr val="FFC000"/>
                </a:solidFill>
                <a:latin typeface="+mn-lt"/>
              </a:rPr>
              <a:t>State and Federal Websites</a:t>
            </a:r>
          </a:p>
          <a:p>
            <a:pPr>
              <a:lnSpc>
                <a:spcPct val="150000"/>
              </a:lnSpc>
            </a:pPr>
            <a:r>
              <a:rPr lang="en-US" sz="3200" b="1" dirty="0">
                <a:solidFill>
                  <a:srgbClr val="FFC000"/>
                </a:solidFill>
                <a:latin typeface="+mn-lt"/>
              </a:rPr>
              <a:t>Organizations Focus on Older Adults</a:t>
            </a:r>
            <a:br>
              <a:rPr lang="en-US" sz="3200" b="1" dirty="0">
                <a:solidFill>
                  <a:schemeClr val="bg1"/>
                </a:solidFill>
                <a:latin typeface="+mn-lt"/>
              </a:rPr>
            </a:br>
            <a:endParaRPr lang="en-US" sz="3200" dirty="0"/>
          </a:p>
        </p:txBody>
      </p:sp>
      <p:pic>
        <p:nvPicPr>
          <p:cNvPr id="6" name="Graphic 5" descr="Books on shelf with solid fill">
            <a:extLst>
              <a:ext uri="{FF2B5EF4-FFF2-40B4-BE49-F238E27FC236}">
                <a16:creationId xmlns:a16="http://schemas.microsoft.com/office/drawing/2014/main" id="{7683987D-A2C0-3A27-0715-7BD96A5F02B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29817" y="1628633"/>
            <a:ext cx="457200" cy="457200"/>
          </a:xfrm>
          <a:prstGeom prst="rect">
            <a:avLst/>
          </a:prstGeom>
          <a:effectLst>
            <a:outerShdw blurRad="50800" dist="38100" dir="2700000" algn="tl" rotWithShape="0">
              <a:prstClr val="black">
                <a:alpha val="40000"/>
              </a:prstClr>
            </a:outerShdw>
          </a:effectLst>
        </p:spPr>
      </p:pic>
      <p:pic>
        <p:nvPicPr>
          <p:cNvPr id="8" name="Graphic 7" descr="Computer with solid fill">
            <a:extLst>
              <a:ext uri="{FF2B5EF4-FFF2-40B4-BE49-F238E27FC236}">
                <a16:creationId xmlns:a16="http://schemas.microsoft.com/office/drawing/2014/main" id="{7C020F10-DCC0-2702-8EC1-42864DA868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29817" y="2348161"/>
            <a:ext cx="457200" cy="457200"/>
          </a:xfrm>
          <a:prstGeom prst="rect">
            <a:avLst/>
          </a:prstGeom>
          <a:effectLst>
            <a:outerShdw blurRad="50800" dist="38100" dir="2700000" algn="tl" rotWithShape="0">
              <a:prstClr val="black">
                <a:alpha val="40000"/>
              </a:prstClr>
            </a:outerShdw>
          </a:effectLst>
        </p:spPr>
      </p:pic>
      <p:pic>
        <p:nvPicPr>
          <p:cNvPr id="11" name="Graphic 10" descr="Lecturer with solid fill">
            <a:extLst>
              <a:ext uri="{FF2B5EF4-FFF2-40B4-BE49-F238E27FC236}">
                <a16:creationId xmlns:a16="http://schemas.microsoft.com/office/drawing/2014/main" id="{496FBFD5-78C7-6C93-CBF8-C24A84A668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29817" y="3087383"/>
            <a:ext cx="457200" cy="457200"/>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47CC255B-F65F-24CA-856E-1F077D6DF3BE}"/>
              </a:ext>
            </a:extLst>
          </p:cNvPr>
          <p:cNvSpPr txBox="1"/>
          <p:nvPr/>
        </p:nvSpPr>
        <p:spPr>
          <a:xfrm>
            <a:off x="1729817" y="3811121"/>
            <a:ext cx="9216570" cy="2893100"/>
          </a:xfrm>
          <a:prstGeom prst="rect">
            <a:avLst/>
          </a:prstGeom>
          <a:noFill/>
        </p:spPr>
        <p:txBody>
          <a:bodyPr wrap="square">
            <a:spAutoFit/>
          </a:bodyPr>
          <a:lstStyle/>
          <a:p>
            <a:r>
              <a:rPr lang="en-US" dirty="0">
                <a:solidFill>
                  <a:schemeClr val="bg1"/>
                </a:solidFill>
              </a:rPr>
              <a:t>National Council on Aging: https://www.ncoa.org/evidence-basedprograms </a:t>
            </a:r>
          </a:p>
          <a:p>
            <a:pPr>
              <a:spcBef>
                <a:spcPts val="600"/>
              </a:spcBef>
            </a:pPr>
            <a:r>
              <a:rPr lang="en-US" dirty="0">
                <a:solidFill>
                  <a:schemeClr val="bg1"/>
                </a:solidFill>
              </a:rPr>
              <a:t>Administration for Community Living: https://acl.gov/programs/strengthening-aging-anddisability-networks/aging-and-disability-evidencebased-programs </a:t>
            </a:r>
          </a:p>
          <a:p>
            <a:pPr>
              <a:spcBef>
                <a:spcPts val="600"/>
              </a:spcBef>
            </a:pPr>
            <a:r>
              <a:rPr lang="en-US" dirty="0">
                <a:solidFill>
                  <a:schemeClr val="bg1"/>
                </a:solidFill>
              </a:rPr>
              <a:t>Wellness Initiative for Senior Education (WISE). Wellness Initiative for Senior Education (acl.gov) Registry guide, explore and filter for older adults: </a:t>
            </a:r>
          </a:p>
          <a:p>
            <a:pPr>
              <a:spcBef>
                <a:spcPts val="600"/>
              </a:spcBef>
            </a:pPr>
            <a:r>
              <a:rPr lang="en-US" dirty="0">
                <a:solidFill>
                  <a:schemeClr val="bg1"/>
                </a:solidFill>
              </a:rPr>
              <a:t>https://pttcnetwork.org/products_and_resources/gui de-to-online-registries-for-substance-misuseprevention-evidence-based-programs-and-practices/ </a:t>
            </a:r>
          </a:p>
          <a:p>
            <a:pPr>
              <a:spcBef>
                <a:spcPts val="600"/>
              </a:spcBef>
            </a:pPr>
            <a:r>
              <a:rPr lang="en-US" dirty="0">
                <a:solidFill>
                  <a:schemeClr val="bg1"/>
                </a:solidFill>
              </a:rPr>
              <a:t>Shaping a Social Isolation Strategy for Older Adults Key Takeaways From a Multidisciplinary Convening jahf_sil_report_apr24_v8.pdf (nyam.org</a:t>
            </a:r>
          </a:p>
        </p:txBody>
      </p:sp>
    </p:spTree>
    <p:extLst>
      <p:ext uri="{BB962C8B-B14F-4D97-AF65-F5344CB8AC3E}">
        <p14:creationId xmlns:p14="http://schemas.microsoft.com/office/powerpoint/2010/main" val="42935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99F90633-D101-3F57-FBFA-21B510975851}"/>
              </a:ext>
            </a:extLst>
          </p:cNvPr>
          <p:cNvSpPr/>
          <p:nvPr/>
        </p:nvSpPr>
        <p:spPr>
          <a:xfrm>
            <a:off x="1310580" y="1354239"/>
            <a:ext cx="9091360" cy="45477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539EA2-C284-4ECA-9F22-7C02B3AAE3D0}"/>
              </a:ext>
            </a:extLst>
          </p:cNvPr>
          <p:cNvSpPr>
            <a:spLocks noGrp="1"/>
          </p:cNvSpPr>
          <p:nvPr>
            <p:ph type="title"/>
          </p:nvPr>
        </p:nvSpPr>
        <p:spPr>
          <a:xfrm>
            <a:off x="1230270" y="163965"/>
            <a:ext cx="10081965" cy="1190273"/>
          </a:xfrm>
        </p:spPr>
        <p:txBody>
          <a:bodyPr/>
          <a:lstStyle/>
          <a:p>
            <a:r>
              <a:rPr lang="en-US" dirty="0"/>
              <a:t>Illicit Drug Use</a:t>
            </a:r>
            <a:br>
              <a:rPr lang="en-US" dirty="0"/>
            </a:br>
            <a:r>
              <a:rPr lang="en-US" sz="2400" i="1" dirty="0"/>
              <a:t>Percentage Using in the Last Year</a:t>
            </a:r>
          </a:p>
        </p:txBody>
      </p:sp>
      <p:sp>
        <p:nvSpPr>
          <p:cNvPr id="6" name="TextBox 5">
            <a:extLst>
              <a:ext uri="{FF2B5EF4-FFF2-40B4-BE49-F238E27FC236}">
                <a16:creationId xmlns:a16="http://schemas.microsoft.com/office/drawing/2014/main" id="{1E8C45C5-8EE0-1A74-CFD0-8928F93162AB}"/>
              </a:ext>
            </a:extLst>
          </p:cNvPr>
          <p:cNvSpPr txBox="1"/>
          <p:nvPr/>
        </p:nvSpPr>
        <p:spPr>
          <a:xfrm>
            <a:off x="1208752" y="6074673"/>
            <a:ext cx="9188628" cy="461665"/>
          </a:xfrm>
          <a:prstGeom prst="rect">
            <a:avLst/>
          </a:prstGeom>
          <a:noFill/>
        </p:spPr>
        <p:txBody>
          <a:bodyPr wrap="square">
            <a:spAutoFit/>
          </a:bodyPr>
          <a:lstStyle/>
          <a:p>
            <a:r>
              <a:rPr lang="en-US" sz="1200" dirty="0">
                <a:solidFill>
                  <a:schemeClr val="tx1">
                    <a:lumMod val="75000"/>
                    <a:lumOff val="25000"/>
                  </a:schemeClr>
                </a:solidFill>
              </a:rPr>
              <a:t>SAMHSA (2024). Behavioral health among older adults: Results from the 2021 and 2022 National Surveys on Drug Use and Health (Publication No. PEP24-07-018). CBHSQ. https://www.samhsa.gov/data/report/older-adult-behavioral-health-report-2021-2022</a:t>
            </a:r>
          </a:p>
        </p:txBody>
      </p:sp>
      <p:sp>
        <p:nvSpPr>
          <p:cNvPr id="10" name="Rectangle 9">
            <a:extLst>
              <a:ext uri="{FF2B5EF4-FFF2-40B4-BE49-F238E27FC236}">
                <a16:creationId xmlns:a16="http://schemas.microsoft.com/office/drawing/2014/main" id="{28C907C3-C126-5E2B-883A-F89B6FEC3936}"/>
              </a:ext>
            </a:extLst>
          </p:cNvPr>
          <p:cNvSpPr/>
          <p:nvPr/>
        </p:nvSpPr>
        <p:spPr>
          <a:xfrm>
            <a:off x="1479659" y="1955744"/>
            <a:ext cx="5784784" cy="596766"/>
          </a:xfrm>
          <a:prstGeom prst="rect">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769B70-5AA9-05F3-E682-2A4A99179CEB}"/>
              </a:ext>
            </a:extLst>
          </p:cNvPr>
          <p:cNvSpPr/>
          <p:nvPr/>
        </p:nvSpPr>
        <p:spPr>
          <a:xfrm>
            <a:off x="1479659" y="3402563"/>
            <a:ext cx="4754881" cy="596766"/>
          </a:xfrm>
          <a:prstGeom prst="rect">
            <a:avLst/>
          </a:prstGeom>
          <a:solidFill>
            <a:srgbClr val="69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D5F968-5AA1-7C4D-5FB8-A4E83640213E}"/>
              </a:ext>
            </a:extLst>
          </p:cNvPr>
          <p:cNvSpPr/>
          <p:nvPr/>
        </p:nvSpPr>
        <p:spPr>
          <a:xfrm>
            <a:off x="1395407" y="4769816"/>
            <a:ext cx="7594335" cy="596766"/>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547E74A-DBB7-3CB2-2B69-22E1C08A5893}"/>
              </a:ext>
            </a:extLst>
          </p:cNvPr>
          <p:cNvSpPr/>
          <p:nvPr/>
        </p:nvSpPr>
        <p:spPr>
          <a:xfrm>
            <a:off x="6843807" y="1935866"/>
            <a:ext cx="914400" cy="640080"/>
          </a:xfrm>
          <a:prstGeom prst="ellipse">
            <a:avLst/>
          </a:prstGeom>
          <a:solidFill>
            <a:schemeClr val="bg1"/>
          </a:solidFill>
          <a:ln w="38100">
            <a:solidFill>
              <a:srgbClr val="39567E"/>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39567E"/>
                </a:solidFill>
              </a:rPr>
              <a:t>12.1%</a:t>
            </a:r>
          </a:p>
        </p:txBody>
      </p:sp>
      <p:sp>
        <p:nvSpPr>
          <p:cNvPr id="5" name="Oval 4">
            <a:extLst>
              <a:ext uri="{FF2B5EF4-FFF2-40B4-BE49-F238E27FC236}">
                <a16:creationId xmlns:a16="http://schemas.microsoft.com/office/drawing/2014/main" id="{F4785AA9-87EF-E419-D2A6-96599287D312}"/>
              </a:ext>
            </a:extLst>
          </p:cNvPr>
          <p:cNvSpPr/>
          <p:nvPr/>
        </p:nvSpPr>
        <p:spPr>
          <a:xfrm>
            <a:off x="5581915" y="3370824"/>
            <a:ext cx="914400" cy="640080"/>
          </a:xfrm>
          <a:prstGeom prst="ellipse">
            <a:avLst/>
          </a:prstGeom>
          <a:solidFill>
            <a:schemeClr val="bg1"/>
          </a:solidFill>
          <a:ln w="38100">
            <a:solidFill>
              <a:srgbClr val="694C62"/>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694C62"/>
                </a:solidFill>
              </a:rPr>
              <a:t>9.9%</a:t>
            </a:r>
          </a:p>
        </p:txBody>
      </p:sp>
      <p:sp>
        <p:nvSpPr>
          <p:cNvPr id="14" name="Rectangle 13">
            <a:extLst>
              <a:ext uri="{FF2B5EF4-FFF2-40B4-BE49-F238E27FC236}">
                <a16:creationId xmlns:a16="http://schemas.microsoft.com/office/drawing/2014/main" id="{FD5B873C-E55E-E2D3-700D-F394B5DCEE82}"/>
              </a:ext>
            </a:extLst>
          </p:cNvPr>
          <p:cNvSpPr/>
          <p:nvPr/>
        </p:nvSpPr>
        <p:spPr>
          <a:xfrm>
            <a:off x="1484397" y="2091248"/>
            <a:ext cx="1216034" cy="308758"/>
          </a:xfrm>
          <a:prstGeom prst="rect">
            <a:avLst/>
          </a:prstGeom>
          <a:solidFill>
            <a:schemeClr val="bg1"/>
          </a:solidFill>
          <a:ln>
            <a:solidFill>
              <a:srgbClr val="3956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rPr>
              <a:t>Any Illicit</a:t>
            </a:r>
          </a:p>
        </p:txBody>
      </p:sp>
      <p:sp>
        <p:nvSpPr>
          <p:cNvPr id="4" name="Oval 3">
            <a:extLst>
              <a:ext uri="{FF2B5EF4-FFF2-40B4-BE49-F238E27FC236}">
                <a16:creationId xmlns:a16="http://schemas.microsoft.com/office/drawing/2014/main" id="{9E34F219-838F-9BFC-27D8-303CA6507C4C}"/>
              </a:ext>
            </a:extLst>
          </p:cNvPr>
          <p:cNvSpPr/>
          <p:nvPr/>
        </p:nvSpPr>
        <p:spPr>
          <a:xfrm>
            <a:off x="8535768" y="2048710"/>
            <a:ext cx="914400" cy="548640"/>
          </a:xfrm>
          <a:prstGeom prst="ellipse">
            <a:avLst/>
          </a:prstGeom>
          <a:solidFill>
            <a:srgbClr val="39567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14.6%</a:t>
            </a:r>
          </a:p>
        </p:txBody>
      </p:sp>
      <p:sp>
        <p:nvSpPr>
          <p:cNvPr id="15" name="Rectangle 14">
            <a:extLst>
              <a:ext uri="{FF2B5EF4-FFF2-40B4-BE49-F238E27FC236}">
                <a16:creationId xmlns:a16="http://schemas.microsoft.com/office/drawing/2014/main" id="{4BBBECD6-9A89-83CB-71A0-91BC8689A169}"/>
              </a:ext>
            </a:extLst>
          </p:cNvPr>
          <p:cNvSpPr/>
          <p:nvPr/>
        </p:nvSpPr>
        <p:spPr>
          <a:xfrm>
            <a:off x="1484397" y="3516568"/>
            <a:ext cx="1216034" cy="308758"/>
          </a:xfrm>
          <a:prstGeom prst="rect">
            <a:avLst/>
          </a:prstGeom>
          <a:solidFill>
            <a:schemeClr val="bg1"/>
          </a:solidFill>
          <a:ln>
            <a:solidFill>
              <a:srgbClr val="694C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rgbClr val="694C62"/>
                </a:solidFill>
              </a:rPr>
              <a:t>Marijuana</a:t>
            </a:r>
          </a:p>
        </p:txBody>
      </p:sp>
      <p:sp>
        <p:nvSpPr>
          <p:cNvPr id="7" name="Oval 6">
            <a:extLst>
              <a:ext uri="{FF2B5EF4-FFF2-40B4-BE49-F238E27FC236}">
                <a16:creationId xmlns:a16="http://schemas.microsoft.com/office/drawing/2014/main" id="{6CF1204E-E53F-A50A-95D3-0E04257D576A}"/>
              </a:ext>
            </a:extLst>
          </p:cNvPr>
          <p:cNvSpPr/>
          <p:nvPr/>
        </p:nvSpPr>
        <p:spPr>
          <a:xfrm>
            <a:off x="4852711" y="2662166"/>
            <a:ext cx="914400" cy="548640"/>
          </a:xfrm>
          <a:prstGeom prst="ellipse">
            <a:avLst/>
          </a:prstGeom>
          <a:solidFill>
            <a:srgbClr val="694C6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7.5%</a:t>
            </a:r>
          </a:p>
        </p:txBody>
      </p:sp>
      <p:sp>
        <p:nvSpPr>
          <p:cNvPr id="16" name="Rectangle 15">
            <a:extLst>
              <a:ext uri="{FF2B5EF4-FFF2-40B4-BE49-F238E27FC236}">
                <a16:creationId xmlns:a16="http://schemas.microsoft.com/office/drawing/2014/main" id="{167E9126-8149-435B-4D33-0DFEF23AAC98}"/>
              </a:ext>
            </a:extLst>
          </p:cNvPr>
          <p:cNvSpPr/>
          <p:nvPr/>
        </p:nvSpPr>
        <p:spPr>
          <a:xfrm>
            <a:off x="1484397" y="4908060"/>
            <a:ext cx="1710216" cy="308758"/>
          </a:xfrm>
          <a:prstGeom prst="rect">
            <a:avLst/>
          </a:prstGeom>
          <a:solidFill>
            <a:schemeClr val="bg1"/>
          </a:solidFill>
          <a:ln>
            <a:solidFill>
              <a:srgbClr val="9099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rgbClr val="90993E"/>
                </a:solidFill>
              </a:rPr>
              <a:t>Opioid Misuse</a:t>
            </a:r>
          </a:p>
        </p:txBody>
      </p:sp>
      <p:sp>
        <p:nvSpPr>
          <p:cNvPr id="13" name="Oval 12">
            <a:extLst>
              <a:ext uri="{FF2B5EF4-FFF2-40B4-BE49-F238E27FC236}">
                <a16:creationId xmlns:a16="http://schemas.microsoft.com/office/drawing/2014/main" id="{8FA6CBA1-03F2-A3C9-AF14-9E084C2ECA9F}"/>
              </a:ext>
            </a:extLst>
          </p:cNvPr>
          <p:cNvSpPr/>
          <p:nvPr/>
        </p:nvSpPr>
        <p:spPr>
          <a:xfrm>
            <a:off x="2704440" y="4134000"/>
            <a:ext cx="914400" cy="548640"/>
          </a:xfrm>
          <a:prstGeom prst="ellipse">
            <a:avLst/>
          </a:prstGeom>
          <a:solidFill>
            <a:srgbClr val="90993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2.2%</a:t>
            </a:r>
          </a:p>
        </p:txBody>
      </p:sp>
      <p:sp>
        <p:nvSpPr>
          <p:cNvPr id="8" name="TextBox 7">
            <a:extLst>
              <a:ext uri="{FF2B5EF4-FFF2-40B4-BE49-F238E27FC236}">
                <a16:creationId xmlns:a16="http://schemas.microsoft.com/office/drawing/2014/main" id="{B3469387-85AC-AF24-22CA-14DED65EB313}"/>
              </a:ext>
            </a:extLst>
          </p:cNvPr>
          <p:cNvSpPr txBox="1"/>
          <p:nvPr/>
        </p:nvSpPr>
        <p:spPr>
          <a:xfrm>
            <a:off x="9438594" y="2182205"/>
            <a:ext cx="903856" cy="369332"/>
          </a:xfrm>
          <a:prstGeom prst="rect">
            <a:avLst/>
          </a:prstGeom>
          <a:noFill/>
        </p:spPr>
        <p:txBody>
          <a:bodyPr wrap="square" rtlCol="0">
            <a:spAutoFit/>
          </a:bodyPr>
          <a:lstStyle/>
          <a:p>
            <a:pPr algn="ctr"/>
            <a:r>
              <a:rPr lang="en-US" dirty="0"/>
              <a:t>Males</a:t>
            </a:r>
          </a:p>
        </p:txBody>
      </p:sp>
      <p:sp>
        <p:nvSpPr>
          <p:cNvPr id="21" name="Oval 20">
            <a:extLst>
              <a:ext uri="{FF2B5EF4-FFF2-40B4-BE49-F238E27FC236}">
                <a16:creationId xmlns:a16="http://schemas.microsoft.com/office/drawing/2014/main" id="{8C99494A-B18C-1DC0-08AB-89BC80CE0B2B}"/>
              </a:ext>
            </a:extLst>
          </p:cNvPr>
          <p:cNvSpPr/>
          <p:nvPr/>
        </p:nvSpPr>
        <p:spPr>
          <a:xfrm>
            <a:off x="6350043" y="1349963"/>
            <a:ext cx="914400" cy="548640"/>
          </a:xfrm>
          <a:prstGeom prst="ellipse">
            <a:avLst/>
          </a:prstGeom>
          <a:solidFill>
            <a:srgbClr val="39567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10.0%</a:t>
            </a:r>
          </a:p>
        </p:txBody>
      </p:sp>
      <p:sp>
        <p:nvSpPr>
          <p:cNvPr id="22" name="TextBox 21">
            <a:extLst>
              <a:ext uri="{FF2B5EF4-FFF2-40B4-BE49-F238E27FC236}">
                <a16:creationId xmlns:a16="http://schemas.microsoft.com/office/drawing/2014/main" id="{D4D3F653-C536-CA46-3C1B-F1489A550179}"/>
              </a:ext>
            </a:extLst>
          </p:cNvPr>
          <p:cNvSpPr txBox="1"/>
          <p:nvPr/>
        </p:nvSpPr>
        <p:spPr>
          <a:xfrm>
            <a:off x="5192575" y="1494712"/>
            <a:ext cx="1157468" cy="369332"/>
          </a:xfrm>
          <a:prstGeom prst="rect">
            <a:avLst/>
          </a:prstGeom>
          <a:noFill/>
        </p:spPr>
        <p:txBody>
          <a:bodyPr wrap="square" rtlCol="0">
            <a:spAutoFit/>
          </a:bodyPr>
          <a:lstStyle/>
          <a:p>
            <a:pPr algn="ctr"/>
            <a:r>
              <a:rPr lang="en-US" dirty="0"/>
              <a:t>Females</a:t>
            </a:r>
          </a:p>
        </p:txBody>
      </p:sp>
      <p:sp>
        <p:nvSpPr>
          <p:cNvPr id="23" name="Oval 22">
            <a:extLst>
              <a:ext uri="{FF2B5EF4-FFF2-40B4-BE49-F238E27FC236}">
                <a16:creationId xmlns:a16="http://schemas.microsoft.com/office/drawing/2014/main" id="{F775B301-E9E1-2C20-34E6-B9AAC2B5F910}"/>
              </a:ext>
            </a:extLst>
          </p:cNvPr>
          <p:cNvSpPr/>
          <p:nvPr/>
        </p:nvSpPr>
        <p:spPr>
          <a:xfrm>
            <a:off x="6944248" y="3279096"/>
            <a:ext cx="914400" cy="548640"/>
          </a:xfrm>
          <a:prstGeom prst="ellipse">
            <a:avLst/>
          </a:prstGeom>
          <a:solidFill>
            <a:srgbClr val="694C6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12.5%</a:t>
            </a:r>
          </a:p>
        </p:txBody>
      </p:sp>
      <p:sp>
        <p:nvSpPr>
          <p:cNvPr id="24" name="TextBox 23">
            <a:extLst>
              <a:ext uri="{FF2B5EF4-FFF2-40B4-BE49-F238E27FC236}">
                <a16:creationId xmlns:a16="http://schemas.microsoft.com/office/drawing/2014/main" id="{CEC64C14-FFE9-2569-01B6-F776FA056692}"/>
              </a:ext>
            </a:extLst>
          </p:cNvPr>
          <p:cNvSpPr txBox="1"/>
          <p:nvPr/>
        </p:nvSpPr>
        <p:spPr>
          <a:xfrm>
            <a:off x="7810757" y="3471831"/>
            <a:ext cx="903856" cy="369332"/>
          </a:xfrm>
          <a:prstGeom prst="rect">
            <a:avLst/>
          </a:prstGeom>
          <a:noFill/>
        </p:spPr>
        <p:txBody>
          <a:bodyPr wrap="square" rtlCol="0">
            <a:spAutoFit/>
          </a:bodyPr>
          <a:lstStyle/>
          <a:p>
            <a:pPr algn="ctr"/>
            <a:r>
              <a:rPr lang="en-US" dirty="0"/>
              <a:t>Males</a:t>
            </a:r>
          </a:p>
        </p:txBody>
      </p:sp>
      <p:sp>
        <p:nvSpPr>
          <p:cNvPr id="25" name="TextBox 24">
            <a:extLst>
              <a:ext uri="{FF2B5EF4-FFF2-40B4-BE49-F238E27FC236}">
                <a16:creationId xmlns:a16="http://schemas.microsoft.com/office/drawing/2014/main" id="{536EC2C0-9D7B-2818-48A8-A75B07686F30}"/>
              </a:ext>
            </a:extLst>
          </p:cNvPr>
          <p:cNvSpPr txBox="1"/>
          <p:nvPr/>
        </p:nvSpPr>
        <p:spPr>
          <a:xfrm>
            <a:off x="3703638" y="2784338"/>
            <a:ext cx="1157468" cy="369332"/>
          </a:xfrm>
          <a:prstGeom prst="rect">
            <a:avLst/>
          </a:prstGeom>
          <a:noFill/>
        </p:spPr>
        <p:txBody>
          <a:bodyPr wrap="square" rtlCol="0">
            <a:spAutoFit/>
          </a:bodyPr>
          <a:lstStyle/>
          <a:p>
            <a:pPr algn="ctr"/>
            <a:r>
              <a:rPr lang="en-US" dirty="0"/>
              <a:t>Females</a:t>
            </a:r>
          </a:p>
        </p:txBody>
      </p:sp>
      <p:sp>
        <p:nvSpPr>
          <p:cNvPr id="9" name="Oval 8">
            <a:extLst>
              <a:ext uri="{FF2B5EF4-FFF2-40B4-BE49-F238E27FC236}">
                <a16:creationId xmlns:a16="http://schemas.microsoft.com/office/drawing/2014/main" id="{D5448557-9EA1-C784-A60E-7E34A2D323EA}"/>
              </a:ext>
            </a:extLst>
          </p:cNvPr>
          <p:cNvSpPr/>
          <p:nvPr/>
        </p:nvSpPr>
        <p:spPr>
          <a:xfrm>
            <a:off x="2805261" y="4717365"/>
            <a:ext cx="914400" cy="640080"/>
          </a:xfrm>
          <a:prstGeom prst="ellipse">
            <a:avLst/>
          </a:prstGeom>
          <a:solidFill>
            <a:schemeClr val="bg1"/>
          </a:solidFill>
          <a:ln w="38100">
            <a:solidFill>
              <a:srgbClr val="90993E"/>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rgbClr val="90993E"/>
                </a:solidFill>
              </a:rPr>
              <a:t>2.3%</a:t>
            </a:r>
          </a:p>
        </p:txBody>
      </p:sp>
      <p:sp>
        <p:nvSpPr>
          <p:cNvPr id="26" name="Oval 25">
            <a:extLst>
              <a:ext uri="{FF2B5EF4-FFF2-40B4-BE49-F238E27FC236}">
                <a16:creationId xmlns:a16="http://schemas.microsoft.com/office/drawing/2014/main" id="{00B9B9EF-37FF-03D2-0117-20828A3CBDE2}"/>
              </a:ext>
            </a:extLst>
          </p:cNvPr>
          <p:cNvSpPr/>
          <p:nvPr/>
        </p:nvSpPr>
        <p:spPr>
          <a:xfrm>
            <a:off x="3645763" y="5229331"/>
            <a:ext cx="914400" cy="548640"/>
          </a:xfrm>
          <a:prstGeom prst="ellipse">
            <a:avLst/>
          </a:prstGeom>
          <a:solidFill>
            <a:srgbClr val="90993E"/>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bg1"/>
                </a:solidFill>
              </a:rPr>
              <a:t>2.5%</a:t>
            </a:r>
          </a:p>
        </p:txBody>
      </p:sp>
      <p:sp>
        <p:nvSpPr>
          <p:cNvPr id="27" name="TextBox 26">
            <a:extLst>
              <a:ext uri="{FF2B5EF4-FFF2-40B4-BE49-F238E27FC236}">
                <a16:creationId xmlns:a16="http://schemas.microsoft.com/office/drawing/2014/main" id="{CDB18F62-BCFF-03A2-654E-A9F92D0D9FFB}"/>
              </a:ext>
            </a:extLst>
          </p:cNvPr>
          <p:cNvSpPr txBox="1"/>
          <p:nvPr/>
        </p:nvSpPr>
        <p:spPr>
          <a:xfrm>
            <a:off x="4560163" y="5366582"/>
            <a:ext cx="903856" cy="369332"/>
          </a:xfrm>
          <a:prstGeom prst="rect">
            <a:avLst/>
          </a:prstGeom>
          <a:noFill/>
        </p:spPr>
        <p:txBody>
          <a:bodyPr wrap="square" rtlCol="0">
            <a:spAutoFit/>
          </a:bodyPr>
          <a:lstStyle/>
          <a:p>
            <a:pPr algn="ctr"/>
            <a:r>
              <a:rPr lang="en-US" dirty="0"/>
              <a:t>Males</a:t>
            </a:r>
          </a:p>
        </p:txBody>
      </p:sp>
      <p:sp>
        <p:nvSpPr>
          <p:cNvPr id="28" name="TextBox 27">
            <a:extLst>
              <a:ext uri="{FF2B5EF4-FFF2-40B4-BE49-F238E27FC236}">
                <a16:creationId xmlns:a16="http://schemas.microsoft.com/office/drawing/2014/main" id="{03202B85-D1EC-E327-90A5-CB121D0BC64C}"/>
              </a:ext>
            </a:extLst>
          </p:cNvPr>
          <p:cNvSpPr txBox="1"/>
          <p:nvPr/>
        </p:nvSpPr>
        <p:spPr>
          <a:xfrm>
            <a:off x="3524793" y="4171977"/>
            <a:ext cx="1157468" cy="369332"/>
          </a:xfrm>
          <a:prstGeom prst="rect">
            <a:avLst/>
          </a:prstGeom>
          <a:noFill/>
        </p:spPr>
        <p:txBody>
          <a:bodyPr wrap="square" rtlCol="0">
            <a:spAutoFit/>
          </a:bodyPr>
          <a:lstStyle/>
          <a:p>
            <a:pPr algn="ctr"/>
            <a:r>
              <a:rPr lang="en-US" dirty="0"/>
              <a:t>Females</a:t>
            </a:r>
          </a:p>
        </p:txBody>
      </p:sp>
    </p:spTree>
    <p:extLst>
      <p:ext uri="{BB962C8B-B14F-4D97-AF65-F5344CB8AC3E}">
        <p14:creationId xmlns:p14="http://schemas.microsoft.com/office/powerpoint/2010/main" val="1443604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38557D"/>
        </a:solidFill>
        <a:effectLst/>
      </p:bgPr>
    </p:bg>
    <p:spTree>
      <p:nvGrpSpPr>
        <p:cNvPr id="1" name=""/>
        <p:cNvGrpSpPr/>
        <p:nvPr/>
      </p:nvGrpSpPr>
      <p:grpSpPr>
        <a:xfrm>
          <a:off x="0" y="0"/>
          <a:ext cx="0" cy="0"/>
          <a:chOff x="0" y="0"/>
          <a:chExt cx="0" cy="0"/>
        </a:xfrm>
      </p:grpSpPr>
      <p:pic>
        <p:nvPicPr>
          <p:cNvPr id="3" name="Picture 2" descr="Curved lines forming a net">
            <a:extLst>
              <a:ext uri="{FF2B5EF4-FFF2-40B4-BE49-F238E27FC236}">
                <a16:creationId xmlns:a16="http://schemas.microsoft.com/office/drawing/2014/main" id="{627D1434-0D24-4B6D-D456-06AF6D62E5AC}"/>
              </a:ext>
            </a:extLst>
          </p:cNvPr>
          <p:cNvPicPr>
            <a:picLocks noChangeAspect="1"/>
          </p:cNvPicPr>
          <p:nvPr/>
        </p:nvPicPr>
        <p:blipFill rotWithShape="1">
          <a:blip r:embed="rId3" cstate="email">
            <a:alphaModFix amt="30000"/>
            <a:extLst>
              <a:ext uri="{28A0092B-C50C-407E-A947-70E740481C1C}">
                <a14:useLocalDpi xmlns:a14="http://schemas.microsoft.com/office/drawing/2010/main"/>
              </a:ext>
            </a:extLst>
          </a:blip>
          <a:srcRect/>
          <a:stretch/>
        </p:blipFill>
        <p:spPr>
          <a:xfrm>
            <a:off x="179294" y="40922"/>
            <a:ext cx="12012706" cy="6783088"/>
          </a:xfrm>
          <a:prstGeom prst="rect">
            <a:avLst/>
          </a:prstGeom>
        </p:spPr>
      </p:pic>
      <p:sp>
        <p:nvSpPr>
          <p:cNvPr id="2" name="Title 1">
            <a:extLst>
              <a:ext uri="{FF2B5EF4-FFF2-40B4-BE49-F238E27FC236}">
                <a16:creationId xmlns:a16="http://schemas.microsoft.com/office/drawing/2014/main" id="{C4B605F3-1F50-07CB-414D-AA9E01F82734}"/>
              </a:ext>
            </a:extLst>
          </p:cNvPr>
          <p:cNvSpPr>
            <a:spLocks noGrp="1"/>
          </p:cNvSpPr>
          <p:nvPr>
            <p:ph type="title"/>
          </p:nvPr>
        </p:nvSpPr>
        <p:spPr>
          <a:xfrm>
            <a:off x="591081" y="330188"/>
            <a:ext cx="10842039" cy="1143000"/>
          </a:xfrm>
        </p:spPr>
        <p:txBody>
          <a:bodyPr/>
          <a:lstStyle/>
          <a:p>
            <a:pPr algn="ctr"/>
            <a:r>
              <a:rPr lang="en-US" sz="3200" b="1" dirty="0">
                <a:solidFill>
                  <a:schemeClr val="bg1"/>
                </a:solidFill>
              </a:rPr>
              <a:t>An Integrated Prevention Framework</a:t>
            </a:r>
            <a:br>
              <a:rPr lang="en-US" dirty="0">
                <a:solidFill>
                  <a:schemeClr val="bg1"/>
                </a:solidFill>
              </a:rPr>
            </a:br>
            <a:r>
              <a:rPr lang="en-US" dirty="0">
                <a:solidFill>
                  <a:schemeClr val="bg1"/>
                </a:solidFill>
              </a:rPr>
              <a:t>Building a Supportive Environment for Wellness</a:t>
            </a:r>
          </a:p>
        </p:txBody>
      </p:sp>
      <p:sp>
        <p:nvSpPr>
          <p:cNvPr id="4" name="Rectangle 3">
            <a:extLst>
              <a:ext uri="{FF2B5EF4-FFF2-40B4-BE49-F238E27FC236}">
                <a16:creationId xmlns:a16="http://schemas.microsoft.com/office/drawing/2014/main" id="{19A3D63F-CA71-1AB4-D3C8-4C33C24C327C}"/>
              </a:ext>
            </a:extLst>
          </p:cNvPr>
          <p:cNvSpPr/>
          <p:nvPr/>
        </p:nvSpPr>
        <p:spPr>
          <a:xfrm>
            <a:off x="179294" y="1968050"/>
            <a:ext cx="12012706" cy="1768896"/>
          </a:xfrm>
          <a:prstGeom prst="rect">
            <a:avLst/>
          </a:prstGeom>
          <a:solidFill>
            <a:srgbClr val="F2E28D">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415B4E-AD26-86BD-CD23-4A31AB1AFB1A}"/>
              </a:ext>
            </a:extLst>
          </p:cNvPr>
          <p:cNvSpPr txBox="1"/>
          <p:nvPr/>
        </p:nvSpPr>
        <p:spPr>
          <a:xfrm>
            <a:off x="4895008" y="3918668"/>
            <a:ext cx="1748413" cy="923330"/>
          </a:xfrm>
          <a:prstGeom prst="rect">
            <a:avLst/>
          </a:prstGeom>
          <a:noFill/>
        </p:spPr>
        <p:txBody>
          <a:bodyPr wrap="square" rtlCol="0">
            <a:spAutoFit/>
          </a:bodyPr>
          <a:lstStyle/>
          <a:p>
            <a:pPr algn="ctr"/>
            <a:r>
              <a:rPr lang="en-US" dirty="0">
                <a:solidFill>
                  <a:schemeClr val="bg1"/>
                </a:solidFill>
              </a:rPr>
              <a:t>Address Risk and Protective Factors</a:t>
            </a:r>
          </a:p>
        </p:txBody>
      </p:sp>
      <p:sp>
        <p:nvSpPr>
          <p:cNvPr id="8" name="TextBox 7">
            <a:extLst>
              <a:ext uri="{FF2B5EF4-FFF2-40B4-BE49-F238E27FC236}">
                <a16:creationId xmlns:a16="http://schemas.microsoft.com/office/drawing/2014/main" id="{EA7A595D-12E8-A42A-BE99-E3F7AE0992DC}"/>
              </a:ext>
            </a:extLst>
          </p:cNvPr>
          <p:cNvSpPr txBox="1"/>
          <p:nvPr/>
        </p:nvSpPr>
        <p:spPr>
          <a:xfrm>
            <a:off x="7356656" y="3918668"/>
            <a:ext cx="1748413" cy="923330"/>
          </a:xfrm>
          <a:prstGeom prst="rect">
            <a:avLst/>
          </a:prstGeom>
          <a:noFill/>
        </p:spPr>
        <p:txBody>
          <a:bodyPr wrap="square" rtlCol="0">
            <a:spAutoFit/>
          </a:bodyPr>
          <a:lstStyle/>
          <a:p>
            <a:pPr algn="ctr"/>
            <a:r>
              <a:rPr lang="en-US" dirty="0">
                <a:solidFill>
                  <a:schemeClr val="bg1"/>
                </a:solidFill>
              </a:rPr>
              <a:t>Enhance Psychosocial Resources </a:t>
            </a:r>
          </a:p>
        </p:txBody>
      </p:sp>
      <p:sp>
        <p:nvSpPr>
          <p:cNvPr id="9" name="TextBox 8">
            <a:extLst>
              <a:ext uri="{FF2B5EF4-FFF2-40B4-BE49-F238E27FC236}">
                <a16:creationId xmlns:a16="http://schemas.microsoft.com/office/drawing/2014/main" id="{32EEC312-462B-BE15-1795-09CC0C608AAC}"/>
              </a:ext>
            </a:extLst>
          </p:cNvPr>
          <p:cNvSpPr txBox="1"/>
          <p:nvPr/>
        </p:nvSpPr>
        <p:spPr>
          <a:xfrm>
            <a:off x="9684708" y="3918668"/>
            <a:ext cx="1748413" cy="923330"/>
          </a:xfrm>
          <a:prstGeom prst="rect">
            <a:avLst/>
          </a:prstGeom>
          <a:noFill/>
        </p:spPr>
        <p:txBody>
          <a:bodyPr wrap="square" rtlCol="0">
            <a:spAutoFit/>
          </a:bodyPr>
          <a:lstStyle/>
          <a:p>
            <a:pPr algn="ctr"/>
            <a:r>
              <a:rPr lang="en-US" dirty="0">
                <a:solidFill>
                  <a:schemeClr val="bg1"/>
                </a:solidFill>
              </a:rPr>
              <a:t>Address Barriers and Facilitators </a:t>
            </a:r>
          </a:p>
        </p:txBody>
      </p:sp>
      <p:sp>
        <p:nvSpPr>
          <p:cNvPr id="10" name="TextBox 9">
            <a:extLst>
              <a:ext uri="{FF2B5EF4-FFF2-40B4-BE49-F238E27FC236}">
                <a16:creationId xmlns:a16="http://schemas.microsoft.com/office/drawing/2014/main" id="{91AE3638-AAAC-4969-1FAC-D94C9E41846E}"/>
              </a:ext>
            </a:extLst>
          </p:cNvPr>
          <p:cNvSpPr txBox="1"/>
          <p:nvPr/>
        </p:nvSpPr>
        <p:spPr>
          <a:xfrm>
            <a:off x="2589591" y="3918668"/>
            <a:ext cx="1748413" cy="923330"/>
          </a:xfrm>
          <a:prstGeom prst="rect">
            <a:avLst/>
          </a:prstGeom>
          <a:noFill/>
        </p:spPr>
        <p:txBody>
          <a:bodyPr wrap="square" rtlCol="0">
            <a:spAutoFit/>
          </a:bodyPr>
          <a:lstStyle/>
          <a:p>
            <a:pPr algn="ctr"/>
            <a:r>
              <a:rPr lang="en-US" dirty="0">
                <a:solidFill>
                  <a:schemeClr val="bg1"/>
                </a:solidFill>
              </a:rPr>
              <a:t>Assess the Needs of Older Adults </a:t>
            </a:r>
          </a:p>
        </p:txBody>
      </p:sp>
      <p:sp>
        <p:nvSpPr>
          <p:cNvPr id="11" name="TextBox 10">
            <a:extLst>
              <a:ext uri="{FF2B5EF4-FFF2-40B4-BE49-F238E27FC236}">
                <a16:creationId xmlns:a16="http://schemas.microsoft.com/office/drawing/2014/main" id="{F641FF83-E4DD-65F6-C231-F43E0D693028}"/>
              </a:ext>
            </a:extLst>
          </p:cNvPr>
          <p:cNvSpPr txBox="1"/>
          <p:nvPr/>
        </p:nvSpPr>
        <p:spPr>
          <a:xfrm>
            <a:off x="384652" y="3918668"/>
            <a:ext cx="1748413" cy="923330"/>
          </a:xfrm>
          <a:prstGeom prst="rect">
            <a:avLst/>
          </a:prstGeom>
          <a:noFill/>
        </p:spPr>
        <p:txBody>
          <a:bodyPr wrap="square" rtlCol="0">
            <a:spAutoFit/>
          </a:bodyPr>
          <a:lstStyle/>
          <a:p>
            <a:pPr algn="ctr"/>
            <a:r>
              <a:rPr lang="en-US" dirty="0">
                <a:solidFill>
                  <a:schemeClr val="bg1"/>
                </a:solidFill>
              </a:rPr>
              <a:t>Create or Enhance  Partnerships </a:t>
            </a:r>
          </a:p>
        </p:txBody>
      </p:sp>
      <p:pic>
        <p:nvPicPr>
          <p:cNvPr id="13" name="Graphic 12" descr="Cheers with solid fill">
            <a:extLst>
              <a:ext uri="{FF2B5EF4-FFF2-40B4-BE49-F238E27FC236}">
                <a16:creationId xmlns:a16="http://schemas.microsoft.com/office/drawing/2014/main" id="{0399C027-0A0E-DC48-96F4-D173DBCA34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422" y="2395298"/>
            <a:ext cx="914400" cy="914400"/>
          </a:xfrm>
          <a:prstGeom prst="rect">
            <a:avLst/>
          </a:prstGeom>
          <a:effectLst>
            <a:outerShdw blurRad="50800" dist="38100" dir="2700000" algn="tl" rotWithShape="0">
              <a:prstClr val="black">
                <a:alpha val="40000"/>
              </a:prstClr>
            </a:outerShdw>
          </a:effectLst>
        </p:spPr>
      </p:pic>
      <p:pic>
        <p:nvPicPr>
          <p:cNvPr id="15" name="Graphic 14" descr="Research with solid fill">
            <a:extLst>
              <a:ext uri="{FF2B5EF4-FFF2-40B4-BE49-F238E27FC236}">
                <a16:creationId xmlns:a16="http://schemas.microsoft.com/office/drawing/2014/main" id="{51E4E94D-E414-4788-E8A1-9E6303FBB3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19337" y="2310320"/>
            <a:ext cx="914400" cy="914400"/>
          </a:xfrm>
          <a:prstGeom prst="rect">
            <a:avLst/>
          </a:prstGeom>
          <a:effectLst>
            <a:outerShdw blurRad="50800" dist="38100" dir="2700000" algn="tl" rotWithShape="0">
              <a:prstClr val="black">
                <a:alpha val="40000"/>
              </a:prstClr>
            </a:outerShdw>
          </a:effectLst>
        </p:spPr>
      </p:pic>
      <p:pic>
        <p:nvPicPr>
          <p:cNvPr id="17" name="Graphic 16" descr="Elevator with solid fill">
            <a:extLst>
              <a:ext uri="{FF2B5EF4-FFF2-40B4-BE49-F238E27FC236}">
                <a16:creationId xmlns:a16="http://schemas.microsoft.com/office/drawing/2014/main" id="{4A5B8572-D2E4-4CD5-1483-64D6F68A63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22609" y="2203315"/>
            <a:ext cx="914400" cy="914400"/>
          </a:xfrm>
          <a:prstGeom prst="rect">
            <a:avLst/>
          </a:prstGeom>
          <a:effectLst>
            <a:outerShdw blurRad="50800" dist="38100" dir="2700000" algn="tl" rotWithShape="0">
              <a:prstClr val="black">
                <a:alpha val="40000"/>
              </a:prstClr>
            </a:outerShdw>
          </a:effectLst>
        </p:spPr>
      </p:pic>
      <p:pic>
        <p:nvPicPr>
          <p:cNvPr id="19" name="Graphic 18" descr="Social distancing with solid fill">
            <a:extLst>
              <a:ext uri="{FF2B5EF4-FFF2-40B4-BE49-F238E27FC236}">
                <a16:creationId xmlns:a16="http://schemas.microsoft.com/office/drawing/2014/main" id="{CA54749D-35BD-1407-4869-198A942AA6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701065" y="2324911"/>
            <a:ext cx="914400" cy="914400"/>
          </a:xfrm>
          <a:prstGeom prst="rect">
            <a:avLst/>
          </a:prstGeom>
          <a:effectLst>
            <a:outerShdw blurRad="50800" dist="38100" dir="2700000" algn="tl" rotWithShape="0">
              <a:prstClr val="black">
                <a:alpha val="40000"/>
              </a:prstClr>
            </a:outerShdw>
          </a:effectLst>
        </p:spPr>
      </p:pic>
      <p:pic>
        <p:nvPicPr>
          <p:cNvPr id="21" name="Graphic 20" descr="Construction Barricade with solid fill">
            <a:extLst>
              <a:ext uri="{FF2B5EF4-FFF2-40B4-BE49-F238E27FC236}">
                <a16:creationId xmlns:a16="http://schemas.microsoft.com/office/drawing/2014/main" id="{25FACCB3-80EE-3D5C-1896-2798D1FBABC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145950" y="2324911"/>
            <a:ext cx="914400" cy="914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64018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veral hands raised and ready to answer a question">
            <a:extLst>
              <a:ext uri="{FF2B5EF4-FFF2-40B4-BE49-F238E27FC236}">
                <a16:creationId xmlns:a16="http://schemas.microsoft.com/office/drawing/2014/main" id="{F2056300-E864-498B-9E3C-A6560F93CD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7029" y="1"/>
            <a:ext cx="11860081" cy="6858000"/>
          </a:xfrm>
          <a:prstGeom prst="rect">
            <a:avLst/>
          </a:prstGeom>
        </p:spPr>
      </p:pic>
      <p:sp>
        <p:nvSpPr>
          <p:cNvPr id="5" name="Rectangle 4">
            <a:extLst>
              <a:ext uri="{FF2B5EF4-FFF2-40B4-BE49-F238E27FC236}">
                <a16:creationId xmlns:a16="http://schemas.microsoft.com/office/drawing/2014/main" id="{DCC560CB-1A26-43D1-8213-024253028AFC}"/>
              </a:ext>
            </a:extLst>
          </p:cNvPr>
          <p:cNvSpPr/>
          <p:nvPr/>
        </p:nvSpPr>
        <p:spPr>
          <a:xfrm>
            <a:off x="167028" y="2"/>
            <a:ext cx="11860082" cy="6857999"/>
          </a:xfrm>
          <a:prstGeom prst="rect">
            <a:avLst/>
          </a:prstGeom>
          <a:gradFill>
            <a:gsLst>
              <a:gs pos="0">
                <a:schemeClr val="accent1">
                  <a:lumMod val="5000"/>
                  <a:lumOff val="95000"/>
                  <a:alpha val="0"/>
                </a:schemeClr>
              </a:gs>
              <a:gs pos="76000">
                <a:srgbClr val="00467F">
                  <a:alpha val="80000"/>
                </a:srgbClr>
              </a:gs>
              <a:gs pos="100000">
                <a:srgbClr val="00467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1891393" y="4863016"/>
            <a:ext cx="7886700" cy="1994984"/>
          </a:xfrm>
        </p:spPr>
        <p:txBody>
          <a:bodyPr>
            <a:noAutofit/>
          </a:bodyPr>
          <a:lstStyle/>
          <a:p>
            <a:pPr algn="ctr"/>
            <a:r>
              <a:rPr lang="en-US" sz="8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br>
              <a:rPr lang="en-US" sz="8800" dirty="0">
                <a:solidFill>
                  <a:schemeClr val="bg1"/>
                </a:solidFill>
              </a:rPr>
            </a:br>
            <a:endParaRPr lang="en-US" sz="8800" b="1" dirty="0">
              <a:solidFill>
                <a:srgbClr val="2E75B6"/>
              </a:solidFill>
            </a:endParaRPr>
          </a:p>
        </p:txBody>
      </p:sp>
    </p:spTree>
    <p:extLst>
      <p:ext uri="{BB962C8B-B14F-4D97-AF65-F5344CB8AC3E}">
        <p14:creationId xmlns:p14="http://schemas.microsoft.com/office/powerpoint/2010/main" val="3507447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227C-7C17-454F-98F5-E0EAA20D695D}"/>
              </a:ext>
            </a:extLst>
          </p:cNvPr>
          <p:cNvSpPr>
            <a:spLocks noGrp="1"/>
          </p:cNvSpPr>
          <p:nvPr>
            <p:ph type="title"/>
          </p:nvPr>
        </p:nvSpPr>
        <p:spPr>
          <a:xfrm>
            <a:off x="838200" y="2103437"/>
            <a:ext cx="10515600" cy="1325563"/>
          </a:xfrm>
        </p:spPr>
        <p:txBody>
          <a:bodyPr/>
          <a:lstStyle/>
          <a:p>
            <a:pPr algn="ctr"/>
            <a:r>
              <a:rPr lang="en-US" b="1" dirty="0">
                <a:solidFill>
                  <a:schemeClr val="bg1"/>
                </a:solidFill>
              </a:rPr>
              <a:t>END</a:t>
            </a:r>
          </a:p>
        </p:txBody>
      </p:sp>
      <p:pic>
        <p:nvPicPr>
          <p:cNvPr id="4" name="Picture 3">
            <a:extLst>
              <a:ext uri="{FF2B5EF4-FFF2-40B4-BE49-F238E27FC236}">
                <a16:creationId xmlns:a16="http://schemas.microsoft.com/office/drawing/2014/main" id="{CC1105A2-F6AD-C5E0-B687-9AD25F79D3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4161" y="302903"/>
            <a:ext cx="4658497" cy="6252194"/>
          </a:xfrm>
          <a:prstGeom prst="rect">
            <a:avLst/>
          </a:prstGeom>
        </p:spPr>
      </p:pic>
    </p:spTree>
    <p:extLst>
      <p:ext uri="{BB962C8B-B14F-4D97-AF65-F5344CB8AC3E}">
        <p14:creationId xmlns:p14="http://schemas.microsoft.com/office/powerpoint/2010/main" val="11225227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Picture 3" descr="A person and person smiling while looking at a phone&#10;&#10;Description automatically generated">
            <a:extLst>
              <a:ext uri="{FF2B5EF4-FFF2-40B4-BE49-F238E27FC236}">
                <a16:creationId xmlns:a16="http://schemas.microsoft.com/office/drawing/2014/main" id="{71A7CB5D-DE19-1507-7A3D-80BE3DD77CCB}"/>
              </a:ext>
            </a:extLst>
          </p:cNvPr>
          <p:cNvPicPr>
            <a:picLocks noChangeAspect="1"/>
          </p:cNvPicPr>
          <p:nvPr/>
        </p:nvPicPr>
        <p:blipFill rotWithShape="1">
          <a:blip r:embed="rId3" cstate="email">
            <a:alphaModFix amt="28000"/>
            <a:extLst>
              <a:ext uri="{28A0092B-C50C-407E-A947-70E740481C1C}">
                <a14:useLocalDpi xmlns:a14="http://schemas.microsoft.com/office/drawing/2010/main"/>
              </a:ext>
            </a:extLst>
          </a:blip>
          <a:srcRect/>
          <a:stretch/>
        </p:blipFill>
        <p:spPr>
          <a:xfrm>
            <a:off x="171448" y="17589"/>
            <a:ext cx="11998571" cy="6840412"/>
          </a:xfrm>
          <a:prstGeom prst="rect">
            <a:avLst/>
          </a:prstGeom>
        </p:spPr>
      </p:pic>
      <p:sp>
        <p:nvSpPr>
          <p:cNvPr id="2" name="Title 1">
            <a:extLst>
              <a:ext uri="{FF2B5EF4-FFF2-40B4-BE49-F238E27FC236}">
                <a16:creationId xmlns:a16="http://schemas.microsoft.com/office/drawing/2014/main" id="{FDEEA283-ABFA-790C-AA52-608D9B044672}"/>
              </a:ext>
            </a:extLst>
          </p:cNvPr>
          <p:cNvSpPr>
            <a:spLocks noGrp="1"/>
          </p:cNvSpPr>
          <p:nvPr>
            <p:ph type="title"/>
          </p:nvPr>
        </p:nvSpPr>
        <p:spPr>
          <a:xfrm>
            <a:off x="2792503" y="365125"/>
            <a:ext cx="8718176" cy="1325563"/>
          </a:xfrm>
        </p:spPr>
        <p:txBody>
          <a:bodyPr>
            <a:normAutofit/>
          </a:bodyPr>
          <a:lstStyle/>
          <a:p>
            <a:r>
              <a:rPr lang="en-US" sz="3600" b="1" dirty="0">
                <a:solidFill>
                  <a:schemeClr val="bg1"/>
                </a:solidFill>
              </a:rPr>
              <a:t>POLL: Fact or Falsehood</a:t>
            </a:r>
            <a:br>
              <a:rPr lang="en-US" sz="3600" b="1" dirty="0">
                <a:solidFill>
                  <a:schemeClr val="bg1"/>
                </a:solidFill>
              </a:rPr>
            </a:br>
            <a:r>
              <a:rPr lang="en-US" sz="3600" b="1" dirty="0">
                <a:solidFill>
                  <a:srgbClr val="FFC000"/>
                </a:solidFill>
              </a:rPr>
              <a:t>Issues Impacting Older Adults  </a:t>
            </a:r>
          </a:p>
        </p:txBody>
      </p:sp>
      <p:sp>
        <p:nvSpPr>
          <p:cNvPr id="3" name="Content Placeholder 2">
            <a:extLst>
              <a:ext uri="{FF2B5EF4-FFF2-40B4-BE49-F238E27FC236}">
                <a16:creationId xmlns:a16="http://schemas.microsoft.com/office/drawing/2014/main" id="{BB747C91-C7A9-88EA-9F16-00F4FE0D3015}"/>
              </a:ext>
            </a:extLst>
          </p:cNvPr>
          <p:cNvSpPr>
            <a:spLocks noGrp="1"/>
          </p:cNvSpPr>
          <p:nvPr>
            <p:ph idx="1"/>
          </p:nvPr>
        </p:nvSpPr>
        <p:spPr>
          <a:xfrm>
            <a:off x="2792503" y="1858309"/>
            <a:ext cx="8718176" cy="4351338"/>
          </a:xfrm>
        </p:spPr>
        <p:txBody>
          <a:bodyPr>
            <a:normAutofit/>
          </a:bodyPr>
          <a:lstStyle/>
          <a:p>
            <a:pPr marL="514350" indent="-514350">
              <a:buAutoNum type="alphaUcPeriod"/>
            </a:pPr>
            <a:r>
              <a:rPr lang="en-US" b="1" dirty="0">
                <a:solidFill>
                  <a:schemeClr val="bg1"/>
                </a:solidFill>
              </a:rPr>
              <a:t>Depression and Loneliness are normal in older adults.</a:t>
            </a:r>
          </a:p>
          <a:p>
            <a:pPr marL="514350" indent="-514350">
              <a:buAutoNum type="alphaUcPeriod"/>
            </a:pPr>
            <a:r>
              <a:rPr lang="en-US" b="1" dirty="0">
                <a:solidFill>
                  <a:schemeClr val="bg1"/>
                </a:solidFill>
              </a:rPr>
              <a:t>The older I get, the less sleep I need.</a:t>
            </a:r>
          </a:p>
          <a:p>
            <a:pPr marL="514350" indent="-514350">
              <a:buAutoNum type="alphaUcPeriod"/>
            </a:pPr>
            <a:r>
              <a:rPr lang="en-US" b="1" dirty="0">
                <a:solidFill>
                  <a:schemeClr val="bg1"/>
                </a:solidFill>
              </a:rPr>
              <a:t>Older Adults can’t learn new things.</a:t>
            </a:r>
          </a:p>
          <a:p>
            <a:pPr marL="514350" indent="-514350">
              <a:buAutoNum type="alphaUcPeriod"/>
            </a:pPr>
            <a:r>
              <a:rPr lang="en-US" b="1" dirty="0">
                <a:solidFill>
                  <a:schemeClr val="bg1"/>
                </a:solidFill>
              </a:rPr>
              <a:t>It is inevitable that older people get dementia.</a:t>
            </a:r>
          </a:p>
          <a:p>
            <a:pPr marL="514350" indent="-514350">
              <a:buAutoNum type="alphaUcPeriod"/>
            </a:pPr>
            <a:r>
              <a:rPr lang="en-US" b="1" dirty="0">
                <a:solidFill>
                  <a:schemeClr val="bg1"/>
                </a:solidFill>
              </a:rPr>
              <a:t>Older adults should take it easy and avoid exercise, so they don’t get injured .</a:t>
            </a:r>
          </a:p>
          <a:p>
            <a:pPr marL="514350" indent="-514350">
              <a:buAutoNum type="alphaUcPeriod"/>
            </a:pPr>
            <a:endParaRPr lang="en-US" b="1" dirty="0">
              <a:solidFill>
                <a:schemeClr val="bg1"/>
              </a:solidFill>
            </a:endParaRPr>
          </a:p>
          <a:p>
            <a:pPr marL="514350" indent="-514350">
              <a:buAutoNum type="alphaUcPeriod"/>
            </a:pPr>
            <a:endParaRPr lang="en-US" b="1" dirty="0">
              <a:solidFill>
                <a:schemeClr val="bg1"/>
              </a:solidFill>
            </a:endParaRPr>
          </a:p>
        </p:txBody>
      </p:sp>
      <p:pic>
        <p:nvPicPr>
          <p:cNvPr id="7" name="Graphic 6" descr="Right pointing backhand index with solid fill">
            <a:extLst>
              <a:ext uri="{FF2B5EF4-FFF2-40B4-BE49-F238E27FC236}">
                <a16:creationId xmlns:a16="http://schemas.microsoft.com/office/drawing/2014/main" id="{3DD1118E-D527-398C-F20B-FFEA4ED629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575" y="1690688"/>
            <a:ext cx="1358153" cy="13581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629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39567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BAAE4-FA88-B1D1-F141-518A91FA8F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709" y="713473"/>
            <a:ext cx="3221181" cy="5611087"/>
          </a:xfrm>
          <a:prstGeom prst="rect">
            <a:avLst/>
          </a:prstGeom>
        </p:spPr>
      </p:pic>
      <p:sp>
        <p:nvSpPr>
          <p:cNvPr id="3" name="TextBox 2">
            <a:extLst>
              <a:ext uri="{FF2B5EF4-FFF2-40B4-BE49-F238E27FC236}">
                <a16:creationId xmlns:a16="http://schemas.microsoft.com/office/drawing/2014/main" id="{13141FA9-A1C8-F194-5441-4AB789B4179F}"/>
              </a:ext>
            </a:extLst>
          </p:cNvPr>
          <p:cNvSpPr txBox="1"/>
          <p:nvPr/>
        </p:nvSpPr>
        <p:spPr>
          <a:xfrm>
            <a:off x="5029200" y="735164"/>
            <a:ext cx="6317674" cy="5693866"/>
          </a:xfrm>
          <a:prstGeom prst="rect">
            <a:avLst/>
          </a:prstGeom>
          <a:noFill/>
        </p:spPr>
        <p:txBody>
          <a:bodyPr wrap="square">
            <a:spAutoFit/>
          </a:bodyPr>
          <a:lstStyle/>
          <a:p>
            <a:r>
              <a:rPr lang="en-US" sz="2800" b="1" i="1" dirty="0">
                <a:solidFill>
                  <a:schemeClr val="bg1"/>
                </a:solidFill>
              </a:rPr>
              <a:t>“Social connection— the structure, function, and quality of our relationships with others—is a critical and underappreciated contributor to individual and population health, community safety, resilience, and prosperity.</a:t>
            </a:r>
          </a:p>
          <a:p>
            <a:endParaRPr lang="en-US" sz="2800" b="1" i="1" dirty="0">
              <a:solidFill>
                <a:schemeClr val="bg1"/>
              </a:solidFill>
            </a:endParaRPr>
          </a:p>
          <a:p>
            <a:r>
              <a:rPr lang="en-US" sz="2800" b="1" i="1" dirty="0">
                <a:solidFill>
                  <a:schemeClr val="bg1"/>
                </a:solidFill>
              </a:rPr>
              <a:t>However, far too many Americans lack social connection in one or more ways, compromising these benefits and leading to poor health and other negative outcomes.”</a:t>
            </a:r>
          </a:p>
        </p:txBody>
      </p:sp>
      <p:pic>
        <p:nvPicPr>
          <p:cNvPr id="6" name="Picture 5">
            <a:extLst>
              <a:ext uri="{FF2B5EF4-FFF2-40B4-BE49-F238E27FC236}">
                <a16:creationId xmlns:a16="http://schemas.microsoft.com/office/drawing/2014/main" id="{7756CF64-9A95-83F9-2F35-B8CE1B49CD6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4223" y="1030517"/>
            <a:ext cx="3180169" cy="3991428"/>
          </a:xfrm>
          <a:prstGeom prst="rect">
            <a:avLst/>
          </a:prstGeom>
        </p:spPr>
      </p:pic>
    </p:spTree>
    <p:extLst>
      <p:ext uri="{BB962C8B-B14F-4D97-AF65-F5344CB8AC3E}">
        <p14:creationId xmlns:p14="http://schemas.microsoft.com/office/powerpoint/2010/main" val="427874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39567E"/>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737099-88B5-6056-034C-A4F9C1A92DA5}"/>
              </a:ext>
            </a:extLst>
          </p:cNvPr>
          <p:cNvSpPr/>
          <p:nvPr/>
        </p:nvSpPr>
        <p:spPr>
          <a:xfrm>
            <a:off x="1645919" y="2916455"/>
            <a:ext cx="45719" cy="596766"/>
          </a:xfrm>
          <a:prstGeom prst="rect">
            <a:avLst/>
          </a:prstGeom>
          <a:solidFill>
            <a:srgbClr val="3956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DCC439-8BE2-5E23-7D7C-73965C68F9F2}"/>
              </a:ext>
            </a:extLst>
          </p:cNvPr>
          <p:cNvSpPr/>
          <p:nvPr/>
        </p:nvSpPr>
        <p:spPr>
          <a:xfrm>
            <a:off x="1645919" y="3992880"/>
            <a:ext cx="45719" cy="596766"/>
          </a:xfrm>
          <a:prstGeom prst="rect">
            <a:avLst/>
          </a:prstGeom>
          <a:solidFill>
            <a:srgbClr val="694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629D6CD-00B3-27DA-1F74-C9B04854A015}"/>
              </a:ext>
            </a:extLst>
          </p:cNvPr>
          <p:cNvSpPr/>
          <p:nvPr/>
        </p:nvSpPr>
        <p:spPr>
          <a:xfrm>
            <a:off x="1645919" y="5050054"/>
            <a:ext cx="45719" cy="596766"/>
          </a:xfrm>
          <a:prstGeom prst="rect">
            <a:avLst/>
          </a:prstGeom>
          <a:solidFill>
            <a:srgbClr val="9099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ree Man in Checkered Shirt Looking Down Stock Photo">
            <a:extLst>
              <a:ext uri="{FF2B5EF4-FFF2-40B4-BE49-F238E27FC236}">
                <a16:creationId xmlns:a16="http://schemas.microsoft.com/office/drawing/2014/main" id="{19780084-3CFF-0EC6-A39D-783393D5CC1B}"/>
              </a:ext>
            </a:extLst>
          </p:cNvPr>
          <p:cNvPicPr>
            <a:picLocks noChangeAspect="1" noChangeArrowheads="1"/>
          </p:cNvPicPr>
          <p:nvPr/>
        </p:nvPicPr>
        <p:blipFill>
          <a:blip r:embed="rId3" cstate="email">
            <a:alphaModFix amt="40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A34D5C-3F8E-37E6-F24E-DACC395CE286}"/>
              </a:ext>
            </a:extLst>
          </p:cNvPr>
          <p:cNvSpPr txBox="1"/>
          <p:nvPr/>
        </p:nvSpPr>
        <p:spPr>
          <a:xfrm>
            <a:off x="5122717" y="477983"/>
            <a:ext cx="6691745" cy="5262979"/>
          </a:xfrm>
          <a:prstGeom prst="rect">
            <a:avLst/>
          </a:prstGeom>
          <a:noFill/>
        </p:spPr>
        <p:txBody>
          <a:bodyPr wrap="square" rtlCol="0">
            <a:spAutoFit/>
          </a:bodyPr>
          <a:lstStyle/>
          <a:p>
            <a:r>
              <a:rPr lang="en-US" sz="2800" b="1" dirty="0">
                <a:solidFill>
                  <a:schemeClr val="bg1"/>
                </a:solidFill>
              </a:rPr>
              <a:t>T</a:t>
            </a:r>
            <a:r>
              <a:rPr lang="en-US" sz="2800" b="1" i="0" dirty="0">
                <a:solidFill>
                  <a:schemeClr val="bg1"/>
                </a:solidFill>
                <a:effectLst/>
              </a:rPr>
              <a:t>he risk of social disconnectedness on your health and wellbeing is comparable to other risk factors such as obesity, smoking, air pollution, and physical inactivity.</a:t>
            </a:r>
          </a:p>
          <a:p>
            <a:endParaRPr lang="en-US" sz="2800" b="1" dirty="0">
              <a:solidFill>
                <a:schemeClr val="bg1"/>
              </a:solidFill>
            </a:endParaRPr>
          </a:p>
          <a:p>
            <a:r>
              <a:rPr lang="en-US" sz="2800" b="1" dirty="0">
                <a:solidFill>
                  <a:schemeClr val="bg1"/>
                </a:solidFill>
              </a:rPr>
              <a:t>L</a:t>
            </a:r>
            <a:r>
              <a:rPr lang="en-US" sz="2800" b="1" i="0" dirty="0">
                <a:solidFill>
                  <a:schemeClr val="bg1"/>
                </a:solidFill>
                <a:effectLst/>
              </a:rPr>
              <a:t>oneliness is an important risk factor for substance use, and research shows that among those who use substances, feelings of loneliness are associated with both marijuana and alcohol use. </a:t>
            </a:r>
            <a:endParaRPr lang="en-US" sz="2800" b="1" dirty="0">
              <a:solidFill>
                <a:schemeClr val="bg1"/>
              </a:solidFill>
            </a:endParaRPr>
          </a:p>
        </p:txBody>
      </p:sp>
      <p:pic>
        <p:nvPicPr>
          <p:cNvPr id="4" name="Graphic 3" descr="Repeat with solid fill">
            <a:extLst>
              <a:ext uri="{FF2B5EF4-FFF2-40B4-BE49-F238E27FC236}">
                <a16:creationId xmlns:a16="http://schemas.microsoft.com/office/drawing/2014/main" id="{3414758C-FE5C-071D-222D-BCBC9C148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5026" y="2618509"/>
            <a:ext cx="1267691" cy="1267691"/>
          </a:xfrm>
          <a:prstGeom prst="rect">
            <a:avLst/>
          </a:prstGeom>
          <a:effectLst>
            <a:outerShdw blurRad="50800" dist="38100" dir="13500000" algn="br" rotWithShape="0">
              <a:prstClr val="black">
                <a:alpha val="40000"/>
              </a:prstClr>
            </a:outerShdw>
          </a:effectLst>
        </p:spPr>
      </p:pic>
      <p:sp>
        <p:nvSpPr>
          <p:cNvPr id="6" name="TextBox 5">
            <a:extLst>
              <a:ext uri="{FF2B5EF4-FFF2-40B4-BE49-F238E27FC236}">
                <a16:creationId xmlns:a16="http://schemas.microsoft.com/office/drawing/2014/main" id="{9540A0AC-10E0-3119-9EB3-0DB829C6C8E5}"/>
              </a:ext>
            </a:extLst>
          </p:cNvPr>
          <p:cNvSpPr txBox="1"/>
          <p:nvPr/>
        </p:nvSpPr>
        <p:spPr>
          <a:xfrm>
            <a:off x="5185063" y="5818834"/>
            <a:ext cx="6899564" cy="738664"/>
          </a:xfrm>
          <a:prstGeom prst="rect">
            <a:avLst/>
          </a:prstGeom>
          <a:noFill/>
        </p:spPr>
        <p:txBody>
          <a:bodyPr wrap="square">
            <a:spAutoFit/>
          </a:bodyPr>
          <a:lstStyle/>
          <a:p>
            <a:pPr algn="l"/>
            <a:r>
              <a:rPr lang="en-US" sz="1400" b="0" i="0" dirty="0">
                <a:solidFill>
                  <a:schemeClr val="bg1">
                    <a:lumMod val="95000"/>
                  </a:schemeClr>
                </a:solidFill>
                <a:effectLst/>
                <a:latin typeface="+mj-lt"/>
              </a:rPr>
              <a:t>Holt-</a:t>
            </a:r>
            <a:r>
              <a:rPr lang="en-US" sz="1400" b="0" i="0" dirty="0" err="1">
                <a:solidFill>
                  <a:schemeClr val="bg1">
                    <a:lumMod val="95000"/>
                  </a:schemeClr>
                </a:solidFill>
                <a:effectLst/>
                <a:latin typeface="+mj-lt"/>
              </a:rPr>
              <a:t>Lunstad</a:t>
            </a:r>
            <a:r>
              <a:rPr lang="en-US" sz="1400" b="0" i="0" dirty="0">
                <a:solidFill>
                  <a:schemeClr val="bg1">
                    <a:lumMod val="95000"/>
                  </a:schemeClr>
                </a:solidFill>
                <a:effectLst/>
                <a:latin typeface="+mj-lt"/>
              </a:rPr>
              <a:t>, J. (2018). </a:t>
            </a:r>
            <a:r>
              <a:rPr lang="en-US" sz="1400" b="0" i="0" dirty="0">
                <a:solidFill>
                  <a:schemeClr val="bg1">
                    <a:lumMod val="95000"/>
                  </a:schemeClr>
                </a:solidFill>
                <a:effectLst/>
                <a:latin typeface="+mj-lt"/>
                <a:hlinkClick r:id="rId6">
                  <a:extLst>
                    <a:ext uri="{A12FA001-AC4F-418D-AE19-62706E023703}">
                      <ahyp:hlinkClr xmlns:ahyp="http://schemas.microsoft.com/office/drawing/2018/hyperlinkcolor" val="tx"/>
                    </a:ext>
                  </a:extLst>
                </a:hlinkClick>
              </a:rPr>
              <a:t>The potential public health relevance of social isolation and loneliness: Prevalence, epidemiology, and risk factors.</a:t>
            </a:r>
            <a:r>
              <a:rPr lang="en-US" sz="1400" b="0" i="0" dirty="0">
                <a:solidFill>
                  <a:schemeClr val="bg1">
                    <a:lumMod val="95000"/>
                  </a:schemeClr>
                </a:solidFill>
                <a:effectLst/>
                <a:latin typeface="+mj-lt"/>
              </a:rPr>
              <a:t> </a:t>
            </a:r>
            <a:r>
              <a:rPr lang="en-US" sz="1400" b="0" i="1" dirty="0">
                <a:solidFill>
                  <a:schemeClr val="bg1">
                    <a:lumMod val="95000"/>
                  </a:schemeClr>
                </a:solidFill>
                <a:effectLst/>
                <a:latin typeface="+mj-lt"/>
              </a:rPr>
              <a:t>Public Policy &amp; Aging Report</a:t>
            </a:r>
            <a:r>
              <a:rPr lang="en-US" sz="1400" b="0" i="0" dirty="0">
                <a:solidFill>
                  <a:schemeClr val="bg1">
                    <a:lumMod val="95000"/>
                  </a:schemeClr>
                </a:solidFill>
                <a:effectLst/>
                <a:latin typeface="+mj-lt"/>
              </a:rPr>
              <a:t>, 27(4), 127-130.</a:t>
            </a:r>
          </a:p>
        </p:txBody>
      </p:sp>
      <p:pic>
        <p:nvPicPr>
          <p:cNvPr id="8" name="Picture 7">
            <a:extLst>
              <a:ext uri="{FF2B5EF4-FFF2-40B4-BE49-F238E27FC236}">
                <a16:creationId xmlns:a16="http://schemas.microsoft.com/office/drawing/2014/main" id="{04BBFEA6-A4C9-03B9-CF58-3517F4B5DBB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2800" y="1406968"/>
            <a:ext cx="2714171" cy="3643086"/>
          </a:xfrm>
          <a:prstGeom prst="rect">
            <a:avLst/>
          </a:prstGeom>
        </p:spPr>
      </p:pic>
    </p:spTree>
    <p:extLst>
      <p:ext uri="{BB962C8B-B14F-4D97-AF65-F5344CB8AC3E}">
        <p14:creationId xmlns:p14="http://schemas.microsoft.com/office/powerpoint/2010/main" val="24444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9567E"/>
        </a:solidFill>
        <a:effectLst/>
      </p:bgPr>
    </p:bg>
    <p:spTree>
      <p:nvGrpSpPr>
        <p:cNvPr id="1" name=""/>
        <p:cNvGrpSpPr/>
        <p:nvPr/>
      </p:nvGrpSpPr>
      <p:grpSpPr>
        <a:xfrm>
          <a:off x="0" y="0"/>
          <a:ext cx="0" cy="0"/>
          <a:chOff x="0" y="0"/>
          <a:chExt cx="0" cy="0"/>
        </a:xfrm>
      </p:grpSpPr>
      <p:pic>
        <p:nvPicPr>
          <p:cNvPr id="15" name="Picture 14" descr="A person looking at the camera&#10;&#10;Description automatically generated">
            <a:extLst>
              <a:ext uri="{FF2B5EF4-FFF2-40B4-BE49-F238E27FC236}">
                <a16:creationId xmlns:a16="http://schemas.microsoft.com/office/drawing/2014/main" id="{DC81F022-B34A-8B85-6855-CF28E24E519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60635" y="-5196023"/>
            <a:ext cx="9004993" cy="5196023"/>
          </a:xfrm>
          <a:prstGeom prst="rect">
            <a:avLst/>
          </a:prstGeom>
        </p:spPr>
      </p:pic>
      <p:sp>
        <p:nvSpPr>
          <p:cNvPr id="2" name="Title 1">
            <a:extLst>
              <a:ext uri="{FF2B5EF4-FFF2-40B4-BE49-F238E27FC236}">
                <a16:creationId xmlns:a16="http://schemas.microsoft.com/office/drawing/2014/main" id="{A9F9D9EC-A948-1D69-DADA-E6D58E125359}"/>
              </a:ext>
            </a:extLst>
          </p:cNvPr>
          <p:cNvSpPr>
            <a:spLocks noGrp="1"/>
          </p:cNvSpPr>
          <p:nvPr>
            <p:ph type="title"/>
          </p:nvPr>
        </p:nvSpPr>
        <p:spPr>
          <a:xfrm>
            <a:off x="838200" y="3106029"/>
            <a:ext cx="10515600" cy="1325563"/>
          </a:xfrm>
        </p:spPr>
        <p:txBody>
          <a:bodyPr>
            <a:noAutofit/>
          </a:bodyPr>
          <a:lstStyle/>
          <a:p>
            <a:pPr algn="ctr"/>
            <a:r>
              <a:rPr lang="en-US" sz="4000" b="1" dirty="0">
                <a:solidFill>
                  <a:schemeClr val="bg1"/>
                </a:solidFill>
              </a:rPr>
              <a:t>Building on What We Understand</a:t>
            </a:r>
            <a:br>
              <a:rPr lang="en-US" sz="4000" b="1" dirty="0">
                <a:solidFill>
                  <a:schemeClr val="bg1"/>
                </a:solidFill>
              </a:rPr>
            </a:br>
            <a:r>
              <a:rPr lang="en-US" sz="4000" b="1" dirty="0">
                <a:solidFill>
                  <a:schemeClr val="bg1"/>
                </a:solidFill>
              </a:rPr>
              <a:t>Starting with Risk and Protective Factors </a:t>
            </a:r>
            <a:br>
              <a:rPr lang="en-US" sz="4000" b="1" dirty="0">
                <a:solidFill>
                  <a:schemeClr val="bg1"/>
                </a:solidFill>
              </a:rPr>
            </a:br>
            <a:endParaRPr lang="en-US" sz="4000" b="1" dirty="0">
              <a:solidFill>
                <a:schemeClr val="bg1"/>
              </a:solidFill>
            </a:endParaRPr>
          </a:p>
        </p:txBody>
      </p:sp>
      <p:pic>
        <p:nvPicPr>
          <p:cNvPr id="35" name="Content Placeholder 4" descr="A person and person holding a baby&#10;&#10;Description automatically generated">
            <a:extLst>
              <a:ext uri="{FF2B5EF4-FFF2-40B4-BE49-F238E27FC236}">
                <a16:creationId xmlns:a16="http://schemas.microsoft.com/office/drawing/2014/main" id="{E5FF9A15-9D6D-A542-D46F-D29D2E618F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157" y="6858000"/>
            <a:ext cx="8751964" cy="5166525"/>
          </a:xfrm>
          <a:prstGeom prst="rect">
            <a:avLst/>
          </a:prstGeom>
        </p:spPr>
      </p:pic>
      <p:sp>
        <p:nvSpPr>
          <p:cNvPr id="8" name="Title 1">
            <a:extLst>
              <a:ext uri="{FF2B5EF4-FFF2-40B4-BE49-F238E27FC236}">
                <a16:creationId xmlns:a16="http://schemas.microsoft.com/office/drawing/2014/main" id="{5C42BE1D-2B1F-A3F7-ADE8-2759D742C318}"/>
              </a:ext>
            </a:extLst>
          </p:cNvPr>
          <p:cNvSpPr txBox="1">
            <a:spLocks/>
          </p:cNvSpPr>
          <p:nvPr/>
        </p:nvSpPr>
        <p:spPr>
          <a:xfrm>
            <a:off x="1012580" y="-2171310"/>
            <a:ext cx="1141827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dirty="0"/>
          </a:p>
        </p:txBody>
      </p:sp>
      <p:sp>
        <p:nvSpPr>
          <p:cNvPr id="12" name="TextBox 11">
            <a:extLst>
              <a:ext uri="{FF2B5EF4-FFF2-40B4-BE49-F238E27FC236}">
                <a16:creationId xmlns:a16="http://schemas.microsoft.com/office/drawing/2014/main" id="{7D62A102-E2C7-DB56-A79D-3DFC4AAF1C1D}"/>
              </a:ext>
            </a:extLst>
          </p:cNvPr>
          <p:cNvSpPr txBox="1"/>
          <p:nvPr/>
        </p:nvSpPr>
        <p:spPr>
          <a:xfrm>
            <a:off x="405491" y="9809793"/>
            <a:ext cx="3887666"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Protective Factors </a:t>
            </a:r>
          </a:p>
        </p:txBody>
      </p:sp>
      <p:sp>
        <p:nvSpPr>
          <p:cNvPr id="13" name="TextBox 12">
            <a:extLst>
              <a:ext uri="{FF2B5EF4-FFF2-40B4-BE49-F238E27FC236}">
                <a16:creationId xmlns:a16="http://schemas.microsoft.com/office/drawing/2014/main" id="{E2D1CDB4-C3D3-EAF2-0049-277FA563B314}"/>
              </a:ext>
            </a:extLst>
          </p:cNvPr>
          <p:cNvSpPr txBox="1"/>
          <p:nvPr/>
        </p:nvSpPr>
        <p:spPr>
          <a:xfrm>
            <a:off x="7263132" y="-3249861"/>
            <a:ext cx="3686221"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Risk Factors </a:t>
            </a:r>
          </a:p>
        </p:txBody>
      </p:sp>
    </p:spTree>
    <p:extLst>
      <p:ext uri="{BB962C8B-B14F-4D97-AF65-F5344CB8AC3E}">
        <p14:creationId xmlns:p14="http://schemas.microsoft.com/office/powerpoint/2010/main" val="3902715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TTC_Theme2">
  <a:themeElements>
    <a:clrScheme name="Custom 32">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694961"/>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TC_Theme2" id="{92B7CD76-78CB-7F49-95ED-213C029CA006}" vid="{44814534-069C-A048-B17C-98C3F2BD40D1}"/>
    </a:ext>
  </a:extLst>
</a:theme>
</file>

<file path=ppt/theme/theme2.xml><?xml version="1.0" encoding="utf-8"?>
<a:theme xmlns:a="http://schemas.openxmlformats.org/drawingml/2006/main" name="1_PTTC_Theme2">
  <a:themeElements>
    <a:clrScheme name="Custom 32">
      <a:dk1>
        <a:srgbClr val="000000"/>
      </a:dk1>
      <a:lt1>
        <a:srgbClr val="FFFFFF"/>
      </a:lt1>
      <a:dk2>
        <a:srgbClr val="666666"/>
      </a:dk2>
      <a:lt2>
        <a:srgbClr val="E7E6E6"/>
      </a:lt2>
      <a:accent1>
        <a:srgbClr val="00467F"/>
      </a:accent1>
      <a:accent2>
        <a:srgbClr val="CC4927"/>
      </a:accent2>
      <a:accent3>
        <a:srgbClr val="B2CEE6"/>
      </a:accent3>
      <a:accent4>
        <a:srgbClr val="F1E18A"/>
      </a:accent4>
      <a:accent5>
        <a:srgbClr val="694961"/>
      </a:accent5>
      <a:accent6>
        <a:srgbClr val="93A545"/>
      </a:accent6>
      <a:hlink>
        <a:srgbClr val="00467F"/>
      </a:hlink>
      <a:folHlink>
        <a:srgbClr val="6949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TTC_Theme2" id="{92B7CD76-78CB-7F49-95ED-213C029CA006}" vid="{44814534-069C-A048-B17C-98C3F2BD40D1}"/>
    </a:ext>
  </a:extLst>
</a:theme>
</file>

<file path=ppt/theme/theme3.xml><?xml version="1.0" encoding="utf-8"?>
<a:theme xmlns:a="http://schemas.openxmlformats.org/drawingml/2006/main" name="Cover Master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Template_Purple" id="{F2F6C5CA-B9F6-2440-AC8A-6F7663E4DDCB}" vid="{AA790F15-64E9-3743-898B-1E81723F962F}"/>
    </a:ext>
  </a:extLst>
</a:theme>
</file>

<file path=ppt/theme/theme4.xml><?xml version="1.0" encoding="utf-8"?>
<a:theme xmlns:a="http://schemas.openxmlformats.org/drawingml/2006/main" name="Content Master V1">
  <a:themeElements>
    <a:clrScheme name="OASAS">
      <a:dk1>
        <a:srgbClr val="543278"/>
      </a:dk1>
      <a:lt1>
        <a:sysClr val="window" lastClr="FFFFFF"/>
      </a:lt1>
      <a:dk2>
        <a:srgbClr val="002D74"/>
      </a:dk2>
      <a:lt2>
        <a:srgbClr val="EEECE1"/>
      </a:lt2>
      <a:accent1>
        <a:srgbClr val="F6A800"/>
      </a:accent1>
      <a:accent2>
        <a:srgbClr val="5B7E96"/>
      </a:accent2>
      <a:accent3>
        <a:srgbClr val="006AA7"/>
      </a:accent3>
      <a:accent4>
        <a:srgbClr val="007482"/>
      </a:accent4>
      <a:accent5>
        <a:srgbClr val="C5B200"/>
      </a:accent5>
      <a:accent6>
        <a:srgbClr val="F5DC6D"/>
      </a:accent6>
      <a:hlink>
        <a:srgbClr val="1FA9E1"/>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Template_Purple" id="{F2F6C5CA-B9F6-2440-AC8A-6F7663E4DDCB}" vid="{2D9B2542-E264-F141-B873-54D75AE69649}"/>
    </a:ext>
  </a:extLst>
</a:theme>
</file>

<file path=ppt/theme/theme5.xml><?xml version="1.0" encoding="utf-8"?>
<a:theme xmlns:a="http://schemas.openxmlformats.org/drawingml/2006/main" name="Section Master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Template_Purple" id="{F2F6C5CA-B9F6-2440-AC8A-6F7663E4DDCB}" vid="{D320CF89-98F2-EC4C-9516-68A63C59F0EE}"/>
    </a:ext>
  </a:extLst>
</a:theme>
</file>

<file path=ppt/theme/theme6.xml><?xml version="1.0" encoding="utf-8"?>
<a:theme xmlns:a="http://schemas.openxmlformats.org/drawingml/2006/main" name="1_Content Master V1">
  <a:themeElements>
    <a:clrScheme name="OASAS">
      <a:dk1>
        <a:srgbClr val="543278"/>
      </a:dk1>
      <a:lt1>
        <a:sysClr val="window" lastClr="FFFFFF"/>
      </a:lt1>
      <a:dk2>
        <a:srgbClr val="002D74"/>
      </a:dk2>
      <a:lt2>
        <a:srgbClr val="EEECE1"/>
      </a:lt2>
      <a:accent1>
        <a:srgbClr val="F6A800"/>
      </a:accent1>
      <a:accent2>
        <a:srgbClr val="5B7E96"/>
      </a:accent2>
      <a:accent3>
        <a:srgbClr val="006AA7"/>
      </a:accent3>
      <a:accent4>
        <a:srgbClr val="007482"/>
      </a:accent4>
      <a:accent5>
        <a:srgbClr val="C5B200"/>
      </a:accent5>
      <a:accent6>
        <a:srgbClr val="F5DC6D"/>
      </a:accent6>
      <a:hlink>
        <a:srgbClr val="1FA9E1"/>
      </a:hlink>
      <a:folHlink>
        <a:srgbClr val="0075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ublic Health Approach Slides 08.29.22b" id="{BF227B68-877C-4A81-ACE4-78702D4779A7}" vid="{5046CCA0-3B38-4431-A283-2BE42123367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13267</TotalTime>
  <Words>7836</Words>
  <Application>Microsoft Office PowerPoint</Application>
  <PresentationFormat>Widescreen</PresentationFormat>
  <Paragraphs>701</Paragraphs>
  <Slides>63</Slides>
  <Notes>33</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63</vt:i4>
      </vt:variant>
    </vt:vector>
  </HeadingPairs>
  <TitlesOfParts>
    <vt:vector size="84" baseType="lpstr">
      <vt:lpstr>Aptos</vt:lpstr>
      <vt:lpstr>Arial</vt:lpstr>
      <vt:lpstr>Avenir LT W01_55 Roman1475520</vt:lpstr>
      <vt:lpstr>Calibri</vt:lpstr>
      <vt:lpstr>Cambria</vt:lpstr>
      <vt:lpstr>Courier New</vt:lpstr>
      <vt:lpstr>Georgia</vt:lpstr>
      <vt:lpstr>inherit</vt:lpstr>
      <vt:lpstr>Inter</vt:lpstr>
      <vt:lpstr>Roboto</vt:lpstr>
      <vt:lpstr>Source Sans Pro</vt:lpstr>
      <vt:lpstr>Source Sans Pro Web</vt:lpstr>
      <vt:lpstr>Times New Roman</vt:lpstr>
      <vt:lpstr>var(--copy-font)</vt:lpstr>
      <vt:lpstr>Wingdings</vt:lpstr>
      <vt:lpstr>PTTC_Theme2</vt:lpstr>
      <vt:lpstr>1_PTTC_Theme2</vt:lpstr>
      <vt:lpstr>Cover Master V1</vt:lpstr>
      <vt:lpstr>Content Master V1</vt:lpstr>
      <vt:lpstr>Section Master V1</vt:lpstr>
      <vt:lpstr>1_Content Master V1</vt:lpstr>
      <vt:lpstr>Building a Supportive Environment: Strategies for Preventing Substance Misuse             in Older Adults   August 15, 2024   Chuck Klevgaard  Prevention Manager Great Lakes PTTC  </vt:lpstr>
      <vt:lpstr>Objectives</vt:lpstr>
      <vt:lpstr>PowerPoint Presentation</vt:lpstr>
      <vt:lpstr>PowerPoint Presentation</vt:lpstr>
      <vt:lpstr>Alcohol Use Percentage Using in the Last Month</vt:lpstr>
      <vt:lpstr>Illicit Drug Use Percentage Using in the Last Year</vt:lpstr>
      <vt:lpstr>PowerPoint Presentation</vt:lpstr>
      <vt:lpstr>PowerPoint Presentation</vt:lpstr>
      <vt:lpstr>Building on What We Understand Starting with Risk and Protective Factors  </vt:lpstr>
      <vt:lpstr>Building on What We Understand Starting with Risk and Protective Factors  </vt:lpstr>
      <vt:lpstr>Leveraging Psychosocial Factors </vt:lpstr>
      <vt:lpstr>Leveraging Psychosocial Factors </vt:lpstr>
      <vt:lpstr>Engagement in Lifestyle Health and Cognitive Decline</vt:lpstr>
      <vt:lpstr>An Integrated Approach Interactions Between Risk, Protection,  &amp; Psychosocial Factors and Health Behaviors</vt:lpstr>
      <vt:lpstr>An Integrated Approach Through Psycho-social Factors </vt:lpstr>
      <vt:lpstr>An Integrated Approach Through Psycho-social Factors </vt:lpstr>
      <vt:lpstr>An Integrated Approach Through Psycho-social Factors </vt:lpstr>
      <vt:lpstr>An Integrated Approach Through Psycho-social Factors </vt:lpstr>
      <vt:lpstr>An Integrated Approach Through Psycho-social Factors </vt:lpstr>
      <vt:lpstr>An Integrated Approach Through Psycho-social Factors </vt:lpstr>
      <vt:lpstr>An Integrated Approach Through Psycho-social Factors Outcomes </vt:lpstr>
      <vt:lpstr>Affect: Mutually Reinforcing Relationships </vt:lpstr>
      <vt:lpstr>Connectivity: Mutually Reinforcing Relationships </vt:lpstr>
      <vt:lpstr>Barriers and Facilitators  Considerations for Engaging Older Adults </vt:lpstr>
      <vt:lpstr>Preparing for Implementation Considering Facilitators and Barriers </vt:lpstr>
      <vt:lpstr>New York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York: Lessons</vt:lpstr>
      <vt:lpstr>PowerPoint Presentation</vt:lpstr>
      <vt:lpstr>PowerPoint Presentation</vt:lpstr>
      <vt:lpstr>PowerPoint Presentation</vt:lpstr>
      <vt:lpstr>Potential Partners </vt:lpstr>
      <vt:lpstr>Identifying  Evidence-based or   Evidence-Informed Programs </vt:lpstr>
      <vt:lpstr>An Integrated Prevention Framework Building a Supportive Environment for Wellness</vt:lpstr>
      <vt:lpstr>Questions </vt:lpstr>
      <vt:lpstr>END</vt:lpstr>
      <vt:lpstr>POLL: Fact or Falsehood Issues Impacting Older Adults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Fitzgerald</dc:creator>
  <cp:lastModifiedBy>Klevgaard, Chuck</cp:lastModifiedBy>
  <cp:revision>256</cp:revision>
  <cp:lastPrinted>2024-08-09T11:27:39Z</cp:lastPrinted>
  <dcterms:created xsi:type="dcterms:W3CDTF">2021-09-02T19:05:32Z</dcterms:created>
  <dcterms:modified xsi:type="dcterms:W3CDTF">2024-08-21T13:51:25Z</dcterms:modified>
</cp:coreProperties>
</file>