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9"/>
  </p:notesMasterIdLst>
  <p:sldIdLst>
    <p:sldId id="258" r:id="rId2"/>
    <p:sldId id="262" r:id="rId3"/>
    <p:sldId id="266" r:id="rId4"/>
    <p:sldId id="283" r:id="rId5"/>
    <p:sldId id="284" r:id="rId6"/>
    <p:sldId id="287" r:id="rId7"/>
    <p:sldId id="273" r:id="rId8"/>
    <p:sldId id="288" r:id="rId9"/>
    <p:sldId id="672" r:id="rId10"/>
    <p:sldId id="674" r:id="rId11"/>
    <p:sldId id="679" r:id="rId12"/>
    <p:sldId id="675" r:id="rId13"/>
    <p:sldId id="673" r:id="rId14"/>
    <p:sldId id="680" r:id="rId15"/>
    <p:sldId id="684" r:id="rId16"/>
    <p:sldId id="683" r:id="rId17"/>
    <p:sldId id="705" r:id="rId18"/>
    <p:sldId id="706" r:id="rId19"/>
    <p:sldId id="707" r:id="rId20"/>
    <p:sldId id="660" r:id="rId21"/>
    <p:sldId id="692" r:id="rId22"/>
    <p:sldId id="693" r:id="rId23"/>
    <p:sldId id="681" r:id="rId24"/>
    <p:sldId id="708" r:id="rId25"/>
    <p:sldId id="689" r:id="rId26"/>
    <p:sldId id="690" r:id="rId27"/>
    <p:sldId id="691" r:id="rId28"/>
    <p:sldId id="694" r:id="rId29"/>
    <p:sldId id="695" r:id="rId30"/>
    <p:sldId id="696" r:id="rId31"/>
    <p:sldId id="697" r:id="rId32"/>
    <p:sldId id="709" r:id="rId33"/>
    <p:sldId id="710" r:id="rId34"/>
    <p:sldId id="711" r:id="rId35"/>
    <p:sldId id="712" r:id="rId36"/>
    <p:sldId id="714" r:id="rId37"/>
    <p:sldId id="71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F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114" d="100"/>
          <a:sy n="114" d="100"/>
        </p:scale>
        <p:origin x="3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27FBA-0FF7-4D85-BA06-EEB025C06126}" type="datetimeFigureOut">
              <a:rPr lang="en-US" smtClean="0"/>
              <a:t>8/20/2024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922EC-6730-41AB-81AD-90B86E1F4D51}" type="slidenum">
              <a:rPr lang="en-US" smtClean="0"/>
              <a:t>‹#›</a:t>
            </a:fld>
            <a:endParaRPr lang="en-US"/>
          </a:p>
        </p:txBody>
      </p:sp>
    </p:spTree>
    <p:extLst>
      <p:ext uri="{BB962C8B-B14F-4D97-AF65-F5344CB8AC3E}">
        <p14:creationId xmlns:p14="http://schemas.microsoft.com/office/powerpoint/2010/main" val="32395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PTaLFmnS_j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ezJU30Zr6F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306A31-E2C9-4E24-BDB1-599863DD12B4}" type="slidenum">
              <a:rPr lang="en-US" smtClean="0"/>
              <a:t>9</a:t>
            </a:fld>
            <a:endParaRPr lang="en-US"/>
          </a:p>
        </p:txBody>
      </p:sp>
    </p:spTree>
    <p:extLst>
      <p:ext uri="{BB962C8B-B14F-4D97-AF65-F5344CB8AC3E}">
        <p14:creationId xmlns:p14="http://schemas.microsoft.com/office/powerpoint/2010/main" val="279864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5" name="Google Shape;245;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200" dirty="0"/>
              <a:t>The discussion around equity, is one that we will revisit repeatedly as this one is the ultimate goal for our communities.  If we are ultimately wanting this fair treatment, then will need time for Imagineering this complex goal into our realities for BIPOC populations. </a:t>
            </a:r>
          </a:p>
          <a:p>
            <a:pPr marL="0" lvl="0" indent="0" algn="l" rtl="0">
              <a:lnSpc>
                <a:spcPct val="117999"/>
              </a:lnSpc>
              <a:spcBef>
                <a:spcPts val="0"/>
              </a:spcBef>
              <a:spcAft>
                <a:spcPts val="0"/>
              </a:spcAft>
              <a:buNone/>
            </a:pPr>
            <a:endParaRPr lang="en-US" sz="1200" dirty="0"/>
          </a:p>
          <a:p>
            <a:pPr marL="0" lvl="0" indent="0" algn="l" rtl="0">
              <a:lnSpc>
                <a:spcPct val="117999"/>
              </a:lnSpc>
              <a:spcBef>
                <a:spcPts val="0"/>
              </a:spcBef>
              <a:spcAft>
                <a:spcPts val="0"/>
              </a:spcAft>
              <a:buNone/>
            </a:pPr>
            <a:endParaRPr lang="en-US" sz="1200" dirty="0"/>
          </a:p>
          <a:p>
            <a:pPr marL="0" marR="0" lvl="0" indent="0" algn="l" defTabSz="914400" rtl="0" eaLnBrk="1" fontAlgn="auto" latinLnBrk="0" hangingPunct="1">
              <a:lnSpc>
                <a:spcPct val="117999"/>
              </a:lnSpc>
              <a:spcBef>
                <a:spcPts val="0"/>
              </a:spcBef>
              <a:spcAft>
                <a:spcPts val="0"/>
              </a:spcAft>
              <a:buClrTx/>
              <a:buSzTx/>
              <a:buFontTx/>
              <a:buNone/>
              <a:tabLst/>
              <a:defRPr/>
            </a:pPr>
            <a:r>
              <a:rPr lang="en-US" sz="1200" u="sng" dirty="0">
                <a:solidFill>
                  <a:srgbClr val="FFFFFF"/>
                </a:solidFill>
                <a:sym typeface="Helvetica Neue"/>
                <a:hlinkClick r:id="rId3">
                  <a:extLst>
                    <a:ext uri="{A12FA001-AC4F-418D-AE19-62706E023703}">
                      <ahyp:hlinkClr xmlns:ahyp="http://schemas.microsoft.com/office/drawing/2018/hyperlinkcolor" val="tx"/>
                    </a:ext>
                  </a:extLst>
                </a:hlinkClick>
              </a:rPr>
              <a:t>https://youtu.be/PTaLFmnS_jo</a:t>
            </a:r>
            <a:endParaRPr lang="en-US" sz="1200" dirty="0">
              <a:solidFill>
                <a:srgbClr val="FFFFFF"/>
              </a:solidFill>
            </a:endParaRPr>
          </a:p>
          <a:p>
            <a:pPr marL="0" lvl="0" indent="0" algn="l" rtl="0">
              <a:lnSpc>
                <a:spcPct val="117999"/>
              </a:lnSpc>
              <a:spcBef>
                <a:spcPts val="0"/>
              </a:spcBef>
              <a:spcAft>
                <a:spcPts val="0"/>
              </a:spcAft>
              <a:buNone/>
            </a:pP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1" name="Google Shape;29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Root or Social Inequalities</a:t>
            </a:r>
          </a:p>
          <a:p>
            <a:r>
              <a:rPr lang="en-US" dirty="0"/>
              <a:t>Historical Trauma</a:t>
            </a:r>
          </a:p>
        </p:txBody>
      </p:sp>
      <p:sp>
        <p:nvSpPr>
          <p:cNvPr id="4" name="Slide Number Placeholder 3"/>
          <p:cNvSpPr>
            <a:spLocks noGrp="1"/>
          </p:cNvSpPr>
          <p:nvPr>
            <p:ph type="sldNum" sz="quarter" idx="5"/>
          </p:nvPr>
        </p:nvSpPr>
        <p:spPr/>
        <p:txBody>
          <a:bodyPr/>
          <a:lstStyle/>
          <a:p>
            <a:fld id="{D5306A31-E2C9-4E24-BDB1-599863DD12B4}" type="slidenum">
              <a:rPr lang="en-US" smtClean="0"/>
              <a:t>20</a:t>
            </a:fld>
            <a:endParaRPr lang="en-US"/>
          </a:p>
        </p:txBody>
      </p:sp>
    </p:spTree>
    <p:extLst>
      <p:ext uri="{BB962C8B-B14F-4D97-AF65-F5344CB8AC3E}">
        <p14:creationId xmlns:p14="http://schemas.microsoft.com/office/powerpoint/2010/main" val="73736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200" dirty="0"/>
              <a:t>The Social Determinants of Health (SDOH) is an anchor that we will repeatedly link our discussions to.  There is so much packed within the SDOH, that we will need those several conversations to truly understand the context in which our BIPOC populations have been existing. </a:t>
            </a:r>
            <a:endParaRPr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FFFFFF"/>
                </a:solidFill>
                <a:sym typeface="Helvetica Neue"/>
                <a:hlinkClick r:id="rId3">
                  <a:extLst>
                    <a:ext uri="{A12FA001-AC4F-418D-AE19-62706E023703}">
                      <ahyp:hlinkClr xmlns:ahyp="http://schemas.microsoft.com/office/drawing/2018/hyperlinkcolor" val="tx"/>
                    </a:ext>
                  </a:extLst>
                </a:hlinkClick>
              </a:rPr>
              <a:t>https://youtu.be/ezJU30Zr6FM</a:t>
            </a:r>
            <a:endParaRPr lang="en-US" sz="1200" dirty="0">
              <a:solidFill>
                <a:srgbClr val="FFFFFF"/>
              </a:solidFill>
            </a:endParaRPr>
          </a:p>
          <a:p>
            <a:pPr marL="0" lvl="0" indent="0" algn="l" rtl="0">
              <a:spcBef>
                <a:spcPts val="0"/>
              </a:spcBef>
              <a:spcAft>
                <a:spcPts val="0"/>
              </a:spcAft>
              <a:buNone/>
            </a:pPr>
            <a:endParaRPr dirty="0"/>
          </a:p>
        </p:txBody>
      </p:sp>
      <p:sp>
        <p:nvSpPr>
          <p:cNvPr id="284" name="Google Shape;28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9" name="Google Shape;29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8" name="Google Shape;30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5" name="Google Shape;15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200" dirty="0"/>
              <a:t>As we embark on this journey here are some anchors that we will focus on throughout our discussions.  These words are of particular importance because of how they impact BIPOC populations.  </a:t>
            </a:r>
            <a:endParaRPr sz="1200" dirty="0"/>
          </a:p>
          <a:p>
            <a:pPr marL="0" lvl="0" indent="0" algn="l" rtl="0">
              <a:lnSpc>
                <a:spcPct val="117999"/>
              </a:lnSpc>
              <a:spcBef>
                <a:spcPts val="0"/>
              </a:spcBef>
              <a:spcAft>
                <a:spcPts val="0"/>
              </a:spcAft>
              <a:buNone/>
            </a:pPr>
            <a:endParaRPr sz="1200" dirty="0"/>
          </a:p>
          <a:p>
            <a:pPr marL="0" lvl="0" indent="0" algn="l" rtl="0">
              <a:lnSpc>
                <a:spcPct val="117999"/>
              </a:lnSpc>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200" dirty="0"/>
              <a:t>The Who, What, When, Where, Why, and the How?</a:t>
            </a: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200" dirty="0">
                <a:latin typeface="Helvetica Neue" panose="020B0604020202020204" charset="0"/>
                <a:ea typeface="Calibri"/>
                <a:cs typeface="Calibri"/>
                <a:sym typeface="Calibri"/>
              </a:rPr>
              <a:t>Healing circles are a traditional indigenous ritual in which people get together to help one another in dealing with personal and community challenges. An elder or facilitator often leads the circles, guiding the group through a variety of activities such as storytelling, sharing, and debate. Healing circles aim to offer a safe and supportive environment in which people may express their feelings, acquire understanding, and discover answers to issues.</a:t>
            </a:r>
            <a:endParaRPr sz="1200" dirty="0">
              <a:latin typeface="Helvetica Neue" panose="020B0604020202020204" charset="0"/>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 </a:t>
            </a:r>
            <a:endParaRPr sz="1200" dirty="0">
              <a:latin typeface="Helvetica Neue" panose="020B0604020202020204" charset="0"/>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Healing circles are important for substance use prevention because they take a comprehensive and culturally relevant approach to treating the underlying causes of addiction. Healing circles consider the social, historical, and cultural environment in which substance use happens rather than merely the individual's conduct. They allow people to connect with their community, culture, and traditions, which can assist to improve their feeling of identity and purpose.</a:t>
            </a:r>
            <a:endParaRPr sz="1200" dirty="0">
              <a:latin typeface="Helvetica Neue" panose="020B0604020202020204" charset="0"/>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 </a:t>
            </a:r>
            <a:endParaRPr sz="1200" dirty="0">
              <a:latin typeface="Helvetica Neue" panose="020B0604020202020204" charset="0"/>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 </a:t>
            </a:r>
            <a:endParaRPr sz="1200" dirty="0">
              <a:latin typeface="Helvetica Neue" panose="020B0604020202020204" charset="0"/>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Furthermore, healing circles provide a non-judgmental and stigma-free environment for individuals to relate their substance-use experiences and get support from their peers. This can aid in the reduction of feelings of shame and loneliness that are frequently connected with addiction. Furthermore, healing circles can serve as a forum for community members to come together and discuss bigger socioeconomic concerns that lead to substance use, such as poverty, trauma, and discrimination.</a:t>
            </a:r>
            <a:endParaRPr sz="1200" dirty="0">
              <a:latin typeface="Helvetica Neue" panose="020B0604020202020204" charset="0"/>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 </a:t>
            </a:r>
            <a:endParaRPr sz="1200" dirty="0">
              <a:latin typeface="Helvetica Neue" panose="020B0604020202020204" charset="0"/>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Overall, healing circles are an important tool for substance use prevention because they provide a holistic and culturally relevant approach to addressing the root causes of addiction and assisting individuals in developing resilience, finding purpose, and strengthening their connection to their communities.</a:t>
            </a:r>
            <a:endParaRPr sz="1200" dirty="0">
              <a:latin typeface="Helvetica Neue" panose="020B0604020202020204" charset="0"/>
            </a:endParaRPr>
          </a:p>
          <a:p>
            <a:pPr marL="0" marR="0" lvl="0" indent="0" algn="l" rtl="0">
              <a:lnSpc>
                <a:spcPct val="107000"/>
              </a:lnSpc>
              <a:spcBef>
                <a:spcPts val="800"/>
              </a:spcBef>
              <a:spcAft>
                <a:spcPts val="0"/>
              </a:spcAft>
              <a:buNone/>
            </a:pPr>
            <a:endParaRPr sz="1200" dirty="0">
              <a:latin typeface="Helvetica Neue" panose="020B0604020202020204" charset="0"/>
              <a:ea typeface="Calibri"/>
              <a:cs typeface="Calibri"/>
              <a:sym typeface="Calibri"/>
            </a:endParaRPr>
          </a:p>
          <a:p>
            <a:pPr marL="0" marR="0" lvl="0" indent="0" algn="l" rtl="0">
              <a:lnSpc>
                <a:spcPct val="107000"/>
              </a:lnSpc>
              <a:spcBef>
                <a:spcPts val="800"/>
              </a:spcBef>
              <a:spcAft>
                <a:spcPts val="0"/>
              </a:spcAft>
              <a:buNone/>
            </a:pPr>
            <a:endParaRPr sz="1200" dirty="0">
              <a:latin typeface="Helvetica Neue" panose="020B0604020202020204" charset="0"/>
              <a:ea typeface="Calibri"/>
              <a:cs typeface="Calibri"/>
              <a:sym typeface="Calibri"/>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Depending on the custom or culture, a healing circle's steps might differ, however the following could serve as a broad outline:</a:t>
            </a:r>
          </a:p>
          <a:p>
            <a:pPr marL="0" marR="0" lvl="0" indent="0" algn="l" rtl="0">
              <a:lnSpc>
                <a:spcPct val="107000"/>
              </a:lnSpc>
              <a:spcBef>
                <a:spcPts val="800"/>
              </a:spcBef>
              <a:spcAft>
                <a:spcPts val="0"/>
              </a:spcAft>
              <a:buNone/>
            </a:pPr>
            <a:endParaRPr sz="1200" dirty="0">
              <a:latin typeface="Helvetica Neue" panose="020B0604020202020204" charset="0"/>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Setting the intention: After setting the intention for the meeting, the facilitator or leader of the healing circle will ask everyone to express their personal intentions for the session.</a:t>
            </a:r>
            <a:endParaRPr sz="1200" dirty="0">
              <a:latin typeface="Helvetica Neue" panose="020B0604020202020204" charset="0"/>
            </a:endParaRPr>
          </a:p>
          <a:p>
            <a:pPr marL="0" marR="0" lvl="0" indent="0" algn="l" rtl="0">
              <a:lnSpc>
                <a:spcPct val="107000"/>
              </a:lnSpc>
              <a:spcBef>
                <a:spcPts val="800"/>
              </a:spcBef>
              <a:spcAft>
                <a:spcPts val="0"/>
              </a:spcAft>
              <a:buNone/>
            </a:pPr>
            <a:endParaRPr lang="en-US" sz="1200" dirty="0">
              <a:latin typeface="Helvetica Neue" panose="020B0604020202020204" charset="0"/>
              <a:ea typeface="Calibri"/>
              <a:cs typeface="Calibri"/>
              <a:sym typeface="Calibri"/>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Marking the beginning of the healing circle with a ritual or ceremony, such as lighting a candle or smudging with sage, is done by the facilitator or leader.</a:t>
            </a:r>
            <a:endParaRPr sz="1200" dirty="0">
              <a:latin typeface="Helvetica Neue" panose="020B0604020202020204" charset="0"/>
            </a:endParaRPr>
          </a:p>
          <a:p>
            <a:pPr marL="0" marR="0" lvl="0" indent="0" algn="l" rtl="0">
              <a:lnSpc>
                <a:spcPct val="107000"/>
              </a:lnSpc>
              <a:spcBef>
                <a:spcPts val="800"/>
              </a:spcBef>
              <a:spcAft>
                <a:spcPts val="0"/>
              </a:spcAft>
              <a:buNone/>
            </a:pPr>
            <a:endParaRPr lang="en-US" sz="1200" dirty="0">
              <a:latin typeface="Helvetica Neue" panose="020B0604020202020204" charset="0"/>
              <a:ea typeface="Calibri"/>
              <a:cs typeface="Calibri"/>
              <a:sym typeface="Calibri"/>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Sharing: Participants are encouraged to talk about their ideas, emotions, and experiences. The talk might be steered by the facilitator or leader, or it can just happen naturally.  On occasion, the participant may share only when they are holding an object that is designated for speaking.  This helps eliminate multiple people talking at the same time.  Instead, the person with the talking object will be the only person talking and then once finished, the participant will either pass that same object to the next participant that is cued to speak.  </a:t>
            </a:r>
            <a:endParaRPr sz="1200" dirty="0">
              <a:latin typeface="Helvetica Neue" panose="020B0604020202020204" charset="0"/>
            </a:endParaRPr>
          </a:p>
          <a:p>
            <a:pPr marL="0" marR="0" lvl="0" indent="0" algn="l" rtl="0">
              <a:lnSpc>
                <a:spcPct val="107000"/>
              </a:lnSpc>
              <a:spcBef>
                <a:spcPts val="800"/>
              </a:spcBef>
              <a:spcAft>
                <a:spcPts val="0"/>
              </a:spcAft>
              <a:buNone/>
            </a:pPr>
            <a:endParaRPr lang="en-US" sz="1200" dirty="0">
              <a:latin typeface="Helvetica Neue" panose="020B0604020202020204" charset="0"/>
              <a:ea typeface="Calibri"/>
              <a:cs typeface="Calibri"/>
              <a:sym typeface="Calibri"/>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Listening: Participants are urged to actively and impartially hear what others have to say.</a:t>
            </a:r>
            <a:endParaRPr sz="1200" dirty="0">
              <a:latin typeface="Helvetica Neue" panose="020B0604020202020204" charset="0"/>
            </a:endParaRPr>
          </a:p>
          <a:p>
            <a:pPr marL="0" marR="0" lvl="0" indent="0" algn="l" rtl="0">
              <a:lnSpc>
                <a:spcPct val="107000"/>
              </a:lnSpc>
              <a:spcBef>
                <a:spcPts val="800"/>
              </a:spcBef>
              <a:spcAft>
                <a:spcPts val="0"/>
              </a:spcAft>
              <a:buNone/>
            </a:pPr>
            <a:endParaRPr lang="en-US" sz="1200" dirty="0">
              <a:latin typeface="Helvetica Neue" panose="020B0604020202020204" charset="0"/>
              <a:ea typeface="Calibri"/>
              <a:cs typeface="Calibri"/>
              <a:sym typeface="Calibri"/>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Healing rituals: The healing circle may incorporate rituals like meditation, prayer, chanting, or visualization, depending on the tradition or culture.</a:t>
            </a:r>
            <a:r>
              <a:rPr lang="en-US" sz="1200" dirty="0">
                <a:latin typeface="Helvetica Neue" panose="020B0604020202020204" charset="0"/>
                <a:ea typeface="Calibri"/>
                <a:cs typeface="Calibri"/>
                <a:sym typeface="Helvetica Neue"/>
              </a:rPr>
              <a:t> </a:t>
            </a:r>
            <a:r>
              <a:rPr lang="en-US" sz="1200" dirty="0">
                <a:latin typeface="Helvetica Neue" panose="020B0604020202020204" charset="0"/>
                <a:ea typeface="Calibri"/>
                <a:cs typeface="Calibri"/>
                <a:sym typeface="Calibri"/>
              </a:rPr>
              <a:t>The circle will be closed by the facilitator or leader using a ritual or ceremony, such as extinguishing the candle or smudging with sage.</a:t>
            </a:r>
            <a:endParaRPr sz="1200" dirty="0">
              <a:latin typeface="Helvetica Neue" panose="020B0604020202020204" charset="0"/>
            </a:endParaRPr>
          </a:p>
          <a:p>
            <a:pPr marL="0" marR="0" lvl="0" indent="0" algn="l" rtl="0">
              <a:lnSpc>
                <a:spcPct val="107000"/>
              </a:lnSpc>
              <a:spcBef>
                <a:spcPts val="800"/>
              </a:spcBef>
              <a:spcAft>
                <a:spcPts val="0"/>
              </a:spcAft>
              <a:buNone/>
            </a:pPr>
            <a:endParaRPr lang="en-US" sz="1200" dirty="0">
              <a:latin typeface="Helvetica Neue" panose="020B0604020202020204" charset="0"/>
              <a:ea typeface="Calibri"/>
              <a:cs typeface="Calibri"/>
              <a:sym typeface="Calibri"/>
            </a:endParaRPr>
          </a:p>
          <a:p>
            <a:pPr marL="0" marR="0" lvl="0" indent="0" algn="l" rtl="0">
              <a:lnSpc>
                <a:spcPct val="107000"/>
              </a:lnSpc>
              <a:spcBef>
                <a:spcPts val="800"/>
              </a:spcBef>
              <a:spcAft>
                <a:spcPts val="0"/>
              </a:spcAft>
              <a:buNone/>
            </a:pPr>
            <a:r>
              <a:rPr lang="en-US" sz="1200" dirty="0">
                <a:latin typeface="Helvetica Neue" panose="020B0604020202020204" charset="0"/>
                <a:ea typeface="Calibri"/>
                <a:cs typeface="Calibri"/>
                <a:sym typeface="Calibri"/>
              </a:rPr>
              <a:t>Aftercare: It's crucial for the facilitator or leader to offer the participants aftercare, including check-ins and referrals to other resources if necessary.</a:t>
            </a:r>
            <a:endParaRPr sz="1200" dirty="0">
              <a:latin typeface="Helvetica Neue" panose="020B0604020202020204" charset="0"/>
            </a:endParaRPr>
          </a:p>
          <a:p>
            <a:pPr marL="0" lvl="0" indent="0" algn="l" rtl="0">
              <a:lnSpc>
                <a:spcPct val="117999"/>
              </a:lnSpc>
              <a:spcBef>
                <a:spcPts val="800"/>
              </a:spcBef>
              <a:spcAft>
                <a:spcPts val="0"/>
              </a:spcAft>
              <a:buNone/>
            </a:pPr>
            <a:endParaRPr sz="1200" dirty="0">
              <a:latin typeface="Helvetica Neue" panose="020B0604020202020204" charset="0"/>
            </a:endParaRPr>
          </a:p>
          <a:p>
            <a:pPr marL="0" lvl="0" indent="0" algn="l" rtl="0">
              <a:lnSpc>
                <a:spcPct val="117999"/>
              </a:lnSpc>
              <a:spcBef>
                <a:spcPts val="0"/>
              </a:spcBef>
              <a:spcAft>
                <a:spcPts val="0"/>
              </a:spcAft>
              <a:buNone/>
            </a:pPr>
            <a:r>
              <a:rPr lang="en-US" sz="1200" dirty="0">
                <a:latin typeface="Helvetica Neue" panose="020B0604020202020204" charset="0"/>
              </a:rPr>
              <a:t>Processing Questions:</a:t>
            </a:r>
          </a:p>
          <a:p>
            <a:pPr marL="0" lvl="0" indent="0" algn="l" rtl="0">
              <a:lnSpc>
                <a:spcPct val="117999"/>
              </a:lnSpc>
              <a:spcBef>
                <a:spcPts val="0"/>
              </a:spcBef>
              <a:spcAft>
                <a:spcPts val="0"/>
              </a:spcAft>
              <a:buSzPts val="2200"/>
              <a:buFont typeface="+mj-lt"/>
              <a:buNone/>
            </a:pPr>
            <a:endParaRPr lang="en-US" sz="1200" dirty="0">
              <a:latin typeface="Helvetica Neue" panose="020B0604020202020204" charset="0"/>
            </a:endParaRPr>
          </a:p>
          <a:p>
            <a:pPr marL="0" lvl="0" indent="0" algn="l" rtl="0">
              <a:lnSpc>
                <a:spcPct val="117999"/>
              </a:lnSpc>
              <a:spcBef>
                <a:spcPts val="0"/>
              </a:spcBef>
              <a:spcAft>
                <a:spcPts val="0"/>
              </a:spcAft>
              <a:buSzPts val="2200"/>
              <a:buFont typeface="+mj-lt"/>
              <a:buNone/>
            </a:pPr>
            <a:r>
              <a:rPr lang="en-US" sz="1200" dirty="0">
                <a:latin typeface="Helvetica Neue" panose="020B0604020202020204" charset="0"/>
              </a:rPr>
              <a:t>Do you see the benefits of participating in a healing circle?</a:t>
            </a:r>
          </a:p>
          <a:p>
            <a:pPr marL="0" lvl="0" indent="0" algn="l" rtl="0">
              <a:lnSpc>
                <a:spcPct val="117999"/>
              </a:lnSpc>
              <a:spcBef>
                <a:spcPts val="0"/>
              </a:spcBef>
              <a:spcAft>
                <a:spcPts val="0"/>
              </a:spcAft>
              <a:buSzPts val="2200"/>
              <a:buFont typeface="+mj-lt"/>
              <a:buNone/>
            </a:pPr>
            <a:endParaRPr lang="en-US" sz="1200" dirty="0">
              <a:latin typeface="Helvetica Neue" panose="020B0604020202020204" charset="0"/>
            </a:endParaRPr>
          </a:p>
          <a:p>
            <a:pPr marL="0" lvl="0" indent="0" algn="l" rtl="0">
              <a:lnSpc>
                <a:spcPct val="117999"/>
              </a:lnSpc>
              <a:spcBef>
                <a:spcPts val="0"/>
              </a:spcBef>
              <a:spcAft>
                <a:spcPts val="0"/>
              </a:spcAft>
              <a:buSzPts val="2200"/>
              <a:buFont typeface="+mj-lt"/>
              <a:buNone/>
            </a:pPr>
            <a:r>
              <a:rPr lang="en-US" sz="1200" dirty="0">
                <a:latin typeface="Helvetica Neue" panose="020B0604020202020204" charset="0"/>
              </a:rPr>
              <a:t>Have you participated in healing circles in the past?</a:t>
            </a:r>
          </a:p>
          <a:p>
            <a:pPr marL="0" lvl="0" indent="0" algn="l" rtl="0">
              <a:lnSpc>
                <a:spcPct val="117999"/>
              </a:lnSpc>
              <a:spcBef>
                <a:spcPts val="0"/>
              </a:spcBef>
              <a:spcAft>
                <a:spcPts val="0"/>
              </a:spcAft>
              <a:buSzPts val="2200"/>
              <a:buFont typeface="+mj-lt"/>
              <a:buNone/>
            </a:pPr>
            <a:endParaRPr lang="en-US" sz="1200" dirty="0">
              <a:latin typeface="Helvetica Neue" panose="020B0604020202020204" charset="0"/>
            </a:endParaRPr>
          </a:p>
          <a:p>
            <a:pPr marL="0" lvl="0" indent="0" algn="l" rtl="0">
              <a:lnSpc>
                <a:spcPct val="117999"/>
              </a:lnSpc>
              <a:spcBef>
                <a:spcPts val="0"/>
              </a:spcBef>
              <a:spcAft>
                <a:spcPts val="0"/>
              </a:spcAft>
              <a:buSzPts val="2200"/>
              <a:buFont typeface="+mj-lt"/>
              <a:buNone/>
            </a:pPr>
            <a:r>
              <a:rPr lang="en-US" sz="1200" dirty="0">
                <a:latin typeface="Helvetica Neue" panose="020B0604020202020204" charset="0"/>
              </a:rPr>
              <a:t>Would you consider bringing healing circles to your community coalition or other group meetings?</a:t>
            </a:r>
            <a:endParaRPr sz="1200" dirty="0">
              <a:latin typeface="Helvetica Neue" panose="020B060402020202020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200" dirty="0"/>
              <a:t>Substance use and injustices disproportionately damage BIPOC (Black, Indigenous, and People of Color) communities. These damages are caused by a number of linked issues, such as systemic racism, poverty, and a lack of access to competent healthcare and drug use treatment.</a:t>
            </a:r>
            <a:endParaRPr sz="1200" dirty="0"/>
          </a:p>
          <a:p>
            <a:pPr marL="0" lvl="0" indent="0" algn="l" rtl="0">
              <a:lnSpc>
                <a:spcPct val="117999"/>
              </a:lnSpc>
              <a:spcBef>
                <a:spcPts val="0"/>
              </a:spcBef>
              <a:spcAft>
                <a:spcPts val="0"/>
              </a:spcAft>
              <a:buNone/>
            </a:pPr>
            <a:endParaRPr sz="1200" dirty="0"/>
          </a:p>
          <a:p>
            <a:pPr marL="0" lvl="0" indent="0" algn="l" rtl="0">
              <a:lnSpc>
                <a:spcPct val="117999"/>
              </a:lnSpc>
              <a:spcBef>
                <a:spcPts val="0"/>
              </a:spcBef>
              <a:spcAft>
                <a:spcPts val="0"/>
              </a:spcAft>
              <a:buNone/>
            </a:pPr>
            <a:r>
              <a:rPr lang="en-US" sz="1200" dirty="0"/>
              <a:t>Racism and prejudice in healthcare systems can result in BIPOC people obtaining subpar care or being denied care entirely. This can lead to an increase in the prevalence of drug use disorders and fewer options for treatment. Furthermore, BIPOC groups are more likely to be poor, which might increase the chance of drug use as a coping mechanism for financial and social pressures.</a:t>
            </a:r>
            <a:endParaRPr sz="1200" dirty="0"/>
          </a:p>
          <a:p>
            <a:pPr marL="0" lvl="0" indent="0" algn="l" rtl="0">
              <a:lnSpc>
                <a:spcPct val="117999"/>
              </a:lnSpc>
              <a:spcBef>
                <a:spcPts val="0"/>
              </a:spcBef>
              <a:spcAft>
                <a:spcPts val="0"/>
              </a:spcAft>
              <a:buNone/>
            </a:pPr>
            <a:endParaRPr sz="1200" dirty="0"/>
          </a:p>
          <a:p>
            <a:pPr marL="0" lvl="0" indent="0" algn="l" rtl="0">
              <a:lnSpc>
                <a:spcPct val="117999"/>
              </a:lnSpc>
              <a:spcBef>
                <a:spcPts val="0"/>
              </a:spcBef>
              <a:spcAft>
                <a:spcPts val="0"/>
              </a:spcAft>
              <a:buNone/>
            </a:pPr>
            <a:r>
              <a:rPr lang="en-US" sz="1200" dirty="0"/>
              <a:t>Furthermore, BIPOC communities are frequently overpoliced and disproportionately targeted by the criminal justice system, which can contribute to greater imprisonment rates and the criminalization of drug use. This can make it more difficult for people in these areas to get treatment and assistance, as well as contribute to increased stigma and marginalization.</a:t>
            </a:r>
            <a:endParaRPr sz="1200" dirty="0"/>
          </a:p>
          <a:p>
            <a:pPr marL="0" lvl="0" indent="0" algn="l" rtl="0">
              <a:lnSpc>
                <a:spcPct val="117999"/>
              </a:lnSpc>
              <a:spcBef>
                <a:spcPts val="0"/>
              </a:spcBef>
              <a:spcAft>
                <a:spcPts val="0"/>
              </a:spcAft>
              <a:buNone/>
            </a:pPr>
            <a:endParaRPr sz="1200" dirty="0"/>
          </a:p>
          <a:p>
            <a:pPr marL="0" lvl="0" indent="0" algn="l" rtl="0">
              <a:lnSpc>
                <a:spcPct val="117999"/>
              </a:lnSpc>
              <a:spcBef>
                <a:spcPts val="0"/>
              </a:spcBef>
              <a:spcAft>
                <a:spcPts val="0"/>
              </a:spcAft>
              <a:buNone/>
            </a:pPr>
            <a:r>
              <a:rPr lang="en-US" sz="1200" dirty="0"/>
              <a:t>It is critical to recognize that the harm caused by substance use in BIPOC communities is a society issue, not just an individual one. To address these harms, structural injustices and inequities, such as racism and poverty, must be addressed, as well as investments in culturally relevant and community-driven drug use treatment and harm reduction initiatives.</a:t>
            </a:r>
            <a:endParaRPr sz="1200" dirty="0"/>
          </a:p>
          <a:p>
            <a:pPr marL="0" lvl="0" indent="0" algn="l" rtl="0">
              <a:lnSpc>
                <a:spcPct val="117999"/>
              </a:lnSpc>
              <a:spcBef>
                <a:spcPts val="0"/>
              </a:spcBef>
              <a:spcAft>
                <a:spcPts val="0"/>
              </a:spcAft>
              <a:buNone/>
            </a:pPr>
            <a:endParaRPr sz="1200" dirty="0"/>
          </a:p>
          <a:p>
            <a:pPr marL="0" lvl="0" indent="0" algn="l" rtl="0">
              <a:lnSpc>
                <a:spcPct val="117999"/>
              </a:lnSpc>
              <a:spcBef>
                <a:spcPts val="0"/>
              </a:spcBef>
              <a:spcAft>
                <a:spcPts val="0"/>
              </a:spcAft>
              <a:buNone/>
            </a:pPr>
            <a:r>
              <a:rPr lang="en-US" sz="1200" dirty="0"/>
              <a:t>Finally, drug use and disparities in BIPOC communities are inextricably linked and based in systemic racism and poverty. Addressing these difficulties necessitates a holistic strategy that targets the underlying causes while also investing in culturally relevant and community-driven treatment and harm reduction initiatives.</a:t>
            </a:r>
            <a:endParaRPr sz="1200" dirty="0"/>
          </a:p>
          <a:p>
            <a:pPr marL="0" lvl="0" indent="0" algn="l" rtl="0">
              <a:lnSpc>
                <a:spcPct val="117999"/>
              </a:lnSpc>
              <a:spcBef>
                <a:spcPts val="0"/>
              </a:spcBef>
              <a:spcAft>
                <a:spcPts val="0"/>
              </a:spcAft>
              <a:buNone/>
            </a:pPr>
            <a:endParaRPr sz="1200" dirty="0"/>
          </a:p>
          <a:p>
            <a:pPr marL="0" lvl="0" indent="0" algn="l" rtl="0">
              <a:lnSpc>
                <a:spcPct val="117999"/>
              </a:lnSpc>
              <a:spcBef>
                <a:spcPts val="0"/>
              </a:spcBef>
              <a:spcAft>
                <a:spcPts val="0"/>
              </a:spcAft>
              <a:buNone/>
            </a:pPr>
            <a:endParaRPr sz="1200" dirty="0"/>
          </a:p>
          <a:p>
            <a:pPr marL="0" lvl="0" indent="0" algn="l" rtl="0">
              <a:lnSpc>
                <a:spcPct val="117999"/>
              </a:lnSpc>
              <a:spcBef>
                <a:spcPts val="0"/>
              </a:spcBef>
              <a:spcAft>
                <a:spcPts val="0"/>
              </a:spcAft>
              <a:buNone/>
            </a:pPr>
            <a:r>
              <a:rPr lang="en-US" sz="1200" dirty="0"/>
              <a:t>Processing Questions:</a:t>
            </a:r>
            <a:endParaRPr sz="1200" dirty="0"/>
          </a:p>
          <a:p>
            <a:pPr marL="0" lvl="0" indent="0" algn="l" rtl="0">
              <a:lnSpc>
                <a:spcPct val="117999"/>
              </a:lnSpc>
              <a:spcBef>
                <a:spcPts val="0"/>
              </a:spcBef>
              <a:spcAft>
                <a:spcPts val="0"/>
              </a:spcAft>
              <a:buNone/>
            </a:pPr>
            <a:endParaRPr lang="en-US" sz="1200" dirty="0"/>
          </a:p>
          <a:p>
            <a:pPr marL="0" lvl="0" indent="0" algn="l" rtl="0">
              <a:lnSpc>
                <a:spcPct val="117999"/>
              </a:lnSpc>
              <a:spcBef>
                <a:spcPts val="0"/>
              </a:spcBef>
              <a:spcAft>
                <a:spcPts val="0"/>
              </a:spcAft>
              <a:buFont typeface="+mj-lt"/>
              <a:buNone/>
            </a:pPr>
            <a:r>
              <a:rPr lang="en-US" sz="1200" dirty="0"/>
              <a:t>In what ways have your BIPOC population experienced harm from substance use / misuse?</a:t>
            </a:r>
            <a:endParaRPr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8" name="Google Shape;26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8/20/2024</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96045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8/20/2024</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49059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8/20/2024</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01057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Bullets" type="tx">
  <p:cSld name="Title &amp; Bullets">
    <p:spTree>
      <p:nvGrpSpPr>
        <p:cNvPr id="1" name="Shape 18"/>
        <p:cNvGrpSpPr/>
        <p:nvPr/>
      </p:nvGrpSpPr>
      <p:grpSpPr>
        <a:xfrm>
          <a:off x="0" y="0"/>
          <a:ext cx="0" cy="0"/>
          <a:chOff x="0" y="0"/>
          <a:chExt cx="0" cy="0"/>
        </a:xfrm>
      </p:grpSpPr>
      <p:sp>
        <p:nvSpPr>
          <p:cNvPr id="19" name="Google Shape;19;p39"/>
          <p:cNvSpPr txBox="1">
            <a:spLocks noGrp="1"/>
          </p:cNvSpPr>
          <p:nvPr>
            <p:ph type="title"/>
          </p:nvPr>
        </p:nvSpPr>
        <p:spPr>
          <a:xfrm>
            <a:off x="603250" y="285750"/>
            <a:ext cx="10985500" cy="716582"/>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FFFFFF"/>
              </a:buClr>
              <a:buSzPts val="1800"/>
              <a:buNon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a:endParaRPr/>
          </a:p>
        </p:txBody>
      </p:sp>
      <p:sp>
        <p:nvSpPr>
          <p:cNvPr id="20" name="Google Shape;20;p39"/>
          <p:cNvSpPr txBox="1">
            <a:spLocks noGrp="1"/>
          </p:cNvSpPr>
          <p:nvPr>
            <p:ph type="body" idx="1"/>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228600" lvl="0" indent="-184595" algn="l">
              <a:lnSpc>
                <a:spcPct val="90000"/>
              </a:lnSpc>
              <a:spcBef>
                <a:spcPts val="2250"/>
              </a:spcBef>
              <a:spcAft>
                <a:spcPts val="0"/>
              </a:spcAft>
              <a:buClr>
                <a:srgbClr val="2C2E32"/>
              </a:buClr>
              <a:buSzPts val="2214"/>
              <a:buChar char="•"/>
              <a:defRPr/>
            </a:lvl1pPr>
            <a:lvl2pPr marL="457200" lvl="1" indent="-184595" algn="l">
              <a:lnSpc>
                <a:spcPct val="90000"/>
              </a:lnSpc>
              <a:spcBef>
                <a:spcPts val="2250"/>
              </a:spcBef>
              <a:spcAft>
                <a:spcPts val="0"/>
              </a:spcAft>
              <a:buClr>
                <a:srgbClr val="2C2E32"/>
              </a:buClr>
              <a:buSzPts val="2214"/>
              <a:buChar char="•"/>
              <a:defRPr/>
            </a:lvl2pPr>
            <a:lvl3pPr marL="685800" lvl="2" indent="-184595" algn="l">
              <a:lnSpc>
                <a:spcPct val="90000"/>
              </a:lnSpc>
              <a:spcBef>
                <a:spcPts val="2250"/>
              </a:spcBef>
              <a:spcAft>
                <a:spcPts val="0"/>
              </a:spcAft>
              <a:buClr>
                <a:srgbClr val="2C2E32"/>
              </a:buClr>
              <a:buSzPts val="2214"/>
              <a:buChar char="•"/>
              <a:defRPr/>
            </a:lvl3pPr>
            <a:lvl4pPr marL="914400" lvl="3" indent="-184595" algn="l">
              <a:lnSpc>
                <a:spcPct val="90000"/>
              </a:lnSpc>
              <a:spcBef>
                <a:spcPts val="2250"/>
              </a:spcBef>
              <a:spcAft>
                <a:spcPts val="0"/>
              </a:spcAft>
              <a:buClr>
                <a:srgbClr val="2C2E32"/>
              </a:buClr>
              <a:buSzPts val="2214"/>
              <a:buChar char="•"/>
              <a:defRPr/>
            </a:lvl4pPr>
            <a:lvl5pPr marL="1143000" lvl="4" indent="-184595" algn="l">
              <a:lnSpc>
                <a:spcPct val="90000"/>
              </a:lnSpc>
              <a:spcBef>
                <a:spcPts val="2250"/>
              </a:spcBef>
              <a:spcAft>
                <a:spcPts val="0"/>
              </a:spcAft>
              <a:buClr>
                <a:srgbClr val="2C2E32"/>
              </a:buClr>
              <a:buSzPts val="2214"/>
              <a:buChar char="•"/>
              <a:defRPr/>
            </a:lvl5pPr>
            <a:lvl6pPr marL="1371600" lvl="5" indent="-184595" algn="l">
              <a:lnSpc>
                <a:spcPct val="90000"/>
              </a:lnSpc>
              <a:spcBef>
                <a:spcPts val="2250"/>
              </a:spcBef>
              <a:spcAft>
                <a:spcPts val="0"/>
              </a:spcAft>
              <a:buClr>
                <a:srgbClr val="2C2E32"/>
              </a:buClr>
              <a:buSzPts val="2214"/>
              <a:buChar char="•"/>
              <a:defRPr/>
            </a:lvl6pPr>
            <a:lvl7pPr marL="1600200" lvl="6" indent="-184595" algn="l">
              <a:lnSpc>
                <a:spcPct val="90000"/>
              </a:lnSpc>
              <a:spcBef>
                <a:spcPts val="2250"/>
              </a:spcBef>
              <a:spcAft>
                <a:spcPts val="0"/>
              </a:spcAft>
              <a:buClr>
                <a:srgbClr val="2C2E32"/>
              </a:buClr>
              <a:buSzPts val="2214"/>
              <a:buChar char="•"/>
              <a:defRPr/>
            </a:lvl7pPr>
            <a:lvl8pPr marL="1828800" lvl="7" indent="-184595" algn="l">
              <a:lnSpc>
                <a:spcPct val="90000"/>
              </a:lnSpc>
              <a:spcBef>
                <a:spcPts val="2250"/>
              </a:spcBef>
              <a:spcAft>
                <a:spcPts val="0"/>
              </a:spcAft>
              <a:buClr>
                <a:srgbClr val="2C2E32"/>
              </a:buClr>
              <a:buSzPts val="2214"/>
              <a:buChar char="•"/>
              <a:defRPr/>
            </a:lvl8pPr>
            <a:lvl9pPr marL="2057400" lvl="8" indent="-184595" algn="l">
              <a:lnSpc>
                <a:spcPct val="90000"/>
              </a:lnSpc>
              <a:spcBef>
                <a:spcPts val="2250"/>
              </a:spcBef>
              <a:spcAft>
                <a:spcPts val="0"/>
              </a:spcAft>
              <a:buClr>
                <a:srgbClr val="2C2E32"/>
              </a:buClr>
              <a:buSzPts val="2214"/>
              <a:buChar char="•"/>
              <a:defRPr/>
            </a:lvl9pPr>
          </a:lstStyle>
          <a:p>
            <a:endParaRPr/>
          </a:p>
        </p:txBody>
      </p:sp>
      <p:sp>
        <p:nvSpPr>
          <p:cNvPr id="21" name="Google Shape;21;p39"/>
          <p:cNvSpPr txBox="1">
            <a:spLocks noGrp="1"/>
          </p:cNvSpPr>
          <p:nvPr>
            <p:ph type="sldNum" idx="12"/>
          </p:nvPr>
        </p:nvSpPr>
        <p:spPr>
          <a:xfrm>
            <a:off x="6000750" y="6209709"/>
            <a:ext cx="184253" cy="5180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900">
                <a:solidFill>
                  <a:srgbClr val="000000"/>
                </a:solidFill>
              </a:defRPr>
            </a:lvl1pPr>
            <a:lvl2pPr marL="0" lvl="1" indent="0" algn="ctr">
              <a:lnSpc>
                <a:spcPct val="100000"/>
              </a:lnSpc>
              <a:spcBef>
                <a:spcPts val="0"/>
              </a:spcBef>
              <a:spcAft>
                <a:spcPts val="0"/>
              </a:spcAft>
              <a:buClr>
                <a:srgbClr val="000000"/>
              </a:buClr>
              <a:buSzPts val="1800"/>
              <a:buFont typeface="Helvetica Neue"/>
              <a:buNone/>
              <a:defRPr sz="900">
                <a:solidFill>
                  <a:srgbClr val="000000"/>
                </a:solidFill>
              </a:defRPr>
            </a:lvl2pPr>
            <a:lvl3pPr marL="0" lvl="2" indent="0" algn="ctr">
              <a:lnSpc>
                <a:spcPct val="100000"/>
              </a:lnSpc>
              <a:spcBef>
                <a:spcPts val="0"/>
              </a:spcBef>
              <a:spcAft>
                <a:spcPts val="0"/>
              </a:spcAft>
              <a:buClr>
                <a:srgbClr val="000000"/>
              </a:buClr>
              <a:buSzPts val="1800"/>
              <a:buFont typeface="Helvetica Neue"/>
              <a:buNone/>
              <a:defRPr sz="900">
                <a:solidFill>
                  <a:srgbClr val="000000"/>
                </a:solidFill>
              </a:defRPr>
            </a:lvl3pPr>
            <a:lvl4pPr marL="0" lvl="3" indent="0" algn="ctr">
              <a:lnSpc>
                <a:spcPct val="100000"/>
              </a:lnSpc>
              <a:spcBef>
                <a:spcPts val="0"/>
              </a:spcBef>
              <a:spcAft>
                <a:spcPts val="0"/>
              </a:spcAft>
              <a:buClr>
                <a:srgbClr val="000000"/>
              </a:buClr>
              <a:buSzPts val="1800"/>
              <a:buFont typeface="Helvetica Neue"/>
              <a:buNone/>
              <a:defRPr sz="900">
                <a:solidFill>
                  <a:srgbClr val="000000"/>
                </a:solidFill>
              </a:defRPr>
            </a:lvl4pPr>
            <a:lvl5pPr marL="0" lvl="4" indent="0" algn="ctr">
              <a:lnSpc>
                <a:spcPct val="100000"/>
              </a:lnSpc>
              <a:spcBef>
                <a:spcPts val="0"/>
              </a:spcBef>
              <a:spcAft>
                <a:spcPts val="0"/>
              </a:spcAft>
              <a:buClr>
                <a:srgbClr val="000000"/>
              </a:buClr>
              <a:buSzPts val="1800"/>
              <a:buFont typeface="Helvetica Neue"/>
              <a:buNone/>
              <a:defRPr sz="900">
                <a:solidFill>
                  <a:srgbClr val="000000"/>
                </a:solidFill>
              </a:defRPr>
            </a:lvl5pPr>
            <a:lvl6pPr marL="0" lvl="5" indent="0" algn="ctr">
              <a:lnSpc>
                <a:spcPct val="100000"/>
              </a:lnSpc>
              <a:spcBef>
                <a:spcPts val="0"/>
              </a:spcBef>
              <a:spcAft>
                <a:spcPts val="0"/>
              </a:spcAft>
              <a:buClr>
                <a:srgbClr val="000000"/>
              </a:buClr>
              <a:buSzPts val="1800"/>
              <a:buFont typeface="Helvetica Neue"/>
              <a:buNone/>
              <a:defRPr sz="900">
                <a:solidFill>
                  <a:srgbClr val="000000"/>
                </a:solidFill>
              </a:defRPr>
            </a:lvl6pPr>
            <a:lvl7pPr marL="0" lvl="6" indent="0" algn="ctr">
              <a:lnSpc>
                <a:spcPct val="100000"/>
              </a:lnSpc>
              <a:spcBef>
                <a:spcPts val="0"/>
              </a:spcBef>
              <a:spcAft>
                <a:spcPts val="0"/>
              </a:spcAft>
              <a:buClr>
                <a:srgbClr val="000000"/>
              </a:buClr>
              <a:buSzPts val="1800"/>
              <a:buFont typeface="Helvetica Neue"/>
              <a:buNone/>
              <a:defRPr sz="900">
                <a:solidFill>
                  <a:srgbClr val="000000"/>
                </a:solidFill>
              </a:defRPr>
            </a:lvl7pPr>
            <a:lvl8pPr marL="0" lvl="7" indent="0" algn="ctr">
              <a:lnSpc>
                <a:spcPct val="100000"/>
              </a:lnSpc>
              <a:spcBef>
                <a:spcPts val="0"/>
              </a:spcBef>
              <a:spcAft>
                <a:spcPts val="0"/>
              </a:spcAft>
              <a:buClr>
                <a:srgbClr val="000000"/>
              </a:buClr>
              <a:buSzPts val="1800"/>
              <a:buFont typeface="Helvetica Neue"/>
              <a:buNone/>
              <a:defRPr sz="900">
                <a:solidFill>
                  <a:srgbClr val="000000"/>
                </a:solidFill>
              </a:defRPr>
            </a:lvl8pPr>
            <a:lvl9pPr marL="0" lvl="8" indent="0" algn="ctr">
              <a:lnSpc>
                <a:spcPct val="100000"/>
              </a:lnSpc>
              <a:spcBef>
                <a:spcPts val="0"/>
              </a:spcBef>
              <a:spcAft>
                <a:spcPts val="0"/>
              </a:spcAft>
              <a:buClr>
                <a:srgbClr val="000000"/>
              </a:buClr>
              <a:buSzPts val="1800"/>
              <a:buFont typeface="Helvetica Neue"/>
              <a:buNone/>
              <a:defRPr sz="900">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9410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8/20/2024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2564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8/20/2024</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4348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8/20/2024</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45541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8/20/2024</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3556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8/20/2024</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0499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8/20/2024</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5295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8/20/2024</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591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8/20/2024</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7423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8/20/2024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934315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hyperlink" Target="https://youtu.be/PTaLFmnS_j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8.jp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hyperlink" Target="https://youtu.be/PTaLFmnS_jo"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4.jpg"/><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43EB7-94CE-1A35-83BA-E737BFF8F4BD}"/>
              </a:ext>
            </a:extLst>
          </p:cNvPr>
          <p:cNvSpPr/>
          <p:nvPr/>
        </p:nvSpPr>
        <p:spPr>
          <a:xfrm>
            <a:off x="10059819" y="0"/>
            <a:ext cx="21321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3D4565C-B05E-6E4D-7574-725F61137A31}"/>
              </a:ext>
            </a:extLst>
          </p:cNvPr>
          <p:cNvSpPr txBox="1">
            <a:spLocks/>
          </p:cNvSpPr>
          <p:nvPr/>
        </p:nvSpPr>
        <p:spPr>
          <a:xfrm>
            <a:off x="1441964" y="1215094"/>
            <a:ext cx="7665086" cy="2659257"/>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sz="6600" dirty="0">
                <a:solidFill>
                  <a:srgbClr val="FABF7E"/>
                </a:solidFill>
              </a:rPr>
              <a:t>Building the Prevention BIPOC Workforce … ”This is how we do it.” </a:t>
            </a:r>
          </a:p>
        </p:txBody>
      </p:sp>
      <p:sp>
        <p:nvSpPr>
          <p:cNvPr id="6" name="Subtitle 2">
            <a:extLst>
              <a:ext uri="{FF2B5EF4-FFF2-40B4-BE49-F238E27FC236}">
                <a16:creationId xmlns:a16="http://schemas.microsoft.com/office/drawing/2014/main" id="{E84CCD6B-8CED-6D71-BFFB-4A579A4B7A8A}"/>
              </a:ext>
            </a:extLst>
          </p:cNvPr>
          <p:cNvSpPr txBox="1">
            <a:spLocks/>
          </p:cNvSpPr>
          <p:nvPr/>
        </p:nvSpPr>
        <p:spPr>
          <a:xfrm>
            <a:off x="1441964" y="4420155"/>
            <a:ext cx="7665086" cy="1590028"/>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FABF7E"/>
                </a:solidFill>
              </a:rPr>
              <a:t>Albert Gay, </a:t>
            </a:r>
            <a:r>
              <a:rPr lang="en-US" dirty="0">
                <a:solidFill>
                  <a:srgbClr val="FABF7E"/>
                </a:solidFill>
              </a:rPr>
              <a:t>Costella Green, </a:t>
            </a:r>
            <a:r>
              <a:rPr lang="en-US" sz="2800" dirty="0">
                <a:solidFill>
                  <a:srgbClr val="FABF7E"/>
                </a:solidFill>
              </a:rPr>
              <a:t>Tracy Johnson, Raylette Johnson, </a:t>
            </a:r>
            <a:r>
              <a:rPr lang="en-US" dirty="0">
                <a:solidFill>
                  <a:srgbClr val="FABF7E"/>
                </a:solidFill>
              </a:rPr>
              <a:t>Dr</a:t>
            </a:r>
            <a:r>
              <a:rPr lang="en-US" sz="2800" dirty="0">
                <a:solidFill>
                  <a:srgbClr val="FABF7E"/>
                </a:solidFill>
              </a:rPr>
              <a:t>. Marketa Robinson, and Dr. </a:t>
            </a:r>
            <a:r>
              <a:rPr lang="en-US" dirty="0">
                <a:solidFill>
                  <a:srgbClr val="FABF7E"/>
                </a:solidFill>
              </a:rPr>
              <a:t>Holly Raffle</a:t>
            </a:r>
            <a:r>
              <a:rPr lang="en-US" sz="2800" dirty="0">
                <a:solidFill>
                  <a:srgbClr val="FABF7E"/>
                </a:solidFill>
              </a:rPr>
              <a:t> </a:t>
            </a:r>
            <a:endParaRPr lang="en-US" dirty="0">
              <a:solidFill>
                <a:schemeClr val="bg1">
                  <a:alpha val="80000"/>
                </a:schemeClr>
              </a:solidFill>
            </a:endParaRPr>
          </a:p>
        </p:txBody>
      </p:sp>
      <p:pic>
        <p:nvPicPr>
          <p:cNvPr id="7" name="Picture 6" descr="Our History - UMADAOP Lucas County">
            <a:extLst>
              <a:ext uri="{FF2B5EF4-FFF2-40B4-BE49-F238E27FC236}">
                <a16:creationId xmlns:a16="http://schemas.microsoft.com/office/drawing/2014/main" id="{D3018127-3D7E-1BFE-AD4B-695D8724B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702" y="2264911"/>
            <a:ext cx="1220411" cy="1212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MADAOP">
            <a:extLst>
              <a:ext uri="{FF2B5EF4-FFF2-40B4-BE49-F238E27FC236}">
                <a16:creationId xmlns:a16="http://schemas.microsoft.com/office/drawing/2014/main" id="{A554CEA3-2A0F-62CD-3D95-985E471BC0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20869" y="3795578"/>
            <a:ext cx="1895272" cy="7107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10;&#10;Description automatically generated">
            <a:extLst>
              <a:ext uri="{FF2B5EF4-FFF2-40B4-BE49-F238E27FC236}">
                <a16:creationId xmlns:a16="http://schemas.microsoft.com/office/drawing/2014/main" id="{6719A769-00D3-1E98-D679-383E8A7F4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9817" y="4723373"/>
            <a:ext cx="2132180" cy="710727"/>
          </a:xfrm>
          <a:prstGeom prst="rect">
            <a:avLst/>
          </a:prstGeom>
        </p:spPr>
      </p:pic>
      <p:pic>
        <p:nvPicPr>
          <p:cNvPr id="10" name="Picture 4" descr="History - UMADAOP of Mansfield">
            <a:extLst>
              <a:ext uri="{FF2B5EF4-FFF2-40B4-BE49-F238E27FC236}">
                <a16:creationId xmlns:a16="http://schemas.microsoft.com/office/drawing/2014/main" id="{B21A8E0B-937C-5846-7BC9-DA861142DF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3068" y="5734448"/>
            <a:ext cx="1765680" cy="6096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for a company&#10;&#10;Description automatically generated">
            <a:extLst>
              <a:ext uri="{FF2B5EF4-FFF2-40B4-BE49-F238E27FC236}">
                <a16:creationId xmlns:a16="http://schemas.microsoft.com/office/drawing/2014/main" id="{83C7D72D-5734-96D4-9C18-BE4AEA91C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3838" y="280081"/>
            <a:ext cx="1500739" cy="795694"/>
          </a:xfrm>
          <a:prstGeom prst="rect">
            <a:avLst/>
          </a:prstGeom>
        </p:spPr>
      </p:pic>
      <p:pic>
        <p:nvPicPr>
          <p:cNvPr id="12" name="Picture 11" descr="A black rectangular sign with blue and yellow text&#10;&#10;Description automatically generated">
            <a:extLst>
              <a:ext uri="{FF2B5EF4-FFF2-40B4-BE49-F238E27FC236}">
                <a16:creationId xmlns:a16="http://schemas.microsoft.com/office/drawing/2014/main" id="{BCF68808-1F8C-7350-06BB-88A957E3F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2913" y="1454337"/>
            <a:ext cx="1473200" cy="660400"/>
          </a:xfrm>
          <a:prstGeom prst="rect">
            <a:avLst/>
          </a:prstGeom>
        </p:spPr>
      </p:pic>
    </p:spTree>
    <p:extLst>
      <p:ext uri="{BB962C8B-B14F-4D97-AF65-F5344CB8AC3E}">
        <p14:creationId xmlns:p14="http://schemas.microsoft.com/office/powerpoint/2010/main" val="2433767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9"/>
          <p:cNvSpPr txBox="1">
            <a:spLocks noGrp="1"/>
          </p:cNvSpPr>
          <p:nvPr>
            <p:ph type="title"/>
          </p:nvPr>
        </p:nvSpPr>
        <p:spPr>
          <a:xfrm>
            <a:off x="612949" y="-1"/>
            <a:ext cx="10975801" cy="1276141"/>
          </a:xfrm>
          <a:prstGeom prst="rect">
            <a:avLst/>
          </a:prstGeom>
          <a:noFill/>
          <a:ln>
            <a:noFill/>
          </a:ln>
        </p:spPr>
        <p:txBody>
          <a:bodyPr spcFirstLastPara="1" vert="horz" wrap="square" lIns="25400" tIns="25400" rIns="25400" bIns="25400" rtlCol="0" anchor="ctr" anchorCtr="0">
            <a:noAutofit/>
          </a:bodyPr>
          <a:lstStyle/>
          <a:p>
            <a:pPr>
              <a:lnSpc>
                <a:spcPct val="100000"/>
              </a:lnSpc>
              <a:spcBef>
                <a:spcPct val="0"/>
              </a:spcBef>
              <a:buClr>
                <a:srgbClr val="F7E7C8"/>
              </a:buClr>
              <a:buSzPts val="8960"/>
            </a:pPr>
            <a:r>
              <a:rPr lang="en-US" dirty="0">
                <a:solidFill>
                  <a:srgbClr val="FABF7E"/>
                </a:solidFill>
                <a:sym typeface="Ovo"/>
              </a:rPr>
              <a:t>Overview of the BIPOC PST</a:t>
            </a:r>
            <a:endParaRPr dirty="0">
              <a:solidFill>
                <a:srgbClr val="FABF7E"/>
              </a:solidFill>
            </a:endParaRPr>
          </a:p>
        </p:txBody>
      </p:sp>
      <p:pic>
        <p:nvPicPr>
          <p:cNvPr id="158" name="Google Shape;158;p9" descr="Picture 4"/>
          <p:cNvPicPr preferRelativeResize="0"/>
          <p:nvPr/>
        </p:nvPicPr>
        <p:blipFill rotWithShape="1">
          <a:blip r:embed="rId3">
            <a:alphaModFix/>
          </a:blip>
          <a:srcRect/>
          <a:stretch/>
        </p:blipFill>
        <p:spPr>
          <a:xfrm>
            <a:off x="3793228" y="2221480"/>
            <a:ext cx="4250864" cy="2284840"/>
          </a:xfrm>
          <a:prstGeom prst="rect">
            <a:avLst/>
          </a:prstGeom>
          <a:solidFill>
            <a:schemeClr val="bg1"/>
          </a:solidFill>
          <a:ln>
            <a:noFill/>
          </a:ln>
        </p:spPr>
      </p:pic>
      <p:sp>
        <p:nvSpPr>
          <p:cNvPr id="2" name="Slide Number Placeholder 1">
            <a:extLst>
              <a:ext uri="{FF2B5EF4-FFF2-40B4-BE49-F238E27FC236}">
                <a16:creationId xmlns:a16="http://schemas.microsoft.com/office/drawing/2014/main" id="{4A22BF4B-3FA4-766A-AF2C-0D5FD391F621}"/>
              </a:ext>
            </a:extLst>
          </p:cNvPr>
          <p:cNvSpPr>
            <a:spLocks noGrp="1"/>
          </p:cNvSpPr>
          <p:nvPr>
            <p:ph type="sldNum" idx="12"/>
          </p:nvPr>
        </p:nvSpPr>
        <p:spPr>
          <a:xfrm>
            <a:off x="3000375" y="3122808"/>
            <a:ext cx="92127" cy="241092"/>
          </a:xfrm>
        </p:spPr>
        <p:txBody>
          <a:bodyPr/>
          <a:lstStyle/>
          <a:p>
            <a:fld id="{00000000-1234-1234-1234-123412341234}" type="slidenum">
              <a:rPr lang="en-US" smtClean="0"/>
              <a:pPr/>
              <a:t>10</a:t>
            </a:fld>
            <a:endParaRPr lang="en-US"/>
          </a:p>
        </p:txBody>
      </p:sp>
      <p:pic>
        <p:nvPicPr>
          <p:cNvPr id="3" name="Picture 2">
            <a:extLst>
              <a:ext uri="{FF2B5EF4-FFF2-40B4-BE49-F238E27FC236}">
                <a16:creationId xmlns:a16="http://schemas.microsoft.com/office/drawing/2014/main" id="{692C87F1-8F72-9264-1060-08959D887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4"/>
          <p:cNvSpPr txBox="1">
            <a:spLocks noGrp="1"/>
          </p:cNvSpPr>
          <p:nvPr>
            <p:ph type="title"/>
          </p:nvPr>
        </p:nvSpPr>
        <p:spPr>
          <a:xfrm>
            <a:off x="603250" y="-1"/>
            <a:ext cx="10985500" cy="1346479"/>
          </a:xfrm>
          <a:prstGeom prst="rect">
            <a:avLst/>
          </a:prstGeom>
          <a:noFill/>
          <a:ln>
            <a:noFill/>
          </a:ln>
        </p:spPr>
        <p:txBody>
          <a:bodyPr spcFirstLastPara="1" vert="horz" wrap="square" lIns="25400" tIns="25400" rIns="25400" bIns="25400" rtlCol="0" anchor="ctr" anchorCtr="0">
            <a:normAutofit/>
          </a:bodyPr>
          <a:lstStyle/>
          <a:p>
            <a:pPr>
              <a:lnSpc>
                <a:spcPct val="100000"/>
              </a:lnSpc>
              <a:spcBef>
                <a:spcPct val="0"/>
              </a:spcBef>
              <a:buClr>
                <a:srgbClr val="F7E7C8"/>
              </a:buClr>
              <a:buSzPts val="8960"/>
            </a:pPr>
            <a:r>
              <a:rPr lang="en-US" dirty="0">
                <a:solidFill>
                  <a:srgbClr val="FABF7E"/>
                </a:solidFill>
                <a:sym typeface="Ovo"/>
              </a:rPr>
              <a:t>Anchors of  Focus</a:t>
            </a:r>
            <a:endParaRPr dirty="0">
              <a:solidFill>
                <a:srgbClr val="FABF7E"/>
              </a:solidFill>
            </a:endParaRPr>
          </a:p>
        </p:txBody>
      </p:sp>
      <p:grpSp>
        <p:nvGrpSpPr>
          <p:cNvPr id="226" name="Google Shape;226;p14"/>
          <p:cNvGrpSpPr/>
          <p:nvPr/>
        </p:nvGrpSpPr>
        <p:grpSpPr>
          <a:xfrm>
            <a:off x="4099633" y="1889090"/>
            <a:ext cx="3992734" cy="3942915"/>
            <a:chOff x="0" y="0"/>
            <a:chExt cx="9767751" cy="9894751"/>
          </a:xfrm>
        </p:grpSpPr>
        <p:pic>
          <p:nvPicPr>
            <p:cNvPr id="227" name="Google Shape;227;p14" descr="Content Placeholder 4"/>
            <p:cNvPicPr preferRelativeResize="0"/>
            <p:nvPr/>
          </p:nvPicPr>
          <p:blipFill rotWithShape="1">
            <a:blip r:embed="rId3">
              <a:alphaModFix/>
            </a:blip>
            <a:srcRect/>
            <a:stretch/>
          </p:blipFill>
          <p:spPr>
            <a:xfrm>
              <a:off x="215900" y="139700"/>
              <a:ext cx="9335951" cy="9335951"/>
            </a:xfrm>
            <a:prstGeom prst="rect">
              <a:avLst/>
            </a:prstGeom>
            <a:noFill/>
            <a:ln>
              <a:noFill/>
            </a:ln>
          </p:spPr>
        </p:pic>
        <p:pic>
          <p:nvPicPr>
            <p:cNvPr id="228" name="Google Shape;228;p14" descr="Content Placeholder 4"/>
            <p:cNvPicPr preferRelativeResize="0"/>
            <p:nvPr/>
          </p:nvPicPr>
          <p:blipFill rotWithShape="1">
            <a:blip r:embed="rId4">
              <a:alphaModFix/>
            </a:blip>
            <a:srcRect/>
            <a:stretch/>
          </p:blipFill>
          <p:spPr>
            <a:xfrm>
              <a:off x="0" y="0"/>
              <a:ext cx="9767751" cy="9894751"/>
            </a:xfrm>
            <a:prstGeom prst="rect">
              <a:avLst/>
            </a:prstGeom>
            <a:noFill/>
            <a:ln>
              <a:noFill/>
            </a:ln>
          </p:spPr>
        </p:pic>
      </p:grpSp>
      <p:sp>
        <p:nvSpPr>
          <p:cNvPr id="2" name="Slide Number Placeholder 1">
            <a:extLst>
              <a:ext uri="{FF2B5EF4-FFF2-40B4-BE49-F238E27FC236}">
                <a16:creationId xmlns:a16="http://schemas.microsoft.com/office/drawing/2014/main" id="{843AFA51-33DF-27C5-C03B-F9A7692DF4D9}"/>
              </a:ext>
            </a:extLst>
          </p:cNvPr>
          <p:cNvSpPr>
            <a:spLocks noGrp="1"/>
          </p:cNvSpPr>
          <p:nvPr>
            <p:ph type="sldNum" idx="12"/>
          </p:nvPr>
        </p:nvSpPr>
        <p:spPr>
          <a:xfrm>
            <a:off x="6003874" y="6578838"/>
            <a:ext cx="184253" cy="379591"/>
          </a:xfrm>
        </p:spPr>
        <p:txBody>
          <a:bodyPr/>
          <a:lstStyle/>
          <a:p>
            <a:fld id="{00000000-1234-1234-1234-123412341234}" type="slidenum">
              <a:rPr lang="en-US" smtClean="0"/>
              <a:pPr/>
              <a:t>11</a:t>
            </a:fld>
            <a:endParaRPr lang="en-US" dirty="0"/>
          </a:p>
        </p:txBody>
      </p:sp>
      <p:pic>
        <p:nvPicPr>
          <p:cNvPr id="3" name="Picture 2">
            <a:extLst>
              <a:ext uri="{FF2B5EF4-FFF2-40B4-BE49-F238E27FC236}">
                <a16:creationId xmlns:a16="http://schemas.microsoft.com/office/drawing/2014/main" id="{523876A8-3CE6-1D35-F6BE-AA247AE29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500"/>
                                        <p:tgtEl>
                                          <p:spTgt spid="226"/>
                                        </p:tgtEl>
                                        <p:attrNameLst>
                                          <p:attrName>ppt_w</p:attrName>
                                        </p:attrNameLst>
                                      </p:cBhvr>
                                      <p:tavLst>
                                        <p:tav tm="0">
                                          <p:val>
                                            <p:strVal val="0"/>
                                          </p:val>
                                        </p:tav>
                                        <p:tav tm="100000">
                                          <p:val>
                                            <p:strVal val="#ppt_w"/>
                                          </p:val>
                                        </p:tav>
                                      </p:tavLst>
                                    </p:anim>
                                    <p:anim calcmode="lin" valueType="num">
                                      <p:cBhvr additive="base">
                                        <p:cTn id="8" dur="500"/>
                                        <p:tgtEl>
                                          <p:spTgt spid="22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600126" y="-1"/>
            <a:ext cx="10985500" cy="1065125"/>
          </a:xfrm>
          <a:prstGeom prst="rect">
            <a:avLst/>
          </a:prstGeom>
          <a:noFill/>
          <a:ln>
            <a:noFill/>
          </a:ln>
        </p:spPr>
        <p:txBody>
          <a:bodyPr spcFirstLastPara="1" vert="horz" wrap="square" lIns="25400" tIns="25400" rIns="25400" bIns="25400" rtlCol="0" anchor="ctr" anchorCtr="0">
            <a:normAutofit/>
          </a:bodyPr>
          <a:lstStyle/>
          <a:p>
            <a:pPr>
              <a:lnSpc>
                <a:spcPct val="100000"/>
              </a:lnSpc>
              <a:spcBef>
                <a:spcPct val="0"/>
              </a:spcBef>
              <a:buClr>
                <a:srgbClr val="F7E7C8"/>
              </a:buClr>
              <a:buSzPts val="8960"/>
            </a:pPr>
            <a:r>
              <a:rPr lang="en-US" dirty="0">
                <a:solidFill>
                  <a:srgbClr val="FABF7E"/>
                </a:solidFill>
                <a:sym typeface="Ovo"/>
              </a:rPr>
              <a:t>The Background</a:t>
            </a:r>
            <a:endParaRPr dirty="0">
              <a:solidFill>
                <a:srgbClr val="FABF7E"/>
              </a:solidFill>
            </a:endParaRPr>
          </a:p>
        </p:txBody>
      </p:sp>
      <p:sp>
        <p:nvSpPr>
          <p:cNvPr id="164" name="Google Shape;164;p10"/>
          <p:cNvSpPr txBox="1">
            <a:spLocks noGrp="1"/>
          </p:cNvSpPr>
          <p:nvPr>
            <p:ph type="sldNum" idx="4294967295"/>
          </p:nvPr>
        </p:nvSpPr>
        <p:spPr>
          <a:xfrm>
            <a:off x="6000750" y="6538004"/>
            <a:ext cx="184253" cy="189796"/>
          </a:xfrm>
          <a:prstGeom prst="rect">
            <a:avLst/>
          </a:prstGeom>
          <a:noFill/>
          <a:ln>
            <a:noFill/>
          </a:ln>
        </p:spPr>
        <p:txBody>
          <a:bodyPr spcFirstLastPara="1" vert="horz" wrap="square" lIns="25400" tIns="25400" rIns="25400" bIns="25400" rtlCol="0" anchor="b" anchorCtr="0">
            <a:spAutoFit/>
          </a:bodyPr>
          <a:lstStyle/>
          <a:p>
            <a:pPr algn="ctr">
              <a:buClr>
                <a:srgbClr val="000000"/>
              </a:buClr>
              <a:buSzPts val="1800"/>
            </a:pPr>
            <a:fld id="{00000000-1234-1234-1234-123412341234}" type="slidenum">
              <a:rPr lang="en-US">
                <a:solidFill>
                  <a:srgbClr val="000000"/>
                </a:solidFill>
              </a:rPr>
              <a:pPr algn="ctr">
                <a:buClr>
                  <a:srgbClr val="000000"/>
                </a:buClr>
                <a:buSzPts val="1800"/>
              </a:pPr>
              <a:t>12</a:t>
            </a:fld>
            <a:endParaRPr/>
          </a:p>
        </p:txBody>
      </p:sp>
      <p:pic>
        <p:nvPicPr>
          <p:cNvPr id="165" name="Google Shape;165;p10" descr="Picture 4"/>
          <p:cNvPicPr preferRelativeResize="0"/>
          <p:nvPr/>
        </p:nvPicPr>
        <p:blipFill rotWithShape="1">
          <a:blip r:embed="rId3">
            <a:alphaModFix/>
          </a:blip>
          <a:srcRect t="4691" b="12283"/>
          <a:stretch/>
        </p:blipFill>
        <p:spPr>
          <a:xfrm>
            <a:off x="-36210" y="1337109"/>
            <a:ext cx="12690502" cy="7138398"/>
          </a:xfrm>
          <a:prstGeom prst="rect">
            <a:avLst/>
          </a:prstGeom>
          <a:noFill/>
          <a:ln>
            <a:noFill/>
          </a:ln>
        </p:spPr>
      </p:pic>
      <p:pic>
        <p:nvPicPr>
          <p:cNvPr id="2" name="Picture 1">
            <a:extLst>
              <a:ext uri="{FF2B5EF4-FFF2-40B4-BE49-F238E27FC236}">
                <a16:creationId xmlns:a16="http://schemas.microsoft.com/office/drawing/2014/main" id="{5CE7785E-B9F6-8BC4-A4C9-E2FE5A14E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16337"/>
            <a:ext cx="12192000" cy="55598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txBox="1">
            <a:spLocks noGrp="1"/>
          </p:cNvSpPr>
          <p:nvPr>
            <p:ph type="title"/>
          </p:nvPr>
        </p:nvSpPr>
        <p:spPr>
          <a:xfrm>
            <a:off x="603250" y="0"/>
            <a:ext cx="10985500" cy="1002332"/>
          </a:xfrm>
          <a:prstGeom prst="rect">
            <a:avLst/>
          </a:prstGeom>
          <a:noFill/>
          <a:ln>
            <a:noFill/>
          </a:ln>
        </p:spPr>
        <p:txBody>
          <a:bodyPr spcFirstLastPara="1" vert="horz" wrap="square" lIns="25400" tIns="25400" rIns="25400" bIns="25400" rtlCol="0" anchor="ctr" anchorCtr="0">
            <a:normAutofit/>
          </a:bodyPr>
          <a:lstStyle/>
          <a:p>
            <a:pPr>
              <a:lnSpc>
                <a:spcPct val="100000"/>
              </a:lnSpc>
              <a:spcBef>
                <a:spcPct val="0"/>
              </a:spcBef>
              <a:buClr>
                <a:srgbClr val="F7E7C8"/>
              </a:buClr>
              <a:buSzPts val="8960"/>
            </a:pPr>
            <a:r>
              <a:rPr lang="en-US" dirty="0">
                <a:solidFill>
                  <a:srgbClr val="FABF7E"/>
                </a:solidFill>
                <a:sym typeface="Ovo"/>
              </a:rPr>
              <a:t>Healing Circles</a:t>
            </a:r>
            <a:endParaRPr dirty="0">
              <a:solidFill>
                <a:srgbClr val="FABF7E"/>
              </a:solidFill>
            </a:endParaRPr>
          </a:p>
        </p:txBody>
      </p:sp>
      <p:grpSp>
        <p:nvGrpSpPr>
          <p:cNvPr id="139" name="Google Shape;139;p7"/>
          <p:cNvGrpSpPr/>
          <p:nvPr/>
        </p:nvGrpSpPr>
        <p:grpSpPr>
          <a:xfrm>
            <a:off x="1732513" y="978130"/>
            <a:ext cx="8726974" cy="5066881"/>
            <a:chOff x="-1" y="0"/>
            <a:chExt cx="17453947" cy="10133760"/>
          </a:xfrm>
        </p:grpSpPr>
        <p:pic>
          <p:nvPicPr>
            <p:cNvPr id="140" name="Google Shape;140;p7" descr="Content Placeholder 4"/>
            <p:cNvPicPr preferRelativeResize="0"/>
            <p:nvPr/>
          </p:nvPicPr>
          <p:blipFill rotWithShape="1">
            <a:blip r:embed="rId3">
              <a:alphaModFix/>
            </a:blip>
            <a:srcRect b="22945"/>
            <a:stretch/>
          </p:blipFill>
          <p:spPr>
            <a:xfrm>
              <a:off x="215900" y="139700"/>
              <a:ext cx="17022146" cy="9574959"/>
            </a:xfrm>
            <a:prstGeom prst="rect">
              <a:avLst/>
            </a:prstGeom>
            <a:noFill/>
            <a:ln>
              <a:noFill/>
            </a:ln>
          </p:spPr>
        </p:pic>
        <p:pic>
          <p:nvPicPr>
            <p:cNvPr id="141" name="Google Shape;141;p7" descr="Content Placeholder 4"/>
            <p:cNvPicPr preferRelativeResize="0"/>
            <p:nvPr/>
          </p:nvPicPr>
          <p:blipFill rotWithShape="1">
            <a:blip r:embed="rId4">
              <a:alphaModFix/>
            </a:blip>
            <a:srcRect/>
            <a:stretch/>
          </p:blipFill>
          <p:spPr>
            <a:xfrm>
              <a:off x="-1" y="0"/>
              <a:ext cx="17453947" cy="10133760"/>
            </a:xfrm>
            <a:prstGeom prst="rect">
              <a:avLst/>
            </a:prstGeom>
            <a:noFill/>
            <a:ln>
              <a:noFill/>
            </a:ln>
          </p:spPr>
        </p:pic>
      </p:grpSp>
      <p:pic>
        <p:nvPicPr>
          <p:cNvPr id="142" name="Google Shape;142;p7" descr="Picture 3"/>
          <p:cNvPicPr preferRelativeResize="0"/>
          <p:nvPr/>
        </p:nvPicPr>
        <p:blipFill rotWithShape="1">
          <a:blip r:embed="rId5">
            <a:alphaModFix amt="70000"/>
          </a:blip>
          <a:srcRect/>
          <a:stretch/>
        </p:blipFill>
        <p:spPr>
          <a:xfrm>
            <a:off x="3846424" y="2385203"/>
            <a:ext cx="3852368" cy="3852368"/>
          </a:xfrm>
          <a:prstGeom prst="rect">
            <a:avLst/>
          </a:prstGeom>
          <a:noFill/>
          <a:ln>
            <a:noFill/>
          </a:ln>
        </p:spPr>
      </p:pic>
      <p:sp>
        <p:nvSpPr>
          <p:cNvPr id="2" name="Slide Number Placeholder 1">
            <a:extLst>
              <a:ext uri="{FF2B5EF4-FFF2-40B4-BE49-F238E27FC236}">
                <a16:creationId xmlns:a16="http://schemas.microsoft.com/office/drawing/2014/main" id="{8423EEDE-EE1A-431B-7ED2-F897EBDC9FBB}"/>
              </a:ext>
            </a:extLst>
          </p:cNvPr>
          <p:cNvSpPr>
            <a:spLocks noGrp="1"/>
          </p:cNvSpPr>
          <p:nvPr>
            <p:ph type="sldNum" idx="12"/>
          </p:nvPr>
        </p:nvSpPr>
        <p:spPr>
          <a:xfrm>
            <a:off x="3000375" y="3122808"/>
            <a:ext cx="92127" cy="241092"/>
          </a:xfrm>
        </p:spPr>
        <p:txBody>
          <a:bodyPr/>
          <a:lstStyle/>
          <a:p>
            <a:fld id="{00000000-1234-1234-1234-123412341234}" type="slidenum">
              <a:rPr lang="en-US" smtClean="0"/>
              <a:pPr/>
              <a:t>13</a:t>
            </a:fld>
            <a:endParaRPr lang="en-US"/>
          </a:p>
        </p:txBody>
      </p:sp>
      <p:pic>
        <p:nvPicPr>
          <p:cNvPr id="3" name="Picture 2">
            <a:extLst>
              <a:ext uri="{FF2B5EF4-FFF2-40B4-BE49-F238E27FC236}">
                <a16:creationId xmlns:a16="http://schemas.microsoft.com/office/drawing/2014/main" id="{53D1510F-15DE-72E7-48D8-67A002813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p:tgtEl>
                                          <p:spTgt spid="142"/>
                                        </p:tgtEl>
                                        <p:attrNameLst>
                                          <p:attrName>ppt_w</p:attrName>
                                        </p:attrNameLst>
                                      </p:cBhvr>
                                      <p:tavLst>
                                        <p:tav tm="0">
                                          <p:val>
                                            <p:strVal val="0"/>
                                          </p:val>
                                        </p:tav>
                                        <p:tav tm="100000">
                                          <p:val>
                                            <p:strVal val="#ppt_w"/>
                                          </p:val>
                                        </p:tav>
                                      </p:tavLst>
                                    </p:anim>
                                    <p:anim calcmode="lin" valueType="num">
                                      <p:cBhvr additive="base">
                                        <p:cTn id="8" dur="500"/>
                                        <p:tgtEl>
                                          <p:spTgt spid="14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4" name="Google Shape;234;p15" descr="Picture 4"/>
          <p:cNvPicPr preferRelativeResize="0"/>
          <p:nvPr/>
        </p:nvPicPr>
        <p:blipFill rotWithShape="1">
          <a:blip r:embed="rId3">
            <a:alphaModFix/>
          </a:blip>
          <a:srcRect t="14264" b="828"/>
          <a:stretch/>
        </p:blipFill>
        <p:spPr>
          <a:xfrm>
            <a:off x="-21410" y="1341208"/>
            <a:ext cx="12234842" cy="6882101"/>
          </a:xfrm>
          <a:prstGeom prst="rect">
            <a:avLst/>
          </a:prstGeom>
          <a:noFill/>
          <a:ln>
            <a:noFill/>
          </a:ln>
        </p:spPr>
      </p:pic>
      <p:sp>
        <p:nvSpPr>
          <p:cNvPr id="233" name="Google Shape;233;p15"/>
          <p:cNvSpPr txBox="1">
            <a:spLocks noGrp="1"/>
          </p:cNvSpPr>
          <p:nvPr>
            <p:ph type="title"/>
          </p:nvPr>
        </p:nvSpPr>
        <p:spPr>
          <a:xfrm>
            <a:off x="603250" y="0"/>
            <a:ext cx="10985500" cy="1002332"/>
          </a:xfrm>
          <a:prstGeom prst="rect">
            <a:avLst/>
          </a:prstGeom>
          <a:noFill/>
          <a:ln>
            <a:noFill/>
          </a:ln>
        </p:spPr>
        <p:txBody>
          <a:bodyPr spcFirstLastPara="1" vert="horz" wrap="square" lIns="25400" tIns="25400" rIns="25400" bIns="25400" rtlCol="0" anchor="ctr" anchorCtr="0">
            <a:normAutofit/>
          </a:bodyPr>
          <a:lstStyle/>
          <a:p>
            <a:pPr>
              <a:lnSpc>
                <a:spcPct val="100000"/>
              </a:lnSpc>
              <a:spcBef>
                <a:spcPct val="0"/>
              </a:spcBef>
              <a:buClr>
                <a:srgbClr val="F7E7C8"/>
              </a:buClr>
              <a:buSzPts val="8960"/>
            </a:pPr>
            <a:r>
              <a:rPr lang="en-US" dirty="0">
                <a:solidFill>
                  <a:srgbClr val="FABF7E"/>
                </a:solidFill>
                <a:sym typeface="Ovo"/>
              </a:rPr>
              <a:t>Harm</a:t>
            </a:r>
            <a:endParaRPr dirty="0">
              <a:solidFill>
                <a:srgbClr val="FABF7E"/>
              </a:solidFill>
            </a:endParaRPr>
          </a:p>
        </p:txBody>
      </p:sp>
      <p:sp>
        <p:nvSpPr>
          <p:cNvPr id="2" name="Slide Number Placeholder 1">
            <a:extLst>
              <a:ext uri="{FF2B5EF4-FFF2-40B4-BE49-F238E27FC236}">
                <a16:creationId xmlns:a16="http://schemas.microsoft.com/office/drawing/2014/main" id="{BFA851E9-65C9-D842-4CBF-2E04BE7A5FEA}"/>
              </a:ext>
            </a:extLst>
          </p:cNvPr>
          <p:cNvSpPr>
            <a:spLocks noGrp="1"/>
          </p:cNvSpPr>
          <p:nvPr>
            <p:ph type="sldNum" idx="12"/>
          </p:nvPr>
        </p:nvSpPr>
        <p:spPr>
          <a:xfrm>
            <a:off x="3000375" y="2984310"/>
            <a:ext cx="92127" cy="379591"/>
          </a:xfrm>
        </p:spPr>
        <p:txBody>
          <a:bodyPr/>
          <a:lstStyle/>
          <a:p>
            <a:fld id="{00000000-1234-1234-1234-123412341234}" type="slidenum">
              <a:rPr lang="en-US" smtClean="0"/>
              <a:pPr/>
              <a:t>14</a:t>
            </a:fld>
            <a:endParaRPr lang="en-US"/>
          </a:p>
        </p:txBody>
      </p:sp>
      <p:pic>
        <p:nvPicPr>
          <p:cNvPr id="4" name="Picture 3">
            <a:extLst>
              <a:ext uri="{FF2B5EF4-FFF2-40B4-BE49-F238E27FC236}">
                <a16:creationId xmlns:a16="http://schemas.microsoft.com/office/drawing/2014/main" id="{B8D0057A-0430-4D0A-72DB-DAEF1937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67322"/>
            <a:ext cx="12192000" cy="55598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9"/>
          <p:cNvSpPr txBox="1">
            <a:spLocks noGrp="1"/>
          </p:cNvSpPr>
          <p:nvPr>
            <p:ph type="title"/>
          </p:nvPr>
        </p:nvSpPr>
        <p:spPr>
          <a:xfrm>
            <a:off x="603250" y="0"/>
            <a:ext cx="10985500" cy="1205802"/>
          </a:xfrm>
          <a:prstGeom prst="rect">
            <a:avLst/>
          </a:prstGeom>
          <a:noFill/>
          <a:ln>
            <a:noFill/>
          </a:ln>
        </p:spPr>
        <p:txBody>
          <a:bodyPr spcFirstLastPara="1" vert="horz" wrap="square" lIns="25400" tIns="25400" rIns="25400" bIns="25400" rtlCol="0" anchor="ctr" anchorCtr="0">
            <a:normAutofit/>
          </a:bodyPr>
          <a:lstStyle/>
          <a:p>
            <a:pPr>
              <a:lnSpc>
                <a:spcPct val="100000"/>
              </a:lnSpc>
              <a:spcBef>
                <a:spcPct val="0"/>
              </a:spcBef>
              <a:buClr>
                <a:srgbClr val="F7E7C8"/>
              </a:buClr>
              <a:buSzPts val="8960"/>
            </a:pPr>
            <a:r>
              <a:rPr lang="en-US" dirty="0">
                <a:solidFill>
                  <a:srgbClr val="FABF7E"/>
                </a:solidFill>
                <a:sym typeface="Ovo"/>
              </a:rPr>
              <a:t>Substance Use/Misuse</a:t>
            </a:r>
            <a:endParaRPr dirty="0">
              <a:solidFill>
                <a:srgbClr val="FABF7E"/>
              </a:solidFill>
            </a:endParaRPr>
          </a:p>
        </p:txBody>
      </p:sp>
      <p:grpSp>
        <p:nvGrpSpPr>
          <p:cNvPr id="263" name="Google Shape;263;p19"/>
          <p:cNvGrpSpPr/>
          <p:nvPr/>
        </p:nvGrpSpPr>
        <p:grpSpPr>
          <a:xfrm>
            <a:off x="3092502" y="1550729"/>
            <a:ext cx="6406334" cy="4406356"/>
            <a:chOff x="0" y="0"/>
            <a:chExt cx="12812666" cy="8812711"/>
          </a:xfrm>
        </p:grpSpPr>
        <p:pic>
          <p:nvPicPr>
            <p:cNvPr id="264" name="Google Shape;264;p19" descr="Image"/>
            <p:cNvPicPr preferRelativeResize="0"/>
            <p:nvPr/>
          </p:nvPicPr>
          <p:blipFill rotWithShape="1">
            <a:blip r:embed="rId3">
              <a:alphaModFix/>
            </a:blip>
            <a:srcRect/>
            <a:stretch/>
          </p:blipFill>
          <p:spPr>
            <a:xfrm>
              <a:off x="215900" y="139700"/>
              <a:ext cx="12380866" cy="8253911"/>
            </a:xfrm>
            <a:prstGeom prst="rect">
              <a:avLst/>
            </a:prstGeom>
            <a:noFill/>
            <a:ln>
              <a:noFill/>
            </a:ln>
          </p:spPr>
        </p:pic>
        <p:pic>
          <p:nvPicPr>
            <p:cNvPr id="265" name="Google Shape;265;p19" descr="Image"/>
            <p:cNvPicPr preferRelativeResize="0"/>
            <p:nvPr/>
          </p:nvPicPr>
          <p:blipFill rotWithShape="1">
            <a:blip r:embed="rId4">
              <a:alphaModFix/>
            </a:blip>
            <a:srcRect/>
            <a:stretch/>
          </p:blipFill>
          <p:spPr>
            <a:xfrm>
              <a:off x="0" y="0"/>
              <a:ext cx="12812666" cy="8812711"/>
            </a:xfrm>
            <a:prstGeom prst="rect">
              <a:avLst/>
            </a:prstGeom>
            <a:noFill/>
            <a:ln>
              <a:noFill/>
            </a:ln>
          </p:spPr>
        </p:pic>
      </p:grpSp>
      <p:sp>
        <p:nvSpPr>
          <p:cNvPr id="2" name="Slide Number Placeholder 1">
            <a:extLst>
              <a:ext uri="{FF2B5EF4-FFF2-40B4-BE49-F238E27FC236}">
                <a16:creationId xmlns:a16="http://schemas.microsoft.com/office/drawing/2014/main" id="{0B44AAF2-980C-A49E-6389-429C2DE6F9D5}"/>
              </a:ext>
            </a:extLst>
          </p:cNvPr>
          <p:cNvSpPr>
            <a:spLocks noGrp="1"/>
          </p:cNvSpPr>
          <p:nvPr>
            <p:ph type="sldNum" idx="12"/>
          </p:nvPr>
        </p:nvSpPr>
        <p:spPr>
          <a:xfrm>
            <a:off x="3000375" y="2984310"/>
            <a:ext cx="92127" cy="379591"/>
          </a:xfrm>
        </p:spPr>
        <p:txBody>
          <a:bodyPr/>
          <a:lstStyle/>
          <a:p>
            <a:fld id="{00000000-1234-1234-1234-123412341234}" type="slidenum">
              <a:rPr lang="en-US" smtClean="0"/>
              <a:pPr/>
              <a:t>15</a:t>
            </a:fld>
            <a:endParaRPr lang="en-US"/>
          </a:p>
        </p:txBody>
      </p:sp>
      <p:pic>
        <p:nvPicPr>
          <p:cNvPr id="3" name="Picture 2">
            <a:extLst>
              <a:ext uri="{FF2B5EF4-FFF2-40B4-BE49-F238E27FC236}">
                <a16:creationId xmlns:a16="http://schemas.microsoft.com/office/drawing/2014/main" id="{06F13428-7D1E-92A7-2489-6A5368650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8"/>
          <p:cNvSpPr txBox="1">
            <a:spLocks noGrp="1"/>
          </p:cNvSpPr>
          <p:nvPr>
            <p:ph type="title"/>
          </p:nvPr>
        </p:nvSpPr>
        <p:spPr>
          <a:xfrm>
            <a:off x="603250" y="-1"/>
            <a:ext cx="10985500" cy="1115367"/>
          </a:xfrm>
          <a:prstGeom prst="rect">
            <a:avLst/>
          </a:prstGeom>
          <a:noFill/>
          <a:ln>
            <a:noFill/>
          </a:ln>
        </p:spPr>
        <p:txBody>
          <a:bodyPr spcFirstLastPara="1" vert="horz" wrap="square" lIns="25400" tIns="25400" rIns="25400" bIns="25400" rtlCol="0" anchor="ctr" anchorCtr="0">
            <a:normAutofit/>
          </a:bodyPr>
          <a:lstStyle/>
          <a:p>
            <a:pPr>
              <a:lnSpc>
                <a:spcPct val="100000"/>
              </a:lnSpc>
              <a:spcBef>
                <a:spcPct val="0"/>
              </a:spcBef>
              <a:buClr>
                <a:srgbClr val="F7E7C8"/>
              </a:buClr>
              <a:buSzPts val="8960"/>
            </a:pPr>
            <a:r>
              <a:rPr lang="en-US" dirty="0">
                <a:solidFill>
                  <a:srgbClr val="FABF7E"/>
                </a:solidFill>
                <a:sym typeface="Ovo"/>
              </a:rPr>
              <a:t>Health &amp; Behavioral Health Disparities</a:t>
            </a:r>
            <a:endParaRPr dirty="0">
              <a:solidFill>
                <a:srgbClr val="FABF7E"/>
              </a:solidFill>
            </a:endParaRPr>
          </a:p>
        </p:txBody>
      </p:sp>
      <p:grpSp>
        <p:nvGrpSpPr>
          <p:cNvPr id="255" name="Google Shape;255;p18"/>
          <p:cNvGrpSpPr/>
          <p:nvPr/>
        </p:nvGrpSpPr>
        <p:grpSpPr>
          <a:xfrm>
            <a:off x="1782409" y="1203315"/>
            <a:ext cx="8627182" cy="5010749"/>
            <a:chOff x="-1" y="-1"/>
            <a:chExt cx="17254363" cy="10021495"/>
          </a:xfrm>
        </p:grpSpPr>
        <p:pic>
          <p:nvPicPr>
            <p:cNvPr id="256" name="Google Shape;256;p18" descr="Picture 4"/>
            <p:cNvPicPr preferRelativeResize="0"/>
            <p:nvPr/>
          </p:nvPicPr>
          <p:blipFill rotWithShape="1">
            <a:blip r:embed="rId3">
              <a:alphaModFix/>
            </a:blip>
            <a:srcRect t="17997" b="184"/>
            <a:stretch/>
          </p:blipFill>
          <p:spPr>
            <a:xfrm>
              <a:off x="215900" y="139700"/>
              <a:ext cx="16822563" cy="9462694"/>
            </a:xfrm>
            <a:prstGeom prst="rect">
              <a:avLst/>
            </a:prstGeom>
            <a:noFill/>
            <a:ln>
              <a:noFill/>
            </a:ln>
          </p:spPr>
        </p:pic>
        <p:pic>
          <p:nvPicPr>
            <p:cNvPr id="257" name="Google Shape;257;p18" descr="Picture 4"/>
            <p:cNvPicPr preferRelativeResize="0"/>
            <p:nvPr/>
          </p:nvPicPr>
          <p:blipFill rotWithShape="1">
            <a:blip r:embed="rId4">
              <a:alphaModFix/>
            </a:blip>
            <a:srcRect/>
            <a:stretch/>
          </p:blipFill>
          <p:spPr>
            <a:xfrm>
              <a:off x="-1" y="-1"/>
              <a:ext cx="17254363" cy="10021495"/>
            </a:xfrm>
            <a:prstGeom prst="rect">
              <a:avLst/>
            </a:prstGeom>
            <a:noFill/>
            <a:ln>
              <a:noFill/>
            </a:ln>
          </p:spPr>
        </p:pic>
      </p:grpSp>
      <p:sp>
        <p:nvSpPr>
          <p:cNvPr id="2" name="Slide Number Placeholder 1">
            <a:extLst>
              <a:ext uri="{FF2B5EF4-FFF2-40B4-BE49-F238E27FC236}">
                <a16:creationId xmlns:a16="http://schemas.microsoft.com/office/drawing/2014/main" id="{E72ABAF8-26E6-FC71-DFDB-635E032D9638}"/>
              </a:ext>
            </a:extLst>
          </p:cNvPr>
          <p:cNvSpPr>
            <a:spLocks noGrp="1"/>
          </p:cNvSpPr>
          <p:nvPr>
            <p:ph type="sldNum" idx="12"/>
          </p:nvPr>
        </p:nvSpPr>
        <p:spPr>
          <a:xfrm>
            <a:off x="3000375" y="2984310"/>
            <a:ext cx="92127" cy="379591"/>
          </a:xfrm>
        </p:spPr>
        <p:txBody>
          <a:bodyPr/>
          <a:lstStyle/>
          <a:p>
            <a:fld id="{00000000-1234-1234-1234-123412341234}" type="slidenum">
              <a:rPr lang="en-US" smtClean="0"/>
              <a:pPr/>
              <a:t>16</a:t>
            </a:fld>
            <a:endParaRPr lang="en-US"/>
          </a:p>
        </p:txBody>
      </p:sp>
      <p:pic>
        <p:nvPicPr>
          <p:cNvPr id="3" name="Picture 2">
            <a:extLst>
              <a:ext uri="{FF2B5EF4-FFF2-40B4-BE49-F238E27FC236}">
                <a16:creationId xmlns:a16="http://schemas.microsoft.com/office/drawing/2014/main" id="{7E5108D1-2FBC-657D-22AE-94970A4AAB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5" name="Picture 4" descr="A cloud with words in the shape of a cloud&#10;&#10;Description automatically generated">
            <a:extLst>
              <a:ext uri="{FF2B5EF4-FFF2-40B4-BE49-F238E27FC236}">
                <a16:creationId xmlns:a16="http://schemas.microsoft.com/office/drawing/2014/main" id="{777B128A-E2BC-9D79-192D-2CB5714FD080}"/>
              </a:ext>
            </a:extLst>
          </p:cNvPr>
          <p:cNvPicPr>
            <a:picLocks noChangeAspect="1"/>
          </p:cNvPicPr>
          <p:nvPr/>
        </p:nvPicPr>
        <p:blipFill>
          <a:blip r:embed="rId3"/>
          <a:stretch>
            <a:fillRect/>
          </a:stretch>
        </p:blipFill>
        <p:spPr>
          <a:xfrm>
            <a:off x="0" y="1021461"/>
            <a:ext cx="12192000" cy="4815078"/>
          </a:xfrm>
          <a:prstGeom prst="rect">
            <a:avLst/>
          </a:prstGeom>
        </p:spPr>
      </p:pic>
      <p:grpSp>
        <p:nvGrpSpPr>
          <p:cNvPr id="271" name="Google Shape;271;p20"/>
          <p:cNvGrpSpPr/>
          <p:nvPr/>
        </p:nvGrpSpPr>
        <p:grpSpPr>
          <a:xfrm>
            <a:off x="-178085" y="0"/>
            <a:ext cx="12522485" cy="6698750"/>
            <a:chOff x="0" y="0"/>
            <a:chExt cx="13316412" cy="9674661"/>
          </a:xfrm>
        </p:grpSpPr>
        <p:pic>
          <p:nvPicPr>
            <p:cNvPr id="273" name="Google Shape;273;p20" descr="Content Placeholder 3"/>
            <p:cNvPicPr preferRelativeResize="0"/>
            <p:nvPr/>
          </p:nvPicPr>
          <p:blipFill rotWithShape="1">
            <a:blip r:embed="rId4">
              <a:alphaModFix/>
            </a:blip>
            <a:srcRect/>
            <a:stretch/>
          </p:blipFill>
          <p:spPr>
            <a:xfrm>
              <a:off x="0" y="0"/>
              <a:ext cx="13316412" cy="9674661"/>
            </a:xfrm>
            <a:prstGeom prst="rect">
              <a:avLst/>
            </a:prstGeom>
            <a:noFill/>
            <a:ln>
              <a:noFill/>
            </a:ln>
          </p:spPr>
        </p:pic>
        <p:pic>
          <p:nvPicPr>
            <p:cNvPr id="272" name="Google Shape;272;p20" descr="Content Placeholder 3"/>
            <p:cNvPicPr preferRelativeResize="0"/>
            <p:nvPr/>
          </p:nvPicPr>
          <p:blipFill rotWithShape="1">
            <a:blip r:embed="rId5">
              <a:alphaModFix/>
            </a:blip>
            <a:srcRect/>
            <a:stretch/>
          </p:blipFill>
          <p:spPr>
            <a:xfrm>
              <a:off x="215900" y="139700"/>
              <a:ext cx="12884612" cy="9115861"/>
            </a:xfrm>
            <a:prstGeom prst="rect">
              <a:avLst/>
            </a:prstGeom>
            <a:noFill/>
            <a:ln>
              <a:noFill/>
            </a:ln>
          </p:spPr>
        </p:pic>
      </p:grpSp>
      <p:pic>
        <p:nvPicPr>
          <p:cNvPr id="3" name="Picture 2">
            <a:extLst>
              <a:ext uri="{FF2B5EF4-FFF2-40B4-BE49-F238E27FC236}">
                <a16:creationId xmlns:a16="http://schemas.microsoft.com/office/drawing/2014/main" id="{3E39D8D1-741D-C86E-B0E8-B640016C7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
        <p:nvSpPr>
          <p:cNvPr id="270" name="Google Shape;270;p20"/>
          <p:cNvSpPr txBox="1">
            <a:spLocks noGrp="1"/>
          </p:cNvSpPr>
          <p:nvPr>
            <p:ph type="title"/>
          </p:nvPr>
        </p:nvSpPr>
        <p:spPr>
          <a:xfrm>
            <a:off x="603250" y="285750"/>
            <a:ext cx="10985500" cy="716582"/>
          </a:xfrm>
          <a:prstGeom prst="rect">
            <a:avLst/>
          </a:prstGeom>
          <a:noFill/>
          <a:ln>
            <a:noFill/>
          </a:ln>
        </p:spPr>
        <p:txBody>
          <a:bodyPr spcFirstLastPara="1" vert="horz" wrap="square" lIns="25400" tIns="25400" rIns="25400" bIns="25400" rtlCol="0" anchor="t" anchorCtr="0">
            <a:normAutofit/>
          </a:bodyPr>
          <a:lstStyle/>
          <a:p>
            <a:pPr algn="ctr">
              <a:buClr>
                <a:srgbClr val="F7E7C8"/>
              </a:buClr>
              <a:buSzPts val="8960"/>
            </a:pPr>
            <a:r>
              <a:rPr lang="en-US" dirty="0">
                <a:solidFill>
                  <a:srgbClr val="C00000"/>
                </a:solidFill>
                <a:sym typeface="Ovo"/>
              </a:rPr>
              <a:t>Equity</a:t>
            </a:r>
            <a:endParaRPr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5" fill="hold" nodeType="clickEffect">
                                  <p:stCondLst>
                                    <p:cond delay="0"/>
                                  </p:stCondLst>
                                  <p:childTnLst>
                                    <p:animEffect transition="out" filter="randombar(vertical)">
                                      <p:cBhvr>
                                        <p:cTn id="6" dur="20000"/>
                                        <p:tgtEl>
                                          <p:spTgt spid="271"/>
                                        </p:tgtEl>
                                      </p:cBhvr>
                                    </p:animEffect>
                                    <p:set>
                                      <p:cBhvr>
                                        <p:cTn id="7" dur="1" fill="hold">
                                          <p:stCondLst>
                                            <p:cond delay="19999"/>
                                          </p:stCondLst>
                                        </p:cTn>
                                        <p:tgtEl>
                                          <p:spTgt spid="2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5" name="Picture 4" descr="Doctor and patient in exam room">
            <a:extLst>
              <a:ext uri="{FF2B5EF4-FFF2-40B4-BE49-F238E27FC236}">
                <a16:creationId xmlns:a16="http://schemas.microsoft.com/office/drawing/2014/main" id="{71E50046-1136-F5DF-6EC3-3D0EB380C9DD}"/>
              </a:ext>
            </a:extLst>
          </p:cNvPr>
          <p:cNvPicPr>
            <a:picLocks noChangeAspect="1"/>
          </p:cNvPicPr>
          <p:nvPr/>
        </p:nvPicPr>
        <p:blipFill>
          <a:blip r:embed="rId3">
            <a:alphaModFix/>
            <a:extLst>
              <a:ext uri="{28A0092B-C50C-407E-A947-70E740481C1C}">
                <a14:useLocalDpi xmlns:a14="http://schemas.microsoft.com/office/drawing/2010/main" val="0"/>
              </a:ext>
            </a:extLst>
          </a:blip>
          <a:srcRect b="15747"/>
          <a:stretch/>
        </p:blipFill>
        <p:spPr>
          <a:xfrm>
            <a:off x="20" y="10"/>
            <a:ext cx="12191980" cy="6856614"/>
          </a:xfrm>
          <a:prstGeom prst="rect">
            <a:avLst/>
          </a:prstGeom>
        </p:spPr>
      </p:pic>
      <p:sp>
        <p:nvSpPr>
          <p:cNvPr id="247" name="Google Shape;247;p17"/>
          <p:cNvSpPr txBox="1">
            <a:spLocks noGrp="1"/>
          </p:cNvSpPr>
          <p:nvPr>
            <p:ph type="title"/>
          </p:nvPr>
        </p:nvSpPr>
        <p:spPr>
          <a:xfrm>
            <a:off x="996275" y="744909"/>
            <a:ext cx="10190071" cy="3145855"/>
          </a:xfrm>
          <a:prstGeom prst="rect">
            <a:avLst/>
          </a:prstGeom>
        </p:spPr>
        <p:txBody>
          <a:bodyPr spcFirstLastPara="1" vert="horz" lIns="91440" tIns="45720" rIns="91440" bIns="45720" rtlCol="0" anchor="b" anchorCtr="0">
            <a:normAutofit/>
          </a:bodyPr>
          <a:lstStyle/>
          <a:p>
            <a:pPr algn="ctr">
              <a:lnSpc>
                <a:spcPct val="100000"/>
              </a:lnSpc>
              <a:spcBef>
                <a:spcPct val="0"/>
              </a:spcBef>
              <a:buClr>
                <a:srgbClr val="F7E7C8"/>
              </a:buClr>
              <a:buSzPts val="8960"/>
            </a:pPr>
            <a:r>
              <a:rPr lang="en-US" sz="5400" dirty="0">
                <a:solidFill>
                  <a:srgbClr val="FABF7E"/>
                </a:solidFill>
                <a:sym typeface="Ovo"/>
              </a:rPr>
              <a:t>Health Equity</a:t>
            </a:r>
            <a:endParaRPr lang="en-US" sz="5400" dirty="0">
              <a:solidFill>
                <a:srgbClr val="FABF7E"/>
              </a:solidFill>
            </a:endParaRPr>
          </a:p>
        </p:txBody>
      </p:sp>
      <p:sp>
        <p:nvSpPr>
          <p:cNvPr id="248" name="Google Shape;248;p17"/>
          <p:cNvSpPr txBox="1"/>
          <p:nvPr/>
        </p:nvSpPr>
        <p:spPr>
          <a:xfrm>
            <a:off x="1218708" y="4069780"/>
            <a:ext cx="9781327" cy="2056617"/>
          </a:xfrm>
          <a:prstGeom prst="rect">
            <a:avLst/>
          </a:prstGeom>
        </p:spPr>
        <p:txBody>
          <a:bodyPr spcFirstLastPara="1" vert="horz" lIns="91440" tIns="45720" rIns="91440" bIns="45720" rtlCol="0" anchor="t" anchorCtr="0">
            <a:normAutofit/>
          </a:bodyPr>
          <a:lstStyle/>
          <a:p>
            <a:pPr algn="ctr">
              <a:lnSpc>
                <a:spcPct val="110000"/>
              </a:lnSpc>
              <a:spcBef>
                <a:spcPts val="1000"/>
              </a:spcBef>
              <a:buClr>
                <a:schemeClr val="accent1"/>
              </a:buClr>
              <a:buSzPts val="2400"/>
            </a:pPr>
            <a:r>
              <a:rPr lang="en-US" sz="2200" u="sng" dirty="0">
                <a:solidFill>
                  <a:srgbClr val="FFFFFF"/>
                </a:solidFill>
                <a:sym typeface="Helvetica Neue"/>
                <a:hlinkClick r:id="rId4">
                  <a:extLst>
                    <a:ext uri="{A12FA001-AC4F-418D-AE19-62706E023703}">
                      <ahyp:hlinkClr xmlns:ahyp="http://schemas.microsoft.com/office/drawing/2018/hyperlinkcolor" val="tx"/>
                    </a:ext>
                  </a:extLst>
                </a:hlinkClick>
              </a:rPr>
              <a:t>https://youtu.be/PTaLFmnS_jo</a:t>
            </a:r>
            <a:endParaRPr lang="en-US" sz="2200" dirty="0">
              <a:solidFill>
                <a:srgbClr val="FFFFFF"/>
              </a:solidFill>
            </a:endParaRPr>
          </a:p>
        </p:txBody>
      </p:sp>
      <p:sp>
        <p:nvSpPr>
          <p:cNvPr id="2" name="Slide Number Placeholder 1">
            <a:extLst>
              <a:ext uri="{FF2B5EF4-FFF2-40B4-BE49-F238E27FC236}">
                <a16:creationId xmlns:a16="http://schemas.microsoft.com/office/drawing/2014/main" id="{1F3E6371-36A8-8ADC-F4A9-760F2A194A92}"/>
              </a:ext>
            </a:extLst>
          </p:cNvPr>
          <p:cNvSpPr>
            <a:spLocks noGrp="1"/>
          </p:cNvSpPr>
          <p:nvPr>
            <p:ph type="sldNum" idx="12"/>
          </p:nvPr>
        </p:nvSpPr>
        <p:spPr>
          <a:xfrm>
            <a:off x="8610600" y="6327648"/>
            <a:ext cx="2743200" cy="365125"/>
          </a:xfrm>
        </p:spPr>
        <p:txBody>
          <a:bodyPr vert="horz" lIns="91440" tIns="45720" rIns="91440" bIns="45720" rtlCol="0" anchor="ctr">
            <a:normAutofit/>
          </a:bodyPr>
          <a:lstStyle/>
          <a:p>
            <a:pPr algn="r">
              <a:spcAft>
                <a:spcPts val="600"/>
              </a:spcAft>
            </a:pPr>
            <a:fld id="{00000000-1234-1234-1234-123412341234}" type="slidenum">
              <a:rPr lang="en-US">
                <a:solidFill>
                  <a:srgbClr val="FFFFFF"/>
                </a:solidFill>
              </a:rPr>
              <a:pPr algn="r">
                <a:spcAft>
                  <a:spcPts val="600"/>
                </a:spcAft>
              </a:pPr>
              <a:t>18</a:t>
            </a:fld>
            <a:endParaRPr lang="en-US">
              <a:solidFill>
                <a:srgbClr val="FFFFFF"/>
              </a:solidFill>
            </a:endParaRPr>
          </a:p>
        </p:txBody>
      </p:sp>
      <p:pic>
        <p:nvPicPr>
          <p:cNvPr id="3" name="Picture 2">
            <a:extLst>
              <a:ext uri="{FF2B5EF4-FFF2-40B4-BE49-F238E27FC236}">
                <a16:creationId xmlns:a16="http://schemas.microsoft.com/office/drawing/2014/main" id="{051329A9-449F-3D60-1091-6C4E9C9B4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47"/>
                                        </p:tgtEl>
                                        <p:attrNameLst>
                                          <p:attrName>style.visibility</p:attrName>
                                        </p:attrNameLst>
                                      </p:cBhvr>
                                      <p:to>
                                        <p:strVal val="visible"/>
                                      </p:to>
                                    </p:set>
                                    <p:animEffect transition="in" filter="fade">
                                      <p:cBhvr>
                                        <p:cTn id="7" dur="7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5" name="Picture 4" descr="A vintage weighing scales">
            <a:extLst>
              <a:ext uri="{FF2B5EF4-FFF2-40B4-BE49-F238E27FC236}">
                <a16:creationId xmlns:a16="http://schemas.microsoft.com/office/drawing/2014/main" id="{59FA25C7-4015-AF5C-880E-61F3A7445581}"/>
              </a:ext>
            </a:extLst>
          </p:cNvPr>
          <p:cNvPicPr>
            <a:picLocks noChangeAspect="1"/>
          </p:cNvPicPr>
          <p:nvPr/>
        </p:nvPicPr>
        <p:blipFill>
          <a:blip r:embed="rId3">
            <a:alphaModFix/>
            <a:extLst>
              <a:ext uri="{28A0092B-C50C-407E-A947-70E740481C1C}">
                <a14:useLocalDpi xmlns:a14="http://schemas.microsoft.com/office/drawing/2010/main" val="0"/>
              </a:ext>
            </a:extLst>
          </a:blip>
          <a:srcRect t="17995" b="44466"/>
          <a:stretch/>
        </p:blipFill>
        <p:spPr>
          <a:xfrm>
            <a:off x="20" y="1376"/>
            <a:ext cx="12191980" cy="6856624"/>
          </a:xfrm>
          <a:prstGeom prst="rect">
            <a:avLst/>
          </a:prstGeom>
        </p:spPr>
      </p:pic>
      <p:sp>
        <p:nvSpPr>
          <p:cNvPr id="293" name="Google Shape;293;p23"/>
          <p:cNvSpPr txBox="1">
            <a:spLocks noGrp="1"/>
          </p:cNvSpPr>
          <p:nvPr>
            <p:ph type="title"/>
          </p:nvPr>
        </p:nvSpPr>
        <p:spPr>
          <a:xfrm>
            <a:off x="674727" y="3533561"/>
            <a:ext cx="6198566" cy="2603208"/>
          </a:xfrm>
          <a:prstGeom prst="rect">
            <a:avLst/>
          </a:prstGeom>
        </p:spPr>
        <p:txBody>
          <a:bodyPr spcFirstLastPara="1" vert="horz" lIns="91440" tIns="45720" rIns="91440" bIns="45720" rtlCol="0" anchor="b" anchorCtr="0">
            <a:normAutofit/>
          </a:bodyPr>
          <a:lstStyle/>
          <a:p>
            <a:pPr>
              <a:lnSpc>
                <a:spcPct val="100000"/>
              </a:lnSpc>
              <a:spcBef>
                <a:spcPct val="0"/>
              </a:spcBef>
              <a:buClr>
                <a:srgbClr val="F7E7C8"/>
              </a:buClr>
              <a:buSzPts val="8960"/>
            </a:pPr>
            <a:r>
              <a:rPr lang="en-US" sz="5400" dirty="0">
                <a:solidFill>
                  <a:srgbClr val="FABF7E"/>
                </a:solidFill>
                <a:sym typeface="Ovo"/>
              </a:rPr>
              <a:t>Justice</a:t>
            </a:r>
            <a:endParaRPr lang="en-US" sz="5400" dirty="0">
              <a:solidFill>
                <a:srgbClr val="FABF7E"/>
              </a:solidFill>
            </a:endParaRPr>
          </a:p>
        </p:txBody>
      </p:sp>
      <p:sp>
        <p:nvSpPr>
          <p:cNvPr id="2" name="Slide Number Placeholder 1">
            <a:extLst>
              <a:ext uri="{FF2B5EF4-FFF2-40B4-BE49-F238E27FC236}">
                <a16:creationId xmlns:a16="http://schemas.microsoft.com/office/drawing/2014/main" id="{BC23B26F-C900-A092-59F9-8717DB5998F4}"/>
              </a:ext>
            </a:extLst>
          </p:cNvPr>
          <p:cNvSpPr>
            <a:spLocks noGrp="1"/>
          </p:cNvSpPr>
          <p:nvPr>
            <p:ph type="sldNum" idx="12"/>
          </p:nvPr>
        </p:nvSpPr>
        <p:spPr>
          <a:xfrm>
            <a:off x="8610600" y="6324600"/>
            <a:ext cx="2743200" cy="365125"/>
          </a:xfrm>
        </p:spPr>
        <p:txBody>
          <a:bodyPr vert="horz" lIns="91440" tIns="45720" rIns="91440" bIns="45720" rtlCol="0" anchor="ctr">
            <a:normAutofit/>
          </a:bodyPr>
          <a:lstStyle/>
          <a:p>
            <a:pPr algn="r">
              <a:spcAft>
                <a:spcPts val="600"/>
              </a:spcAft>
            </a:pPr>
            <a:fld id="{00000000-1234-1234-1234-123412341234}" type="slidenum">
              <a:rPr lang="en-US">
                <a:solidFill>
                  <a:srgbClr val="FFFFFF"/>
                </a:solidFill>
              </a:rPr>
              <a:pPr algn="r">
                <a:spcAft>
                  <a:spcPts val="600"/>
                </a:spcAft>
              </a:pPr>
              <a:t>19</a:t>
            </a:fld>
            <a:endParaRPr lang="en-US">
              <a:solidFill>
                <a:srgbClr val="FFFFFF"/>
              </a:solidFill>
            </a:endParaRPr>
          </a:p>
        </p:txBody>
      </p:sp>
      <p:pic>
        <p:nvPicPr>
          <p:cNvPr id="3" name="Picture 2">
            <a:extLst>
              <a:ext uri="{FF2B5EF4-FFF2-40B4-BE49-F238E27FC236}">
                <a16:creationId xmlns:a16="http://schemas.microsoft.com/office/drawing/2014/main" id="{93FD8E86-EC0E-7A7D-EE49-008B93740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fontScale="90000"/>
          </a:bodyPr>
          <a:lstStyle/>
          <a:p>
            <a:r>
              <a:rPr lang="en-US" dirty="0">
                <a:solidFill>
                  <a:srgbClr val="FABF7E"/>
                </a:solidFill>
              </a:rPr>
              <a:t>By attending this session participants will be able to:</a:t>
            </a:r>
          </a:p>
        </p:txBody>
      </p:sp>
      <p:sp>
        <p:nvSpPr>
          <p:cNvPr id="3" name="Content Placeholder 2">
            <a:extLst>
              <a:ext uri="{FF2B5EF4-FFF2-40B4-BE49-F238E27FC236}">
                <a16:creationId xmlns:a16="http://schemas.microsoft.com/office/drawing/2014/main" id="{28D1F8E6-DA88-629E-2935-9C1A44A7DF57}"/>
              </a:ext>
            </a:extLst>
          </p:cNvPr>
          <p:cNvSpPr>
            <a:spLocks noGrp="1"/>
          </p:cNvSpPr>
          <p:nvPr>
            <p:ph idx="1"/>
          </p:nvPr>
        </p:nvSpPr>
        <p:spPr>
          <a:xfrm>
            <a:off x="629195" y="1627232"/>
            <a:ext cx="10515600" cy="4195763"/>
          </a:xfrm>
        </p:spPr>
        <p:txBody>
          <a:bodyPr>
            <a:normAutofit fontScale="85000" lnSpcReduction="10000"/>
          </a:bodyPr>
          <a:lstStyle/>
          <a:p>
            <a:r>
              <a:rPr lang="en-US" dirty="0"/>
              <a:t>Recognize the research supporting affinity groups, and how they can support Ohio’s workforce development projects. </a:t>
            </a:r>
          </a:p>
          <a:p>
            <a:r>
              <a:rPr lang="en-US" dirty="0"/>
              <a:t>Describe how the Substance Abuse Prevention Skills Training (SAPST) was adapted so that it is more relevant for people who identify as Black/African American, Hispanic/Latinx, Asian, Native American/Indigenous, or People of Color without compromising or deleting its core components. </a:t>
            </a:r>
          </a:p>
          <a:p>
            <a:r>
              <a:rPr lang="en-US" dirty="0"/>
              <a:t>Name the unique supports and learning opportunities provided by Ohio’s BIPOC Affinity Group Prevention Skills Training (PST) Initiative to achieve career advancement within the field of Prevention. </a:t>
            </a:r>
          </a:p>
          <a:p>
            <a:pPr marL="0" indent="0">
              <a:buNone/>
            </a:pPr>
            <a:endParaRPr lang="en-US" dirty="0"/>
          </a:p>
          <a:p>
            <a:endParaRPr lang="en-US" dirty="0"/>
          </a:p>
        </p:txBody>
      </p:sp>
      <p:pic>
        <p:nvPicPr>
          <p:cNvPr id="11" name="Picture 10">
            <a:extLst>
              <a:ext uri="{FF2B5EF4-FFF2-40B4-BE49-F238E27FC236}">
                <a16:creationId xmlns:a16="http://schemas.microsoft.com/office/drawing/2014/main" id="{C880CF53-4097-5194-23E3-8EB3F4C0E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2398621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ross section of young plant and roots">
            <a:extLst>
              <a:ext uri="{FF2B5EF4-FFF2-40B4-BE49-F238E27FC236}">
                <a16:creationId xmlns:a16="http://schemas.microsoft.com/office/drawing/2014/main" id="{858782D0-4CCF-49D1-06F9-03A3E8C147E2}"/>
              </a:ext>
            </a:extLst>
          </p:cNvPr>
          <p:cNvPicPr>
            <a:picLocks noChangeAspect="1"/>
          </p:cNvPicPr>
          <p:nvPr/>
        </p:nvPicPr>
        <p:blipFill rotWithShape="1">
          <a:blip r:embed="rId3"/>
          <a:srcRect t="2423" b="1890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3D8D4845-A099-DEA2-B40D-212407CD23F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400" dirty="0">
                <a:solidFill>
                  <a:srgbClr val="FABF7E"/>
                </a:solidFill>
              </a:rPr>
              <a:t>Root Causes</a:t>
            </a:r>
          </a:p>
        </p:txBody>
      </p:sp>
      <p:pic>
        <p:nvPicPr>
          <p:cNvPr id="3" name="Picture 2">
            <a:extLst>
              <a:ext uri="{FF2B5EF4-FFF2-40B4-BE49-F238E27FC236}">
                <a16:creationId xmlns:a16="http://schemas.microsoft.com/office/drawing/2014/main" id="{2177CB84-1059-A7F5-FBC1-ED3892438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698309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ine of binary code">
            <a:extLst>
              <a:ext uri="{FF2B5EF4-FFF2-40B4-BE49-F238E27FC236}">
                <a16:creationId xmlns:a16="http://schemas.microsoft.com/office/drawing/2014/main" id="{0208FE12-4D6F-BFF5-4A84-82727D8B080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b="3037"/>
          <a:stretch/>
        </p:blipFill>
        <p:spPr>
          <a:xfrm>
            <a:off x="20" y="10"/>
            <a:ext cx="12191980" cy="6856614"/>
          </a:xfrm>
          <a:prstGeom prst="rect">
            <a:avLst/>
          </a:prstGeom>
        </p:spPr>
      </p:pic>
      <p:sp>
        <p:nvSpPr>
          <p:cNvPr id="2" name="Title 1">
            <a:extLst>
              <a:ext uri="{FF2B5EF4-FFF2-40B4-BE49-F238E27FC236}">
                <a16:creationId xmlns:a16="http://schemas.microsoft.com/office/drawing/2014/main" id="{9660E29A-2542-CB9F-61B6-7B5AF33711B8}"/>
              </a:ext>
            </a:extLst>
          </p:cNvPr>
          <p:cNvSpPr>
            <a:spLocks noGrp="1"/>
          </p:cNvSpPr>
          <p:nvPr>
            <p:ph type="title"/>
          </p:nvPr>
        </p:nvSpPr>
        <p:spPr>
          <a:xfrm>
            <a:off x="996275" y="744909"/>
            <a:ext cx="10190071" cy="3145855"/>
          </a:xfrm>
        </p:spPr>
        <p:txBody>
          <a:bodyPr vert="horz" lIns="91440" tIns="45720" rIns="91440" bIns="45720" rtlCol="0" anchor="b">
            <a:normAutofit/>
          </a:bodyPr>
          <a:lstStyle/>
          <a:p>
            <a:pPr algn="ctr">
              <a:lnSpc>
                <a:spcPct val="100000"/>
              </a:lnSpc>
              <a:spcBef>
                <a:spcPct val="0"/>
              </a:spcBef>
            </a:pPr>
            <a:r>
              <a:rPr lang="en-US" sz="5400">
                <a:solidFill>
                  <a:srgbClr val="FFFFFF"/>
                </a:solidFill>
              </a:rPr>
              <a:t>Decoding </a:t>
            </a:r>
          </a:p>
        </p:txBody>
      </p:sp>
      <p:pic>
        <p:nvPicPr>
          <p:cNvPr id="4" name="Picture 3">
            <a:extLst>
              <a:ext uri="{FF2B5EF4-FFF2-40B4-BE49-F238E27FC236}">
                <a16:creationId xmlns:a16="http://schemas.microsoft.com/office/drawing/2014/main" id="{5448AA48-B543-2F17-C100-18D5D6F19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
        <p:nvSpPr>
          <p:cNvPr id="3" name="Text Placeholder 2">
            <a:extLst>
              <a:ext uri="{FF2B5EF4-FFF2-40B4-BE49-F238E27FC236}">
                <a16:creationId xmlns:a16="http://schemas.microsoft.com/office/drawing/2014/main" id="{CAB8F7CC-0DF1-3016-5F44-CE05A3CD3DBD}"/>
              </a:ext>
            </a:extLst>
          </p:cNvPr>
          <p:cNvSpPr>
            <a:spLocks noGrp="1"/>
          </p:cNvSpPr>
          <p:nvPr>
            <p:ph type="body" idx="1"/>
          </p:nvPr>
        </p:nvSpPr>
        <p:spPr>
          <a:xfrm>
            <a:off x="598560" y="1915172"/>
            <a:ext cx="10985500" cy="4128006"/>
          </a:xfrm>
        </p:spPr>
        <p:txBody>
          <a:bodyPr/>
          <a:lstStyle/>
          <a:p>
            <a:pPr marL="44005" indent="0">
              <a:buNone/>
            </a:pPr>
            <a:endParaRPr lang="en-US" dirty="0"/>
          </a:p>
        </p:txBody>
      </p:sp>
      <p:pic>
        <p:nvPicPr>
          <p:cNvPr id="9" name="Picture 2" descr="The 8 Dimensions of Wellness - Workplace Wellness Lab">
            <a:extLst>
              <a:ext uri="{FF2B5EF4-FFF2-40B4-BE49-F238E27FC236}">
                <a16:creationId xmlns:a16="http://schemas.microsoft.com/office/drawing/2014/main" id="{EC67BCAD-A3CC-8325-99F5-71E4FEBBB383}"/>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19" y="0"/>
            <a:ext cx="4870303" cy="314585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oogle Shape;240;p16">
            <a:extLst>
              <a:ext uri="{FF2B5EF4-FFF2-40B4-BE49-F238E27FC236}">
                <a16:creationId xmlns:a16="http://schemas.microsoft.com/office/drawing/2014/main" id="{12F93DC6-1E2C-300B-B0E1-AAF5359A4C1D}"/>
              </a:ext>
            </a:extLst>
          </p:cNvPr>
          <p:cNvGrpSpPr/>
          <p:nvPr/>
        </p:nvGrpSpPr>
        <p:grpSpPr>
          <a:xfrm>
            <a:off x="7782448" y="3235373"/>
            <a:ext cx="4359310" cy="3066640"/>
            <a:chOff x="0" y="0"/>
            <a:chExt cx="11184491" cy="10397515"/>
          </a:xfrm>
        </p:grpSpPr>
        <p:pic>
          <p:nvPicPr>
            <p:cNvPr id="14" name="Google Shape;242;p16" descr="Picture 4">
              <a:extLst>
                <a:ext uri="{FF2B5EF4-FFF2-40B4-BE49-F238E27FC236}">
                  <a16:creationId xmlns:a16="http://schemas.microsoft.com/office/drawing/2014/main" id="{704063C6-5AD3-01A1-3DFF-14807DDF7E6F}"/>
                </a:ext>
              </a:extLst>
            </p:cNvPr>
            <p:cNvPicPr preferRelativeResize="0"/>
            <p:nvPr/>
          </p:nvPicPr>
          <p:blipFill rotWithShape="1">
            <a:blip r:embed="rId5">
              <a:alphaModFix/>
            </a:blip>
            <a:srcRect/>
            <a:stretch/>
          </p:blipFill>
          <p:spPr>
            <a:xfrm>
              <a:off x="0" y="0"/>
              <a:ext cx="11184491" cy="10397515"/>
            </a:xfrm>
            <a:prstGeom prst="rect">
              <a:avLst/>
            </a:prstGeom>
            <a:noFill/>
            <a:ln>
              <a:noFill/>
            </a:ln>
          </p:spPr>
        </p:pic>
        <p:pic>
          <p:nvPicPr>
            <p:cNvPr id="12" name="Google Shape;241;p16" descr="Picture 4">
              <a:extLst>
                <a:ext uri="{FF2B5EF4-FFF2-40B4-BE49-F238E27FC236}">
                  <a16:creationId xmlns:a16="http://schemas.microsoft.com/office/drawing/2014/main" id="{81530B80-1C00-442F-2B95-4EA261935DA5}"/>
                </a:ext>
              </a:extLst>
            </p:cNvPr>
            <p:cNvPicPr preferRelativeResize="0"/>
            <p:nvPr/>
          </p:nvPicPr>
          <p:blipFill rotWithShape="1">
            <a:blip r:embed="rId6">
              <a:alphaModFix amt="50000"/>
            </a:blip>
            <a:srcRect/>
            <a:stretch/>
          </p:blipFill>
          <p:spPr>
            <a:xfrm>
              <a:off x="215900" y="139700"/>
              <a:ext cx="10752691" cy="9838715"/>
            </a:xfrm>
            <a:prstGeom prst="rect">
              <a:avLst/>
            </a:prstGeom>
            <a:noFill/>
            <a:ln>
              <a:noFill/>
            </a:ln>
          </p:spPr>
        </p:pic>
      </p:grpSp>
    </p:spTree>
    <p:extLst>
      <p:ext uri="{BB962C8B-B14F-4D97-AF65-F5344CB8AC3E}">
        <p14:creationId xmlns:p14="http://schemas.microsoft.com/office/powerpoint/2010/main" val="296313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vertical)">
                                      <p:cBhvr>
                                        <p:cTn id="7" dur="3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vertical)">
                                      <p:cBhvr>
                                        <p:cTn id="1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B9D7F-AD92-C49D-1709-C7DC16D22636}"/>
              </a:ext>
            </a:extLst>
          </p:cNvPr>
          <p:cNvSpPr>
            <a:spLocks noGrp="1"/>
          </p:cNvSpPr>
          <p:nvPr>
            <p:ph type="title"/>
          </p:nvPr>
        </p:nvSpPr>
        <p:spPr>
          <a:xfrm>
            <a:off x="603250" y="0"/>
            <a:ext cx="10985500" cy="1163422"/>
          </a:xfrm>
        </p:spPr>
        <p:txBody>
          <a:bodyPr anchor="ctr" anchorCtr="0">
            <a:normAutofit/>
          </a:bodyPr>
          <a:lstStyle/>
          <a:p>
            <a:r>
              <a:rPr lang="en-US" dirty="0">
                <a:solidFill>
                  <a:srgbClr val="FABF7E"/>
                </a:solidFill>
              </a:rPr>
              <a:t>Defining Wellness </a:t>
            </a:r>
          </a:p>
        </p:txBody>
      </p:sp>
      <p:pic>
        <p:nvPicPr>
          <p:cNvPr id="1026" name="Picture 2" descr="The 8 Dimensions of Wellness - Workplace Wellness Lab">
            <a:extLst>
              <a:ext uri="{FF2B5EF4-FFF2-40B4-BE49-F238E27FC236}">
                <a16:creationId xmlns:a16="http://schemas.microsoft.com/office/drawing/2014/main" id="{1519242F-B71B-E58F-5FDD-F35C79D87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028" y="1320983"/>
            <a:ext cx="7031944" cy="45421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69C924-9A24-4DF9-4110-DA8B89214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4198986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240" name="Google Shape;240;p16"/>
          <p:cNvGrpSpPr/>
          <p:nvPr/>
        </p:nvGrpSpPr>
        <p:grpSpPr>
          <a:xfrm>
            <a:off x="3299876" y="1103254"/>
            <a:ext cx="5592247" cy="5198759"/>
            <a:chOff x="0" y="0"/>
            <a:chExt cx="11184491" cy="10397515"/>
          </a:xfrm>
        </p:grpSpPr>
        <p:pic>
          <p:nvPicPr>
            <p:cNvPr id="241" name="Google Shape;241;p16" descr="Picture 4"/>
            <p:cNvPicPr preferRelativeResize="0"/>
            <p:nvPr/>
          </p:nvPicPr>
          <p:blipFill rotWithShape="1">
            <a:blip r:embed="rId3">
              <a:alphaModFix/>
            </a:blip>
            <a:srcRect/>
            <a:stretch/>
          </p:blipFill>
          <p:spPr>
            <a:xfrm>
              <a:off x="215900" y="139700"/>
              <a:ext cx="10752691" cy="9838715"/>
            </a:xfrm>
            <a:prstGeom prst="rect">
              <a:avLst/>
            </a:prstGeom>
            <a:noFill/>
            <a:ln>
              <a:noFill/>
            </a:ln>
          </p:spPr>
        </p:pic>
        <p:pic>
          <p:nvPicPr>
            <p:cNvPr id="242" name="Google Shape;242;p16" descr="Picture 4"/>
            <p:cNvPicPr preferRelativeResize="0"/>
            <p:nvPr/>
          </p:nvPicPr>
          <p:blipFill rotWithShape="1">
            <a:blip r:embed="rId4">
              <a:alphaModFix/>
            </a:blip>
            <a:srcRect/>
            <a:stretch/>
          </p:blipFill>
          <p:spPr>
            <a:xfrm>
              <a:off x="0" y="0"/>
              <a:ext cx="11184491" cy="10397515"/>
            </a:xfrm>
            <a:prstGeom prst="rect">
              <a:avLst/>
            </a:prstGeom>
            <a:noFill/>
            <a:ln>
              <a:noFill/>
            </a:ln>
          </p:spPr>
        </p:pic>
      </p:grpSp>
      <p:sp>
        <p:nvSpPr>
          <p:cNvPr id="2" name="Slide Number Placeholder 1">
            <a:extLst>
              <a:ext uri="{FF2B5EF4-FFF2-40B4-BE49-F238E27FC236}">
                <a16:creationId xmlns:a16="http://schemas.microsoft.com/office/drawing/2014/main" id="{85806321-5F7F-ED47-09E5-21ED22444F48}"/>
              </a:ext>
            </a:extLst>
          </p:cNvPr>
          <p:cNvSpPr>
            <a:spLocks noGrp="1"/>
          </p:cNvSpPr>
          <p:nvPr>
            <p:ph type="sldNum" idx="12"/>
          </p:nvPr>
        </p:nvSpPr>
        <p:spPr>
          <a:xfrm>
            <a:off x="6003874" y="6444390"/>
            <a:ext cx="184253" cy="379591"/>
          </a:xfrm>
        </p:spPr>
        <p:txBody>
          <a:bodyPr/>
          <a:lstStyle/>
          <a:p>
            <a:fld id="{00000000-1234-1234-1234-123412341234}" type="slidenum">
              <a:rPr lang="en-US" smtClean="0"/>
              <a:pPr/>
              <a:t>23</a:t>
            </a:fld>
            <a:endParaRPr lang="en-US" dirty="0"/>
          </a:p>
        </p:txBody>
      </p:sp>
      <p:pic>
        <p:nvPicPr>
          <p:cNvPr id="3" name="Picture 2">
            <a:extLst>
              <a:ext uri="{FF2B5EF4-FFF2-40B4-BE49-F238E27FC236}">
                <a16:creationId xmlns:a16="http://schemas.microsoft.com/office/drawing/2014/main" id="{545DA349-79E1-132E-7753-210C2C3F7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pic>
        <p:nvPicPr>
          <p:cNvPr id="9" name="Picture 8">
            <a:extLst>
              <a:ext uri="{FF2B5EF4-FFF2-40B4-BE49-F238E27FC236}">
                <a16:creationId xmlns:a16="http://schemas.microsoft.com/office/drawing/2014/main" id="{9E013A58-E2BD-670B-D592-1A400BB31C16}"/>
              </a:ext>
            </a:extLst>
          </p:cNvPr>
          <p:cNvPicPr>
            <a:picLocks noChangeAspect="1"/>
          </p:cNvPicPr>
          <p:nvPr/>
        </p:nvPicPr>
        <p:blipFill>
          <a:blip r:embed="rId6"/>
          <a:stretch>
            <a:fillRect/>
          </a:stretch>
        </p:blipFill>
        <p:spPr>
          <a:xfrm>
            <a:off x="3050417" y="176831"/>
            <a:ext cx="6091163" cy="6091163"/>
          </a:xfrm>
          <a:prstGeom prst="rect">
            <a:avLst/>
          </a:prstGeom>
        </p:spPr>
      </p:pic>
      <p:sp>
        <p:nvSpPr>
          <p:cNvPr id="239" name="Google Shape;239;p16"/>
          <p:cNvSpPr txBox="1">
            <a:spLocks noGrp="1"/>
          </p:cNvSpPr>
          <p:nvPr>
            <p:ph type="title"/>
          </p:nvPr>
        </p:nvSpPr>
        <p:spPr>
          <a:xfrm>
            <a:off x="603248" y="0"/>
            <a:ext cx="10985500" cy="1069235"/>
          </a:xfrm>
          <a:prstGeom prst="rect">
            <a:avLst/>
          </a:prstGeom>
          <a:noFill/>
          <a:ln>
            <a:noFill/>
          </a:ln>
        </p:spPr>
        <p:txBody>
          <a:bodyPr spcFirstLastPara="1" vert="horz" wrap="square" lIns="25400" tIns="25400" rIns="25400" bIns="25400" rtlCol="0" anchor="ctr" anchorCtr="0">
            <a:normAutofit/>
          </a:bodyPr>
          <a:lstStyle/>
          <a:p>
            <a:r>
              <a:rPr lang="en-US" dirty="0">
                <a:solidFill>
                  <a:srgbClr val="FABF7E"/>
                </a:solidFill>
                <a:sym typeface="Ovo"/>
              </a:rPr>
              <a:t>Determining Health</a:t>
            </a:r>
            <a:endParaRPr dirty="0">
              <a:solidFill>
                <a:srgbClr val="FABF7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2" fill="hold" nodeType="clickEffect">
                                  <p:stCondLst>
                                    <p:cond delay="0"/>
                                  </p:stCondLst>
                                  <p:childTnLst>
                                    <p:anim calcmode="lin" valueType="num">
                                      <p:cBhvr>
                                        <p:cTn id="6" dur="2000"/>
                                        <p:tgtEl>
                                          <p:spTgt spid="9"/>
                                        </p:tgtEl>
                                        <p:attrNameLst>
                                          <p:attrName>ppt_x</p:attrName>
                                        </p:attrNameLst>
                                      </p:cBhvr>
                                      <p:tavLst>
                                        <p:tav tm="0">
                                          <p:val>
                                            <p:strVal val="ppt_x"/>
                                          </p:val>
                                        </p:tav>
                                        <p:tav tm="100000">
                                          <p:val>
                                            <p:strVal val="ppt_x+ppt_w/2"/>
                                          </p:val>
                                        </p:tav>
                                      </p:tavLst>
                                    </p:anim>
                                    <p:anim calcmode="lin" valueType="num">
                                      <p:cBhvr>
                                        <p:cTn id="7" dur="2000"/>
                                        <p:tgtEl>
                                          <p:spTgt spid="9"/>
                                        </p:tgtEl>
                                        <p:attrNameLst>
                                          <p:attrName>ppt_y</p:attrName>
                                        </p:attrNameLst>
                                      </p:cBhvr>
                                      <p:tavLst>
                                        <p:tav tm="0">
                                          <p:val>
                                            <p:strVal val="ppt_y"/>
                                          </p:val>
                                        </p:tav>
                                        <p:tav tm="100000">
                                          <p:val>
                                            <p:strVal val="ppt_y"/>
                                          </p:val>
                                        </p:tav>
                                      </p:tavLst>
                                    </p:anim>
                                    <p:anim calcmode="lin" valueType="num">
                                      <p:cBhvr>
                                        <p:cTn id="8" dur="2000"/>
                                        <p:tgtEl>
                                          <p:spTgt spid="9"/>
                                        </p:tgtEl>
                                        <p:attrNameLst>
                                          <p:attrName>ppt_w</p:attrName>
                                        </p:attrNameLst>
                                      </p:cBhvr>
                                      <p:tavLst>
                                        <p:tav tm="0">
                                          <p:val>
                                            <p:strVal val="ppt_w"/>
                                          </p:val>
                                        </p:tav>
                                        <p:tav tm="100000">
                                          <p:val>
                                            <p:fltVal val="0"/>
                                          </p:val>
                                        </p:tav>
                                      </p:tavLst>
                                    </p:anim>
                                    <p:anim calcmode="lin" valueType="num">
                                      <p:cBhvr>
                                        <p:cTn id="9" dur="2000"/>
                                        <p:tgtEl>
                                          <p:spTgt spid="9"/>
                                        </p:tgtEl>
                                        <p:attrNameLst>
                                          <p:attrName>ppt_h</p:attrName>
                                        </p:attrNameLst>
                                      </p:cBhvr>
                                      <p:tavLst>
                                        <p:tav tm="0">
                                          <p:val>
                                            <p:strVal val="ppt_h"/>
                                          </p:val>
                                        </p:tav>
                                        <p:tav tm="100000">
                                          <p:val>
                                            <p:strVal val="ppt_h"/>
                                          </p:val>
                                        </p:tav>
                                      </p:tavLst>
                                    </p:anim>
                                    <p:set>
                                      <p:cBhvr>
                                        <p:cTn id="10"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5" name="Picture 4" descr="People holding hands">
            <a:extLst>
              <a:ext uri="{FF2B5EF4-FFF2-40B4-BE49-F238E27FC236}">
                <a16:creationId xmlns:a16="http://schemas.microsoft.com/office/drawing/2014/main" id="{8D356122-4240-BCC9-5E9E-6F4D73DA2E82}"/>
              </a:ext>
            </a:extLst>
          </p:cNvPr>
          <p:cNvPicPr>
            <a:picLocks noChangeAspect="1"/>
          </p:cNvPicPr>
          <p:nvPr/>
        </p:nvPicPr>
        <p:blipFill>
          <a:blip r:embed="rId3">
            <a:alphaModFix/>
            <a:extLst>
              <a:ext uri="{28A0092B-C50C-407E-A947-70E740481C1C}">
                <a14:useLocalDpi xmlns:a14="http://schemas.microsoft.com/office/drawing/2010/main" val="0"/>
              </a:ext>
            </a:extLst>
          </a:blip>
          <a:srcRect t="4978" b="20037"/>
          <a:stretch/>
        </p:blipFill>
        <p:spPr>
          <a:xfrm>
            <a:off x="20" y="1376"/>
            <a:ext cx="12191980" cy="6856624"/>
          </a:xfrm>
          <a:prstGeom prst="rect">
            <a:avLst/>
          </a:prstGeom>
        </p:spPr>
      </p:pic>
      <p:sp>
        <p:nvSpPr>
          <p:cNvPr id="286" name="Google Shape;286;p22"/>
          <p:cNvSpPr txBox="1">
            <a:spLocks noGrp="1"/>
          </p:cNvSpPr>
          <p:nvPr>
            <p:ph type="title"/>
          </p:nvPr>
        </p:nvSpPr>
        <p:spPr>
          <a:xfrm>
            <a:off x="996275" y="3523512"/>
            <a:ext cx="6198566" cy="2603208"/>
          </a:xfrm>
          <a:prstGeom prst="rect">
            <a:avLst/>
          </a:prstGeom>
        </p:spPr>
        <p:txBody>
          <a:bodyPr spcFirstLastPara="1" vert="horz" lIns="91440" tIns="45720" rIns="91440" bIns="45720" rtlCol="0" anchor="b" anchorCtr="0">
            <a:normAutofit/>
          </a:bodyPr>
          <a:lstStyle/>
          <a:p>
            <a:pPr>
              <a:lnSpc>
                <a:spcPct val="100000"/>
              </a:lnSpc>
              <a:spcBef>
                <a:spcPct val="0"/>
              </a:spcBef>
              <a:buClr>
                <a:srgbClr val="F7E7C8"/>
              </a:buClr>
              <a:buSzPts val="8960"/>
            </a:pPr>
            <a:r>
              <a:rPr lang="en-US" sz="5600" dirty="0">
                <a:solidFill>
                  <a:srgbClr val="FABF7E"/>
                </a:solidFill>
                <a:sym typeface="Ovo"/>
              </a:rPr>
              <a:t>Power</a:t>
            </a:r>
            <a:endParaRPr lang="en-US" sz="5600" dirty="0">
              <a:solidFill>
                <a:srgbClr val="FABF7E"/>
              </a:solidFill>
            </a:endParaRPr>
          </a:p>
        </p:txBody>
      </p:sp>
      <p:sp>
        <p:nvSpPr>
          <p:cNvPr id="288" name="Google Shape;288;p22"/>
          <p:cNvSpPr txBox="1"/>
          <p:nvPr/>
        </p:nvSpPr>
        <p:spPr>
          <a:xfrm>
            <a:off x="7369593" y="3509735"/>
            <a:ext cx="3630442" cy="2647966"/>
          </a:xfrm>
          <a:prstGeom prst="rect">
            <a:avLst/>
          </a:prstGeom>
        </p:spPr>
        <p:txBody>
          <a:bodyPr spcFirstLastPara="1" vert="horz" lIns="91440" tIns="45720" rIns="91440" bIns="45720" rtlCol="0" anchor="b" anchorCtr="0">
            <a:normAutofit/>
          </a:bodyPr>
          <a:lstStyle/>
          <a:p>
            <a:pPr>
              <a:lnSpc>
                <a:spcPct val="110000"/>
              </a:lnSpc>
              <a:spcBef>
                <a:spcPts val="1000"/>
              </a:spcBef>
              <a:buClr>
                <a:schemeClr val="accent1"/>
              </a:buClr>
              <a:buSzPts val="2400"/>
            </a:pPr>
            <a:endParaRPr lang="en-US" sz="2200" dirty="0">
              <a:solidFill>
                <a:srgbClr val="FFFFFF"/>
              </a:solidFill>
            </a:endParaRPr>
          </a:p>
        </p:txBody>
      </p:sp>
      <p:pic>
        <p:nvPicPr>
          <p:cNvPr id="3" name="Picture 2">
            <a:extLst>
              <a:ext uri="{FF2B5EF4-FFF2-40B4-BE49-F238E27FC236}">
                <a16:creationId xmlns:a16="http://schemas.microsoft.com/office/drawing/2014/main" id="{CB54DC8C-6B7C-A581-5665-0278B9BFA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86"/>
                                        </p:tgtEl>
                                        <p:attrNameLst>
                                          <p:attrName>style.visibility</p:attrName>
                                        </p:attrNameLst>
                                      </p:cBhvr>
                                      <p:to>
                                        <p:strVal val="visible"/>
                                      </p:to>
                                    </p:set>
                                    <p:animEffect transition="in" filter="fade">
                                      <p:cBhvr>
                                        <p:cTn id="7" dur="7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5" name="Picture 4" descr="Hand holding a seedling">
            <a:extLst>
              <a:ext uri="{FF2B5EF4-FFF2-40B4-BE49-F238E27FC236}">
                <a16:creationId xmlns:a16="http://schemas.microsoft.com/office/drawing/2014/main" id="{FADFF8F1-9510-8A11-907C-EA3A2177AFB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5111"/>
          <a:stretch/>
        </p:blipFill>
        <p:spPr>
          <a:xfrm>
            <a:off x="20" y="10"/>
            <a:ext cx="12191980" cy="6856614"/>
          </a:xfrm>
          <a:prstGeom prst="rect">
            <a:avLst/>
          </a:prstGeom>
        </p:spPr>
      </p:pic>
      <p:sp>
        <p:nvSpPr>
          <p:cNvPr id="301" name="Google Shape;301;p24"/>
          <p:cNvSpPr txBox="1">
            <a:spLocks noGrp="1"/>
          </p:cNvSpPr>
          <p:nvPr>
            <p:ph type="title"/>
          </p:nvPr>
        </p:nvSpPr>
        <p:spPr>
          <a:xfrm>
            <a:off x="1307774" y="383168"/>
            <a:ext cx="10190071" cy="3145855"/>
          </a:xfrm>
          <a:prstGeom prst="rect">
            <a:avLst/>
          </a:prstGeom>
        </p:spPr>
        <p:txBody>
          <a:bodyPr spcFirstLastPara="1" vert="horz" lIns="91440" tIns="45720" rIns="91440" bIns="45720" rtlCol="0" anchor="b" anchorCtr="0">
            <a:normAutofit/>
          </a:bodyPr>
          <a:lstStyle/>
          <a:p>
            <a:pPr algn="ctr">
              <a:lnSpc>
                <a:spcPct val="100000"/>
              </a:lnSpc>
              <a:spcBef>
                <a:spcPct val="0"/>
              </a:spcBef>
              <a:buClr>
                <a:srgbClr val="F7E7C8"/>
              </a:buClr>
              <a:buSzPts val="8960"/>
            </a:pPr>
            <a:r>
              <a:rPr lang="en-US" sz="5600" dirty="0">
                <a:solidFill>
                  <a:srgbClr val="FABF7E"/>
                </a:solidFill>
                <a:sym typeface="Ovo"/>
              </a:rPr>
              <a:t>Restoration</a:t>
            </a:r>
            <a:endParaRPr lang="en-US" sz="5600" dirty="0">
              <a:solidFill>
                <a:srgbClr val="FABF7E"/>
              </a:solidFill>
            </a:endParaRPr>
          </a:p>
        </p:txBody>
      </p:sp>
      <p:sp>
        <p:nvSpPr>
          <p:cNvPr id="2" name="Slide Number Placeholder 1">
            <a:extLst>
              <a:ext uri="{FF2B5EF4-FFF2-40B4-BE49-F238E27FC236}">
                <a16:creationId xmlns:a16="http://schemas.microsoft.com/office/drawing/2014/main" id="{60181B25-2750-7BF1-66A7-5A89B890CD0E}"/>
              </a:ext>
            </a:extLst>
          </p:cNvPr>
          <p:cNvSpPr>
            <a:spLocks noGrp="1"/>
          </p:cNvSpPr>
          <p:nvPr>
            <p:ph type="sldNum" idx="12"/>
          </p:nvPr>
        </p:nvSpPr>
        <p:spPr>
          <a:xfrm>
            <a:off x="8610600" y="6327648"/>
            <a:ext cx="2743200" cy="365125"/>
          </a:xfrm>
        </p:spPr>
        <p:txBody>
          <a:bodyPr vert="horz" lIns="91440" tIns="45720" rIns="91440" bIns="45720" rtlCol="0" anchor="ctr">
            <a:normAutofit/>
          </a:bodyPr>
          <a:lstStyle/>
          <a:p>
            <a:pPr algn="r">
              <a:spcAft>
                <a:spcPts val="600"/>
              </a:spcAft>
            </a:pPr>
            <a:fld id="{00000000-1234-1234-1234-123412341234}" type="slidenum">
              <a:rPr lang="en-US">
                <a:solidFill>
                  <a:srgbClr val="FFFFFF"/>
                </a:solidFill>
              </a:rPr>
              <a:pPr algn="r">
                <a:spcAft>
                  <a:spcPts val="600"/>
                </a:spcAft>
              </a:pPr>
              <a:t>25</a:t>
            </a:fld>
            <a:endParaRPr lang="en-US">
              <a:solidFill>
                <a:srgbClr val="FFFFFF"/>
              </a:solidFill>
            </a:endParaRPr>
          </a:p>
        </p:txBody>
      </p:sp>
      <p:pic>
        <p:nvPicPr>
          <p:cNvPr id="3" name="Picture 2">
            <a:extLst>
              <a:ext uri="{FF2B5EF4-FFF2-40B4-BE49-F238E27FC236}">
                <a16:creationId xmlns:a16="http://schemas.microsoft.com/office/drawing/2014/main" id="{E59C947D-B08C-3DB9-56B8-5A1DDA276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01"/>
                                        </p:tgtEl>
                                        <p:attrNameLst>
                                          <p:attrName>style.visibility</p:attrName>
                                        </p:attrNameLst>
                                      </p:cBhvr>
                                      <p:to>
                                        <p:strVal val="visible"/>
                                      </p:to>
                                    </p:set>
                                    <p:animEffect transition="in" filter="fade">
                                      <p:cBhvr>
                                        <p:cTn id="7" dur="7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5"/>
          <p:cNvSpPr txBox="1">
            <a:spLocks noGrp="1"/>
          </p:cNvSpPr>
          <p:nvPr>
            <p:ph type="title"/>
          </p:nvPr>
        </p:nvSpPr>
        <p:spPr>
          <a:xfrm>
            <a:off x="644965" y="0"/>
            <a:ext cx="10985501" cy="1002332"/>
          </a:xfrm>
          <a:prstGeom prst="rect">
            <a:avLst/>
          </a:prstGeom>
          <a:noFill/>
          <a:ln>
            <a:noFill/>
          </a:ln>
        </p:spPr>
        <p:txBody>
          <a:bodyPr spcFirstLastPara="1" vert="horz" wrap="square" lIns="25400" tIns="25400" rIns="25400" bIns="25400" rtlCol="0" anchor="ctr" anchorCtr="0">
            <a:normAutofit/>
          </a:bodyPr>
          <a:lstStyle/>
          <a:p>
            <a:pPr>
              <a:buClr>
                <a:srgbClr val="F7E7C8"/>
              </a:buClr>
              <a:buSzPts val="8960"/>
            </a:pPr>
            <a:r>
              <a:rPr lang="en-US" dirty="0">
                <a:solidFill>
                  <a:srgbClr val="FABF7E"/>
                </a:solidFill>
                <a:sym typeface="Ovo"/>
              </a:rPr>
              <a:t>Public Health Response</a:t>
            </a:r>
            <a:endParaRPr dirty="0">
              <a:solidFill>
                <a:srgbClr val="FABF7E"/>
              </a:solidFill>
            </a:endParaRPr>
          </a:p>
        </p:txBody>
      </p:sp>
      <p:sp>
        <p:nvSpPr>
          <p:cNvPr id="312" name="Google Shape;312;p25"/>
          <p:cNvSpPr txBox="1"/>
          <p:nvPr/>
        </p:nvSpPr>
        <p:spPr>
          <a:xfrm>
            <a:off x="4913511" y="6431025"/>
            <a:ext cx="2219402" cy="235962"/>
          </a:xfrm>
          <a:prstGeom prst="rect">
            <a:avLst/>
          </a:prstGeom>
          <a:noFill/>
          <a:ln>
            <a:noFill/>
          </a:ln>
        </p:spPr>
        <p:txBody>
          <a:bodyPr spcFirstLastPara="1" wrap="square" lIns="25400" tIns="25400" rIns="25400" bIns="25400" anchor="ctr" anchorCtr="0">
            <a:spAutoFit/>
          </a:bodyPr>
          <a:lstStyle/>
          <a:p>
            <a:pPr algn="ctr">
              <a:buClr>
                <a:srgbClr val="5E5E5E"/>
              </a:buClr>
              <a:buSzPts val="2400"/>
            </a:pPr>
            <a:r>
              <a:rPr lang="en-US" sz="1200" u="sng">
                <a:solidFill>
                  <a:srgbClr val="5E5E5E"/>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https://youtu.be/z7pVGxnTQO4</a:t>
            </a:r>
            <a:endParaRPr sz="900"/>
          </a:p>
        </p:txBody>
      </p:sp>
      <p:sp>
        <p:nvSpPr>
          <p:cNvPr id="2" name="Slide Number Placeholder 1">
            <a:extLst>
              <a:ext uri="{FF2B5EF4-FFF2-40B4-BE49-F238E27FC236}">
                <a16:creationId xmlns:a16="http://schemas.microsoft.com/office/drawing/2014/main" id="{BD81E482-B516-2070-9726-E33509536850}"/>
              </a:ext>
            </a:extLst>
          </p:cNvPr>
          <p:cNvSpPr>
            <a:spLocks noGrp="1"/>
          </p:cNvSpPr>
          <p:nvPr>
            <p:ph type="sldNum" idx="12"/>
          </p:nvPr>
        </p:nvSpPr>
        <p:spPr>
          <a:xfrm>
            <a:off x="5953463" y="6597171"/>
            <a:ext cx="184253" cy="379591"/>
          </a:xfrm>
        </p:spPr>
        <p:txBody>
          <a:bodyPr/>
          <a:lstStyle/>
          <a:p>
            <a:fld id="{00000000-1234-1234-1234-123412341234}" type="slidenum">
              <a:rPr lang="en-US" smtClean="0"/>
              <a:pPr/>
              <a:t>26</a:t>
            </a:fld>
            <a:endParaRPr lang="en-US" dirty="0"/>
          </a:p>
        </p:txBody>
      </p:sp>
      <p:pic>
        <p:nvPicPr>
          <p:cNvPr id="3" name="Picture 2">
            <a:extLst>
              <a:ext uri="{FF2B5EF4-FFF2-40B4-BE49-F238E27FC236}">
                <a16:creationId xmlns:a16="http://schemas.microsoft.com/office/drawing/2014/main" id="{4914B16A-776B-DE46-1F0E-A2996AAA1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pic>
        <p:nvPicPr>
          <p:cNvPr id="7" name="Picture 6" descr="Hands holding plants">
            <a:extLst>
              <a:ext uri="{FF2B5EF4-FFF2-40B4-BE49-F238E27FC236}">
                <a16:creationId xmlns:a16="http://schemas.microsoft.com/office/drawing/2014/main" id="{5FD994AC-830E-B831-8032-36395AFBFB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1990" y="1131344"/>
            <a:ext cx="7162444" cy="489530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6"/>
          <p:cNvSpPr txBox="1">
            <a:spLocks noGrp="1"/>
          </p:cNvSpPr>
          <p:nvPr>
            <p:ph type="title"/>
          </p:nvPr>
        </p:nvSpPr>
        <p:spPr>
          <a:xfrm>
            <a:off x="603250" y="0"/>
            <a:ext cx="10985500" cy="1002332"/>
          </a:xfrm>
          <a:prstGeom prst="rect">
            <a:avLst/>
          </a:prstGeom>
          <a:noFill/>
          <a:ln>
            <a:noFill/>
          </a:ln>
        </p:spPr>
        <p:txBody>
          <a:bodyPr spcFirstLastPara="1" vert="horz" wrap="square" lIns="25400" tIns="25400" rIns="25400" bIns="25400" rtlCol="0" anchor="ctr" anchorCtr="0">
            <a:normAutofit/>
          </a:bodyPr>
          <a:lstStyle/>
          <a:p>
            <a:pPr>
              <a:buClr>
                <a:srgbClr val="F7E7C8"/>
              </a:buClr>
              <a:buSzPts val="8960"/>
            </a:pPr>
            <a:r>
              <a:rPr lang="en-US" dirty="0">
                <a:solidFill>
                  <a:srgbClr val="FABF7E"/>
                </a:solidFill>
                <a:sym typeface="Ovo"/>
              </a:rPr>
              <a:t>Cultural Humility Principles</a:t>
            </a:r>
            <a:endParaRPr dirty="0">
              <a:solidFill>
                <a:srgbClr val="FABF7E"/>
              </a:solidFill>
            </a:endParaRPr>
          </a:p>
        </p:txBody>
      </p:sp>
      <p:sp>
        <p:nvSpPr>
          <p:cNvPr id="319" name="Google Shape;319;p26"/>
          <p:cNvSpPr txBox="1"/>
          <p:nvPr/>
        </p:nvSpPr>
        <p:spPr>
          <a:xfrm>
            <a:off x="0" y="865478"/>
            <a:ext cx="7616651" cy="5127045"/>
          </a:xfrm>
          <a:prstGeom prst="rect">
            <a:avLst/>
          </a:prstGeom>
          <a:noFill/>
          <a:ln>
            <a:noFill/>
          </a:ln>
        </p:spPr>
        <p:txBody>
          <a:bodyPr spcFirstLastPara="1" wrap="square" lIns="0" tIns="0" rIns="0" bIns="0" anchor="ctr" anchorCtr="0">
            <a:spAutoFit/>
          </a:bodyPr>
          <a:lstStyle/>
          <a:p>
            <a:pPr>
              <a:buClr>
                <a:srgbClr val="FFFFFF"/>
              </a:buClr>
              <a:buSzPts val="7000"/>
            </a:pPr>
            <a:r>
              <a:rPr lang="en-US" sz="3000" b="1" dirty="0">
                <a:solidFill>
                  <a:schemeClr val="bg2"/>
                </a:solidFill>
                <a:latin typeface="Ovo"/>
                <a:ea typeface="Ovo"/>
                <a:cs typeface="Ovo"/>
                <a:sym typeface="Ovo"/>
              </a:rPr>
              <a:t> </a:t>
            </a:r>
            <a:r>
              <a:rPr lang="en-US" sz="3000" b="1" dirty="0">
                <a:solidFill>
                  <a:srgbClr val="FABF7E"/>
                </a:solidFill>
                <a:latin typeface="+mj-lt"/>
                <a:ea typeface="+mj-ea"/>
                <a:cs typeface="+mj-cs"/>
                <a:sym typeface="Ovo"/>
              </a:rPr>
              <a:t>Organizational </a:t>
            </a:r>
            <a:endParaRPr sz="3000" b="1" dirty="0">
              <a:solidFill>
                <a:srgbClr val="FABF7E"/>
              </a:solidFill>
              <a:latin typeface="+mj-lt"/>
              <a:ea typeface="+mj-ea"/>
              <a:cs typeface="+mj-cs"/>
            </a:endParaRPr>
          </a:p>
          <a:p>
            <a:pPr marL="228600" lvl="1" indent="-228600">
              <a:lnSpc>
                <a:spcPct val="80000"/>
              </a:lnSpc>
              <a:spcBef>
                <a:spcPts val="1000"/>
              </a:spcBef>
              <a:buClr>
                <a:schemeClr val="accent1"/>
              </a:buClr>
              <a:buSzPct val="100000"/>
              <a:buFont typeface="Arial" panose="020B0604020202020204" pitchFamily="34" charset="0"/>
              <a:buChar char="•"/>
            </a:pPr>
            <a:r>
              <a:rPr lang="en-US" sz="2000" dirty="0">
                <a:solidFill>
                  <a:schemeClr val="bg1"/>
                </a:solidFill>
                <a:sym typeface="Helvetica Neue"/>
              </a:rPr>
              <a:t>Advocate and maintain institutional accountability</a:t>
            </a:r>
            <a:endParaRPr sz="2000" dirty="0">
              <a:solidFill>
                <a:schemeClr val="bg1"/>
              </a:solidFill>
            </a:endParaRPr>
          </a:p>
          <a:p>
            <a:pPr marL="228600" lvl="1" indent="-228600">
              <a:lnSpc>
                <a:spcPct val="80000"/>
              </a:lnSpc>
              <a:spcBef>
                <a:spcPts val="1000"/>
              </a:spcBef>
              <a:buClr>
                <a:schemeClr val="accent1"/>
              </a:buClr>
              <a:buSzPct val="100000"/>
              <a:buFont typeface="Arial" panose="020B0604020202020204" pitchFamily="34" charset="0"/>
              <a:buChar char="•"/>
            </a:pPr>
            <a:r>
              <a:rPr lang="en-US" sz="2000" dirty="0">
                <a:solidFill>
                  <a:schemeClr val="bg1"/>
                </a:solidFill>
                <a:sym typeface="Helvetica Neue"/>
              </a:rPr>
              <a:t>Create anti-discrimination policies</a:t>
            </a:r>
            <a:endParaRPr sz="2000" dirty="0">
              <a:solidFill>
                <a:schemeClr val="bg1"/>
              </a:solidFill>
            </a:endParaRPr>
          </a:p>
          <a:p>
            <a:pPr>
              <a:buClr>
                <a:srgbClr val="FFFFFF"/>
              </a:buClr>
              <a:buSzPts val="2400"/>
            </a:pPr>
            <a:endParaRPr sz="900" dirty="0">
              <a:solidFill>
                <a:srgbClr val="5E5E5E"/>
              </a:solidFill>
              <a:latin typeface="Helvetica Neue"/>
              <a:ea typeface="Helvetica Neue"/>
              <a:cs typeface="Helvetica Neue"/>
              <a:sym typeface="Helvetica Neue"/>
            </a:endParaRPr>
          </a:p>
          <a:p>
            <a:pPr>
              <a:buClr>
                <a:srgbClr val="FFFFFF"/>
              </a:buClr>
              <a:buSzPts val="7000"/>
            </a:pPr>
            <a:r>
              <a:rPr lang="en-US" sz="3000" b="1" dirty="0">
                <a:solidFill>
                  <a:srgbClr val="FABF7E"/>
                </a:solidFill>
                <a:latin typeface="+mj-lt"/>
                <a:ea typeface="+mj-ea"/>
                <a:cs typeface="+mj-cs"/>
                <a:sym typeface="Ovo"/>
              </a:rPr>
              <a:t> Interpersonal </a:t>
            </a:r>
            <a:endParaRPr sz="3000" b="1" dirty="0">
              <a:solidFill>
                <a:srgbClr val="FABF7E"/>
              </a:solidFill>
              <a:latin typeface="+mj-lt"/>
              <a:ea typeface="+mj-ea"/>
              <a:cs typeface="+mj-cs"/>
            </a:endParaRPr>
          </a:p>
          <a:p>
            <a:pPr marL="228600" lvl="1" indent="-228600">
              <a:lnSpc>
                <a:spcPct val="80000"/>
              </a:lnSpc>
              <a:spcBef>
                <a:spcPts val="1000"/>
              </a:spcBef>
              <a:buClr>
                <a:schemeClr val="accent1"/>
              </a:buClr>
              <a:buSzPct val="100000"/>
              <a:buFont typeface="Arial" panose="020B0604020202020204" pitchFamily="34" charset="0"/>
              <a:buChar char="•"/>
            </a:pPr>
            <a:r>
              <a:rPr lang="en-US" sz="2000" dirty="0">
                <a:solidFill>
                  <a:schemeClr val="bg1"/>
                </a:solidFill>
                <a:sym typeface="Helvetica Neue"/>
              </a:rPr>
              <a:t>Lifelong commitment to learning from others</a:t>
            </a:r>
            <a:endParaRPr sz="2000" dirty="0">
              <a:solidFill>
                <a:schemeClr val="bg1"/>
              </a:solidFill>
            </a:endParaRPr>
          </a:p>
          <a:p>
            <a:pPr marL="228600" lvl="1" indent="-228600">
              <a:lnSpc>
                <a:spcPct val="80000"/>
              </a:lnSpc>
              <a:spcBef>
                <a:spcPts val="1000"/>
              </a:spcBef>
              <a:buClr>
                <a:schemeClr val="accent1"/>
              </a:buClr>
              <a:buSzPct val="100000"/>
              <a:buFont typeface="Arial" panose="020B0604020202020204" pitchFamily="34" charset="0"/>
              <a:buChar char="•"/>
            </a:pPr>
            <a:r>
              <a:rPr lang="en-US" sz="2000" dirty="0">
                <a:solidFill>
                  <a:schemeClr val="bg1"/>
                </a:solidFill>
                <a:sym typeface="Helvetica Neue"/>
              </a:rPr>
              <a:t>Challenge and redress the power imbalances</a:t>
            </a:r>
            <a:endParaRPr sz="2000" dirty="0">
              <a:solidFill>
                <a:schemeClr val="bg1"/>
              </a:solidFill>
            </a:endParaRPr>
          </a:p>
          <a:p>
            <a:pPr marL="228600" lvl="1" indent="-228600">
              <a:lnSpc>
                <a:spcPct val="80000"/>
              </a:lnSpc>
              <a:spcBef>
                <a:spcPts val="1000"/>
              </a:spcBef>
              <a:buClr>
                <a:schemeClr val="accent1"/>
              </a:buClr>
              <a:buSzPct val="100000"/>
              <a:buFont typeface="Arial" panose="020B0604020202020204" pitchFamily="34" charset="0"/>
              <a:buChar char="•"/>
            </a:pPr>
            <a:r>
              <a:rPr lang="en-US" sz="2000" dirty="0">
                <a:solidFill>
                  <a:schemeClr val="bg1"/>
                </a:solidFill>
                <a:sym typeface="Helvetica Neue"/>
              </a:rPr>
              <a:t>Mutually beneficial partnerships with communities on behalf of individuals and defined populations</a:t>
            </a:r>
            <a:endParaRPr sz="2000" dirty="0">
              <a:solidFill>
                <a:schemeClr val="bg1"/>
              </a:solidFill>
            </a:endParaRPr>
          </a:p>
          <a:p>
            <a:pPr>
              <a:buClr>
                <a:srgbClr val="FFFFFF"/>
              </a:buClr>
              <a:buSzPts val="2400"/>
            </a:pPr>
            <a:endParaRPr sz="900" dirty="0">
              <a:solidFill>
                <a:srgbClr val="5E5E5E"/>
              </a:solidFill>
              <a:latin typeface="Helvetica Neue"/>
              <a:ea typeface="Helvetica Neue"/>
              <a:cs typeface="Helvetica Neue"/>
              <a:sym typeface="Helvetica Neue"/>
            </a:endParaRPr>
          </a:p>
          <a:p>
            <a:pPr>
              <a:buClr>
                <a:srgbClr val="FFFFFF"/>
              </a:buClr>
              <a:buSzPts val="7000"/>
            </a:pPr>
            <a:r>
              <a:rPr lang="en-US" sz="3000" b="1" dirty="0">
                <a:solidFill>
                  <a:srgbClr val="FABF7E"/>
                </a:solidFill>
                <a:latin typeface="+mj-lt"/>
                <a:ea typeface="+mj-ea"/>
                <a:cs typeface="+mj-cs"/>
                <a:sym typeface="Ovo"/>
              </a:rPr>
              <a:t> Intrapersonal </a:t>
            </a:r>
            <a:endParaRPr sz="3000" b="1" dirty="0">
              <a:solidFill>
                <a:srgbClr val="FABF7E"/>
              </a:solidFill>
              <a:latin typeface="+mj-lt"/>
              <a:ea typeface="+mj-ea"/>
              <a:cs typeface="+mj-cs"/>
            </a:endParaRPr>
          </a:p>
          <a:p>
            <a:pPr marL="228600" lvl="1" indent="-228600">
              <a:lnSpc>
                <a:spcPct val="80000"/>
              </a:lnSpc>
              <a:spcBef>
                <a:spcPts val="1000"/>
              </a:spcBef>
              <a:buClr>
                <a:schemeClr val="accent1"/>
              </a:buClr>
              <a:buSzPct val="100000"/>
              <a:buFont typeface="Arial" panose="020B0604020202020204" pitchFamily="34" charset="0"/>
              <a:buChar char="•"/>
            </a:pPr>
            <a:r>
              <a:rPr lang="en-US" sz="2000" dirty="0">
                <a:solidFill>
                  <a:schemeClr val="bg1"/>
                </a:solidFill>
                <a:sym typeface="Helvetica Neue"/>
              </a:rPr>
              <a:t>A lifelong process of critical self-reflection, self-critique, and learning</a:t>
            </a:r>
            <a:endParaRPr sz="2000" dirty="0">
              <a:solidFill>
                <a:schemeClr val="bg1"/>
              </a:solidFill>
            </a:endParaRPr>
          </a:p>
          <a:p>
            <a:pPr marL="228600" lvl="1" indent="-228600">
              <a:lnSpc>
                <a:spcPct val="80000"/>
              </a:lnSpc>
              <a:spcBef>
                <a:spcPts val="1000"/>
              </a:spcBef>
              <a:buClr>
                <a:schemeClr val="accent1"/>
              </a:buClr>
              <a:buSzPct val="100000"/>
              <a:buFont typeface="Arial" panose="020B0604020202020204" pitchFamily="34" charset="0"/>
              <a:buChar char="•"/>
            </a:pPr>
            <a:r>
              <a:rPr lang="en-US" sz="2000" dirty="0">
                <a:solidFill>
                  <a:schemeClr val="bg1"/>
                </a:solidFill>
                <a:sym typeface="Helvetica Neue"/>
              </a:rPr>
              <a:t>Self-awareness of biases, limitations, and humility</a:t>
            </a:r>
            <a:endParaRPr sz="2000" dirty="0">
              <a:solidFill>
                <a:schemeClr val="bg1"/>
              </a:solidFill>
            </a:endParaRPr>
          </a:p>
          <a:p>
            <a:pPr>
              <a:spcBef>
                <a:spcPts val="1250"/>
              </a:spcBef>
              <a:buClr>
                <a:srgbClr val="2C2E32"/>
              </a:buClr>
              <a:buSzPts val="2400"/>
            </a:pPr>
            <a:endParaRPr sz="1200" dirty="0">
              <a:solidFill>
                <a:srgbClr val="5E5E5E"/>
              </a:solidFill>
              <a:latin typeface="Helvetica Neue"/>
              <a:ea typeface="Helvetica Neue"/>
              <a:cs typeface="Helvetica Neue"/>
              <a:sym typeface="Helvetica Neue"/>
            </a:endParaRPr>
          </a:p>
        </p:txBody>
      </p:sp>
      <p:sp>
        <p:nvSpPr>
          <p:cNvPr id="320" name="Google Shape;320;p26"/>
          <p:cNvSpPr/>
          <p:nvPr/>
        </p:nvSpPr>
        <p:spPr>
          <a:xfrm>
            <a:off x="7911953" y="2161422"/>
            <a:ext cx="3879427" cy="3920156"/>
          </a:xfrm>
          <a:prstGeom prst="ellipse">
            <a:avLst/>
          </a:prstGeom>
          <a:solidFill>
            <a:srgbClr val="B37541"/>
          </a:solidFill>
          <a:ln>
            <a:noFill/>
          </a:ln>
        </p:spPr>
        <p:txBody>
          <a:bodyPr spcFirstLastPara="1" wrap="square" lIns="22850" tIns="22850" rIns="22850" bIns="22850" anchor="t" anchorCtr="0">
            <a:noAutofit/>
          </a:bodyPr>
          <a:lstStyle/>
          <a:p>
            <a:pPr>
              <a:buClr>
                <a:srgbClr val="000000"/>
              </a:buClr>
              <a:buSzPts val="2400"/>
            </a:pPr>
            <a:endParaRPr sz="1200">
              <a:solidFill>
                <a:srgbClr val="5E5E5E"/>
              </a:solidFill>
              <a:latin typeface="Helvetica Neue"/>
              <a:ea typeface="Helvetica Neue"/>
              <a:cs typeface="Helvetica Neue"/>
              <a:sym typeface="Helvetica Neue"/>
            </a:endParaRPr>
          </a:p>
        </p:txBody>
      </p:sp>
      <p:sp>
        <p:nvSpPr>
          <p:cNvPr id="321" name="Google Shape;321;p26"/>
          <p:cNvSpPr/>
          <p:nvPr/>
        </p:nvSpPr>
        <p:spPr>
          <a:xfrm>
            <a:off x="9852939" y="2158874"/>
            <a:ext cx="1938440" cy="3920210"/>
          </a:xfrm>
          <a:custGeom>
            <a:avLst/>
            <a:gdLst/>
            <a:ahLst/>
            <a:cxnLst/>
            <a:rect l="l" t="t" r="r" b="b"/>
            <a:pathLst>
              <a:path w="21600" h="21600" extrusionOk="0">
                <a:moveTo>
                  <a:pt x="0" y="0"/>
                </a:moveTo>
                <a:cubicBezTo>
                  <a:pt x="11914" y="0"/>
                  <a:pt x="21600" y="4843"/>
                  <a:pt x="21600" y="10800"/>
                </a:cubicBezTo>
                <a:cubicBezTo>
                  <a:pt x="21600" y="16771"/>
                  <a:pt x="11914" y="21600"/>
                  <a:pt x="0" y="21600"/>
                </a:cubicBezTo>
              </a:path>
            </a:pathLst>
          </a:custGeom>
          <a:solidFill>
            <a:srgbClr val="CA8449"/>
          </a:solidFill>
          <a:ln>
            <a:noFill/>
          </a:ln>
        </p:spPr>
        <p:txBody>
          <a:bodyPr spcFirstLastPara="1" wrap="square" lIns="22850" tIns="22850" rIns="22850" bIns="22850" anchor="t" anchorCtr="0">
            <a:noAutofit/>
          </a:bodyPr>
          <a:lstStyle/>
          <a:p>
            <a:pPr>
              <a:buClr>
                <a:srgbClr val="000000"/>
              </a:buClr>
              <a:buSzPts val="2400"/>
            </a:pPr>
            <a:endParaRPr sz="1200">
              <a:solidFill>
                <a:srgbClr val="5E5E5E"/>
              </a:solidFill>
              <a:latin typeface="Helvetica Neue"/>
              <a:ea typeface="Helvetica Neue"/>
              <a:cs typeface="Helvetica Neue"/>
              <a:sym typeface="Helvetica Neue"/>
            </a:endParaRPr>
          </a:p>
        </p:txBody>
      </p:sp>
      <p:sp>
        <p:nvSpPr>
          <p:cNvPr id="322" name="Google Shape;322;p26"/>
          <p:cNvSpPr/>
          <p:nvPr/>
        </p:nvSpPr>
        <p:spPr>
          <a:xfrm>
            <a:off x="9852939" y="2775706"/>
            <a:ext cx="1327978" cy="2686542"/>
          </a:xfrm>
          <a:custGeom>
            <a:avLst/>
            <a:gdLst/>
            <a:ahLst/>
            <a:cxnLst/>
            <a:rect l="l" t="t" r="r" b="b"/>
            <a:pathLst>
              <a:path w="21600" h="21600" extrusionOk="0">
                <a:moveTo>
                  <a:pt x="0" y="0"/>
                </a:moveTo>
                <a:cubicBezTo>
                  <a:pt x="11926" y="0"/>
                  <a:pt x="21600" y="4837"/>
                  <a:pt x="21600" y="10800"/>
                </a:cubicBezTo>
                <a:cubicBezTo>
                  <a:pt x="21600" y="16763"/>
                  <a:pt x="11926" y="21600"/>
                  <a:pt x="0" y="21600"/>
                </a:cubicBezTo>
              </a:path>
            </a:pathLst>
          </a:custGeom>
          <a:solidFill>
            <a:srgbClr val="529CAA"/>
          </a:solidFill>
          <a:ln>
            <a:noFill/>
          </a:ln>
        </p:spPr>
        <p:txBody>
          <a:bodyPr spcFirstLastPara="1" wrap="square" lIns="22850" tIns="22850" rIns="22850" bIns="22850" anchor="t" anchorCtr="0">
            <a:noAutofit/>
          </a:bodyPr>
          <a:lstStyle/>
          <a:p>
            <a:pPr>
              <a:buClr>
                <a:srgbClr val="000000"/>
              </a:buClr>
              <a:buSzPts val="2400"/>
            </a:pPr>
            <a:endParaRPr sz="1200">
              <a:solidFill>
                <a:srgbClr val="5E5E5E"/>
              </a:solidFill>
              <a:latin typeface="Helvetica Neue"/>
              <a:ea typeface="Helvetica Neue"/>
              <a:cs typeface="Helvetica Neue"/>
              <a:sym typeface="Helvetica Neue"/>
            </a:endParaRPr>
          </a:p>
        </p:txBody>
      </p:sp>
      <p:sp>
        <p:nvSpPr>
          <p:cNvPr id="323" name="Google Shape;323;p26"/>
          <p:cNvSpPr/>
          <p:nvPr/>
        </p:nvSpPr>
        <p:spPr>
          <a:xfrm>
            <a:off x="9852939" y="3569691"/>
            <a:ext cx="544191" cy="1098576"/>
          </a:xfrm>
          <a:custGeom>
            <a:avLst/>
            <a:gdLst/>
            <a:ahLst/>
            <a:cxnLst/>
            <a:rect l="l" t="t" r="r" b="b"/>
            <a:pathLst>
              <a:path w="21600" h="21600" extrusionOk="0">
                <a:moveTo>
                  <a:pt x="0" y="0"/>
                </a:moveTo>
                <a:cubicBezTo>
                  <a:pt x="11921" y="0"/>
                  <a:pt x="21600" y="4840"/>
                  <a:pt x="21600" y="10800"/>
                </a:cubicBezTo>
                <a:cubicBezTo>
                  <a:pt x="21600" y="16760"/>
                  <a:pt x="11921" y="21600"/>
                  <a:pt x="0" y="21600"/>
                </a:cubicBezTo>
              </a:path>
            </a:pathLst>
          </a:custGeom>
          <a:solidFill>
            <a:srgbClr val="E1D5BA"/>
          </a:solidFill>
          <a:ln>
            <a:noFill/>
          </a:ln>
        </p:spPr>
        <p:txBody>
          <a:bodyPr spcFirstLastPara="1" wrap="square" lIns="22850" tIns="22850" rIns="22850" bIns="22850" anchor="t" anchorCtr="0">
            <a:noAutofit/>
          </a:bodyPr>
          <a:lstStyle/>
          <a:p>
            <a:pPr>
              <a:buClr>
                <a:srgbClr val="000000"/>
              </a:buClr>
              <a:buSzPts val="2400"/>
            </a:pPr>
            <a:endParaRPr sz="1200">
              <a:solidFill>
                <a:srgbClr val="5E5E5E"/>
              </a:solidFill>
              <a:latin typeface="Helvetica Neue"/>
              <a:ea typeface="Helvetica Neue"/>
              <a:cs typeface="Helvetica Neue"/>
              <a:sym typeface="Helvetica Neue"/>
            </a:endParaRPr>
          </a:p>
        </p:txBody>
      </p:sp>
      <p:sp>
        <p:nvSpPr>
          <p:cNvPr id="324" name="Google Shape;324;p26"/>
          <p:cNvSpPr/>
          <p:nvPr/>
        </p:nvSpPr>
        <p:spPr>
          <a:xfrm>
            <a:off x="8524963" y="2158874"/>
            <a:ext cx="1327978" cy="3920210"/>
          </a:xfrm>
          <a:custGeom>
            <a:avLst/>
            <a:gdLst/>
            <a:ahLst/>
            <a:cxnLst/>
            <a:rect l="l" t="t" r="r" b="b"/>
            <a:pathLst>
              <a:path w="21600" h="21600" extrusionOk="0">
                <a:moveTo>
                  <a:pt x="21600" y="21600"/>
                </a:moveTo>
                <a:cubicBezTo>
                  <a:pt x="9674" y="21600"/>
                  <a:pt x="0" y="16771"/>
                  <a:pt x="0" y="10800"/>
                </a:cubicBezTo>
                <a:cubicBezTo>
                  <a:pt x="0" y="4843"/>
                  <a:pt x="9674" y="0"/>
                  <a:pt x="21600" y="0"/>
                </a:cubicBezTo>
              </a:path>
            </a:pathLst>
          </a:custGeom>
          <a:solidFill>
            <a:srgbClr val="F79646"/>
          </a:solidFill>
          <a:ln>
            <a:noFill/>
          </a:ln>
        </p:spPr>
        <p:txBody>
          <a:bodyPr spcFirstLastPara="1" wrap="square" lIns="22850" tIns="22850" rIns="22850" bIns="22850" anchor="t" anchorCtr="0">
            <a:noAutofit/>
          </a:bodyPr>
          <a:lstStyle/>
          <a:p>
            <a:pPr>
              <a:buClr>
                <a:srgbClr val="000000"/>
              </a:buClr>
              <a:buSzPts val="2400"/>
            </a:pPr>
            <a:endParaRPr sz="1200">
              <a:solidFill>
                <a:srgbClr val="5E5E5E"/>
              </a:solidFill>
              <a:latin typeface="Helvetica Neue"/>
              <a:ea typeface="Helvetica Neue"/>
              <a:cs typeface="Helvetica Neue"/>
              <a:sym typeface="Helvetica Neue"/>
            </a:endParaRPr>
          </a:p>
        </p:txBody>
      </p:sp>
      <p:sp>
        <p:nvSpPr>
          <p:cNvPr id="325" name="Google Shape;325;p26"/>
          <p:cNvSpPr/>
          <p:nvPr/>
        </p:nvSpPr>
        <p:spPr>
          <a:xfrm>
            <a:off x="8942981" y="2775706"/>
            <a:ext cx="909958" cy="2686542"/>
          </a:xfrm>
          <a:custGeom>
            <a:avLst/>
            <a:gdLst/>
            <a:ahLst/>
            <a:cxnLst/>
            <a:rect l="l" t="t" r="r" b="b"/>
            <a:pathLst>
              <a:path w="21600" h="21600" extrusionOk="0">
                <a:moveTo>
                  <a:pt x="21600" y="21600"/>
                </a:moveTo>
                <a:cubicBezTo>
                  <a:pt x="9674" y="21600"/>
                  <a:pt x="0" y="16763"/>
                  <a:pt x="0" y="10800"/>
                </a:cubicBezTo>
                <a:cubicBezTo>
                  <a:pt x="0" y="4837"/>
                  <a:pt x="9674" y="0"/>
                  <a:pt x="21600" y="0"/>
                </a:cubicBezTo>
              </a:path>
            </a:pathLst>
          </a:custGeom>
          <a:solidFill>
            <a:srgbClr val="5AACBD"/>
          </a:solidFill>
          <a:ln>
            <a:noFill/>
          </a:ln>
        </p:spPr>
        <p:txBody>
          <a:bodyPr spcFirstLastPara="1" wrap="square" lIns="22850" tIns="22850" rIns="22850" bIns="22850" anchor="t" anchorCtr="0">
            <a:noAutofit/>
          </a:bodyPr>
          <a:lstStyle/>
          <a:p>
            <a:pPr>
              <a:buClr>
                <a:srgbClr val="000000"/>
              </a:buClr>
              <a:buSzPts val="2400"/>
            </a:pPr>
            <a:endParaRPr sz="1200">
              <a:solidFill>
                <a:srgbClr val="5E5E5E"/>
              </a:solidFill>
              <a:latin typeface="Helvetica Neue"/>
              <a:ea typeface="Helvetica Neue"/>
              <a:cs typeface="Helvetica Neue"/>
              <a:sym typeface="Helvetica Neue"/>
            </a:endParaRPr>
          </a:p>
        </p:txBody>
      </p:sp>
      <p:sp>
        <p:nvSpPr>
          <p:cNvPr id="326" name="Google Shape;326;p26"/>
          <p:cNvSpPr/>
          <p:nvPr/>
        </p:nvSpPr>
        <p:spPr>
          <a:xfrm>
            <a:off x="9478250" y="3569691"/>
            <a:ext cx="374689" cy="1098576"/>
          </a:xfrm>
          <a:custGeom>
            <a:avLst/>
            <a:gdLst/>
            <a:ahLst/>
            <a:cxnLst/>
            <a:rect l="l" t="t" r="r" b="b"/>
            <a:pathLst>
              <a:path w="21600" h="21600" extrusionOk="0">
                <a:moveTo>
                  <a:pt x="21600" y="21600"/>
                </a:moveTo>
                <a:cubicBezTo>
                  <a:pt x="9616" y="21600"/>
                  <a:pt x="0" y="16760"/>
                  <a:pt x="0" y="10800"/>
                </a:cubicBezTo>
                <a:cubicBezTo>
                  <a:pt x="0" y="4840"/>
                  <a:pt x="9616" y="0"/>
                  <a:pt x="21600" y="0"/>
                </a:cubicBezTo>
              </a:path>
            </a:pathLst>
          </a:custGeom>
          <a:solidFill>
            <a:srgbClr val="F7E7C8"/>
          </a:solidFill>
          <a:ln>
            <a:noFill/>
          </a:ln>
        </p:spPr>
        <p:txBody>
          <a:bodyPr spcFirstLastPara="1" wrap="square" lIns="22850" tIns="22850" rIns="22850" bIns="22850" anchor="t" anchorCtr="0">
            <a:noAutofit/>
          </a:bodyPr>
          <a:lstStyle/>
          <a:p>
            <a:pPr>
              <a:buClr>
                <a:srgbClr val="000000"/>
              </a:buClr>
              <a:buSzPts val="2400"/>
            </a:pPr>
            <a:endParaRPr sz="1200">
              <a:solidFill>
                <a:srgbClr val="5E5E5E"/>
              </a:solidFill>
              <a:latin typeface="Helvetica Neue"/>
              <a:ea typeface="Helvetica Neue"/>
              <a:cs typeface="Helvetica Neue"/>
              <a:sym typeface="Helvetica Neue"/>
            </a:endParaRPr>
          </a:p>
        </p:txBody>
      </p:sp>
      <p:pic>
        <p:nvPicPr>
          <p:cNvPr id="327" name="Google Shape;327;p26" descr="Picture 1"/>
          <p:cNvPicPr preferRelativeResize="0"/>
          <p:nvPr/>
        </p:nvPicPr>
        <p:blipFill rotWithShape="1">
          <a:blip r:embed="rId3">
            <a:alphaModFix/>
          </a:blip>
          <a:srcRect/>
          <a:stretch/>
        </p:blipFill>
        <p:spPr>
          <a:xfrm>
            <a:off x="9884689" y="3937450"/>
            <a:ext cx="401641" cy="401641"/>
          </a:xfrm>
          <a:prstGeom prst="rect">
            <a:avLst/>
          </a:prstGeom>
          <a:noFill/>
          <a:ln>
            <a:noFill/>
          </a:ln>
        </p:spPr>
      </p:pic>
      <p:pic>
        <p:nvPicPr>
          <p:cNvPr id="328" name="Google Shape;328;p26" descr="Picture 2"/>
          <p:cNvPicPr preferRelativeResize="0"/>
          <p:nvPr/>
        </p:nvPicPr>
        <p:blipFill rotWithShape="1">
          <a:blip r:embed="rId4">
            <a:alphaModFix/>
          </a:blip>
          <a:srcRect/>
          <a:stretch/>
        </p:blipFill>
        <p:spPr>
          <a:xfrm>
            <a:off x="10547648" y="3898298"/>
            <a:ext cx="479945" cy="479945"/>
          </a:xfrm>
          <a:prstGeom prst="rect">
            <a:avLst/>
          </a:prstGeom>
          <a:noFill/>
          <a:ln>
            <a:noFill/>
          </a:ln>
        </p:spPr>
      </p:pic>
      <p:pic>
        <p:nvPicPr>
          <p:cNvPr id="329" name="Google Shape;329;p26" descr="Picture 8"/>
          <p:cNvPicPr preferRelativeResize="0"/>
          <p:nvPr/>
        </p:nvPicPr>
        <p:blipFill rotWithShape="1">
          <a:blip r:embed="rId5">
            <a:alphaModFix/>
          </a:blip>
          <a:srcRect/>
          <a:stretch/>
        </p:blipFill>
        <p:spPr>
          <a:xfrm>
            <a:off x="11269318" y="3914899"/>
            <a:ext cx="421840" cy="421840"/>
          </a:xfrm>
          <a:prstGeom prst="rect">
            <a:avLst/>
          </a:prstGeom>
          <a:noFill/>
          <a:ln>
            <a:noFill/>
          </a:ln>
        </p:spPr>
      </p:pic>
      <p:sp>
        <p:nvSpPr>
          <p:cNvPr id="2" name="Slide Number Placeholder 1">
            <a:extLst>
              <a:ext uri="{FF2B5EF4-FFF2-40B4-BE49-F238E27FC236}">
                <a16:creationId xmlns:a16="http://schemas.microsoft.com/office/drawing/2014/main" id="{72052797-1931-B5CF-57AA-A18143516358}"/>
              </a:ext>
            </a:extLst>
          </p:cNvPr>
          <p:cNvSpPr>
            <a:spLocks noGrp="1"/>
          </p:cNvSpPr>
          <p:nvPr>
            <p:ph type="sldNum" idx="12"/>
          </p:nvPr>
        </p:nvSpPr>
        <p:spPr>
          <a:xfrm>
            <a:off x="3000375" y="2984310"/>
            <a:ext cx="92127" cy="379591"/>
          </a:xfrm>
        </p:spPr>
        <p:txBody>
          <a:bodyPr/>
          <a:lstStyle/>
          <a:p>
            <a:fld id="{00000000-1234-1234-1234-123412341234}" type="slidenum">
              <a:rPr lang="en-US" smtClean="0"/>
              <a:pPr/>
              <a:t>27</a:t>
            </a:fld>
            <a:endParaRPr lang="en-US"/>
          </a:p>
        </p:txBody>
      </p:sp>
      <p:pic>
        <p:nvPicPr>
          <p:cNvPr id="3" name="Picture 2">
            <a:extLst>
              <a:ext uri="{FF2B5EF4-FFF2-40B4-BE49-F238E27FC236}">
                <a16:creationId xmlns:a16="http://schemas.microsoft.com/office/drawing/2014/main" id="{9878A858-B417-E2BD-4AF2-1DE1835C7D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6EAD-EA84-9BA4-5464-9D0633A7628A}"/>
              </a:ext>
            </a:extLst>
          </p:cNvPr>
          <p:cNvSpPr>
            <a:spLocks noGrp="1"/>
          </p:cNvSpPr>
          <p:nvPr>
            <p:ph type="title"/>
          </p:nvPr>
        </p:nvSpPr>
        <p:spPr>
          <a:xfrm>
            <a:off x="603069" y="34388"/>
            <a:ext cx="11032922" cy="993632"/>
          </a:xfrm>
        </p:spPr>
        <p:txBody>
          <a:bodyPr>
            <a:noAutofit/>
          </a:bodyPr>
          <a:lstStyle/>
          <a:p>
            <a:r>
              <a:rPr lang="en-US" dirty="0">
                <a:solidFill>
                  <a:srgbClr val="FABF7E"/>
                </a:solidFill>
              </a:rPr>
              <a:t>Adaptation and Feedback Process</a:t>
            </a:r>
          </a:p>
        </p:txBody>
      </p:sp>
      <p:sp>
        <p:nvSpPr>
          <p:cNvPr id="3" name="Content Placeholder 2">
            <a:extLst>
              <a:ext uri="{FF2B5EF4-FFF2-40B4-BE49-F238E27FC236}">
                <a16:creationId xmlns:a16="http://schemas.microsoft.com/office/drawing/2014/main" id="{E0EF68F9-CFB5-F94F-3DF0-482043BFC814}"/>
              </a:ext>
            </a:extLst>
          </p:cNvPr>
          <p:cNvSpPr>
            <a:spLocks noGrp="1"/>
          </p:cNvSpPr>
          <p:nvPr>
            <p:ph idx="1"/>
          </p:nvPr>
        </p:nvSpPr>
        <p:spPr>
          <a:xfrm>
            <a:off x="603068" y="1252380"/>
            <a:ext cx="11032921" cy="4846969"/>
          </a:xfrm>
        </p:spPr>
        <p:txBody>
          <a:bodyPr>
            <a:normAutofit lnSpcReduction="10000"/>
          </a:bodyPr>
          <a:lstStyle/>
          <a:p>
            <a:pPr marL="280988" lvl="1" indent="-280988">
              <a:lnSpc>
                <a:spcPct val="80000"/>
              </a:lnSpc>
              <a:spcBef>
                <a:spcPts val="1000"/>
              </a:spcBef>
            </a:pPr>
            <a:r>
              <a:rPr lang="en-US" sz="2900" dirty="0"/>
              <a:t>The training series is done through an innovative training format, 5 day training sessions, learning communities, journaling, and mentorship) to build and sustain capacity to deliver comprehensive and culturally diverse community-level prevention services. </a:t>
            </a:r>
          </a:p>
          <a:p>
            <a:pPr marL="280988" lvl="1" indent="-280988">
              <a:lnSpc>
                <a:spcPct val="80000"/>
              </a:lnSpc>
              <a:spcBef>
                <a:spcPts val="1000"/>
              </a:spcBef>
            </a:pPr>
            <a:endParaRPr lang="en-US" sz="2900" dirty="0"/>
          </a:p>
          <a:p>
            <a:pPr marL="280988" lvl="1" indent="-280988">
              <a:lnSpc>
                <a:spcPct val="80000"/>
              </a:lnSpc>
              <a:spcBef>
                <a:spcPts val="1000"/>
              </a:spcBef>
            </a:pPr>
            <a:r>
              <a:rPr lang="en-US" sz="2900" dirty="0"/>
              <a:t>The training will equip participants with the necessary tools customized specifically for complex communities of color with high risk factors, (i.e., trauma, violence, substance use etc.) so often identified in these communities. This training was developed by BIPOC preventionists of color to train individuals who are interested in becoming an Ohio certified prevention specialist in serving BIPOC communities.</a:t>
            </a:r>
          </a:p>
          <a:p>
            <a:pPr lvl="1"/>
            <a:endParaRPr lang="en-US" dirty="0"/>
          </a:p>
        </p:txBody>
      </p:sp>
      <p:pic>
        <p:nvPicPr>
          <p:cNvPr id="10" name="Picture 9">
            <a:extLst>
              <a:ext uri="{FF2B5EF4-FFF2-40B4-BE49-F238E27FC236}">
                <a16:creationId xmlns:a16="http://schemas.microsoft.com/office/drawing/2014/main" id="{B5299B16-629D-B05C-3181-62D352D41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3432175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6EAD-EA84-9BA4-5464-9D0633A7628A}"/>
              </a:ext>
            </a:extLst>
          </p:cNvPr>
          <p:cNvSpPr>
            <a:spLocks noGrp="1"/>
          </p:cNvSpPr>
          <p:nvPr>
            <p:ph type="title"/>
          </p:nvPr>
        </p:nvSpPr>
        <p:spPr>
          <a:xfrm>
            <a:off x="633045" y="0"/>
            <a:ext cx="11008091" cy="1115367"/>
          </a:xfrm>
        </p:spPr>
        <p:txBody>
          <a:bodyPr>
            <a:normAutofit/>
          </a:bodyPr>
          <a:lstStyle/>
          <a:p>
            <a:pPr>
              <a:lnSpc>
                <a:spcPct val="90000"/>
              </a:lnSpc>
            </a:pPr>
            <a:r>
              <a:rPr lang="en-US" dirty="0">
                <a:solidFill>
                  <a:srgbClr val="FABF7E"/>
                </a:solidFill>
              </a:rPr>
              <a:t>Training: Virtual Resources</a:t>
            </a:r>
          </a:p>
        </p:txBody>
      </p:sp>
      <p:sp>
        <p:nvSpPr>
          <p:cNvPr id="3" name="Content Placeholder 2">
            <a:extLst>
              <a:ext uri="{FF2B5EF4-FFF2-40B4-BE49-F238E27FC236}">
                <a16:creationId xmlns:a16="http://schemas.microsoft.com/office/drawing/2014/main" id="{E0EF68F9-CFB5-F94F-3DF0-482043BFC814}"/>
              </a:ext>
            </a:extLst>
          </p:cNvPr>
          <p:cNvSpPr>
            <a:spLocks noGrp="1"/>
          </p:cNvSpPr>
          <p:nvPr>
            <p:ph idx="1"/>
          </p:nvPr>
        </p:nvSpPr>
        <p:spPr>
          <a:xfrm>
            <a:off x="633045" y="1304293"/>
            <a:ext cx="4633486" cy="2912687"/>
          </a:xfrm>
        </p:spPr>
        <p:txBody>
          <a:bodyPr>
            <a:normAutofit/>
          </a:bodyPr>
          <a:lstStyle/>
          <a:p>
            <a:pPr marL="0" lvl="1" indent="0">
              <a:lnSpc>
                <a:spcPct val="80000"/>
              </a:lnSpc>
              <a:spcBef>
                <a:spcPts val="1000"/>
              </a:spcBef>
              <a:buSzPct val="100000"/>
              <a:buNone/>
            </a:pPr>
            <a:r>
              <a:rPr lang="en-US" sz="2800" dirty="0"/>
              <a:t>Participants will participate in the Connectivity Space Learning Management System and meet virtually with an Ohio Coaching &amp; Mentoring Network (OCAM) coach.</a:t>
            </a:r>
          </a:p>
          <a:p>
            <a:pPr lvl="1"/>
            <a:endParaRPr lang="en-US" sz="1800" dirty="0"/>
          </a:p>
        </p:txBody>
      </p:sp>
      <p:pic>
        <p:nvPicPr>
          <p:cNvPr id="5" name="Picture 4" descr="Teen girl smiling while using laptop">
            <a:extLst>
              <a:ext uri="{FF2B5EF4-FFF2-40B4-BE49-F238E27FC236}">
                <a16:creationId xmlns:a16="http://schemas.microsoft.com/office/drawing/2014/main" id="{3972DE4D-8BFC-822D-A332-F3FB2E9F534F}"/>
              </a:ext>
            </a:extLst>
          </p:cNvPr>
          <p:cNvPicPr>
            <a:picLocks noChangeAspect="1"/>
          </p:cNvPicPr>
          <p:nvPr/>
        </p:nvPicPr>
        <p:blipFill rotWithShape="1">
          <a:blip r:embed="rId2">
            <a:extLst>
              <a:ext uri="{28A0092B-C50C-407E-A947-70E740481C1C}">
                <a14:useLocalDpi xmlns:a14="http://schemas.microsoft.com/office/drawing/2010/main" val="0"/>
              </a:ext>
            </a:extLst>
          </a:blip>
          <a:srcRect l="20875" r="12373" b="-2"/>
          <a:stretch/>
        </p:blipFill>
        <p:spPr>
          <a:xfrm>
            <a:off x="7332714" y="1304293"/>
            <a:ext cx="4092262" cy="4092262"/>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pic>
        <p:nvPicPr>
          <p:cNvPr id="10" name="Picture 9">
            <a:extLst>
              <a:ext uri="{FF2B5EF4-FFF2-40B4-BE49-F238E27FC236}">
                <a16:creationId xmlns:a16="http://schemas.microsoft.com/office/drawing/2014/main" id="{B5299B16-629D-B05C-3181-62D352D41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2709621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lstStyle/>
          <a:p>
            <a:r>
              <a:rPr lang="en-US" dirty="0">
                <a:solidFill>
                  <a:srgbClr val="FABF7E"/>
                </a:solidFill>
              </a:rPr>
              <a:t>Welcome and Background </a:t>
            </a:r>
          </a:p>
        </p:txBody>
      </p:sp>
      <p:sp>
        <p:nvSpPr>
          <p:cNvPr id="3" name="Content Placeholder 2">
            <a:extLst>
              <a:ext uri="{FF2B5EF4-FFF2-40B4-BE49-F238E27FC236}">
                <a16:creationId xmlns:a16="http://schemas.microsoft.com/office/drawing/2014/main" id="{28D1F8E6-DA88-629E-2935-9C1A44A7DF57}"/>
              </a:ext>
            </a:extLst>
          </p:cNvPr>
          <p:cNvSpPr>
            <a:spLocks noGrp="1"/>
          </p:cNvSpPr>
          <p:nvPr>
            <p:ph idx="1"/>
          </p:nvPr>
        </p:nvSpPr>
        <p:spPr>
          <a:xfrm>
            <a:off x="629195" y="1627232"/>
            <a:ext cx="10515600" cy="4195763"/>
          </a:xfrm>
        </p:spPr>
        <p:txBody>
          <a:bodyPr>
            <a:normAutofit/>
          </a:bodyPr>
          <a:lstStyle/>
          <a:p>
            <a:pPr>
              <a:lnSpc>
                <a:spcPct val="100000"/>
              </a:lnSpc>
            </a:pPr>
            <a:r>
              <a:rPr lang="en-US" sz="3200" dirty="0"/>
              <a:t>The Ohio Center of Excellence for Behavioral Health Prevention and Promotion is committed to health equity</a:t>
            </a:r>
          </a:p>
          <a:p>
            <a:pPr>
              <a:lnSpc>
                <a:spcPct val="100000"/>
              </a:lnSpc>
            </a:pPr>
            <a:r>
              <a:rPr lang="en-US" sz="3200" dirty="0"/>
              <a:t>The Center is required by SAMHSA and </a:t>
            </a:r>
            <a:r>
              <a:rPr lang="en-US" sz="3200" dirty="0" err="1"/>
              <a:t>OhioMHAS</a:t>
            </a:r>
            <a:r>
              <a:rPr lang="en-US" sz="3200" dirty="0"/>
              <a:t> to have a Disparities Impact Statement</a:t>
            </a:r>
          </a:p>
          <a:p>
            <a:pPr>
              <a:lnSpc>
                <a:spcPct val="100000"/>
              </a:lnSpc>
            </a:pPr>
            <a:r>
              <a:rPr lang="en-US" sz="3200" dirty="0"/>
              <a:t>A call to action was formed</a:t>
            </a:r>
          </a:p>
          <a:p>
            <a:endParaRPr lang="en-US" dirty="0"/>
          </a:p>
          <a:p>
            <a:endParaRPr lang="en-US" dirty="0"/>
          </a:p>
        </p:txBody>
      </p:sp>
      <p:pic>
        <p:nvPicPr>
          <p:cNvPr id="11" name="Picture 10">
            <a:extLst>
              <a:ext uri="{FF2B5EF4-FFF2-40B4-BE49-F238E27FC236}">
                <a16:creationId xmlns:a16="http://schemas.microsoft.com/office/drawing/2014/main" id="{C880CF53-4097-5194-23E3-8EB3F4C0E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2552440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6EAD-EA84-9BA4-5464-9D0633A7628A}"/>
              </a:ext>
            </a:extLst>
          </p:cNvPr>
          <p:cNvSpPr>
            <a:spLocks noGrp="1"/>
          </p:cNvSpPr>
          <p:nvPr>
            <p:ph type="title"/>
          </p:nvPr>
        </p:nvSpPr>
        <p:spPr>
          <a:xfrm>
            <a:off x="603069" y="34387"/>
            <a:ext cx="10515600" cy="1325563"/>
          </a:xfrm>
        </p:spPr>
        <p:txBody>
          <a:bodyPr>
            <a:noAutofit/>
          </a:bodyPr>
          <a:lstStyle/>
          <a:p>
            <a:r>
              <a:rPr lang="en-US" dirty="0">
                <a:solidFill>
                  <a:srgbClr val="FABF7E"/>
                </a:solidFill>
              </a:rPr>
              <a:t>Success Stories and Highlights from Ohio’s BIPOC PST Affinity Group</a:t>
            </a:r>
          </a:p>
        </p:txBody>
      </p:sp>
      <p:sp>
        <p:nvSpPr>
          <p:cNvPr id="3" name="Content Placeholder 2">
            <a:extLst>
              <a:ext uri="{FF2B5EF4-FFF2-40B4-BE49-F238E27FC236}">
                <a16:creationId xmlns:a16="http://schemas.microsoft.com/office/drawing/2014/main" id="{E0EF68F9-CFB5-F94F-3DF0-482043BFC814}"/>
              </a:ext>
            </a:extLst>
          </p:cNvPr>
          <p:cNvSpPr>
            <a:spLocks noGrp="1"/>
          </p:cNvSpPr>
          <p:nvPr>
            <p:ph idx="1"/>
          </p:nvPr>
        </p:nvSpPr>
        <p:spPr>
          <a:xfrm>
            <a:off x="609346" y="1634218"/>
            <a:ext cx="10515600" cy="4195763"/>
          </a:xfrm>
        </p:spPr>
        <p:txBody>
          <a:bodyPr>
            <a:normAutofit/>
          </a:bodyPr>
          <a:lstStyle/>
          <a:p>
            <a:pPr marL="342900" lvl="1" indent="-342900"/>
            <a:r>
              <a:rPr lang="en-US" dirty="0"/>
              <a:t>Cohort 1 (Dayton) -10 participants trained 32.5 CEU’s</a:t>
            </a:r>
          </a:p>
          <a:p>
            <a:pPr marL="342900" lvl="1" indent="-342900"/>
            <a:r>
              <a:rPr lang="en-US" dirty="0"/>
              <a:t>Cohort 1 (Dayton)- All training participants completed first step in process to obtain R.A certification</a:t>
            </a:r>
          </a:p>
          <a:p>
            <a:pPr marL="342900" lvl="1" indent="-342900"/>
            <a:r>
              <a:rPr lang="en-US" dirty="0"/>
              <a:t>Cohort 2 (Mansfield)- 10 participants trained received 32.5 CEU’s</a:t>
            </a:r>
          </a:p>
          <a:p>
            <a:pPr marL="342900" lvl="1" indent="-342900"/>
            <a:r>
              <a:rPr lang="en-US" dirty="0"/>
              <a:t>Cohort 2 (Mansfield)- 10 participants completed Prevention Basics 101 perquisite training</a:t>
            </a:r>
          </a:p>
          <a:p>
            <a:pPr marL="342900" lvl="1" indent="-342900"/>
            <a:r>
              <a:rPr lang="en-US" dirty="0"/>
              <a:t>Cohort 2 (Mansfield)- 2 new participants completed RA application and 8 previously had RA and are now progressing to obtain OCPSA Certification </a:t>
            </a:r>
          </a:p>
          <a:p>
            <a:pPr lvl="1"/>
            <a:endParaRPr lang="en-US" dirty="0"/>
          </a:p>
        </p:txBody>
      </p:sp>
      <p:pic>
        <p:nvPicPr>
          <p:cNvPr id="10" name="Picture 9">
            <a:extLst>
              <a:ext uri="{FF2B5EF4-FFF2-40B4-BE49-F238E27FC236}">
                <a16:creationId xmlns:a16="http://schemas.microsoft.com/office/drawing/2014/main" id="{B5299B16-629D-B05C-3181-62D352D41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1982046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6EAD-EA84-9BA4-5464-9D0633A7628A}"/>
              </a:ext>
            </a:extLst>
          </p:cNvPr>
          <p:cNvSpPr>
            <a:spLocks noGrp="1"/>
          </p:cNvSpPr>
          <p:nvPr>
            <p:ph type="title"/>
          </p:nvPr>
        </p:nvSpPr>
        <p:spPr>
          <a:xfrm>
            <a:off x="603069" y="34387"/>
            <a:ext cx="10515600" cy="1231705"/>
          </a:xfrm>
        </p:spPr>
        <p:txBody>
          <a:bodyPr>
            <a:normAutofit/>
          </a:bodyPr>
          <a:lstStyle/>
          <a:p>
            <a:r>
              <a:rPr lang="en-US" dirty="0">
                <a:solidFill>
                  <a:srgbClr val="FABF7E"/>
                </a:solidFill>
              </a:rPr>
              <a:t>Prevention Credentialing in Ohio</a:t>
            </a:r>
          </a:p>
        </p:txBody>
      </p:sp>
      <p:pic>
        <p:nvPicPr>
          <p:cNvPr id="4" name="Content Placeholder 3">
            <a:extLst>
              <a:ext uri="{FF2B5EF4-FFF2-40B4-BE49-F238E27FC236}">
                <a16:creationId xmlns:a16="http://schemas.microsoft.com/office/drawing/2014/main" id="{DA7BE850-3989-B436-7EB1-0BCAAA648225}"/>
              </a:ext>
            </a:extLst>
          </p:cNvPr>
          <p:cNvPicPr>
            <a:picLocks noGrp="1" noChangeAspect="1"/>
          </p:cNvPicPr>
          <p:nvPr>
            <p:ph idx="1"/>
          </p:nvPr>
        </p:nvPicPr>
        <p:blipFill>
          <a:blip r:embed="rId2"/>
          <a:stretch>
            <a:fillRect/>
          </a:stretch>
        </p:blipFill>
        <p:spPr>
          <a:xfrm>
            <a:off x="6040461" y="1506247"/>
            <a:ext cx="4485663" cy="2030149"/>
          </a:xfrm>
          <a:prstGeom prst="rect">
            <a:avLst/>
          </a:prstGeom>
          <a:solidFill>
            <a:schemeClr val="bg1"/>
          </a:solidFill>
        </p:spPr>
      </p:pic>
      <p:pic>
        <p:nvPicPr>
          <p:cNvPr id="10" name="Picture 9">
            <a:extLst>
              <a:ext uri="{FF2B5EF4-FFF2-40B4-BE49-F238E27FC236}">
                <a16:creationId xmlns:a16="http://schemas.microsoft.com/office/drawing/2014/main" id="{B5299B16-629D-B05C-3181-62D352D41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pic>
        <p:nvPicPr>
          <p:cNvPr id="7" name="Content Placeholder 6" descr="A close-up of a document&#10;&#10;Description automatically generated">
            <a:extLst>
              <a:ext uri="{FF2B5EF4-FFF2-40B4-BE49-F238E27FC236}">
                <a16:creationId xmlns:a16="http://schemas.microsoft.com/office/drawing/2014/main" id="{235FA54A-2C50-E58F-DAC2-9EA55E5D7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331" y="1245497"/>
            <a:ext cx="3779745" cy="5056516"/>
          </a:xfrm>
          <a:prstGeom prst="rect">
            <a:avLst/>
          </a:prstGeom>
        </p:spPr>
      </p:pic>
      <p:pic>
        <p:nvPicPr>
          <p:cNvPr id="3" name="Content Placeholder 6">
            <a:extLst>
              <a:ext uri="{FF2B5EF4-FFF2-40B4-BE49-F238E27FC236}">
                <a16:creationId xmlns:a16="http://schemas.microsoft.com/office/drawing/2014/main" id="{7BC4E753-A0EA-FD5B-01CF-6655EFEA5B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8717" y="3776552"/>
            <a:ext cx="6169152" cy="1170432"/>
          </a:xfrm>
          <a:prstGeom prst="rect">
            <a:avLst/>
          </a:prstGeom>
        </p:spPr>
      </p:pic>
    </p:spTree>
    <p:extLst>
      <p:ext uri="{BB962C8B-B14F-4D97-AF65-F5344CB8AC3E}">
        <p14:creationId xmlns:p14="http://schemas.microsoft.com/office/powerpoint/2010/main" val="4142631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a:bodyPr>
          <a:lstStyle/>
          <a:p>
            <a:r>
              <a:rPr lang="en-US" dirty="0">
                <a:solidFill>
                  <a:srgbClr val="FABF7E"/>
                </a:solidFill>
              </a:rPr>
              <a:t>Program Evaluation - Reach</a:t>
            </a:r>
          </a:p>
        </p:txBody>
      </p:sp>
      <p:pic>
        <p:nvPicPr>
          <p:cNvPr id="10" name="Picture 9">
            <a:extLst>
              <a:ext uri="{FF2B5EF4-FFF2-40B4-BE49-F238E27FC236}">
                <a16:creationId xmlns:a16="http://schemas.microsoft.com/office/drawing/2014/main" id="{9001C0C8-FCF3-AEAA-A10B-CC33EFF4A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pic>
        <p:nvPicPr>
          <p:cNvPr id="12" name="Picture 11">
            <a:extLst>
              <a:ext uri="{FF2B5EF4-FFF2-40B4-BE49-F238E27FC236}">
                <a16:creationId xmlns:a16="http://schemas.microsoft.com/office/drawing/2014/main" id="{788CCA37-C684-C59B-B1FE-DE167BB4BCFF}"/>
              </a:ext>
            </a:extLst>
          </p:cNvPr>
          <p:cNvPicPr>
            <a:picLocks noChangeAspect="1"/>
          </p:cNvPicPr>
          <p:nvPr/>
        </p:nvPicPr>
        <p:blipFill>
          <a:blip r:embed="rId3"/>
          <a:stretch>
            <a:fillRect/>
          </a:stretch>
        </p:blipFill>
        <p:spPr>
          <a:xfrm>
            <a:off x="1" y="1784455"/>
            <a:ext cx="12192000" cy="3289090"/>
          </a:xfrm>
          <a:prstGeom prst="rect">
            <a:avLst/>
          </a:prstGeom>
        </p:spPr>
      </p:pic>
    </p:spTree>
    <p:extLst>
      <p:ext uri="{BB962C8B-B14F-4D97-AF65-F5344CB8AC3E}">
        <p14:creationId xmlns:p14="http://schemas.microsoft.com/office/powerpoint/2010/main" val="1945920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a:bodyPr>
          <a:lstStyle/>
          <a:p>
            <a:r>
              <a:rPr lang="en-US" dirty="0">
                <a:solidFill>
                  <a:srgbClr val="FABF7E"/>
                </a:solidFill>
              </a:rPr>
              <a:t>Program Evaluation - Knowledge</a:t>
            </a:r>
          </a:p>
        </p:txBody>
      </p:sp>
      <p:pic>
        <p:nvPicPr>
          <p:cNvPr id="10" name="Picture 9">
            <a:extLst>
              <a:ext uri="{FF2B5EF4-FFF2-40B4-BE49-F238E27FC236}">
                <a16:creationId xmlns:a16="http://schemas.microsoft.com/office/drawing/2014/main" id="{9001C0C8-FCF3-AEAA-A10B-CC33EFF4A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pic>
        <p:nvPicPr>
          <p:cNvPr id="4" name="Picture 3">
            <a:extLst>
              <a:ext uri="{FF2B5EF4-FFF2-40B4-BE49-F238E27FC236}">
                <a16:creationId xmlns:a16="http://schemas.microsoft.com/office/drawing/2014/main" id="{F6782547-95F9-9EDF-59ED-A914F9121B2B}"/>
              </a:ext>
            </a:extLst>
          </p:cNvPr>
          <p:cNvPicPr>
            <a:picLocks noChangeAspect="1"/>
          </p:cNvPicPr>
          <p:nvPr/>
        </p:nvPicPr>
        <p:blipFill>
          <a:blip r:embed="rId3"/>
          <a:stretch>
            <a:fillRect/>
          </a:stretch>
        </p:blipFill>
        <p:spPr>
          <a:xfrm>
            <a:off x="728799" y="1498233"/>
            <a:ext cx="10316392" cy="4651524"/>
          </a:xfrm>
          <a:prstGeom prst="rect">
            <a:avLst/>
          </a:prstGeom>
        </p:spPr>
      </p:pic>
    </p:spTree>
    <p:extLst>
      <p:ext uri="{BB962C8B-B14F-4D97-AF65-F5344CB8AC3E}">
        <p14:creationId xmlns:p14="http://schemas.microsoft.com/office/powerpoint/2010/main" val="2495178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a:bodyPr>
          <a:lstStyle/>
          <a:p>
            <a:r>
              <a:rPr lang="en-US" dirty="0">
                <a:solidFill>
                  <a:srgbClr val="FABF7E"/>
                </a:solidFill>
              </a:rPr>
              <a:t>Program Evaluation - Satisfaction</a:t>
            </a:r>
          </a:p>
        </p:txBody>
      </p:sp>
      <p:pic>
        <p:nvPicPr>
          <p:cNvPr id="10" name="Picture 9">
            <a:extLst>
              <a:ext uri="{FF2B5EF4-FFF2-40B4-BE49-F238E27FC236}">
                <a16:creationId xmlns:a16="http://schemas.microsoft.com/office/drawing/2014/main" id="{9001C0C8-FCF3-AEAA-A10B-CC33EFF4A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pic>
        <p:nvPicPr>
          <p:cNvPr id="5" name="Picture 4">
            <a:extLst>
              <a:ext uri="{FF2B5EF4-FFF2-40B4-BE49-F238E27FC236}">
                <a16:creationId xmlns:a16="http://schemas.microsoft.com/office/drawing/2014/main" id="{003D705D-CAC5-7C90-CCE7-3F6A652E3B0B}"/>
              </a:ext>
            </a:extLst>
          </p:cNvPr>
          <p:cNvPicPr>
            <a:picLocks noChangeAspect="1"/>
          </p:cNvPicPr>
          <p:nvPr/>
        </p:nvPicPr>
        <p:blipFill>
          <a:blip r:embed="rId3"/>
          <a:stretch>
            <a:fillRect/>
          </a:stretch>
        </p:blipFill>
        <p:spPr>
          <a:xfrm>
            <a:off x="1926500" y="1264921"/>
            <a:ext cx="7920990" cy="4953953"/>
          </a:xfrm>
          <a:prstGeom prst="rect">
            <a:avLst/>
          </a:prstGeom>
        </p:spPr>
      </p:pic>
    </p:spTree>
    <p:extLst>
      <p:ext uri="{BB962C8B-B14F-4D97-AF65-F5344CB8AC3E}">
        <p14:creationId xmlns:p14="http://schemas.microsoft.com/office/powerpoint/2010/main" val="193638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a:bodyPr>
          <a:lstStyle/>
          <a:p>
            <a:r>
              <a:rPr lang="en-US" dirty="0">
                <a:solidFill>
                  <a:srgbClr val="FABF7E"/>
                </a:solidFill>
              </a:rPr>
              <a:t>Program Evaluation – Lessons Learned</a:t>
            </a:r>
          </a:p>
        </p:txBody>
      </p:sp>
      <p:pic>
        <p:nvPicPr>
          <p:cNvPr id="10" name="Picture 9">
            <a:extLst>
              <a:ext uri="{FF2B5EF4-FFF2-40B4-BE49-F238E27FC236}">
                <a16:creationId xmlns:a16="http://schemas.microsoft.com/office/drawing/2014/main" id="{9001C0C8-FCF3-AEAA-A10B-CC33EFF4A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
        <p:nvSpPr>
          <p:cNvPr id="3" name="TextBox 2">
            <a:extLst>
              <a:ext uri="{FF2B5EF4-FFF2-40B4-BE49-F238E27FC236}">
                <a16:creationId xmlns:a16="http://schemas.microsoft.com/office/drawing/2014/main" id="{706A2AEC-030F-7F22-8CEA-ECB9C6DDB9FE}"/>
              </a:ext>
            </a:extLst>
          </p:cNvPr>
          <p:cNvSpPr txBox="1"/>
          <p:nvPr/>
        </p:nvSpPr>
        <p:spPr>
          <a:xfrm>
            <a:off x="617220" y="1866900"/>
            <a:ext cx="11064240" cy="3477875"/>
          </a:xfrm>
          <a:prstGeom prst="rect">
            <a:avLst/>
          </a:prstGeom>
          <a:noFill/>
        </p:spPr>
        <p:txBody>
          <a:bodyPr wrap="square" rtlCol="0">
            <a:spAutoFit/>
          </a:bodyPr>
          <a:lstStyle/>
          <a:p>
            <a:pPr marL="514350" marR="0" lvl="0" indent="-514350">
              <a:spcBef>
                <a:spcPts val="1000"/>
              </a:spcBef>
              <a:spcAft>
                <a:spcPts val="800"/>
              </a:spcAft>
              <a:buClr>
                <a:schemeClr val="accent1"/>
              </a:buClr>
              <a:buFont typeface="+mj-lt"/>
              <a:buAutoNum type="arabicPeriod"/>
            </a:pPr>
            <a:r>
              <a:rPr lang="en-US" sz="3200" dirty="0">
                <a:solidFill>
                  <a:schemeClr val="bg1"/>
                </a:solidFill>
              </a:rPr>
              <a:t>Feedback is essential.</a:t>
            </a:r>
          </a:p>
          <a:p>
            <a:pPr marL="514350" marR="0" lvl="0" indent="-514350">
              <a:spcBef>
                <a:spcPts val="1000"/>
              </a:spcBef>
              <a:spcAft>
                <a:spcPts val="800"/>
              </a:spcAft>
              <a:buClr>
                <a:schemeClr val="accent1"/>
              </a:buClr>
              <a:buFont typeface="+mj-lt"/>
              <a:buAutoNum type="arabicPeriod"/>
            </a:pPr>
            <a:r>
              <a:rPr lang="en-US" sz="3200" dirty="0">
                <a:solidFill>
                  <a:schemeClr val="bg1"/>
                </a:solidFill>
              </a:rPr>
              <a:t>Culture matters.</a:t>
            </a:r>
          </a:p>
          <a:p>
            <a:pPr marL="514350" marR="0" lvl="0" indent="-514350">
              <a:spcBef>
                <a:spcPts val="1000"/>
              </a:spcBef>
              <a:spcAft>
                <a:spcPts val="800"/>
              </a:spcAft>
              <a:buClr>
                <a:schemeClr val="accent1"/>
              </a:buClr>
              <a:buFont typeface="+mj-lt"/>
              <a:buAutoNum type="arabicPeriod"/>
            </a:pPr>
            <a:r>
              <a:rPr lang="en-US" sz="3200" dirty="0">
                <a:solidFill>
                  <a:schemeClr val="bg1"/>
                </a:solidFill>
              </a:rPr>
              <a:t>Effective facilitation is essential.</a:t>
            </a:r>
          </a:p>
          <a:p>
            <a:pPr marL="514350" marR="0" lvl="0" indent="-514350">
              <a:spcBef>
                <a:spcPts val="1000"/>
              </a:spcBef>
              <a:spcAft>
                <a:spcPts val="800"/>
              </a:spcAft>
              <a:buClr>
                <a:schemeClr val="accent1"/>
              </a:buClr>
              <a:buFont typeface="+mj-lt"/>
              <a:buAutoNum type="arabicPeriod"/>
            </a:pPr>
            <a:r>
              <a:rPr lang="en-US" sz="3200" dirty="0">
                <a:solidFill>
                  <a:schemeClr val="bg1"/>
                </a:solidFill>
              </a:rPr>
              <a:t>Evaluation is ongoing, and it grows with the training.</a:t>
            </a:r>
          </a:p>
          <a:p>
            <a:pPr marL="514350" marR="0" lvl="0" indent="-514350">
              <a:spcBef>
                <a:spcPts val="1000"/>
              </a:spcBef>
              <a:spcAft>
                <a:spcPts val="800"/>
              </a:spcAft>
              <a:buClr>
                <a:schemeClr val="accent1"/>
              </a:buClr>
              <a:buFont typeface="+mj-lt"/>
              <a:buAutoNum type="arabicPeriod"/>
            </a:pPr>
            <a:r>
              <a:rPr lang="en-US" sz="3200" dirty="0">
                <a:solidFill>
                  <a:schemeClr val="bg1"/>
                </a:solidFill>
              </a:rPr>
              <a:t>Celebrate success.</a:t>
            </a:r>
          </a:p>
        </p:txBody>
      </p:sp>
    </p:spTree>
    <p:extLst>
      <p:ext uri="{BB962C8B-B14F-4D97-AF65-F5344CB8AC3E}">
        <p14:creationId xmlns:p14="http://schemas.microsoft.com/office/powerpoint/2010/main" val="599304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a:bodyPr>
          <a:lstStyle/>
          <a:p>
            <a:r>
              <a:rPr lang="en-US" dirty="0">
                <a:solidFill>
                  <a:srgbClr val="FABF7E"/>
                </a:solidFill>
              </a:rPr>
              <a:t>Project Partners</a:t>
            </a:r>
          </a:p>
        </p:txBody>
      </p:sp>
      <p:pic>
        <p:nvPicPr>
          <p:cNvPr id="10" name="Picture 9">
            <a:extLst>
              <a:ext uri="{FF2B5EF4-FFF2-40B4-BE49-F238E27FC236}">
                <a16:creationId xmlns:a16="http://schemas.microsoft.com/office/drawing/2014/main" id="{9001C0C8-FCF3-AEAA-A10B-CC33EFF4A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
        <p:nvSpPr>
          <p:cNvPr id="5" name="TextBox 4">
            <a:extLst>
              <a:ext uri="{FF2B5EF4-FFF2-40B4-BE49-F238E27FC236}">
                <a16:creationId xmlns:a16="http://schemas.microsoft.com/office/drawing/2014/main" id="{91DBF8DD-985B-F612-DE04-03FD89B2E04B}"/>
              </a:ext>
            </a:extLst>
          </p:cNvPr>
          <p:cNvSpPr txBox="1"/>
          <p:nvPr/>
        </p:nvSpPr>
        <p:spPr>
          <a:xfrm>
            <a:off x="629195" y="1345978"/>
            <a:ext cx="10218420" cy="4785926"/>
          </a:xfrm>
          <a:prstGeom prst="rect">
            <a:avLst/>
          </a:prstGeom>
          <a:noFill/>
        </p:spPr>
        <p:txBody>
          <a:bodyPr wrap="square">
            <a:spAutoFit/>
          </a:bodyPr>
          <a:lstStyle/>
          <a:p>
            <a:pPr>
              <a:spcBef>
                <a:spcPts val="1000"/>
              </a:spcBef>
              <a:spcAft>
                <a:spcPts val="800"/>
              </a:spcAft>
              <a:buClr>
                <a:schemeClr val="accent1"/>
              </a:buClr>
            </a:pPr>
            <a:r>
              <a:rPr lang="en-US" sz="2600" b="1" dirty="0">
                <a:solidFill>
                  <a:srgbClr val="FABF7E"/>
                </a:solidFill>
              </a:rPr>
              <a:t>Curriculum Development, Facilitation, and Wrap-around Support:</a:t>
            </a:r>
            <a:r>
              <a:rPr lang="en-US" sz="2600" dirty="0">
                <a:solidFill>
                  <a:srgbClr val="FABF7E"/>
                </a:solidFill>
              </a:rPr>
              <a:t> </a:t>
            </a:r>
            <a:r>
              <a:rPr lang="en-US" sz="2600" dirty="0">
                <a:solidFill>
                  <a:schemeClr val="bg1"/>
                </a:solidFill>
              </a:rPr>
              <a:t>Latysha “Happy” Askew, Albert Gay, Costella Green, Raylette Pickett Johnson, Tracy Johnson, Dr. Marketa Robinson, and Tasha Wilkerson</a:t>
            </a:r>
          </a:p>
          <a:p>
            <a:pPr>
              <a:spcBef>
                <a:spcPts val="1000"/>
              </a:spcBef>
              <a:spcAft>
                <a:spcPts val="800"/>
              </a:spcAft>
              <a:buClr>
                <a:schemeClr val="accent1"/>
              </a:buClr>
            </a:pPr>
            <a:r>
              <a:rPr lang="en-US" sz="2600" b="1" dirty="0">
                <a:solidFill>
                  <a:srgbClr val="FABF7E"/>
                </a:solidFill>
              </a:rPr>
              <a:t>Credentialing Coaching and Mentoring: </a:t>
            </a:r>
            <a:r>
              <a:rPr lang="en-US" sz="2600" dirty="0">
                <a:solidFill>
                  <a:schemeClr val="bg1"/>
                </a:solidFill>
              </a:rPr>
              <a:t>Takiyah Anderson and Christi Valentini-Lackner</a:t>
            </a:r>
          </a:p>
          <a:p>
            <a:pPr>
              <a:spcBef>
                <a:spcPts val="1000"/>
              </a:spcBef>
              <a:spcAft>
                <a:spcPts val="800"/>
              </a:spcAft>
              <a:buClr>
                <a:schemeClr val="accent1"/>
              </a:buClr>
            </a:pPr>
            <a:r>
              <a:rPr lang="en-US" sz="2600" b="1" dirty="0">
                <a:solidFill>
                  <a:srgbClr val="FABF7E"/>
                </a:solidFill>
              </a:rPr>
              <a:t>Project Management and Evaluation: </a:t>
            </a:r>
            <a:r>
              <a:rPr lang="en-US" sz="2600" dirty="0">
                <a:solidFill>
                  <a:schemeClr val="bg1"/>
                </a:solidFill>
              </a:rPr>
              <a:t>Shemane Marsh, Dr. Tessa Miracle, Dr. Holly Raffle, and Dr. Dawn Thomas</a:t>
            </a:r>
          </a:p>
          <a:p>
            <a:pPr>
              <a:spcBef>
                <a:spcPts val="1000"/>
              </a:spcBef>
              <a:spcAft>
                <a:spcPts val="800"/>
              </a:spcAft>
              <a:buClr>
                <a:schemeClr val="accent1"/>
              </a:buClr>
            </a:pPr>
            <a:r>
              <a:rPr lang="en-US" sz="2600" b="1" dirty="0">
                <a:solidFill>
                  <a:srgbClr val="FABF7E"/>
                </a:solidFill>
              </a:rPr>
              <a:t>Hosting, Promotion, and UMADAOP Representation: </a:t>
            </a:r>
            <a:r>
              <a:rPr lang="en-US" sz="2600" dirty="0">
                <a:solidFill>
                  <a:schemeClr val="bg1"/>
                </a:solidFill>
              </a:rPr>
              <a:t>Mr. Dennis Baker</a:t>
            </a:r>
          </a:p>
        </p:txBody>
      </p:sp>
    </p:spTree>
    <p:extLst>
      <p:ext uri="{BB962C8B-B14F-4D97-AF65-F5344CB8AC3E}">
        <p14:creationId xmlns:p14="http://schemas.microsoft.com/office/powerpoint/2010/main" val="2101327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a:bodyPr>
          <a:lstStyle/>
          <a:p>
            <a:r>
              <a:rPr lang="en-US" dirty="0">
                <a:solidFill>
                  <a:srgbClr val="FABF7E"/>
                </a:solidFill>
              </a:rPr>
              <a:t>Thank you!</a:t>
            </a:r>
          </a:p>
        </p:txBody>
      </p:sp>
      <p:pic>
        <p:nvPicPr>
          <p:cNvPr id="10" name="Picture 9">
            <a:extLst>
              <a:ext uri="{FF2B5EF4-FFF2-40B4-BE49-F238E27FC236}">
                <a16:creationId xmlns:a16="http://schemas.microsoft.com/office/drawing/2014/main" id="{9001C0C8-FCF3-AEAA-A10B-CC33EFF4A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2030737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a:bodyPr>
          <a:lstStyle/>
          <a:p>
            <a:r>
              <a:rPr lang="en-US" dirty="0">
                <a:solidFill>
                  <a:srgbClr val="FABF7E"/>
                </a:solidFill>
              </a:rPr>
              <a:t>What is an affinity group?</a:t>
            </a:r>
          </a:p>
        </p:txBody>
      </p:sp>
      <p:sp>
        <p:nvSpPr>
          <p:cNvPr id="3" name="Content Placeholder 2">
            <a:extLst>
              <a:ext uri="{FF2B5EF4-FFF2-40B4-BE49-F238E27FC236}">
                <a16:creationId xmlns:a16="http://schemas.microsoft.com/office/drawing/2014/main" id="{28D1F8E6-DA88-629E-2935-9C1A44A7DF57}"/>
              </a:ext>
            </a:extLst>
          </p:cNvPr>
          <p:cNvSpPr>
            <a:spLocks noGrp="1"/>
          </p:cNvSpPr>
          <p:nvPr>
            <p:ph idx="1"/>
          </p:nvPr>
        </p:nvSpPr>
        <p:spPr>
          <a:xfrm>
            <a:off x="629195" y="1627232"/>
            <a:ext cx="10515600" cy="4195763"/>
          </a:xfrm>
        </p:spPr>
        <p:txBody>
          <a:bodyPr>
            <a:normAutofit/>
          </a:bodyPr>
          <a:lstStyle/>
          <a:p>
            <a:pPr>
              <a:lnSpc>
                <a:spcPct val="100000"/>
              </a:lnSpc>
            </a:pPr>
            <a:r>
              <a:rPr lang="en-US" sz="3200" dirty="0"/>
              <a:t>Affinity Groups are communities of people who come together based on shared identity, interests, or experiences.</a:t>
            </a:r>
          </a:p>
          <a:p>
            <a:pPr>
              <a:lnSpc>
                <a:spcPct val="100000"/>
              </a:lnSpc>
            </a:pPr>
            <a:r>
              <a:rPr lang="en-US" sz="3200" dirty="0"/>
              <a:t>Whether it's race, ethnicity, gender, religion, or sexuality, Affinity Groups offer a space for people to connect with others who share their experiences and create a sense of belonging and solidarity</a:t>
            </a:r>
            <a:r>
              <a:rPr lang="en-US" sz="3600" dirty="0"/>
              <a:t>.</a:t>
            </a:r>
          </a:p>
          <a:p>
            <a:endParaRPr lang="en-US" dirty="0"/>
          </a:p>
        </p:txBody>
      </p:sp>
      <p:pic>
        <p:nvPicPr>
          <p:cNvPr id="10" name="Picture 9">
            <a:extLst>
              <a:ext uri="{FF2B5EF4-FFF2-40B4-BE49-F238E27FC236}">
                <a16:creationId xmlns:a16="http://schemas.microsoft.com/office/drawing/2014/main" id="{9001C0C8-FCF3-AEAA-A10B-CC33EFF4A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402805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fontScale="90000"/>
          </a:bodyPr>
          <a:lstStyle/>
          <a:p>
            <a:r>
              <a:rPr lang="en-US" dirty="0">
                <a:solidFill>
                  <a:srgbClr val="FABF7E"/>
                </a:solidFill>
              </a:rPr>
              <a:t>What is the purpose of an affinity group?</a:t>
            </a:r>
          </a:p>
        </p:txBody>
      </p:sp>
      <p:sp>
        <p:nvSpPr>
          <p:cNvPr id="3" name="Content Placeholder 2">
            <a:extLst>
              <a:ext uri="{FF2B5EF4-FFF2-40B4-BE49-F238E27FC236}">
                <a16:creationId xmlns:a16="http://schemas.microsoft.com/office/drawing/2014/main" id="{28D1F8E6-DA88-629E-2935-9C1A44A7DF57}"/>
              </a:ext>
            </a:extLst>
          </p:cNvPr>
          <p:cNvSpPr>
            <a:spLocks noGrp="1"/>
          </p:cNvSpPr>
          <p:nvPr>
            <p:ph idx="1"/>
          </p:nvPr>
        </p:nvSpPr>
        <p:spPr>
          <a:xfrm>
            <a:off x="629195" y="1627232"/>
            <a:ext cx="10515600" cy="4195763"/>
          </a:xfrm>
        </p:spPr>
        <p:txBody>
          <a:bodyPr>
            <a:normAutofit/>
          </a:bodyPr>
          <a:lstStyle/>
          <a:p>
            <a:pPr>
              <a:lnSpc>
                <a:spcPct val="100000"/>
              </a:lnSpc>
            </a:pPr>
            <a:r>
              <a:rPr lang="en-US" sz="3200" dirty="0"/>
              <a:t>The purpose of Affinity Groups is to create a safe space for individuals to connect with others who share similar experiences and offer support, encouragement, and empowerment.</a:t>
            </a:r>
          </a:p>
          <a:p>
            <a:pPr>
              <a:lnSpc>
                <a:spcPct val="100000"/>
              </a:lnSpc>
            </a:pPr>
            <a:r>
              <a:rPr lang="en-US" sz="3200" dirty="0"/>
              <a:t>They can also offer a platform for people to advocate for causes and create change in their communities.</a:t>
            </a:r>
          </a:p>
        </p:txBody>
      </p:sp>
      <p:pic>
        <p:nvPicPr>
          <p:cNvPr id="10" name="Picture 9">
            <a:extLst>
              <a:ext uri="{FF2B5EF4-FFF2-40B4-BE49-F238E27FC236}">
                <a16:creationId xmlns:a16="http://schemas.microsoft.com/office/drawing/2014/main" id="{9001C0C8-FCF3-AEAA-A10B-CC33EFF4A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585763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a:bodyPr>
          <a:lstStyle/>
          <a:p>
            <a:r>
              <a:rPr lang="en-US" dirty="0">
                <a:solidFill>
                  <a:srgbClr val="FABF7E"/>
                </a:solidFill>
              </a:rPr>
              <a:t>What types of affinity groups Exist?</a:t>
            </a:r>
          </a:p>
        </p:txBody>
      </p:sp>
      <p:graphicFrame>
        <p:nvGraphicFramePr>
          <p:cNvPr id="4" name="Table 4">
            <a:extLst>
              <a:ext uri="{FF2B5EF4-FFF2-40B4-BE49-F238E27FC236}">
                <a16:creationId xmlns:a16="http://schemas.microsoft.com/office/drawing/2014/main" id="{89EF5EE2-F8AB-B3F5-D156-CA203CE47269}"/>
              </a:ext>
            </a:extLst>
          </p:cNvPr>
          <p:cNvGraphicFramePr>
            <a:graphicFrameLocks noGrp="1"/>
          </p:cNvGraphicFramePr>
          <p:nvPr>
            <p:ph idx="1"/>
            <p:extLst>
              <p:ext uri="{D42A27DB-BD31-4B8C-83A1-F6EECF244321}">
                <p14:modId xmlns:p14="http://schemas.microsoft.com/office/powerpoint/2010/main" val="2344462127"/>
              </p:ext>
            </p:extLst>
          </p:nvPr>
        </p:nvGraphicFramePr>
        <p:xfrm>
          <a:off x="838200" y="1949450"/>
          <a:ext cx="10515600" cy="28397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26065997"/>
                    </a:ext>
                  </a:extLst>
                </a:gridCol>
                <a:gridCol w="5257800">
                  <a:extLst>
                    <a:ext uri="{9D8B030D-6E8A-4147-A177-3AD203B41FA5}">
                      <a16:colId xmlns:a16="http://schemas.microsoft.com/office/drawing/2014/main" val="305464464"/>
                    </a:ext>
                  </a:extLst>
                </a:gridCol>
              </a:tblGrid>
              <a:tr h="370840">
                <a:tc>
                  <a:txBody>
                    <a:bodyPr/>
                    <a:lstStyle/>
                    <a:p>
                      <a:r>
                        <a:rPr lang="en-US" dirty="0"/>
                        <a:t>Type of Affinity Group</a:t>
                      </a:r>
                    </a:p>
                  </a:txBody>
                  <a:tcPr/>
                </a:tc>
                <a:tc>
                  <a:txBody>
                    <a:bodyPr/>
                    <a:lstStyle/>
                    <a:p>
                      <a:r>
                        <a:rPr lang="en-US" dirty="0"/>
                        <a:t>Description</a:t>
                      </a:r>
                    </a:p>
                  </a:txBody>
                  <a:tcPr/>
                </a:tc>
                <a:extLst>
                  <a:ext uri="{0D108BD9-81ED-4DB2-BD59-A6C34878D82A}">
                    <a16:rowId xmlns:a16="http://schemas.microsoft.com/office/drawing/2014/main" val="277831037"/>
                  </a:ext>
                </a:extLst>
              </a:tr>
              <a:tr h="370840">
                <a:tc>
                  <a:txBody>
                    <a:bodyPr/>
                    <a:lstStyle/>
                    <a:p>
                      <a:r>
                        <a:rPr lang="en-US" dirty="0"/>
                        <a:t>Cultural Affinity Group</a:t>
                      </a:r>
                    </a:p>
                  </a:txBody>
                  <a:tcPr/>
                </a:tc>
                <a:tc>
                  <a:txBody>
                    <a:bodyPr/>
                    <a:lstStyle/>
                    <a:p>
                      <a:r>
                        <a:rPr lang="en-US" sz="1800" b="0" i="0" u="none" strike="noStrike" kern="1200" dirty="0">
                          <a:solidFill>
                            <a:srgbClr val="000000"/>
                          </a:solidFill>
                          <a:effectLst/>
                          <a:latin typeface="Avenir Next LT Pro" panose="020B0504020202020204" pitchFamily="34" charset="0"/>
                        </a:rPr>
                        <a:t>Groups based on shared heritage or cultural identity</a:t>
                      </a:r>
                      <a:endParaRPr lang="en-US" dirty="0"/>
                    </a:p>
                  </a:txBody>
                  <a:tcPr/>
                </a:tc>
                <a:extLst>
                  <a:ext uri="{0D108BD9-81ED-4DB2-BD59-A6C34878D82A}">
                    <a16:rowId xmlns:a16="http://schemas.microsoft.com/office/drawing/2014/main" val="1646005559"/>
                  </a:ext>
                </a:extLst>
              </a:tr>
              <a:tr h="370840">
                <a:tc>
                  <a:txBody>
                    <a:bodyPr/>
                    <a:lstStyle/>
                    <a:p>
                      <a:r>
                        <a:rPr lang="en-US" dirty="0"/>
                        <a:t>Identity Based Affinity Group</a:t>
                      </a:r>
                    </a:p>
                  </a:txBody>
                  <a:tcPr/>
                </a:tc>
                <a:tc>
                  <a:txBody>
                    <a:bodyPr/>
                    <a:lstStyle/>
                    <a:p>
                      <a:r>
                        <a:rPr lang="en-US" dirty="0"/>
                        <a:t>Groups based on shared experiences such as gender, race, or sexuality.</a:t>
                      </a:r>
                    </a:p>
                    <a:p>
                      <a:endParaRPr lang="en-US" dirty="0"/>
                    </a:p>
                  </a:txBody>
                  <a:tcPr/>
                </a:tc>
                <a:extLst>
                  <a:ext uri="{0D108BD9-81ED-4DB2-BD59-A6C34878D82A}">
                    <a16:rowId xmlns:a16="http://schemas.microsoft.com/office/drawing/2014/main" val="558710465"/>
                  </a:ext>
                </a:extLst>
              </a:tr>
              <a:tr h="370840">
                <a:tc>
                  <a:txBody>
                    <a:bodyPr/>
                    <a:lstStyle/>
                    <a:p>
                      <a:r>
                        <a:rPr lang="en-US" dirty="0"/>
                        <a:t>Professional Affinity Group</a:t>
                      </a:r>
                    </a:p>
                  </a:txBody>
                  <a:tcPr/>
                </a:tc>
                <a:tc>
                  <a:txBody>
                    <a:bodyPr/>
                    <a:lstStyle/>
                    <a:p>
                      <a:r>
                        <a:rPr lang="en-US" dirty="0"/>
                        <a:t>Groups based on shared professions or career ambitions.</a:t>
                      </a:r>
                    </a:p>
                    <a:p>
                      <a:endParaRPr lang="en-US" dirty="0"/>
                    </a:p>
                  </a:txBody>
                  <a:tcPr/>
                </a:tc>
                <a:extLst>
                  <a:ext uri="{0D108BD9-81ED-4DB2-BD59-A6C34878D82A}">
                    <a16:rowId xmlns:a16="http://schemas.microsoft.com/office/drawing/2014/main" val="3118104473"/>
                  </a:ext>
                </a:extLst>
              </a:tr>
            </a:tbl>
          </a:graphicData>
        </a:graphic>
      </p:graphicFrame>
      <p:pic>
        <p:nvPicPr>
          <p:cNvPr id="10" name="Picture 9">
            <a:extLst>
              <a:ext uri="{FF2B5EF4-FFF2-40B4-BE49-F238E27FC236}">
                <a16:creationId xmlns:a16="http://schemas.microsoft.com/office/drawing/2014/main" id="{9001C0C8-FCF3-AEAA-A10B-CC33EFF4A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2433847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4691-5563-246B-97BC-EE037BC7638C}"/>
              </a:ext>
            </a:extLst>
          </p:cNvPr>
          <p:cNvSpPr>
            <a:spLocks noGrp="1"/>
          </p:cNvSpPr>
          <p:nvPr>
            <p:ph type="title"/>
          </p:nvPr>
        </p:nvSpPr>
        <p:spPr>
          <a:xfrm>
            <a:off x="629195" y="20415"/>
            <a:ext cx="10515600" cy="1325563"/>
          </a:xfrm>
        </p:spPr>
        <p:txBody>
          <a:bodyPr>
            <a:normAutofit/>
          </a:bodyPr>
          <a:lstStyle/>
          <a:p>
            <a:r>
              <a:rPr lang="en-US" dirty="0">
                <a:solidFill>
                  <a:srgbClr val="FABF7E"/>
                </a:solidFill>
              </a:rPr>
              <a:t>Affinity Group Best Practices</a:t>
            </a:r>
          </a:p>
        </p:txBody>
      </p:sp>
      <p:sp>
        <p:nvSpPr>
          <p:cNvPr id="3" name="Content Placeholder 2">
            <a:extLst>
              <a:ext uri="{FF2B5EF4-FFF2-40B4-BE49-F238E27FC236}">
                <a16:creationId xmlns:a16="http://schemas.microsoft.com/office/drawing/2014/main" id="{28D1F8E6-DA88-629E-2935-9C1A44A7DF57}"/>
              </a:ext>
            </a:extLst>
          </p:cNvPr>
          <p:cNvSpPr>
            <a:spLocks noGrp="1"/>
          </p:cNvSpPr>
          <p:nvPr>
            <p:ph idx="1"/>
          </p:nvPr>
        </p:nvSpPr>
        <p:spPr>
          <a:xfrm>
            <a:off x="629195" y="1627232"/>
            <a:ext cx="10515600" cy="4195763"/>
          </a:xfrm>
        </p:spPr>
        <p:txBody>
          <a:bodyPr>
            <a:normAutofit/>
          </a:bodyPr>
          <a:lstStyle/>
          <a:p>
            <a:pPr>
              <a:lnSpc>
                <a:spcPct val="100000"/>
              </a:lnSpc>
            </a:pPr>
            <a:r>
              <a:rPr lang="en-US" sz="3200" dirty="0"/>
              <a:t>Determine  primary function and overarching goals</a:t>
            </a:r>
          </a:p>
          <a:p>
            <a:pPr>
              <a:lnSpc>
                <a:spcPct val="100000"/>
              </a:lnSpc>
            </a:pPr>
            <a:r>
              <a:rPr lang="en-US" sz="3200" dirty="0"/>
              <a:t>Define membership practices</a:t>
            </a:r>
          </a:p>
          <a:p>
            <a:pPr>
              <a:lnSpc>
                <a:spcPct val="100000"/>
              </a:lnSpc>
            </a:pPr>
            <a:r>
              <a:rPr lang="en-US" sz="3200" dirty="0"/>
              <a:t>Identify and collaborate with supportive leadership, or other organizations/groups</a:t>
            </a:r>
          </a:p>
          <a:p>
            <a:pPr>
              <a:lnSpc>
                <a:spcPct val="100000"/>
              </a:lnSpc>
            </a:pPr>
            <a:r>
              <a:rPr lang="en-US" sz="3200" dirty="0"/>
              <a:t>Develop sustainability plan</a:t>
            </a:r>
          </a:p>
        </p:txBody>
      </p:sp>
      <p:pic>
        <p:nvPicPr>
          <p:cNvPr id="10" name="Picture 9">
            <a:extLst>
              <a:ext uri="{FF2B5EF4-FFF2-40B4-BE49-F238E27FC236}">
                <a16:creationId xmlns:a16="http://schemas.microsoft.com/office/drawing/2014/main" id="{9001C0C8-FCF3-AEAA-A10B-CC33EFF4A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1355366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6EAD-EA84-9BA4-5464-9D0633A7628A}"/>
              </a:ext>
            </a:extLst>
          </p:cNvPr>
          <p:cNvSpPr>
            <a:spLocks noGrp="1"/>
          </p:cNvSpPr>
          <p:nvPr>
            <p:ph type="title"/>
          </p:nvPr>
        </p:nvSpPr>
        <p:spPr>
          <a:xfrm>
            <a:off x="603069" y="34387"/>
            <a:ext cx="10515600" cy="1325563"/>
          </a:xfrm>
        </p:spPr>
        <p:txBody>
          <a:bodyPr>
            <a:normAutofit/>
          </a:bodyPr>
          <a:lstStyle/>
          <a:p>
            <a:r>
              <a:rPr lang="en-US" dirty="0">
                <a:solidFill>
                  <a:srgbClr val="FABF7E"/>
                </a:solidFill>
              </a:rPr>
              <a:t>Background</a:t>
            </a:r>
          </a:p>
        </p:txBody>
      </p:sp>
      <p:sp>
        <p:nvSpPr>
          <p:cNvPr id="3" name="Content Placeholder 2">
            <a:extLst>
              <a:ext uri="{FF2B5EF4-FFF2-40B4-BE49-F238E27FC236}">
                <a16:creationId xmlns:a16="http://schemas.microsoft.com/office/drawing/2014/main" id="{E0EF68F9-CFB5-F94F-3DF0-482043BFC814}"/>
              </a:ext>
            </a:extLst>
          </p:cNvPr>
          <p:cNvSpPr>
            <a:spLocks noGrp="1"/>
          </p:cNvSpPr>
          <p:nvPr>
            <p:ph idx="1"/>
          </p:nvPr>
        </p:nvSpPr>
        <p:spPr>
          <a:xfrm>
            <a:off x="609346" y="1634218"/>
            <a:ext cx="10515600" cy="4195763"/>
          </a:xfrm>
        </p:spPr>
        <p:txBody>
          <a:bodyPr>
            <a:normAutofit fontScale="85000" lnSpcReduction="20000"/>
          </a:bodyPr>
          <a:lstStyle/>
          <a:p>
            <a:pPr marL="228600" lvl="1">
              <a:lnSpc>
                <a:spcPct val="100000"/>
              </a:lnSpc>
              <a:spcBef>
                <a:spcPts val="1000"/>
              </a:spcBef>
            </a:pPr>
            <a:r>
              <a:rPr lang="en-US" sz="3200" dirty="0"/>
              <a:t>The goal of the BIPOC PST is to develop the essential knowledge and skills needed by entry-level substance misuse prevention practitioners to plan, implement, and evaluate effective, data-driven programs and practices that reduce behavioral health disparities and improve wellness among BIPOC populations. </a:t>
            </a:r>
          </a:p>
          <a:p>
            <a:pPr marL="0" lvl="1" indent="0">
              <a:lnSpc>
                <a:spcPct val="100000"/>
              </a:lnSpc>
              <a:spcBef>
                <a:spcPts val="1000"/>
              </a:spcBef>
              <a:buNone/>
            </a:pPr>
            <a:endParaRPr lang="en-US" sz="3200" dirty="0"/>
          </a:p>
          <a:p>
            <a:pPr marL="228600" lvl="1">
              <a:lnSpc>
                <a:spcPct val="100000"/>
              </a:lnSpc>
              <a:spcBef>
                <a:spcPts val="1000"/>
              </a:spcBef>
            </a:pPr>
            <a:r>
              <a:rPr lang="en-US" sz="3200" dirty="0"/>
              <a:t>The BIPOC PST is essential to building workforce capacity. The BIPOC PST training series incorporates new content related to BIPOC populations with concentrated themes of health disparities, health equity, and cultural aspects.</a:t>
            </a:r>
          </a:p>
          <a:p>
            <a:pPr lvl="1"/>
            <a:endParaRPr lang="en-US" dirty="0"/>
          </a:p>
        </p:txBody>
      </p:sp>
      <p:pic>
        <p:nvPicPr>
          <p:cNvPr id="10" name="Picture 9">
            <a:extLst>
              <a:ext uri="{FF2B5EF4-FFF2-40B4-BE49-F238E27FC236}">
                <a16:creationId xmlns:a16="http://schemas.microsoft.com/office/drawing/2014/main" id="{B5299B16-629D-B05C-3181-62D352D41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45061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448277"/>
            <a:ext cx="12192000" cy="1409723"/>
          </a:xfrm>
          <a:prstGeom prst="rect">
            <a:avLst/>
          </a:prstGeom>
          <a:gradFill flip="none" rotWithShape="1">
            <a:gsLst>
              <a:gs pos="0">
                <a:schemeClr val="accent5">
                  <a:lumMod val="67000"/>
                </a:schemeClr>
              </a:gs>
              <a:gs pos="48000">
                <a:schemeClr val="accent5">
                  <a:lumMod val="48000"/>
                </a:schemeClr>
              </a:gs>
              <a:gs pos="100000">
                <a:schemeClr val="accent5">
                  <a:lumMod val="3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dirty="0">
              <a:solidFill>
                <a:srgbClr val="FFFFFF"/>
              </a:solidFill>
              <a:latin typeface="Calibri" panose="020F0502020204030204"/>
            </a:endParaRPr>
          </a:p>
        </p:txBody>
      </p:sp>
      <p:sp>
        <p:nvSpPr>
          <p:cNvPr id="80" name="Oval 38"/>
          <p:cNvSpPr/>
          <p:nvPr/>
        </p:nvSpPr>
        <p:spPr>
          <a:xfrm>
            <a:off x="9295663" y="5756704"/>
            <a:ext cx="3860800" cy="406400"/>
          </a:xfrm>
          <a:custGeom>
            <a:avLst/>
            <a:gdLst/>
            <a:ahLst/>
            <a:cxnLst/>
            <a:rect l="l" t="t" r="r" b="b"/>
            <a:pathLst>
              <a:path w="2895600" h="304800">
                <a:moveTo>
                  <a:pt x="1447800" y="69394"/>
                </a:moveTo>
                <a:cubicBezTo>
                  <a:pt x="1048001" y="69394"/>
                  <a:pt x="723900" y="103510"/>
                  <a:pt x="723900" y="145594"/>
                </a:cubicBezTo>
                <a:cubicBezTo>
                  <a:pt x="723900" y="187678"/>
                  <a:pt x="1048001" y="221794"/>
                  <a:pt x="1447800" y="221794"/>
                </a:cubicBezTo>
                <a:cubicBezTo>
                  <a:pt x="1847599" y="221794"/>
                  <a:pt x="2171700" y="187678"/>
                  <a:pt x="2171700" y="145594"/>
                </a:cubicBezTo>
                <a:cubicBezTo>
                  <a:pt x="2171700" y="103510"/>
                  <a:pt x="1847599" y="69394"/>
                  <a:pt x="1447800" y="69394"/>
                </a:cubicBezTo>
                <a:close/>
                <a:moveTo>
                  <a:pt x="1447800" y="0"/>
                </a:moveTo>
                <a:cubicBezTo>
                  <a:pt x="2247398" y="0"/>
                  <a:pt x="2895600" y="68232"/>
                  <a:pt x="2895600" y="152400"/>
                </a:cubicBezTo>
                <a:cubicBezTo>
                  <a:pt x="2895600" y="236568"/>
                  <a:pt x="2247398" y="304800"/>
                  <a:pt x="1447800" y="304800"/>
                </a:cubicBezTo>
                <a:cubicBezTo>
                  <a:pt x="648202" y="304800"/>
                  <a:pt x="0" y="236568"/>
                  <a:pt x="0" y="152400"/>
                </a:cubicBezTo>
                <a:cubicBezTo>
                  <a:pt x="0" y="68232"/>
                  <a:pt x="648202" y="0"/>
                  <a:pt x="1447800" y="0"/>
                </a:cubicBezTo>
                <a:close/>
              </a:path>
            </a:pathLst>
          </a:custGeom>
          <a:solidFill>
            <a:schemeClr val="accent5">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a:solidFill>
                <a:srgbClr val="FFFFFF"/>
              </a:solidFill>
              <a:latin typeface="Calibri" panose="020F0502020204030204"/>
            </a:endParaRPr>
          </a:p>
        </p:txBody>
      </p:sp>
      <p:sp>
        <p:nvSpPr>
          <p:cNvPr id="79" name="Oval 38"/>
          <p:cNvSpPr/>
          <p:nvPr/>
        </p:nvSpPr>
        <p:spPr>
          <a:xfrm>
            <a:off x="-855383" y="5774544"/>
            <a:ext cx="3860800" cy="406400"/>
          </a:xfrm>
          <a:custGeom>
            <a:avLst/>
            <a:gdLst/>
            <a:ahLst/>
            <a:cxnLst/>
            <a:rect l="l" t="t" r="r" b="b"/>
            <a:pathLst>
              <a:path w="2895600" h="304800">
                <a:moveTo>
                  <a:pt x="1447800" y="69394"/>
                </a:moveTo>
                <a:cubicBezTo>
                  <a:pt x="1048001" y="69394"/>
                  <a:pt x="723900" y="103510"/>
                  <a:pt x="723900" y="145594"/>
                </a:cubicBezTo>
                <a:cubicBezTo>
                  <a:pt x="723900" y="187678"/>
                  <a:pt x="1048001" y="221794"/>
                  <a:pt x="1447800" y="221794"/>
                </a:cubicBezTo>
                <a:cubicBezTo>
                  <a:pt x="1847599" y="221794"/>
                  <a:pt x="2171700" y="187678"/>
                  <a:pt x="2171700" y="145594"/>
                </a:cubicBezTo>
                <a:cubicBezTo>
                  <a:pt x="2171700" y="103510"/>
                  <a:pt x="1847599" y="69394"/>
                  <a:pt x="1447800" y="69394"/>
                </a:cubicBezTo>
                <a:close/>
                <a:moveTo>
                  <a:pt x="1447800" y="0"/>
                </a:moveTo>
                <a:cubicBezTo>
                  <a:pt x="2247398" y="0"/>
                  <a:pt x="2895600" y="68232"/>
                  <a:pt x="2895600" y="152400"/>
                </a:cubicBezTo>
                <a:cubicBezTo>
                  <a:pt x="2895600" y="236568"/>
                  <a:pt x="2247398" y="304800"/>
                  <a:pt x="1447800" y="304800"/>
                </a:cubicBezTo>
                <a:cubicBezTo>
                  <a:pt x="648202" y="304800"/>
                  <a:pt x="0" y="236568"/>
                  <a:pt x="0" y="152400"/>
                </a:cubicBezTo>
                <a:cubicBezTo>
                  <a:pt x="0" y="68232"/>
                  <a:pt x="648202" y="0"/>
                  <a:pt x="1447800" y="0"/>
                </a:cubicBezTo>
                <a:close/>
              </a:path>
            </a:pathLst>
          </a:custGeom>
          <a:solidFill>
            <a:schemeClr val="accent5">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a:solidFill>
                <a:srgbClr val="FFFFFF"/>
              </a:solidFill>
              <a:latin typeface="Calibri" panose="020F0502020204030204"/>
            </a:endParaRPr>
          </a:p>
        </p:txBody>
      </p:sp>
      <p:sp>
        <p:nvSpPr>
          <p:cNvPr id="87" name="Freeform: Shape 86">
            <a:extLst>
              <a:ext uri="{FF2B5EF4-FFF2-40B4-BE49-F238E27FC236}">
                <a16:creationId xmlns:a16="http://schemas.microsoft.com/office/drawing/2014/main" id="{3BF0FD04-C2F7-439E-9AE3-519803DDF35D}"/>
              </a:ext>
            </a:extLst>
          </p:cNvPr>
          <p:cNvSpPr>
            <a:spLocks noChangeArrowheads="1"/>
          </p:cNvSpPr>
          <p:nvPr/>
        </p:nvSpPr>
        <p:spPr bwMode="auto">
          <a:xfrm>
            <a:off x="5506076" y="600770"/>
            <a:ext cx="10578137" cy="4414785"/>
          </a:xfrm>
          <a:custGeom>
            <a:avLst/>
            <a:gdLst>
              <a:gd name="connsiteX0" fmla="*/ 7008934 w 7933603"/>
              <a:gd name="connsiteY0" fmla="*/ 1556325 h 3311089"/>
              <a:gd name="connsiteX1" fmla="*/ 7336598 w 7933603"/>
              <a:gd name="connsiteY1" fmla="*/ 1556325 h 3311089"/>
              <a:gd name="connsiteX2" fmla="*/ 7336598 w 7933603"/>
              <a:gd name="connsiteY2" fmla="*/ 1672959 h 3311089"/>
              <a:gd name="connsiteX3" fmla="*/ 7430159 w 7933603"/>
              <a:gd name="connsiteY3" fmla="*/ 1672959 h 3311089"/>
              <a:gd name="connsiteX4" fmla="*/ 7430159 w 7933603"/>
              <a:gd name="connsiteY4" fmla="*/ 2983463 h 3311089"/>
              <a:gd name="connsiteX5" fmla="*/ 7512379 w 7933603"/>
              <a:gd name="connsiteY5" fmla="*/ 2983463 h 3311089"/>
              <a:gd name="connsiteX6" fmla="*/ 7512379 w 7933603"/>
              <a:gd name="connsiteY6" fmla="*/ 2714154 h 3311089"/>
              <a:gd name="connsiteX7" fmla="*/ 7559361 w 7933603"/>
              <a:gd name="connsiteY7" fmla="*/ 2714154 h 3311089"/>
              <a:gd name="connsiteX8" fmla="*/ 7559361 w 7933603"/>
              <a:gd name="connsiteY8" fmla="*/ 2620604 h 3311089"/>
              <a:gd name="connsiteX9" fmla="*/ 7688159 w 7933603"/>
              <a:gd name="connsiteY9" fmla="*/ 2620604 h 3311089"/>
              <a:gd name="connsiteX10" fmla="*/ 7688159 w 7933603"/>
              <a:gd name="connsiteY10" fmla="*/ 2714154 h 3311089"/>
              <a:gd name="connsiteX11" fmla="*/ 7769569 w 7933603"/>
              <a:gd name="connsiteY11" fmla="*/ 2714154 h 3311089"/>
              <a:gd name="connsiteX12" fmla="*/ 7769569 w 7933603"/>
              <a:gd name="connsiteY12" fmla="*/ 2983463 h 3311089"/>
              <a:gd name="connsiteX13" fmla="*/ 7933603 w 7933603"/>
              <a:gd name="connsiteY13" fmla="*/ 2983463 h 3311089"/>
              <a:gd name="connsiteX14" fmla="*/ 7933603 w 7933603"/>
              <a:gd name="connsiteY14" fmla="*/ 3311089 h 3311089"/>
              <a:gd name="connsiteX15" fmla="*/ 6743413 w 7933603"/>
              <a:gd name="connsiteY15" fmla="*/ 3311089 h 3311089"/>
              <a:gd name="connsiteX16" fmla="*/ 6743413 w 7933603"/>
              <a:gd name="connsiteY16" fmla="*/ 2176345 h 3311089"/>
              <a:gd name="connsiteX17" fmla="*/ 6775235 w 7933603"/>
              <a:gd name="connsiteY17" fmla="*/ 2176345 h 3311089"/>
              <a:gd name="connsiteX18" fmla="*/ 6775235 w 7933603"/>
              <a:gd name="connsiteY18" fmla="*/ 2105879 h 3311089"/>
              <a:gd name="connsiteX19" fmla="*/ 6880137 w 7933603"/>
              <a:gd name="connsiteY19" fmla="*/ 2105879 h 3311089"/>
              <a:gd name="connsiteX20" fmla="*/ 6880137 w 7933603"/>
              <a:gd name="connsiteY20" fmla="*/ 2176345 h 3311089"/>
              <a:gd name="connsiteX21" fmla="*/ 6915373 w 7933603"/>
              <a:gd name="connsiteY21" fmla="*/ 2176345 h 3311089"/>
              <a:gd name="connsiteX22" fmla="*/ 6915373 w 7933603"/>
              <a:gd name="connsiteY22" fmla="*/ 1672959 h 3311089"/>
              <a:gd name="connsiteX23" fmla="*/ 7008934 w 7933603"/>
              <a:gd name="connsiteY23" fmla="*/ 1672959 h 3311089"/>
              <a:gd name="connsiteX24" fmla="*/ 1579997 w 7933603"/>
              <a:gd name="connsiteY24" fmla="*/ 0 h 3311089"/>
              <a:gd name="connsiteX25" fmla="*/ 1673558 w 7933603"/>
              <a:gd name="connsiteY25" fmla="*/ 0 h 3311089"/>
              <a:gd name="connsiteX26" fmla="*/ 1673558 w 7933603"/>
              <a:gd name="connsiteY26" fmla="*/ 257565 h 3311089"/>
              <a:gd name="connsiteX27" fmla="*/ 1837592 w 7933603"/>
              <a:gd name="connsiteY27" fmla="*/ 257565 h 3311089"/>
              <a:gd name="connsiteX28" fmla="*/ 1837592 w 7933603"/>
              <a:gd name="connsiteY28" fmla="*/ 0 h 3311089"/>
              <a:gd name="connsiteX29" fmla="*/ 1931153 w 7933603"/>
              <a:gd name="connsiteY29" fmla="*/ 0 h 3311089"/>
              <a:gd name="connsiteX30" fmla="*/ 1931153 w 7933603"/>
              <a:gd name="connsiteY30" fmla="*/ 257565 h 3311089"/>
              <a:gd name="connsiteX31" fmla="*/ 2083037 w 7933603"/>
              <a:gd name="connsiteY31" fmla="*/ 257565 h 3311089"/>
              <a:gd name="connsiteX32" fmla="*/ 2083037 w 7933603"/>
              <a:gd name="connsiteY32" fmla="*/ 351115 h 3311089"/>
              <a:gd name="connsiteX33" fmla="*/ 2317140 w 7933603"/>
              <a:gd name="connsiteY33" fmla="*/ 351115 h 3311089"/>
              <a:gd name="connsiteX34" fmla="*/ 2317140 w 7933603"/>
              <a:gd name="connsiteY34" fmla="*/ 2726303 h 3311089"/>
              <a:gd name="connsiteX35" fmla="*/ 2375464 w 7933603"/>
              <a:gd name="connsiteY35" fmla="*/ 2726303 h 3311089"/>
              <a:gd name="connsiteX36" fmla="*/ 2375464 w 7933603"/>
              <a:gd name="connsiteY36" fmla="*/ 2222917 h 3311089"/>
              <a:gd name="connsiteX37" fmla="*/ 2527753 w 7933603"/>
              <a:gd name="connsiteY37" fmla="*/ 2222917 h 3311089"/>
              <a:gd name="connsiteX38" fmla="*/ 2527753 w 7933603"/>
              <a:gd name="connsiteY38" fmla="*/ 1064684 h 3311089"/>
              <a:gd name="connsiteX39" fmla="*/ 2633059 w 7933603"/>
              <a:gd name="connsiteY39" fmla="*/ 1064684 h 3311089"/>
              <a:gd name="connsiteX40" fmla="*/ 2633059 w 7933603"/>
              <a:gd name="connsiteY40" fmla="*/ 795374 h 3311089"/>
              <a:gd name="connsiteX41" fmla="*/ 2750111 w 7933603"/>
              <a:gd name="connsiteY41" fmla="*/ 795374 h 3311089"/>
              <a:gd name="connsiteX42" fmla="*/ 2750111 w 7933603"/>
              <a:gd name="connsiteY42" fmla="*/ 1064684 h 3311089"/>
              <a:gd name="connsiteX43" fmla="*/ 2820585 w 7933603"/>
              <a:gd name="connsiteY43" fmla="*/ 1064684 h 3311089"/>
              <a:gd name="connsiteX44" fmla="*/ 2820585 w 7933603"/>
              <a:gd name="connsiteY44" fmla="*/ 994623 h 3311089"/>
              <a:gd name="connsiteX45" fmla="*/ 3077775 w 7933603"/>
              <a:gd name="connsiteY45" fmla="*/ 994623 h 3311089"/>
              <a:gd name="connsiteX46" fmla="*/ 3077775 w 7933603"/>
              <a:gd name="connsiteY46" fmla="*/ 1064684 h 3311089"/>
              <a:gd name="connsiteX47" fmla="*/ 3241809 w 7933603"/>
              <a:gd name="connsiteY47" fmla="*/ 1064684 h 3311089"/>
              <a:gd name="connsiteX48" fmla="*/ 3241809 w 7933603"/>
              <a:gd name="connsiteY48" fmla="*/ 561298 h 3311089"/>
              <a:gd name="connsiteX49" fmla="*/ 3989888 w 7933603"/>
              <a:gd name="connsiteY49" fmla="*/ 690080 h 3311089"/>
              <a:gd name="connsiteX50" fmla="*/ 3989888 w 7933603"/>
              <a:gd name="connsiteY50" fmla="*/ 397687 h 3311089"/>
              <a:gd name="connsiteX51" fmla="*/ 4528164 w 7933603"/>
              <a:gd name="connsiteY51" fmla="*/ 561298 h 3311089"/>
              <a:gd name="connsiteX52" fmla="*/ 4528164 w 7933603"/>
              <a:gd name="connsiteY52" fmla="*/ 784035 h 3311089"/>
              <a:gd name="connsiteX53" fmla="*/ 4738777 w 7933603"/>
              <a:gd name="connsiteY53" fmla="*/ 819268 h 3311089"/>
              <a:gd name="connsiteX54" fmla="*/ 4738777 w 7933603"/>
              <a:gd name="connsiteY54" fmla="*/ 2714154 h 3311089"/>
              <a:gd name="connsiteX55" fmla="*/ 4902811 w 7933603"/>
              <a:gd name="connsiteY55" fmla="*/ 2714154 h 3311089"/>
              <a:gd name="connsiteX56" fmla="*/ 4902811 w 7933603"/>
              <a:gd name="connsiteY56" fmla="*/ 2118028 h 3311089"/>
              <a:gd name="connsiteX57" fmla="*/ 4949389 w 7933603"/>
              <a:gd name="connsiteY57" fmla="*/ 2118028 h 3311089"/>
              <a:gd name="connsiteX58" fmla="*/ 4949389 w 7933603"/>
              <a:gd name="connsiteY58" fmla="*/ 1954012 h 3311089"/>
              <a:gd name="connsiteX59" fmla="*/ 5038251 w 7933603"/>
              <a:gd name="connsiteY59" fmla="*/ 1954012 h 3311089"/>
              <a:gd name="connsiteX60" fmla="*/ 5038251 w 7933603"/>
              <a:gd name="connsiteY60" fmla="*/ 3311089 h 3311089"/>
              <a:gd name="connsiteX61" fmla="*/ 0 w 7933603"/>
              <a:gd name="connsiteY61" fmla="*/ 3311089 h 3311089"/>
              <a:gd name="connsiteX62" fmla="*/ 0 w 7933603"/>
              <a:gd name="connsiteY62" fmla="*/ 2269894 h 3311089"/>
              <a:gd name="connsiteX63" fmla="*/ 152289 w 7933603"/>
              <a:gd name="connsiteY63" fmla="*/ 2269894 h 3311089"/>
              <a:gd name="connsiteX64" fmla="*/ 152289 w 7933603"/>
              <a:gd name="connsiteY64" fmla="*/ 2082795 h 3311089"/>
              <a:gd name="connsiteX65" fmla="*/ 304578 w 7933603"/>
              <a:gd name="connsiteY65" fmla="*/ 2082795 h 3311089"/>
              <a:gd name="connsiteX66" fmla="*/ 304578 w 7933603"/>
              <a:gd name="connsiteY66" fmla="*/ 1755169 h 3311089"/>
              <a:gd name="connsiteX67" fmla="*/ 386393 w 7933603"/>
              <a:gd name="connsiteY67" fmla="*/ 1755169 h 3311089"/>
              <a:gd name="connsiteX68" fmla="*/ 386393 w 7933603"/>
              <a:gd name="connsiteY68" fmla="*/ 1649875 h 3311089"/>
              <a:gd name="connsiteX69" fmla="*/ 433376 w 7933603"/>
              <a:gd name="connsiteY69" fmla="*/ 1649875 h 3311089"/>
              <a:gd name="connsiteX70" fmla="*/ 433376 w 7933603"/>
              <a:gd name="connsiteY70" fmla="*/ 1755169 h 3311089"/>
              <a:gd name="connsiteX71" fmla="*/ 514785 w 7933603"/>
              <a:gd name="connsiteY71" fmla="*/ 1755169 h 3311089"/>
              <a:gd name="connsiteX72" fmla="*/ 514785 w 7933603"/>
              <a:gd name="connsiteY72" fmla="*/ 2082795 h 3311089"/>
              <a:gd name="connsiteX73" fmla="*/ 667479 w 7933603"/>
              <a:gd name="connsiteY73" fmla="*/ 2082795 h 3311089"/>
              <a:gd name="connsiteX74" fmla="*/ 667479 w 7933603"/>
              <a:gd name="connsiteY74" fmla="*/ 2269894 h 3311089"/>
              <a:gd name="connsiteX75" fmla="*/ 748889 w 7933603"/>
              <a:gd name="connsiteY75" fmla="*/ 2269894 h 3311089"/>
              <a:gd name="connsiteX76" fmla="*/ 748889 w 7933603"/>
              <a:gd name="connsiteY76" fmla="*/ 1532837 h 3311089"/>
              <a:gd name="connsiteX77" fmla="*/ 865941 w 7933603"/>
              <a:gd name="connsiteY77" fmla="*/ 1532837 h 3311089"/>
              <a:gd name="connsiteX78" fmla="*/ 865941 w 7933603"/>
              <a:gd name="connsiteY78" fmla="*/ 1298760 h 3311089"/>
              <a:gd name="connsiteX79" fmla="*/ 1135281 w 7933603"/>
              <a:gd name="connsiteY79" fmla="*/ 1298760 h 3311089"/>
              <a:gd name="connsiteX80" fmla="*/ 1135281 w 7933603"/>
              <a:gd name="connsiteY80" fmla="*/ 1532837 h 3311089"/>
              <a:gd name="connsiteX81" fmla="*/ 1240588 w 7933603"/>
              <a:gd name="connsiteY81" fmla="*/ 1532837 h 3311089"/>
              <a:gd name="connsiteX82" fmla="*/ 1240588 w 7933603"/>
              <a:gd name="connsiteY82" fmla="*/ 351115 h 3311089"/>
              <a:gd name="connsiteX83" fmla="*/ 1416368 w 7933603"/>
              <a:gd name="connsiteY83" fmla="*/ 351115 h 3311089"/>
              <a:gd name="connsiteX84" fmla="*/ 1416368 w 7933603"/>
              <a:gd name="connsiteY84" fmla="*/ 257565 h 3311089"/>
              <a:gd name="connsiteX85" fmla="*/ 1579997 w 7933603"/>
              <a:gd name="connsiteY85" fmla="*/ 257565 h 331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933603" h="3311089">
                <a:moveTo>
                  <a:pt x="7008934" y="1556325"/>
                </a:moveTo>
                <a:lnTo>
                  <a:pt x="7336598" y="1556325"/>
                </a:lnTo>
                <a:lnTo>
                  <a:pt x="7336598" y="1672959"/>
                </a:lnTo>
                <a:lnTo>
                  <a:pt x="7430159" y="1672959"/>
                </a:lnTo>
                <a:lnTo>
                  <a:pt x="7430159" y="2983463"/>
                </a:lnTo>
                <a:lnTo>
                  <a:pt x="7512379" y="2983463"/>
                </a:lnTo>
                <a:lnTo>
                  <a:pt x="7512379" y="2714154"/>
                </a:lnTo>
                <a:lnTo>
                  <a:pt x="7559361" y="2714154"/>
                </a:lnTo>
                <a:lnTo>
                  <a:pt x="7559361" y="2620604"/>
                </a:lnTo>
                <a:lnTo>
                  <a:pt x="7688159" y="2620604"/>
                </a:lnTo>
                <a:lnTo>
                  <a:pt x="7688159" y="2714154"/>
                </a:lnTo>
                <a:lnTo>
                  <a:pt x="7769569" y="2714154"/>
                </a:lnTo>
                <a:lnTo>
                  <a:pt x="7769569" y="2983463"/>
                </a:lnTo>
                <a:lnTo>
                  <a:pt x="7933603" y="2983463"/>
                </a:lnTo>
                <a:lnTo>
                  <a:pt x="7933603" y="3311089"/>
                </a:lnTo>
                <a:lnTo>
                  <a:pt x="6743413" y="3311089"/>
                </a:lnTo>
                <a:lnTo>
                  <a:pt x="6743413" y="2176345"/>
                </a:lnTo>
                <a:lnTo>
                  <a:pt x="6775235" y="2176345"/>
                </a:lnTo>
                <a:lnTo>
                  <a:pt x="6775235" y="2105879"/>
                </a:lnTo>
                <a:lnTo>
                  <a:pt x="6880137" y="2105879"/>
                </a:lnTo>
                <a:lnTo>
                  <a:pt x="6880137" y="2176345"/>
                </a:lnTo>
                <a:lnTo>
                  <a:pt x="6915373" y="2176345"/>
                </a:lnTo>
                <a:lnTo>
                  <a:pt x="6915373" y="1672959"/>
                </a:lnTo>
                <a:lnTo>
                  <a:pt x="7008934" y="1672959"/>
                </a:lnTo>
                <a:close/>
                <a:moveTo>
                  <a:pt x="1579997" y="0"/>
                </a:moveTo>
                <a:lnTo>
                  <a:pt x="1673558" y="0"/>
                </a:lnTo>
                <a:lnTo>
                  <a:pt x="1673558" y="257565"/>
                </a:lnTo>
                <a:lnTo>
                  <a:pt x="1837592" y="257565"/>
                </a:lnTo>
                <a:lnTo>
                  <a:pt x="1837592" y="0"/>
                </a:lnTo>
                <a:lnTo>
                  <a:pt x="1931153" y="0"/>
                </a:lnTo>
                <a:lnTo>
                  <a:pt x="1931153" y="257565"/>
                </a:lnTo>
                <a:lnTo>
                  <a:pt x="2083037" y="257565"/>
                </a:lnTo>
                <a:lnTo>
                  <a:pt x="2083037" y="351115"/>
                </a:lnTo>
                <a:lnTo>
                  <a:pt x="2317140" y="351115"/>
                </a:lnTo>
                <a:lnTo>
                  <a:pt x="2317140" y="2726303"/>
                </a:lnTo>
                <a:lnTo>
                  <a:pt x="2375464" y="2726303"/>
                </a:lnTo>
                <a:lnTo>
                  <a:pt x="2375464" y="2222917"/>
                </a:lnTo>
                <a:lnTo>
                  <a:pt x="2527753" y="2222917"/>
                </a:lnTo>
                <a:lnTo>
                  <a:pt x="2527753" y="1064684"/>
                </a:lnTo>
                <a:lnTo>
                  <a:pt x="2633059" y="1064684"/>
                </a:lnTo>
                <a:lnTo>
                  <a:pt x="2633059" y="795374"/>
                </a:lnTo>
                <a:lnTo>
                  <a:pt x="2750111" y="795374"/>
                </a:lnTo>
                <a:lnTo>
                  <a:pt x="2750111" y="1064684"/>
                </a:lnTo>
                <a:lnTo>
                  <a:pt x="2820585" y="1064684"/>
                </a:lnTo>
                <a:lnTo>
                  <a:pt x="2820585" y="994623"/>
                </a:lnTo>
                <a:lnTo>
                  <a:pt x="3077775" y="994623"/>
                </a:lnTo>
                <a:lnTo>
                  <a:pt x="3077775" y="1064684"/>
                </a:lnTo>
                <a:lnTo>
                  <a:pt x="3241809" y="1064684"/>
                </a:lnTo>
                <a:lnTo>
                  <a:pt x="3241809" y="561298"/>
                </a:lnTo>
                <a:lnTo>
                  <a:pt x="3989888" y="690080"/>
                </a:lnTo>
                <a:lnTo>
                  <a:pt x="3989888" y="397687"/>
                </a:lnTo>
                <a:lnTo>
                  <a:pt x="4528164" y="561298"/>
                </a:lnTo>
                <a:lnTo>
                  <a:pt x="4528164" y="784035"/>
                </a:lnTo>
                <a:lnTo>
                  <a:pt x="4738777" y="819268"/>
                </a:lnTo>
                <a:lnTo>
                  <a:pt x="4738777" y="2714154"/>
                </a:lnTo>
                <a:lnTo>
                  <a:pt x="4902811" y="2714154"/>
                </a:lnTo>
                <a:lnTo>
                  <a:pt x="4902811" y="2118028"/>
                </a:lnTo>
                <a:lnTo>
                  <a:pt x="4949389" y="2118028"/>
                </a:lnTo>
                <a:lnTo>
                  <a:pt x="4949389" y="1954012"/>
                </a:lnTo>
                <a:lnTo>
                  <a:pt x="5038251" y="1954012"/>
                </a:lnTo>
                <a:lnTo>
                  <a:pt x="5038251" y="3311089"/>
                </a:lnTo>
                <a:lnTo>
                  <a:pt x="0" y="3311089"/>
                </a:lnTo>
                <a:lnTo>
                  <a:pt x="0" y="2269894"/>
                </a:lnTo>
                <a:lnTo>
                  <a:pt x="152289" y="2269894"/>
                </a:lnTo>
                <a:lnTo>
                  <a:pt x="152289" y="2082795"/>
                </a:lnTo>
                <a:lnTo>
                  <a:pt x="304578" y="2082795"/>
                </a:lnTo>
                <a:lnTo>
                  <a:pt x="304578" y="1755169"/>
                </a:lnTo>
                <a:lnTo>
                  <a:pt x="386393" y="1755169"/>
                </a:lnTo>
                <a:lnTo>
                  <a:pt x="386393" y="1649875"/>
                </a:lnTo>
                <a:lnTo>
                  <a:pt x="433376" y="1649875"/>
                </a:lnTo>
                <a:lnTo>
                  <a:pt x="433376" y="1755169"/>
                </a:lnTo>
                <a:lnTo>
                  <a:pt x="514785" y="1755169"/>
                </a:lnTo>
                <a:lnTo>
                  <a:pt x="514785" y="2082795"/>
                </a:lnTo>
                <a:lnTo>
                  <a:pt x="667479" y="2082795"/>
                </a:lnTo>
                <a:lnTo>
                  <a:pt x="667479" y="2269894"/>
                </a:lnTo>
                <a:lnTo>
                  <a:pt x="748889" y="2269894"/>
                </a:lnTo>
                <a:lnTo>
                  <a:pt x="748889" y="1532837"/>
                </a:lnTo>
                <a:lnTo>
                  <a:pt x="865941" y="1532837"/>
                </a:lnTo>
                <a:lnTo>
                  <a:pt x="865941" y="1298760"/>
                </a:lnTo>
                <a:lnTo>
                  <a:pt x="1135281" y="1298760"/>
                </a:lnTo>
                <a:lnTo>
                  <a:pt x="1135281" y="1532837"/>
                </a:lnTo>
                <a:lnTo>
                  <a:pt x="1240588" y="1532837"/>
                </a:lnTo>
                <a:lnTo>
                  <a:pt x="1240588" y="351115"/>
                </a:lnTo>
                <a:lnTo>
                  <a:pt x="1416368" y="351115"/>
                </a:lnTo>
                <a:lnTo>
                  <a:pt x="1416368" y="257565"/>
                </a:lnTo>
                <a:lnTo>
                  <a:pt x="1579997" y="257565"/>
                </a:lnTo>
                <a:close/>
              </a:path>
            </a:pathLst>
          </a:custGeom>
          <a:gradFill>
            <a:gsLst>
              <a:gs pos="0">
                <a:schemeClr val="accent5">
                  <a:lumMod val="67000"/>
                  <a:alpha val="0"/>
                </a:schemeClr>
              </a:gs>
              <a:gs pos="48000">
                <a:schemeClr val="accent5">
                  <a:lumMod val="97000"/>
                  <a:lumOff val="3000"/>
                  <a:alpha val="13000"/>
                </a:schemeClr>
              </a:gs>
              <a:gs pos="100000">
                <a:schemeClr val="accent5">
                  <a:lumMod val="60000"/>
                  <a:lumOff val="40000"/>
                  <a:alpha val="29000"/>
                </a:schemeClr>
              </a:gs>
            </a:gsLst>
            <a:lin ang="16200000" scaled="1"/>
          </a:gradFill>
          <a:ln>
            <a:noFill/>
          </a:ln>
          <a:effectLst/>
        </p:spPr>
        <p:txBody>
          <a:bodyPr wrap="square" anchor="ctr">
            <a:normAutofit/>
          </a:bodyPr>
          <a:lstStyle/>
          <a:p>
            <a:pPr defTabSz="950952"/>
            <a:endParaRPr lang="en-US" sz="1872">
              <a:solidFill>
                <a:srgbClr val="4472C4"/>
              </a:solidFill>
              <a:latin typeface="Calibri" panose="020F0502020204030204"/>
            </a:endParaRPr>
          </a:p>
        </p:txBody>
      </p:sp>
      <p:sp>
        <p:nvSpPr>
          <p:cNvPr id="86" name="Freeform: Shape 85">
            <a:extLst>
              <a:ext uri="{FF2B5EF4-FFF2-40B4-BE49-F238E27FC236}">
                <a16:creationId xmlns:a16="http://schemas.microsoft.com/office/drawing/2014/main" id="{A7B8D345-7432-4AC9-AF3C-261010EBB083}"/>
              </a:ext>
            </a:extLst>
          </p:cNvPr>
          <p:cNvSpPr>
            <a:spLocks noChangeArrowheads="1"/>
          </p:cNvSpPr>
          <p:nvPr/>
        </p:nvSpPr>
        <p:spPr bwMode="auto">
          <a:xfrm>
            <a:off x="-25150" y="616256"/>
            <a:ext cx="5592369" cy="4400493"/>
          </a:xfrm>
          <a:custGeom>
            <a:avLst/>
            <a:gdLst>
              <a:gd name="connsiteX0" fmla="*/ 145998 w 4194277"/>
              <a:gd name="connsiteY0" fmla="*/ 0 h 3300370"/>
              <a:gd name="connsiteX1" fmla="*/ 239551 w 4194277"/>
              <a:gd name="connsiteY1" fmla="*/ 0 h 3300370"/>
              <a:gd name="connsiteX2" fmla="*/ 239551 w 4194277"/>
              <a:gd name="connsiteY2" fmla="*/ 257240 h 3300370"/>
              <a:gd name="connsiteX3" fmla="*/ 392232 w 4194277"/>
              <a:gd name="connsiteY3" fmla="*/ 257240 h 3300370"/>
              <a:gd name="connsiteX4" fmla="*/ 392232 w 4194277"/>
              <a:gd name="connsiteY4" fmla="*/ 339476 h 3300370"/>
              <a:gd name="connsiteX5" fmla="*/ 626316 w 4194277"/>
              <a:gd name="connsiteY5" fmla="*/ 339476 h 3300370"/>
              <a:gd name="connsiteX6" fmla="*/ 626316 w 4194277"/>
              <a:gd name="connsiteY6" fmla="*/ 503542 h 3300370"/>
              <a:gd name="connsiteX7" fmla="*/ 789932 w 4194277"/>
              <a:gd name="connsiteY7" fmla="*/ 561877 h 3300370"/>
              <a:gd name="connsiteX8" fmla="*/ 789932 w 4194277"/>
              <a:gd name="connsiteY8" fmla="*/ 772125 h 3300370"/>
              <a:gd name="connsiteX9" fmla="*/ 1000527 w 4194277"/>
              <a:gd name="connsiteY9" fmla="*/ 819117 h 3300370"/>
              <a:gd name="connsiteX10" fmla="*/ 1000527 w 4194277"/>
              <a:gd name="connsiteY10" fmla="*/ 2703654 h 3300370"/>
              <a:gd name="connsiteX11" fmla="*/ 1117569 w 4194277"/>
              <a:gd name="connsiteY11" fmla="*/ 2703654 h 3300370"/>
              <a:gd name="connsiteX12" fmla="*/ 1117569 w 4194277"/>
              <a:gd name="connsiteY12" fmla="*/ 702043 h 3300370"/>
              <a:gd name="connsiteX13" fmla="*/ 1631906 w 4194277"/>
              <a:gd name="connsiteY13" fmla="*/ 702043 h 3300370"/>
              <a:gd name="connsiteX14" fmla="*/ 1631906 w 4194277"/>
              <a:gd name="connsiteY14" fmla="*/ 1275668 h 3300370"/>
              <a:gd name="connsiteX15" fmla="*/ 1854246 w 4194277"/>
              <a:gd name="connsiteY15" fmla="*/ 1275668 h 3300370"/>
              <a:gd name="connsiteX16" fmla="*/ 1854246 w 4194277"/>
              <a:gd name="connsiteY16" fmla="*/ 1486321 h 3300370"/>
              <a:gd name="connsiteX17" fmla="*/ 1936054 w 4194277"/>
              <a:gd name="connsiteY17" fmla="*/ 1486321 h 3300370"/>
              <a:gd name="connsiteX18" fmla="*/ 1936054 w 4194277"/>
              <a:gd name="connsiteY18" fmla="*/ 1638640 h 3300370"/>
              <a:gd name="connsiteX19" fmla="*/ 2158393 w 4194277"/>
              <a:gd name="connsiteY19" fmla="*/ 1649983 h 3300370"/>
              <a:gd name="connsiteX20" fmla="*/ 2158393 w 4194277"/>
              <a:gd name="connsiteY20" fmla="*/ 1310912 h 3300370"/>
              <a:gd name="connsiteX21" fmla="*/ 2673135 w 4194277"/>
              <a:gd name="connsiteY21" fmla="*/ 1310912 h 3300370"/>
              <a:gd name="connsiteX22" fmla="*/ 2673135 w 4194277"/>
              <a:gd name="connsiteY22" fmla="*/ 2691501 h 3300370"/>
              <a:gd name="connsiteX23" fmla="*/ 2813667 w 4194277"/>
              <a:gd name="connsiteY23" fmla="*/ 2691501 h 3300370"/>
              <a:gd name="connsiteX24" fmla="*/ 2813667 w 4194277"/>
              <a:gd name="connsiteY24" fmla="*/ 2375926 h 3300370"/>
              <a:gd name="connsiteX25" fmla="*/ 2989027 w 4194277"/>
              <a:gd name="connsiteY25" fmla="*/ 2375926 h 3300370"/>
              <a:gd name="connsiteX26" fmla="*/ 2989027 w 4194277"/>
              <a:gd name="connsiteY26" fmla="*/ 2165273 h 3300370"/>
              <a:gd name="connsiteX27" fmla="*/ 3036006 w 4194277"/>
              <a:gd name="connsiteY27" fmla="*/ 2165273 h 3300370"/>
              <a:gd name="connsiteX28" fmla="*/ 3036006 w 4194277"/>
              <a:gd name="connsiteY28" fmla="*/ 2106533 h 3300370"/>
              <a:gd name="connsiteX29" fmla="*/ 3047346 w 4194277"/>
              <a:gd name="connsiteY29" fmla="*/ 2106533 h 3300370"/>
              <a:gd name="connsiteX30" fmla="*/ 3047346 w 4194277"/>
              <a:gd name="connsiteY30" fmla="*/ 1919376 h 3300370"/>
              <a:gd name="connsiteX31" fmla="*/ 3176133 w 4194277"/>
              <a:gd name="connsiteY31" fmla="*/ 1919376 h 3300370"/>
              <a:gd name="connsiteX32" fmla="*/ 3176133 w 4194277"/>
              <a:gd name="connsiteY32" fmla="*/ 1661731 h 3300370"/>
              <a:gd name="connsiteX33" fmla="*/ 3270090 w 4194277"/>
              <a:gd name="connsiteY33" fmla="*/ 1661731 h 3300370"/>
              <a:gd name="connsiteX34" fmla="*/ 3270090 w 4194277"/>
              <a:gd name="connsiteY34" fmla="*/ 1545061 h 3300370"/>
              <a:gd name="connsiteX35" fmla="*/ 3597727 w 4194277"/>
              <a:gd name="connsiteY35" fmla="*/ 1545061 h 3300370"/>
              <a:gd name="connsiteX36" fmla="*/ 3597727 w 4194277"/>
              <a:gd name="connsiteY36" fmla="*/ 1661731 h 3300370"/>
              <a:gd name="connsiteX37" fmla="*/ 3691280 w 4194277"/>
              <a:gd name="connsiteY37" fmla="*/ 1661731 h 3300370"/>
              <a:gd name="connsiteX38" fmla="*/ 3691280 w 4194277"/>
              <a:gd name="connsiteY38" fmla="*/ 2984390 h 3300370"/>
              <a:gd name="connsiteX39" fmla="*/ 3773088 w 4194277"/>
              <a:gd name="connsiteY39" fmla="*/ 2984390 h 3300370"/>
              <a:gd name="connsiteX40" fmla="*/ 3773088 w 4194277"/>
              <a:gd name="connsiteY40" fmla="*/ 2715402 h 3300370"/>
              <a:gd name="connsiteX41" fmla="*/ 3820067 w 4194277"/>
              <a:gd name="connsiteY41" fmla="*/ 2715402 h 3300370"/>
              <a:gd name="connsiteX42" fmla="*/ 3820067 w 4194277"/>
              <a:gd name="connsiteY42" fmla="*/ 2610075 h 3300370"/>
              <a:gd name="connsiteX43" fmla="*/ 3948853 w 4194277"/>
              <a:gd name="connsiteY43" fmla="*/ 2610075 h 3300370"/>
              <a:gd name="connsiteX44" fmla="*/ 3948853 w 4194277"/>
              <a:gd name="connsiteY44" fmla="*/ 2715402 h 3300370"/>
              <a:gd name="connsiteX45" fmla="*/ 4030256 w 4194277"/>
              <a:gd name="connsiteY45" fmla="*/ 2715402 h 3300370"/>
              <a:gd name="connsiteX46" fmla="*/ 4030256 w 4194277"/>
              <a:gd name="connsiteY46" fmla="*/ 2984390 h 3300370"/>
              <a:gd name="connsiteX47" fmla="*/ 4194277 w 4194277"/>
              <a:gd name="connsiteY47" fmla="*/ 2984390 h 3300370"/>
              <a:gd name="connsiteX48" fmla="*/ 4194277 w 4194277"/>
              <a:gd name="connsiteY48" fmla="*/ 3300370 h 3300370"/>
              <a:gd name="connsiteX49" fmla="*/ 0 w 4194277"/>
              <a:gd name="connsiteY49" fmla="*/ 3300370 h 3300370"/>
              <a:gd name="connsiteX50" fmla="*/ 0 w 4194277"/>
              <a:gd name="connsiteY50" fmla="*/ 257240 h 3300370"/>
              <a:gd name="connsiteX51" fmla="*/ 145998 w 4194277"/>
              <a:gd name="connsiteY51" fmla="*/ 257240 h 330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94277" h="3300370">
                <a:moveTo>
                  <a:pt x="145998" y="0"/>
                </a:moveTo>
                <a:lnTo>
                  <a:pt x="239551" y="0"/>
                </a:lnTo>
                <a:lnTo>
                  <a:pt x="239551" y="257240"/>
                </a:lnTo>
                <a:lnTo>
                  <a:pt x="392232" y="257240"/>
                </a:lnTo>
                <a:lnTo>
                  <a:pt x="392232" y="339476"/>
                </a:lnTo>
                <a:lnTo>
                  <a:pt x="626316" y="339476"/>
                </a:lnTo>
                <a:lnTo>
                  <a:pt x="626316" y="503542"/>
                </a:lnTo>
                <a:lnTo>
                  <a:pt x="789932" y="561877"/>
                </a:lnTo>
                <a:lnTo>
                  <a:pt x="789932" y="772125"/>
                </a:lnTo>
                <a:lnTo>
                  <a:pt x="1000527" y="819117"/>
                </a:lnTo>
                <a:lnTo>
                  <a:pt x="1000527" y="2703654"/>
                </a:lnTo>
                <a:lnTo>
                  <a:pt x="1117569" y="2703654"/>
                </a:lnTo>
                <a:lnTo>
                  <a:pt x="1117569" y="702043"/>
                </a:lnTo>
                <a:lnTo>
                  <a:pt x="1631906" y="702043"/>
                </a:lnTo>
                <a:lnTo>
                  <a:pt x="1631906" y="1275668"/>
                </a:lnTo>
                <a:lnTo>
                  <a:pt x="1854246" y="1275668"/>
                </a:lnTo>
                <a:lnTo>
                  <a:pt x="1854246" y="1486321"/>
                </a:lnTo>
                <a:lnTo>
                  <a:pt x="1936054" y="1486321"/>
                </a:lnTo>
                <a:lnTo>
                  <a:pt x="1936054" y="1638640"/>
                </a:lnTo>
                <a:lnTo>
                  <a:pt x="2158393" y="1649983"/>
                </a:lnTo>
                <a:lnTo>
                  <a:pt x="2158393" y="1310912"/>
                </a:lnTo>
                <a:lnTo>
                  <a:pt x="2673135" y="1310912"/>
                </a:lnTo>
                <a:lnTo>
                  <a:pt x="2673135" y="2691501"/>
                </a:lnTo>
                <a:lnTo>
                  <a:pt x="2813667" y="2691501"/>
                </a:lnTo>
                <a:lnTo>
                  <a:pt x="2813667" y="2375926"/>
                </a:lnTo>
                <a:lnTo>
                  <a:pt x="2989027" y="2375926"/>
                </a:lnTo>
                <a:lnTo>
                  <a:pt x="2989027" y="2165273"/>
                </a:lnTo>
                <a:lnTo>
                  <a:pt x="3036006" y="2165273"/>
                </a:lnTo>
                <a:lnTo>
                  <a:pt x="3036006" y="2106533"/>
                </a:lnTo>
                <a:lnTo>
                  <a:pt x="3047346" y="2106533"/>
                </a:lnTo>
                <a:lnTo>
                  <a:pt x="3047346" y="1919376"/>
                </a:lnTo>
                <a:lnTo>
                  <a:pt x="3176133" y="1919376"/>
                </a:lnTo>
                <a:lnTo>
                  <a:pt x="3176133" y="1661731"/>
                </a:lnTo>
                <a:lnTo>
                  <a:pt x="3270090" y="1661731"/>
                </a:lnTo>
                <a:lnTo>
                  <a:pt x="3270090" y="1545061"/>
                </a:lnTo>
                <a:lnTo>
                  <a:pt x="3597727" y="1545061"/>
                </a:lnTo>
                <a:lnTo>
                  <a:pt x="3597727" y="1661731"/>
                </a:lnTo>
                <a:lnTo>
                  <a:pt x="3691280" y="1661731"/>
                </a:lnTo>
                <a:lnTo>
                  <a:pt x="3691280" y="2984390"/>
                </a:lnTo>
                <a:lnTo>
                  <a:pt x="3773088" y="2984390"/>
                </a:lnTo>
                <a:lnTo>
                  <a:pt x="3773088" y="2715402"/>
                </a:lnTo>
                <a:lnTo>
                  <a:pt x="3820067" y="2715402"/>
                </a:lnTo>
                <a:lnTo>
                  <a:pt x="3820067" y="2610075"/>
                </a:lnTo>
                <a:lnTo>
                  <a:pt x="3948853" y="2610075"/>
                </a:lnTo>
                <a:lnTo>
                  <a:pt x="3948853" y="2715402"/>
                </a:lnTo>
                <a:lnTo>
                  <a:pt x="4030256" y="2715402"/>
                </a:lnTo>
                <a:lnTo>
                  <a:pt x="4030256" y="2984390"/>
                </a:lnTo>
                <a:lnTo>
                  <a:pt x="4194277" y="2984390"/>
                </a:lnTo>
                <a:lnTo>
                  <a:pt x="4194277" y="3300370"/>
                </a:lnTo>
                <a:lnTo>
                  <a:pt x="0" y="3300370"/>
                </a:lnTo>
                <a:lnTo>
                  <a:pt x="0" y="257240"/>
                </a:lnTo>
                <a:lnTo>
                  <a:pt x="145998" y="257240"/>
                </a:lnTo>
                <a:close/>
              </a:path>
            </a:pathLst>
          </a:custGeom>
          <a:gradFill>
            <a:gsLst>
              <a:gs pos="0">
                <a:schemeClr val="accent5">
                  <a:lumMod val="67000"/>
                  <a:alpha val="0"/>
                </a:schemeClr>
              </a:gs>
              <a:gs pos="48000">
                <a:schemeClr val="accent5">
                  <a:lumMod val="97000"/>
                  <a:lumOff val="3000"/>
                  <a:alpha val="13000"/>
                </a:schemeClr>
              </a:gs>
              <a:gs pos="100000">
                <a:schemeClr val="accent5">
                  <a:lumMod val="60000"/>
                  <a:lumOff val="40000"/>
                  <a:alpha val="29000"/>
                </a:schemeClr>
              </a:gs>
            </a:gsLst>
            <a:lin ang="16200000" scaled="1"/>
          </a:gradFill>
          <a:ln>
            <a:noFill/>
          </a:ln>
          <a:effectLst/>
        </p:spPr>
        <p:txBody>
          <a:bodyPr wrap="square" anchor="ctr">
            <a:normAutofit/>
          </a:bodyPr>
          <a:lstStyle/>
          <a:p>
            <a:pPr defTabSz="950952"/>
            <a:endParaRPr lang="en-US" sz="1872">
              <a:solidFill>
                <a:srgbClr val="4472C4"/>
              </a:solidFill>
              <a:latin typeface="Calibri" panose="020F0502020204030204"/>
            </a:endParaRPr>
          </a:p>
        </p:txBody>
      </p:sp>
      <p:sp>
        <p:nvSpPr>
          <p:cNvPr id="14" name="TextBox 13"/>
          <p:cNvSpPr txBox="1"/>
          <p:nvPr/>
        </p:nvSpPr>
        <p:spPr>
          <a:xfrm>
            <a:off x="270933" y="142595"/>
            <a:ext cx="5875867" cy="411224"/>
          </a:xfrm>
          <a:prstGeom prst="rect">
            <a:avLst/>
          </a:prstGeom>
          <a:noFill/>
        </p:spPr>
        <p:txBody>
          <a:bodyPr wrap="none" lIns="0" tIns="0" rIns="0" bIns="0" rtlCol="0" anchor="ctr" anchorCtr="0">
            <a:normAutofit/>
          </a:bodyPr>
          <a:lstStyle>
            <a:defPPr>
              <a:defRPr lang="en-US"/>
            </a:defPPr>
            <a:lvl1pPr>
              <a:defRPr sz="2000"/>
            </a:lvl1pPr>
          </a:lstStyle>
          <a:p>
            <a:pPr defTabSz="950952"/>
            <a:r>
              <a:rPr lang="en-US" sz="2667" dirty="0">
                <a:solidFill>
                  <a:srgbClr val="FFFFFF"/>
                </a:solidFill>
                <a:latin typeface="Calibri" panose="020F0502020204030204"/>
              </a:rPr>
              <a:t>Slide 1: Connecting 2 points</a:t>
            </a:r>
          </a:p>
        </p:txBody>
      </p:sp>
      <p:sp>
        <p:nvSpPr>
          <p:cNvPr id="81" name="Freeform: Shape 80">
            <a:extLst>
              <a:ext uri="{FF2B5EF4-FFF2-40B4-BE49-F238E27FC236}">
                <a16:creationId xmlns:a16="http://schemas.microsoft.com/office/drawing/2014/main" id="{3425D0B3-BBCB-4021-9142-8110942C6FFD}"/>
              </a:ext>
            </a:extLst>
          </p:cNvPr>
          <p:cNvSpPr>
            <a:spLocks noChangeArrowheads="1"/>
          </p:cNvSpPr>
          <p:nvPr/>
        </p:nvSpPr>
        <p:spPr bwMode="auto">
          <a:xfrm flipH="1">
            <a:off x="-17029" y="1138619"/>
            <a:ext cx="4135265" cy="4839125"/>
          </a:xfrm>
          <a:custGeom>
            <a:avLst/>
            <a:gdLst>
              <a:gd name="connsiteX0" fmla="*/ 369078 w 3101449"/>
              <a:gd name="connsiteY0" fmla="*/ 2317333 h 3629344"/>
              <a:gd name="connsiteX1" fmla="*/ 461716 w 3101449"/>
              <a:gd name="connsiteY1" fmla="*/ 2512197 h 3629344"/>
              <a:gd name="connsiteX2" fmla="*/ 266843 w 3101449"/>
              <a:gd name="connsiteY2" fmla="*/ 2512197 h 3629344"/>
              <a:gd name="connsiteX3" fmla="*/ 369078 w 3101449"/>
              <a:gd name="connsiteY3" fmla="*/ 2317333 h 3629344"/>
              <a:gd name="connsiteX4" fmla="*/ 656220 w 3101449"/>
              <a:gd name="connsiteY4" fmla="*/ 2317333 h 3629344"/>
              <a:gd name="connsiteX5" fmla="*/ 748858 w 3101449"/>
              <a:gd name="connsiteY5" fmla="*/ 2512197 h 3629344"/>
              <a:gd name="connsiteX6" fmla="*/ 563951 w 3101449"/>
              <a:gd name="connsiteY6" fmla="*/ 2512197 h 3629344"/>
              <a:gd name="connsiteX7" fmla="*/ 656220 w 3101449"/>
              <a:gd name="connsiteY7" fmla="*/ 2317333 h 3629344"/>
              <a:gd name="connsiteX8" fmla="*/ 943362 w 3101449"/>
              <a:gd name="connsiteY8" fmla="*/ 2317333 h 3629344"/>
              <a:gd name="connsiteX9" fmla="*/ 1046335 w 3101449"/>
              <a:gd name="connsiteY9" fmla="*/ 2512197 h 3629344"/>
              <a:gd name="connsiteX10" fmla="*/ 851093 w 3101449"/>
              <a:gd name="connsiteY10" fmla="*/ 2512197 h 3629344"/>
              <a:gd name="connsiteX11" fmla="*/ 943362 w 3101449"/>
              <a:gd name="connsiteY11" fmla="*/ 2317333 h 3629344"/>
              <a:gd name="connsiteX12" fmla="*/ 1241208 w 3101449"/>
              <a:gd name="connsiteY12" fmla="*/ 2317333 h 3629344"/>
              <a:gd name="connsiteX13" fmla="*/ 1333108 w 3101449"/>
              <a:gd name="connsiteY13" fmla="*/ 2512197 h 3629344"/>
              <a:gd name="connsiteX14" fmla="*/ 1138235 w 3101449"/>
              <a:gd name="connsiteY14" fmla="*/ 2512197 h 3629344"/>
              <a:gd name="connsiteX15" fmla="*/ 1241208 w 3101449"/>
              <a:gd name="connsiteY15" fmla="*/ 2317333 h 3629344"/>
              <a:gd name="connsiteX16" fmla="*/ 1528350 w 3101449"/>
              <a:gd name="connsiteY16" fmla="*/ 2317333 h 3629344"/>
              <a:gd name="connsiteX17" fmla="*/ 1620250 w 3101449"/>
              <a:gd name="connsiteY17" fmla="*/ 2512197 h 3629344"/>
              <a:gd name="connsiteX18" fmla="*/ 1435712 w 3101449"/>
              <a:gd name="connsiteY18" fmla="*/ 2512197 h 3629344"/>
              <a:gd name="connsiteX19" fmla="*/ 1528350 w 3101449"/>
              <a:gd name="connsiteY19" fmla="*/ 2317333 h 3629344"/>
              <a:gd name="connsiteX20" fmla="*/ 1815492 w 3101449"/>
              <a:gd name="connsiteY20" fmla="*/ 2317333 h 3629344"/>
              <a:gd name="connsiteX21" fmla="*/ 1917727 w 3101449"/>
              <a:gd name="connsiteY21" fmla="*/ 2512197 h 3629344"/>
              <a:gd name="connsiteX22" fmla="*/ 1722854 w 3101449"/>
              <a:gd name="connsiteY22" fmla="*/ 2512197 h 3629344"/>
              <a:gd name="connsiteX23" fmla="*/ 1815492 w 3101449"/>
              <a:gd name="connsiteY23" fmla="*/ 2317333 h 3629344"/>
              <a:gd name="connsiteX24" fmla="*/ 2112600 w 3101449"/>
              <a:gd name="connsiteY24" fmla="*/ 2317333 h 3629344"/>
              <a:gd name="connsiteX25" fmla="*/ 2204869 w 3101449"/>
              <a:gd name="connsiteY25" fmla="*/ 2512197 h 3629344"/>
              <a:gd name="connsiteX26" fmla="*/ 2009996 w 3101449"/>
              <a:gd name="connsiteY26" fmla="*/ 2512197 h 3629344"/>
              <a:gd name="connsiteX27" fmla="*/ 2112600 w 3101449"/>
              <a:gd name="connsiteY27" fmla="*/ 2317333 h 3629344"/>
              <a:gd name="connsiteX28" fmla="*/ 2451044 w 3101449"/>
              <a:gd name="connsiteY28" fmla="*/ 2317333 h 3629344"/>
              <a:gd name="connsiteX29" fmla="*/ 2543313 w 3101449"/>
              <a:gd name="connsiteY29" fmla="*/ 2512197 h 3629344"/>
              <a:gd name="connsiteX30" fmla="*/ 2358775 w 3101449"/>
              <a:gd name="connsiteY30" fmla="*/ 2512197 h 3629344"/>
              <a:gd name="connsiteX31" fmla="*/ 2451044 w 3101449"/>
              <a:gd name="connsiteY31" fmla="*/ 2317333 h 3629344"/>
              <a:gd name="connsiteX32" fmla="*/ 2738186 w 3101449"/>
              <a:gd name="connsiteY32" fmla="*/ 2317333 h 3629344"/>
              <a:gd name="connsiteX33" fmla="*/ 2840790 w 3101449"/>
              <a:gd name="connsiteY33" fmla="*/ 2512197 h 3629344"/>
              <a:gd name="connsiteX34" fmla="*/ 2645917 w 3101449"/>
              <a:gd name="connsiteY34" fmla="*/ 2512197 h 3629344"/>
              <a:gd name="connsiteX35" fmla="*/ 2738186 w 3101449"/>
              <a:gd name="connsiteY35" fmla="*/ 2317333 h 3629344"/>
              <a:gd name="connsiteX36" fmla="*/ 318145 w 3101449"/>
              <a:gd name="connsiteY36" fmla="*/ 2286701 h 3629344"/>
              <a:gd name="connsiteX37" fmla="*/ 215541 w 3101449"/>
              <a:gd name="connsiteY37" fmla="*/ 2481196 h 3629344"/>
              <a:gd name="connsiteX38" fmla="*/ 122903 w 3101449"/>
              <a:gd name="connsiteY38" fmla="*/ 2286701 h 3629344"/>
              <a:gd name="connsiteX39" fmla="*/ 318145 w 3101449"/>
              <a:gd name="connsiteY39" fmla="*/ 2286701 h 3629344"/>
              <a:gd name="connsiteX40" fmla="*/ 605287 w 3101449"/>
              <a:gd name="connsiteY40" fmla="*/ 2286701 h 3629344"/>
              <a:gd name="connsiteX41" fmla="*/ 513018 w 3101449"/>
              <a:gd name="connsiteY41" fmla="*/ 2481196 h 3629344"/>
              <a:gd name="connsiteX42" fmla="*/ 410045 w 3101449"/>
              <a:gd name="connsiteY42" fmla="*/ 2286701 h 3629344"/>
              <a:gd name="connsiteX43" fmla="*/ 605287 w 3101449"/>
              <a:gd name="connsiteY43" fmla="*/ 2286701 h 3629344"/>
              <a:gd name="connsiteX44" fmla="*/ 902395 w 3101449"/>
              <a:gd name="connsiteY44" fmla="*/ 2286701 h 3629344"/>
              <a:gd name="connsiteX45" fmla="*/ 800160 w 3101449"/>
              <a:gd name="connsiteY45" fmla="*/ 2481196 h 3629344"/>
              <a:gd name="connsiteX46" fmla="*/ 707891 w 3101449"/>
              <a:gd name="connsiteY46" fmla="*/ 2286701 h 3629344"/>
              <a:gd name="connsiteX47" fmla="*/ 902395 w 3101449"/>
              <a:gd name="connsiteY47" fmla="*/ 2286701 h 3629344"/>
              <a:gd name="connsiteX48" fmla="*/ 1189537 w 3101449"/>
              <a:gd name="connsiteY48" fmla="*/ 2286701 h 3629344"/>
              <a:gd name="connsiteX49" fmla="*/ 1087302 w 3101449"/>
              <a:gd name="connsiteY49" fmla="*/ 2481196 h 3629344"/>
              <a:gd name="connsiteX50" fmla="*/ 995033 w 3101449"/>
              <a:gd name="connsiteY50" fmla="*/ 2286701 h 3629344"/>
              <a:gd name="connsiteX51" fmla="*/ 1189537 w 3101449"/>
              <a:gd name="connsiteY51" fmla="*/ 2286701 h 3629344"/>
              <a:gd name="connsiteX52" fmla="*/ 1476679 w 3101449"/>
              <a:gd name="connsiteY52" fmla="*/ 2286701 h 3629344"/>
              <a:gd name="connsiteX53" fmla="*/ 1384410 w 3101449"/>
              <a:gd name="connsiteY53" fmla="*/ 2481196 h 3629344"/>
              <a:gd name="connsiteX54" fmla="*/ 1282175 w 3101449"/>
              <a:gd name="connsiteY54" fmla="*/ 2286701 h 3629344"/>
              <a:gd name="connsiteX55" fmla="*/ 1476679 w 3101449"/>
              <a:gd name="connsiteY55" fmla="*/ 2286701 h 3629344"/>
              <a:gd name="connsiteX56" fmla="*/ 1774156 w 3101449"/>
              <a:gd name="connsiteY56" fmla="*/ 2286701 h 3629344"/>
              <a:gd name="connsiteX57" fmla="*/ 1671552 w 3101449"/>
              <a:gd name="connsiteY57" fmla="*/ 2481196 h 3629344"/>
              <a:gd name="connsiteX58" fmla="*/ 1579283 w 3101449"/>
              <a:gd name="connsiteY58" fmla="*/ 2286701 h 3629344"/>
              <a:gd name="connsiteX59" fmla="*/ 1774156 w 3101449"/>
              <a:gd name="connsiteY59" fmla="*/ 2286701 h 3629344"/>
              <a:gd name="connsiteX60" fmla="*/ 2061298 w 3101449"/>
              <a:gd name="connsiteY60" fmla="*/ 2286701 h 3629344"/>
              <a:gd name="connsiteX61" fmla="*/ 1958694 w 3101449"/>
              <a:gd name="connsiteY61" fmla="*/ 2481196 h 3629344"/>
              <a:gd name="connsiteX62" fmla="*/ 1866425 w 3101449"/>
              <a:gd name="connsiteY62" fmla="*/ 2286701 h 3629344"/>
              <a:gd name="connsiteX63" fmla="*/ 2061298 w 3101449"/>
              <a:gd name="connsiteY63" fmla="*/ 2286701 h 3629344"/>
              <a:gd name="connsiteX64" fmla="*/ 2235872 w 3101449"/>
              <a:gd name="connsiteY64" fmla="*/ 2286701 h 3629344"/>
              <a:gd name="connsiteX65" fmla="*/ 2235872 w 3101449"/>
              <a:gd name="connsiteY65" fmla="*/ 2450933 h 3629344"/>
              <a:gd name="connsiteX66" fmla="*/ 2153567 w 3101449"/>
              <a:gd name="connsiteY66" fmla="*/ 2286701 h 3629344"/>
              <a:gd name="connsiteX67" fmla="*/ 2235872 w 3101449"/>
              <a:gd name="connsiteY67" fmla="*/ 2286701 h 3629344"/>
              <a:gd name="connsiteX68" fmla="*/ 2399742 w 3101449"/>
              <a:gd name="connsiteY68" fmla="*/ 2286701 h 3629344"/>
              <a:gd name="connsiteX69" fmla="*/ 2317807 w 3101449"/>
              <a:gd name="connsiteY69" fmla="*/ 2450933 h 3629344"/>
              <a:gd name="connsiteX70" fmla="*/ 2317807 w 3101449"/>
              <a:gd name="connsiteY70" fmla="*/ 2286701 h 3629344"/>
              <a:gd name="connsiteX71" fmla="*/ 2399742 w 3101449"/>
              <a:gd name="connsiteY71" fmla="*/ 2286701 h 3629344"/>
              <a:gd name="connsiteX72" fmla="*/ 2697219 w 3101449"/>
              <a:gd name="connsiteY72" fmla="*/ 2286701 h 3629344"/>
              <a:gd name="connsiteX73" fmla="*/ 2594615 w 3101449"/>
              <a:gd name="connsiteY73" fmla="*/ 2481196 h 3629344"/>
              <a:gd name="connsiteX74" fmla="*/ 2502346 w 3101449"/>
              <a:gd name="connsiteY74" fmla="*/ 2286701 h 3629344"/>
              <a:gd name="connsiteX75" fmla="*/ 2697219 w 3101449"/>
              <a:gd name="connsiteY75" fmla="*/ 2286701 h 3629344"/>
              <a:gd name="connsiteX76" fmla="*/ 2984361 w 3101449"/>
              <a:gd name="connsiteY76" fmla="*/ 2286701 h 3629344"/>
              <a:gd name="connsiteX77" fmla="*/ 2881757 w 3101449"/>
              <a:gd name="connsiteY77" fmla="*/ 2481196 h 3629344"/>
              <a:gd name="connsiteX78" fmla="*/ 2789488 w 3101449"/>
              <a:gd name="connsiteY78" fmla="*/ 2286701 h 3629344"/>
              <a:gd name="connsiteX79" fmla="*/ 2984361 w 3101449"/>
              <a:gd name="connsiteY79" fmla="*/ 2286701 h 3629344"/>
              <a:gd name="connsiteX80" fmla="*/ 769158 w 3101449"/>
              <a:gd name="connsiteY80" fmla="*/ 1558544 h 3629344"/>
              <a:gd name="connsiteX81" fmla="*/ 769158 w 3101449"/>
              <a:gd name="connsiteY81" fmla="*/ 2060836 h 3629344"/>
              <a:gd name="connsiteX82" fmla="*/ 492350 w 3101449"/>
              <a:gd name="connsiteY82" fmla="*/ 2060836 h 3629344"/>
              <a:gd name="connsiteX83" fmla="*/ 492350 w 3101449"/>
              <a:gd name="connsiteY83" fmla="*/ 1619808 h 3629344"/>
              <a:gd name="connsiteX84" fmla="*/ 769158 w 3101449"/>
              <a:gd name="connsiteY84" fmla="*/ 1558544 h 3629344"/>
              <a:gd name="connsiteX85" fmla="*/ 1128270 w 3101449"/>
              <a:gd name="connsiteY85" fmla="*/ 1414979 h 3629344"/>
              <a:gd name="connsiteX86" fmla="*/ 1128270 w 3101449"/>
              <a:gd name="connsiteY86" fmla="*/ 2060836 h 3629344"/>
              <a:gd name="connsiteX87" fmla="*/ 851093 w 3101449"/>
              <a:gd name="connsiteY87" fmla="*/ 2060836 h 3629344"/>
              <a:gd name="connsiteX88" fmla="*/ 851093 w 3101449"/>
              <a:gd name="connsiteY88" fmla="*/ 1527912 h 3629344"/>
              <a:gd name="connsiteX89" fmla="*/ 1128270 w 3101449"/>
              <a:gd name="connsiteY89" fmla="*/ 1414979 h 3629344"/>
              <a:gd name="connsiteX90" fmla="*/ 1487013 w 3101449"/>
              <a:gd name="connsiteY90" fmla="*/ 1209782 h 3629344"/>
              <a:gd name="connsiteX91" fmla="*/ 1487013 w 3101449"/>
              <a:gd name="connsiteY91" fmla="*/ 2060836 h 3629344"/>
              <a:gd name="connsiteX92" fmla="*/ 1210205 w 3101449"/>
              <a:gd name="connsiteY92" fmla="*/ 2060836 h 3629344"/>
              <a:gd name="connsiteX93" fmla="*/ 1210205 w 3101449"/>
              <a:gd name="connsiteY93" fmla="*/ 1374014 h 3629344"/>
              <a:gd name="connsiteX94" fmla="*/ 1487013 w 3101449"/>
              <a:gd name="connsiteY94" fmla="*/ 1209782 h 3629344"/>
              <a:gd name="connsiteX95" fmla="*/ 1845757 w 3101449"/>
              <a:gd name="connsiteY95" fmla="*/ 912688 h 3629344"/>
              <a:gd name="connsiteX96" fmla="*/ 1845757 w 3101449"/>
              <a:gd name="connsiteY96" fmla="*/ 2060836 h 3629344"/>
              <a:gd name="connsiteX97" fmla="*/ 1569318 w 3101449"/>
              <a:gd name="connsiteY97" fmla="*/ 2060836 h 3629344"/>
              <a:gd name="connsiteX98" fmla="*/ 1569318 w 3101449"/>
              <a:gd name="connsiteY98" fmla="*/ 1148517 h 3629344"/>
              <a:gd name="connsiteX99" fmla="*/ 1845757 w 3101449"/>
              <a:gd name="connsiteY99" fmla="*/ 912688 h 3629344"/>
              <a:gd name="connsiteX100" fmla="*/ 2707184 w 3101449"/>
              <a:gd name="connsiteY100" fmla="*/ 912688 h 3629344"/>
              <a:gd name="connsiteX101" fmla="*/ 2984361 w 3101449"/>
              <a:gd name="connsiteY101" fmla="*/ 1148517 h 3629344"/>
              <a:gd name="connsiteX102" fmla="*/ 2984361 w 3101449"/>
              <a:gd name="connsiteY102" fmla="*/ 2060836 h 3629344"/>
              <a:gd name="connsiteX103" fmla="*/ 2707184 w 3101449"/>
              <a:gd name="connsiteY103" fmla="*/ 2060836 h 3629344"/>
              <a:gd name="connsiteX104" fmla="*/ 2235872 w 3101449"/>
              <a:gd name="connsiteY104" fmla="*/ 481994 h 3629344"/>
              <a:gd name="connsiteX105" fmla="*/ 2235872 w 3101449"/>
              <a:gd name="connsiteY105" fmla="*/ 2060836 h 3629344"/>
              <a:gd name="connsiteX106" fmla="*/ 1938395 w 3101449"/>
              <a:gd name="connsiteY106" fmla="*/ 2060836 h 3629344"/>
              <a:gd name="connsiteX107" fmla="*/ 1938395 w 3101449"/>
              <a:gd name="connsiteY107" fmla="*/ 830387 h 3629344"/>
              <a:gd name="connsiteX108" fmla="*/ 2235872 w 3101449"/>
              <a:gd name="connsiteY108" fmla="*/ 481994 h 3629344"/>
              <a:gd name="connsiteX109" fmla="*/ 2317807 w 3101449"/>
              <a:gd name="connsiteY109" fmla="*/ 481994 h 3629344"/>
              <a:gd name="connsiteX110" fmla="*/ 2625248 w 3101449"/>
              <a:gd name="connsiteY110" fmla="*/ 830387 h 3629344"/>
              <a:gd name="connsiteX111" fmla="*/ 2625248 w 3101449"/>
              <a:gd name="connsiteY111" fmla="*/ 2060836 h 3629344"/>
              <a:gd name="connsiteX112" fmla="*/ 2317807 w 3101449"/>
              <a:gd name="connsiteY112" fmla="*/ 2060836 h 3629344"/>
              <a:gd name="connsiteX113" fmla="*/ 2317807 w 3101449"/>
              <a:gd name="connsiteY113" fmla="*/ 0 h 3629344"/>
              <a:gd name="connsiteX114" fmla="*/ 2235872 w 3101449"/>
              <a:gd name="connsiteY114" fmla="*/ 0 h 3629344"/>
              <a:gd name="connsiteX115" fmla="*/ 2235872 w 3101449"/>
              <a:gd name="connsiteY115" fmla="*/ 338429 h 3629344"/>
              <a:gd name="connsiteX116" fmla="*/ 92639 w 3101449"/>
              <a:gd name="connsiteY116" fmla="*/ 1568878 h 3629344"/>
              <a:gd name="connsiteX117" fmla="*/ 92639 w 3101449"/>
              <a:gd name="connsiteY117" fmla="*/ 1661143 h 3629344"/>
              <a:gd name="connsiteX118" fmla="*/ 400080 w 3101449"/>
              <a:gd name="connsiteY118" fmla="*/ 1640475 h 3629344"/>
              <a:gd name="connsiteX119" fmla="*/ 400080 w 3101449"/>
              <a:gd name="connsiteY119" fmla="*/ 2060836 h 3629344"/>
              <a:gd name="connsiteX120" fmla="*/ 0 w 3101449"/>
              <a:gd name="connsiteY120" fmla="*/ 2060836 h 3629344"/>
              <a:gd name="connsiteX121" fmla="*/ 0 w 3101449"/>
              <a:gd name="connsiteY121" fmla="*/ 2286701 h 3629344"/>
              <a:gd name="connsiteX122" fmla="*/ 61636 w 3101449"/>
              <a:gd name="connsiteY122" fmla="*/ 2286701 h 3629344"/>
              <a:gd name="connsiteX123" fmla="*/ 174574 w 3101449"/>
              <a:gd name="connsiteY123" fmla="*/ 2512197 h 3629344"/>
              <a:gd name="connsiteX124" fmla="*/ 153905 w 3101449"/>
              <a:gd name="connsiteY124" fmla="*/ 2512197 h 3629344"/>
              <a:gd name="connsiteX125" fmla="*/ 153905 w 3101449"/>
              <a:gd name="connsiteY125" fmla="*/ 2625130 h 3629344"/>
              <a:gd name="connsiteX126" fmla="*/ 2235872 w 3101449"/>
              <a:gd name="connsiteY126" fmla="*/ 2625130 h 3629344"/>
              <a:gd name="connsiteX127" fmla="*/ 2235872 w 3101449"/>
              <a:gd name="connsiteY127" fmla="*/ 2768325 h 3629344"/>
              <a:gd name="connsiteX128" fmla="*/ 2071632 w 3101449"/>
              <a:gd name="connsiteY128" fmla="*/ 2768325 h 3629344"/>
              <a:gd name="connsiteX129" fmla="*/ 2071632 w 3101449"/>
              <a:gd name="connsiteY129" fmla="*/ 3629344 h 3629344"/>
              <a:gd name="connsiteX130" fmla="*/ 2492012 w 3101449"/>
              <a:gd name="connsiteY130" fmla="*/ 3629344 h 3629344"/>
              <a:gd name="connsiteX131" fmla="*/ 2492012 w 3101449"/>
              <a:gd name="connsiteY131" fmla="*/ 2768325 h 3629344"/>
              <a:gd name="connsiteX132" fmla="*/ 2317807 w 3101449"/>
              <a:gd name="connsiteY132" fmla="*/ 2768325 h 3629344"/>
              <a:gd name="connsiteX133" fmla="*/ 2317807 w 3101449"/>
              <a:gd name="connsiteY133" fmla="*/ 2625130 h 3629344"/>
              <a:gd name="connsiteX134" fmla="*/ 3079480 w 3101449"/>
              <a:gd name="connsiteY134" fmla="*/ 2625130 h 3629344"/>
              <a:gd name="connsiteX135" fmla="*/ 3101449 w 3101449"/>
              <a:gd name="connsiteY135" fmla="*/ 2625130 h 3629344"/>
              <a:gd name="connsiteX136" fmla="*/ 3101449 w 3101449"/>
              <a:gd name="connsiteY136" fmla="*/ 2512197 h 3629344"/>
              <a:gd name="connsiteX137" fmla="*/ 2933059 w 3101449"/>
              <a:gd name="connsiteY137" fmla="*/ 2512197 h 3629344"/>
              <a:gd name="connsiteX138" fmla="*/ 3035294 w 3101449"/>
              <a:gd name="connsiteY138" fmla="*/ 2317333 h 3629344"/>
              <a:gd name="connsiteX139" fmla="*/ 3088850 w 3101449"/>
              <a:gd name="connsiteY139" fmla="*/ 2429989 h 3629344"/>
              <a:gd name="connsiteX140" fmla="*/ 3101449 w 3101449"/>
              <a:gd name="connsiteY140" fmla="*/ 2456491 h 3629344"/>
              <a:gd name="connsiteX141" fmla="*/ 3101449 w 3101449"/>
              <a:gd name="connsiteY141" fmla="*/ 2333747 h 3629344"/>
              <a:gd name="connsiteX142" fmla="*/ 3076630 w 3101449"/>
              <a:gd name="connsiteY142" fmla="*/ 2286701 h 3629344"/>
              <a:gd name="connsiteX143" fmla="*/ 3101449 w 3101449"/>
              <a:gd name="connsiteY143" fmla="*/ 2286701 h 3629344"/>
              <a:gd name="connsiteX144" fmla="*/ 3101449 w 3101449"/>
              <a:gd name="connsiteY144" fmla="*/ 2060836 h 3629344"/>
              <a:gd name="connsiteX145" fmla="*/ 3100897 w 3101449"/>
              <a:gd name="connsiteY145" fmla="*/ 2060836 h 3629344"/>
              <a:gd name="connsiteX146" fmla="*/ 3066296 w 3101449"/>
              <a:gd name="connsiteY146" fmla="*/ 2060836 h 3629344"/>
              <a:gd name="connsiteX147" fmla="*/ 3066296 w 3101449"/>
              <a:gd name="connsiteY147" fmla="*/ 1209782 h 3629344"/>
              <a:gd name="connsiteX148" fmla="*/ 3101449 w 3101449"/>
              <a:gd name="connsiteY148" fmla="*/ 1231601 h 3629344"/>
              <a:gd name="connsiteX149" fmla="*/ 3101449 w 3101449"/>
              <a:gd name="connsiteY149" fmla="*/ 1123738 h 3629344"/>
              <a:gd name="connsiteX150" fmla="*/ 3037311 w 3101449"/>
              <a:gd name="connsiteY150" fmla="*/ 1079205 h 3629344"/>
              <a:gd name="connsiteX151" fmla="*/ 2317807 w 3101449"/>
              <a:gd name="connsiteY151" fmla="*/ 338429 h 3629344"/>
              <a:gd name="connsiteX152" fmla="*/ 2317807 w 3101449"/>
              <a:gd name="connsiteY152" fmla="*/ 0 h 362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3101449" h="3629344">
                <a:moveTo>
                  <a:pt x="369078" y="2317333"/>
                </a:moveTo>
                <a:cubicBezTo>
                  <a:pt x="461716" y="2512197"/>
                  <a:pt x="461716" y="2512197"/>
                  <a:pt x="461716" y="2512197"/>
                </a:cubicBezTo>
                <a:lnTo>
                  <a:pt x="266843" y="2512197"/>
                </a:lnTo>
                <a:cubicBezTo>
                  <a:pt x="369078" y="2317333"/>
                  <a:pt x="369078" y="2317333"/>
                  <a:pt x="369078" y="2317333"/>
                </a:cubicBezTo>
                <a:close/>
                <a:moveTo>
                  <a:pt x="656220" y="2317333"/>
                </a:moveTo>
                <a:cubicBezTo>
                  <a:pt x="748858" y="2512197"/>
                  <a:pt x="748858" y="2512197"/>
                  <a:pt x="748858" y="2512197"/>
                </a:cubicBezTo>
                <a:lnTo>
                  <a:pt x="563951" y="2512197"/>
                </a:lnTo>
                <a:cubicBezTo>
                  <a:pt x="656220" y="2317333"/>
                  <a:pt x="656220" y="2317333"/>
                  <a:pt x="656220" y="2317333"/>
                </a:cubicBezTo>
                <a:close/>
                <a:moveTo>
                  <a:pt x="943362" y="2317333"/>
                </a:moveTo>
                <a:cubicBezTo>
                  <a:pt x="1046335" y="2512197"/>
                  <a:pt x="1046335" y="2512197"/>
                  <a:pt x="1046335" y="2512197"/>
                </a:cubicBezTo>
                <a:lnTo>
                  <a:pt x="851093" y="2512197"/>
                </a:lnTo>
                <a:cubicBezTo>
                  <a:pt x="943362" y="2317333"/>
                  <a:pt x="943362" y="2317333"/>
                  <a:pt x="943362" y="2317333"/>
                </a:cubicBezTo>
                <a:close/>
                <a:moveTo>
                  <a:pt x="1241208" y="2317333"/>
                </a:moveTo>
                <a:cubicBezTo>
                  <a:pt x="1333108" y="2512197"/>
                  <a:pt x="1333108" y="2512197"/>
                  <a:pt x="1333108" y="2512197"/>
                </a:cubicBezTo>
                <a:lnTo>
                  <a:pt x="1138235" y="2512197"/>
                </a:lnTo>
                <a:cubicBezTo>
                  <a:pt x="1241208" y="2317333"/>
                  <a:pt x="1241208" y="2317333"/>
                  <a:pt x="1241208" y="2317333"/>
                </a:cubicBezTo>
                <a:close/>
                <a:moveTo>
                  <a:pt x="1528350" y="2317333"/>
                </a:moveTo>
                <a:cubicBezTo>
                  <a:pt x="1620250" y="2512197"/>
                  <a:pt x="1620250" y="2512197"/>
                  <a:pt x="1620250" y="2512197"/>
                </a:cubicBezTo>
                <a:lnTo>
                  <a:pt x="1435712" y="2512197"/>
                </a:lnTo>
                <a:cubicBezTo>
                  <a:pt x="1528350" y="2317333"/>
                  <a:pt x="1528350" y="2317333"/>
                  <a:pt x="1528350" y="2317333"/>
                </a:cubicBezTo>
                <a:close/>
                <a:moveTo>
                  <a:pt x="1815492" y="2317333"/>
                </a:moveTo>
                <a:cubicBezTo>
                  <a:pt x="1917727" y="2512197"/>
                  <a:pt x="1917727" y="2512197"/>
                  <a:pt x="1917727" y="2512197"/>
                </a:cubicBezTo>
                <a:lnTo>
                  <a:pt x="1722854" y="2512197"/>
                </a:lnTo>
                <a:cubicBezTo>
                  <a:pt x="1815492" y="2317333"/>
                  <a:pt x="1815492" y="2317333"/>
                  <a:pt x="1815492" y="2317333"/>
                </a:cubicBezTo>
                <a:close/>
                <a:moveTo>
                  <a:pt x="2112600" y="2317333"/>
                </a:moveTo>
                <a:cubicBezTo>
                  <a:pt x="2204869" y="2512197"/>
                  <a:pt x="2204869" y="2512197"/>
                  <a:pt x="2204869" y="2512197"/>
                </a:cubicBezTo>
                <a:lnTo>
                  <a:pt x="2009996" y="2512197"/>
                </a:lnTo>
                <a:cubicBezTo>
                  <a:pt x="2112600" y="2317333"/>
                  <a:pt x="2112600" y="2317333"/>
                  <a:pt x="2112600" y="2317333"/>
                </a:cubicBezTo>
                <a:close/>
                <a:moveTo>
                  <a:pt x="2451044" y="2317333"/>
                </a:moveTo>
                <a:cubicBezTo>
                  <a:pt x="2543313" y="2512197"/>
                  <a:pt x="2543313" y="2512197"/>
                  <a:pt x="2543313" y="2512197"/>
                </a:cubicBezTo>
                <a:lnTo>
                  <a:pt x="2358775" y="2512197"/>
                </a:lnTo>
                <a:cubicBezTo>
                  <a:pt x="2451044" y="2317333"/>
                  <a:pt x="2451044" y="2317333"/>
                  <a:pt x="2451044" y="2317333"/>
                </a:cubicBezTo>
                <a:close/>
                <a:moveTo>
                  <a:pt x="2738186" y="2317333"/>
                </a:moveTo>
                <a:cubicBezTo>
                  <a:pt x="2840790" y="2512197"/>
                  <a:pt x="2840790" y="2512197"/>
                  <a:pt x="2840790" y="2512197"/>
                </a:cubicBezTo>
                <a:lnTo>
                  <a:pt x="2645917" y="2512197"/>
                </a:lnTo>
                <a:cubicBezTo>
                  <a:pt x="2738186" y="2317333"/>
                  <a:pt x="2738186" y="2317333"/>
                  <a:pt x="2738186" y="2317333"/>
                </a:cubicBezTo>
                <a:close/>
                <a:moveTo>
                  <a:pt x="318145" y="2286701"/>
                </a:moveTo>
                <a:cubicBezTo>
                  <a:pt x="215541" y="2481196"/>
                  <a:pt x="215541" y="2481196"/>
                  <a:pt x="215541" y="2481196"/>
                </a:cubicBezTo>
                <a:lnTo>
                  <a:pt x="122903" y="2286701"/>
                </a:lnTo>
                <a:cubicBezTo>
                  <a:pt x="318145" y="2286701"/>
                  <a:pt x="318145" y="2286701"/>
                  <a:pt x="318145" y="2286701"/>
                </a:cubicBezTo>
                <a:close/>
                <a:moveTo>
                  <a:pt x="605287" y="2286701"/>
                </a:moveTo>
                <a:cubicBezTo>
                  <a:pt x="513018" y="2481196"/>
                  <a:pt x="513018" y="2481196"/>
                  <a:pt x="513018" y="2481196"/>
                </a:cubicBezTo>
                <a:lnTo>
                  <a:pt x="410045" y="2286701"/>
                </a:lnTo>
                <a:cubicBezTo>
                  <a:pt x="605287" y="2286701"/>
                  <a:pt x="605287" y="2286701"/>
                  <a:pt x="605287" y="2286701"/>
                </a:cubicBezTo>
                <a:close/>
                <a:moveTo>
                  <a:pt x="902395" y="2286701"/>
                </a:moveTo>
                <a:cubicBezTo>
                  <a:pt x="800160" y="2481196"/>
                  <a:pt x="800160" y="2481196"/>
                  <a:pt x="800160" y="2481196"/>
                </a:cubicBezTo>
                <a:lnTo>
                  <a:pt x="707891" y="2286701"/>
                </a:lnTo>
                <a:cubicBezTo>
                  <a:pt x="902395" y="2286701"/>
                  <a:pt x="902395" y="2286701"/>
                  <a:pt x="902395" y="2286701"/>
                </a:cubicBezTo>
                <a:close/>
                <a:moveTo>
                  <a:pt x="1189537" y="2286701"/>
                </a:moveTo>
                <a:cubicBezTo>
                  <a:pt x="1087302" y="2481196"/>
                  <a:pt x="1087302" y="2481196"/>
                  <a:pt x="1087302" y="2481196"/>
                </a:cubicBezTo>
                <a:lnTo>
                  <a:pt x="995033" y="2286701"/>
                </a:lnTo>
                <a:cubicBezTo>
                  <a:pt x="1189537" y="2286701"/>
                  <a:pt x="1189537" y="2286701"/>
                  <a:pt x="1189537" y="2286701"/>
                </a:cubicBezTo>
                <a:close/>
                <a:moveTo>
                  <a:pt x="1476679" y="2286701"/>
                </a:moveTo>
                <a:cubicBezTo>
                  <a:pt x="1384410" y="2481196"/>
                  <a:pt x="1384410" y="2481196"/>
                  <a:pt x="1384410" y="2481196"/>
                </a:cubicBezTo>
                <a:lnTo>
                  <a:pt x="1282175" y="2286701"/>
                </a:lnTo>
                <a:cubicBezTo>
                  <a:pt x="1476679" y="2286701"/>
                  <a:pt x="1476679" y="2286701"/>
                  <a:pt x="1476679" y="2286701"/>
                </a:cubicBezTo>
                <a:close/>
                <a:moveTo>
                  <a:pt x="1774156" y="2286701"/>
                </a:moveTo>
                <a:cubicBezTo>
                  <a:pt x="1671552" y="2481196"/>
                  <a:pt x="1671552" y="2481196"/>
                  <a:pt x="1671552" y="2481196"/>
                </a:cubicBezTo>
                <a:lnTo>
                  <a:pt x="1579283" y="2286701"/>
                </a:lnTo>
                <a:cubicBezTo>
                  <a:pt x="1774156" y="2286701"/>
                  <a:pt x="1774156" y="2286701"/>
                  <a:pt x="1774156" y="2286701"/>
                </a:cubicBezTo>
                <a:close/>
                <a:moveTo>
                  <a:pt x="2061298" y="2286701"/>
                </a:moveTo>
                <a:cubicBezTo>
                  <a:pt x="1958694" y="2481196"/>
                  <a:pt x="1958694" y="2481196"/>
                  <a:pt x="1958694" y="2481196"/>
                </a:cubicBezTo>
                <a:lnTo>
                  <a:pt x="1866425" y="2286701"/>
                </a:lnTo>
                <a:cubicBezTo>
                  <a:pt x="2061298" y="2286701"/>
                  <a:pt x="2061298" y="2286701"/>
                  <a:pt x="2061298" y="2286701"/>
                </a:cubicBezTo>
                <a:close/>
                <a:moveTo>
                  <a:pt x="2235872" y="2286701"/>
                </a:moveTo>
                <a:cubicBezTo>
                  <a:pt x="2235872" y="2450933"/>
                  <a:pt x="2235872" y="2450933"/>
                  <a:pt x="2235872" y="2450933"/>
                </a:cubicBezTo>
                <a:lnTo>
                  <a:pt x="2153567" y="2286701"/>
                </a:lnTo>
                <a:cubicBezTo>
                  <a:pt x="2235872" y="2286701"/>
                  <a:pt x="2235872" y="2286701"/>
                  <a:pt x="2235872" y="2286701"/>
                </a:cubicBezTo>
                <a:close/>
                <a:moveTo>
                  <a:pt x="2399742" y="2286701"/>
                </a:moveTo>
                <a:cubicBezTo>
                  <a:pt x="2317807" y="2450933"/>
                  <a:pt x="2317807" y="2450933"/>
                  <a:pt x="2317807" y="2450933"/>
                </a:cubicBezTo>
                <a:lnTo>
                  <a:pt x="2317807" y="2286701"/>
                </a:lnTo>
                <a:cubicBezTo>
                  <a:pt x="2399742" y="2286701"/>
                  <a:pt x="2399742" y="2286701"/>
                  <a:pt x="2399742" y="2286701"/>
                </a:cubicBezTo>
                <a:close/>
                <a:moveTo>
                  <a:pt x="2697219" y="2286701"/>
                </a:moveTo>
                <a:cubicBezTo>
                  <a:pt x="2594615" y="2481196"/>
                  <a:pt x="2594615" y="2481196"/>
                  <a:pt x="2594615" y="2481196"/>
                </a:cubicBezTo>
                <a:lnTo>
                  <a:pt x="2502346" y="2286701"/>
                </a:lnTo>
                <a:cubicBezTo>
                  <a:pt x="2697219" y="2286701"/>
                  <a:pt x="2697219" y="2286701"/>
                  <a:pt x="2697219" y="2286701"/>
                </a:cubicBezTo>
                <a:close/>
                <a:moveTo>
                  <a:pt x="2984361" y="2286701"/>
                </a:moveTo>
                <a:cubicBezTo>
                  <a:pt x="2881757" y="2481196"/>
                  <a:pt x="2881757" y="2481196"/>
                  <a:pt x="2881757" y="2481196"/>
                </a:cubicBezTo>
                <a:lnTo>
                  <a:pt x="2789488" y="2286701"/>
                </a:lnTo>
                <a:cubicBezTo>
                  <a:pt x="2984361" y="2286701"/>
                  <a:pt x="2984361" y="2286701"/>
                  <a:pt x="2984361" y="2286701"/>
                </a:cubicBezTo>
                <a:close/>
                <a:moveTo>
                  <a:pt x="769158" y="1558544"/>
                </a:moveTo>
                <a:cubicBezTo>
                  <a:pt x="769158" y="2060836"/>
                  <a:pt x="769158" y="2060836"/>
                  <a:pt x="769158" y="2060836"/>
                </a:cubicBezTo>
                <a:cubicBezTo>
                  <a:pt x="492350" y="2060836"/>
                  <a:pt x="492350" y="2060836"/>
                  <a:pt x="492350" y="2060836"/>
                </a:cubicBezTo>
                <a:lnTo>
                  <a:pt x="492350" y="1619808"/>
                </a:lnTo>
                <a:cubicBezTo>
                  <a:pt x="584619" y="1609843"/>
                  <a:pt x="676888" y="1589545"/>
                  <a:pt x="769158" y="1558544"/>
                </a:cubicBezTo>
                <a:close/>
                <a:moveTo>
                  <a:pt x="1128270" y="1414979"/>
                </a:moveTo>
                <a:cubicBezTo>
                  <a:pt x="1128270" y="2060836"/>
                  <a:pt x="1128270" y="2060836"/>
                  <a:pt x="1128270" y="2060836"/>
                </a:cubicBezTo>
                <a:cubicBezTo>
                  <a:pt x="851093" y="2060836"/>
                  <a:pt x="851093" y="2060836"/>
                  <a:pt x="851093" y="2060836"/>
                </a:cubicBezTo>
                <a:lnTo>
                  <a:pt x="851093" y="1527912"/>
                </a:lnTo>
                <a:cubicBezTo>
                  <a:pt x="943362" y="1496911"/>
                  <a:pt x="1036001" y="1466279"/>
                  <a:pt x="1128270" y="1414979"/>
                </a:cubicBezTo>
                <a:close/>
                <a:moveTo>
                  <a:pt x="1487013" y="1209782"/>
                </a:moveTo>
                <a:cubicBezTo>
                  <a:pt x="1487013" y="2060836"/>
                  <a:pt x="1487013" y="2060836"/>
                  <a:pt x="1487013" y="2060836"/>
                </a:cubicBezTo>
                <a:cubicBezTo>
                  <a:pt x="1210205" y="2060836"/>
                  <a:pt x="1210205" y="2060836"/>
                  <a:pt x="1210205" y="2060836"/>
                </a:cubicBezTo>
                <a:lnTo>
                  <a:pt x="1210205" y="1374014"/>
                </a:lnTo>
                <a:cubicBezTo>
                  <a:pt x="1302475" y="1322714"/>
                  <a:pt x="1394744" y="1271415"/>
                  <a:pt x="1487013" y="1209782"/>
                </a:cubicBezTo>
                <a:close/>
                <a:moveTo>
                  <a:pt x="1845757" y="912688"/>
                </a:moveTo>
                <a:cubicBezTo>
                  <a:pt x="1845757" y="2060836"/>
                  <a:pt x="1845757" y="2060836"/>
                  <a:pt x="1845757" y="2060836"/>
                </a:cubicBezTo>
                <a:cubicBezTo>
                  <a:pt x="1569318" y="2060836"/>
                  <a:pt x="1569318" y="2060836"/>
                  <a:pt x="1569318" y="2060836"/>
                </a:cubicBezTo>
                <a:lnTo>
                  <a:pt x="1569318" y="1148517"/>
                </a:lnTo>
                <a:cubicBezTo>
                  <a:pt x="1671552" y="1076551"/>
                  <a:pt x="1763822" y="994619"/>
                  <a:pt x="1845757" y="912688"/>
                </a:cubicBezTo>
                <a:close/>
                <a:moveTo>
                  <a:pt x="2707184" y="912688"/>
                </a:moveTo>
                <a:cubicBezTo>
                  <a:pt x="2799822" y="994619"/>
                  <a:pt x="2892092" y="1076551"/>
                  <a:pt x="2984361" y="1148517"/>
                </a:cubicBezTo>
                <a:cubicBezTo>
                  <a:pt x="2984361" y="2060836"/>
                  <a:pt x="2984361" y="2060836"/>
                  <a:pt x="2984361" y="2060836"/>
                </a:cubicBezTo>
                <a:cubicBezTo>
                  <a:pt x="2707184" y="2060836"/>
                  <a:pt x="2707184" y="2060836"/>
                  <a:pt x="2707184" y="2060836"/>
                </a:cubicBezTo>
                <a:close/>
                <a:moveTo>
                  <a:pt x="2235872" y="481994"/>
                </a:moveTo>
                <a:cubicBezTo>
                  <a:pt x="2235872" y="2060836"/>
                  <a:pt x="2235872" y="2060836"/>
                  <a:pt x="2235872" y="2060836"/>
                </a:cubicBezTo>
                <a:cubicBezTo>
                  <a:pt x="1938395" y="2060836"/>
                  <a:pt x="1938395" y="2060836"/>
                  <a:pt x="1938395" y="2060836"/>
                </a:cubicBezTo>
                <a:lnTo>
                  <a:pt x="1938395" y="830387"/>
                </a:lnTo>
                <a:cubicBezTo>
                  <a:pt x="2040630" y="728157"/>
                  <a:pt x="2143602" y="615225"/>
                  <a:pt x="2235872" y="481994"/>
                </a:cubicBezTo>
                <a:close/>
                <a:moveTo>
                  <a:pt x="2317807" y="481994"/>
                </a:moveTo>
                <a:cubicBezTo>
                  <a:pt x="2420041" y="615225"/>
                  <a:pt x="2523014" y="728157"/>
                  <a:pt x="2625248" y="830387"/>
                </a:cubicBezTo>
                <a:cubicBezTo>
                  <a:pt x="2625248" y="2060836"/>
                  <a:pt x="2625248" y="2060836"/>
                  <a:pt x="2625248" y="2060836"/>
                </a:cubicBezTo>
                <a:cubicBezTo>
                  <a:pt x="2317807" y="2060836"/>
                  <a:pt x="2317807" y="2060836"/>
                  <a:pt x="2317807" y="2060836"/>
                </a:cubicBezTo>
                <a:close/>
                <a:moveTo>
                  <a:pt x="2317807" y="0"/>
                </a:moveTo>
                <a:cubicBezTo>
                  <a:pt x="2235872" y="0"/>
                  <a:pt x="2235872" y="0"/>
                  <a:pt x="2235872" y="0"/>
                </a:cubicBezTo>
                <a:cubicBezTo>
                  <a:pt x="2235872" y="338429"/>
                  <a:pt x="2235872" y="338429"/>
                  <a:pt x="2235872" y="338429"/>
                </a:cubicBezTo>
                <a:cubicBezTo>
                  <a:pt x="1661587" y="1138184"/>
                  <a:pt x="902395" y="1568878"/>
                  <a:pt x="92639" y="1568878"/>
                </a:cubicBezTo>
                <a:cubicBezTo>
                  <a:pt x="92639" y="1661143"/>
                  <a:pt x="92639" y="1661143"/>
                  <a:pt x="92639" y="1661143"/>
                </a:cubicBezTo>
                <a:cubicBezTo>
                  <a:pt x="194873" y="1661143"/>
                  <a:pt x="297477" y="1650809"/>
                  <a:pt x="400080" y="1640475"/>
                </a:cubicBezTo>
                <a:cubicBezTo>
                  <a:pt x="400080" y="2060836"/>
                  <a:pt x="400080" y="2060836"/>
                  <a:pt x="400080" y="2060836"/>
                </a:cubicBezTo>
                <a:cubicBezTo>
                  <a:pt x="0" y="2060836"/>
                  <a:pt x="0" y="2060836"/>
                  <a:pt x="0" y="2060836"/>
                </a:cubicBezTo>
                <a:cubicBezTo>
                  <a:pt x="0" y="2286701"/>
                  <a:pt x="0" y="2286701"/>
                  <a:pt x="0" y="2286701"/>
                </a:cubicBezTo>
                <a:cubicBezTo>
                  <a:pt x="61636" y="2286701"/>
                  <a:pt x="61636" y="2286701"/>
                  <a:pt x="61636" y="2286701"/>
                </a:cubicBezTo>
                <a:cubicBezTo>
                  <a:pt x="174574" y="2512197"/>
                  <a:pt x="174574" y="2512197"/>
                  <a:pt x="174574" y="2512197"/>
                </a:cubicBezTo>
                <a:cubicBezTo>
                  <a:pt x="153905" y="2512197"/>
                  <a:pt x="153905" y="2512197"/>
                  <a:pt x="153905" y="2512197"/>
                </a:cubicBezTo>
                <a:cubicBezTo>
                  <a:pt x="153905" y="2625130"/>
                  <a:pt x="153905" y="2625130"/>
                  <a:pt x="153905" y="2625130"/>
                </a:cubicBezTo>
                <a:cubicBezTo>
                  <a:pt x="2235872" y="2625130"/>
                  <a:pt x="2235872" y="2625130"/>
                  <a:pt x="2235872" y="2625130"/>
                </a:cubicBezTo>
                <a:cubicBezTo>
                  <a:pt x="2235872" y="2768325"/>
                  <a:pt x="2235872" y="2768325"/>
                  <a:pt x="2235872" y="2768325"/>
                </a:cubicBezTo>
                <a:cubicBezTo>
                  <a:pt x="2071632" y="2768325"/>
                  <a:pt x="2071632" y="2768325"/>
                  <a:pt x="2071632" y="2768325"/>
                </a:cubicBezTo>
                <a:cubicBezTo>
                  <a:pt x="2071632" y="3629344"/>
                  <a:pt x="2071632" y="3629344"/>
                  <a:pt x="2071632" y="3629344"/>
                </a:cubicBezTo>
                <a:cubicBezTo>
                  <a:pt x="2492012" y="3629344"/>
                  <a:pt x="2492012" y="3629344"/>
                  <a:pt x="2492012" y="3629344"/>
                </a:cubicBezTo>
                <a:cubicBezTo>
                  <a:pt x="2492012" y="2768325"/>
                  <a:pt x="2492012" y="2768325"/>
                  <a:pt x="2492012" y="2768325"/>
                </a:cubicBezTo>
                <a:cubicBezTo>
                  <a:pt x="2317807" y="2768325"/>
                  <a:pt x="2317807" y="2768325"/>
                  <a:pt x="2317807" y="2768325"/>
                </a:cubicBezTo>
                <a:cubicBezTo>
                  <a:pt x="2317807" y="2625130"/>
                  <a:pt x="2317807" y="2625130"/>
                  <a:pt x="2317807" y="2625130"/>
                </a:cubicBezTo>
                <a:cubicBezTo>
                  <a:pt x="2588248" y="2625130"/>
                  <a:pt x="2841787" y="2625130"/>
                  <a:pt x="3079480" y="2625130"/>
                </a:cubicBezTo>
                <a:lnTo>
                  <a:pt x="3101449" y="2625130"/>
                </a:lnTo>
                <a:lnTo>
                  <a:pt x="3101449" y="2512197"/>
                </a:lnTo>
                <a:lnTo>
                  <a:pt x="2933059" y="2512197"/>
                </a:lnTo>
                <a:cubicBezTo>
                  <a:pt x="3035294" y="2317333"/>
                  <a:pt x="3035294" y="2317333"/>
                  <a:pt x="3035294" y="2317333"/>
                </a:cubicBezTo>
                <a:cubicBezTo>
                  <a:pt x="3058453" y="2366049"/>
                  <a:pt x="3075823" y="2402586"/>
                  <a:pt x="3088850" y="2429989"/>
                </a:cubicBezTo>
                <a:lnTo>
                  <a:pt x="3101449" y="2456491"/>
                </a:lnTo>
                <a:lnTo>
                  <a:pt x="3101449" y="2333747"/>
                </a:lnTo>
                <a:lnTo>
                  <a:pt x="3076630" y="2286701"/>
                </a:lnTo>
                <a:lnTo>
                  <a:pt x="3101449" y="2286701"/>
                </a:lnTo>
                <a:lnTo>
                  <a:pt x="3101449" y="2060836"/>
                </a:lnTo>
                <a:lnTo>
                  <a:pt x="3100897" y="2060836"/>
                </a:lnTo>
                <a:cubicBezTo>
                  <a:pt x="3066296" y="2060836"/>
                  <a:pt x="3066296" y="2060836"/>
                  <a:pt x="3066296" y="2060836"/>
                </a:cubicBezTo>
                <a:lnTo>
                  <a:pt x="3066296" y="1209782"/>
                </a:lnTo>
                <a:lnTo>
                  <a:pt x="3101449" y="1231601"/>
                </a:lnTo>
                <a:lnTo>
                  <a:pt x="3101449" y="1123738"/>
                </a:lnTo>
                <a:lnTo>
                  <a:pt x="3037311" y="1079205"/>
                </a:lnTo>
                <a:cubicBezTo>
                  <a:pt x="2775872" y="886346"/>
                  <a:pt x="2533164" y="638337"/>
                  <a:pt x="2317807" y="338429"/>
                </a:cubicBezTo>
                <a:cubicBezTo>
                  <a:pt x="2317807" y="0"/>
                  <a:pt x="2317807" y="0"/>
                  <a:pt x="2317807" y="0"/>
                </a:cubicBezTo>
                <a:close/>
              </a:path>
            </a:pathLst>
          </a:custGeom>
          <a:solidFill>
            <a:srgbClr val="FFFFFF"/>
          </a:solidFill>
          <a:ln>
            <a:noFill/>
          </a:ln>
          <a:effectLst>
            <a:outerShdw blurRad="50800" dist="38100" dir="10800000" algn="r" rotWithShape="0">
              <a:prstClr val="black">
                <a:alpha val="40000"/>
              </a:prstClr>
            </a:outerShdw>
          </a:effectLst>
        </p:spPr>
        <p:txBody>
          <a:bodyPr wrap="square" anchor="ctr">
            <a:normAutofit/>
          </a:bodyPr>
          <a:lstStyle/>
          <a:p>
            <a:pPr defTabSz="950952"/>
            <a:endParaRPr lang="en-US" sz="1872" dirty="0">
              <a:solidFill>
                <a:srgbClr val="4472C4"/>
              </a:solidFill>
              <a:latin typeface="Calibri" panose="020F0502020204030204"/>
            </a:endParaRPr>
          </a:p>
        </p:txBody>
      </p:sp>
      <p:sp>
        <p:nvSpPr>
          <p:cNvPr id="82" name="Freeform: Shape 81">
            <a:extLst>
              <a:ext uri="{FF2B5EF4-FFF2-40B4-BE49-F238E27FC236}">
                <a16:creationId xmlns:a16="http://schemas.microsoft.com/office/drawing/2014/main" id="{BDA92B52-53CB-40A0-8F7D-7D6D087A5093}"/>
              </a:ext>
            </a:extLst>
          </p:cNvPr>
          <p:cNvSpPr>
            <a:spLocks noChangeArrowheads="1"/>
          </p:cNvSpPr>
          <p:nvPr/>
        </p:nvSpPr>
        <p:spPr bwMode="auto">
          <a:xfrm>
            <a:off x="8085742" y="1138619"/>
            <a:ext cx="4106260" cy="4839125"/>
          </a:xfrm>
          <a:custGeom>
            <a:avLst/>
            <a:gdLst>
              <a:gd name="connsiteX0" fmla="*/ 2738186 w 3079695"/>
              <a:gd name="connsiteY0" fmla="*/ 2317333 h 3629344"/>
              <a:gd name="connsiteX1" fmla="*/ 2645917 w 3079695"/>
              <a:gd name="connsiteY1" fmla="*/ 2512197 h 3629344"/>
              <a:gd name="connsiteX2" fmla="*/ 2840790 w 3079695"/>
              <a:gd name="connsiteY2" fmla="*/ 2512197 h 3629344"/>
              <a:gd name="connsiteX3" fmla="*/ 2738186 w 3079695"/>
              <a:gd name="connsiteY3" fmla="*/ 2317333 h 3629344"/>
              <a:gd name="connsiteX4" fmla="*/ 2451044 w 3079695"/>
              <a:gd name="connsiteY4" fmla="*/ 2317333 h 3629344"/>
              <a:gd name="connsiteX5" fmla="*/ 2358775 w 3079695"/>
              <a:gd name="connsiteY5" fmla="*/ 2512197 h 3629344"/>
              <a:gd name="connsiteX6" fmla="*/ 2543313 w 3079695"/>
              <a:gd name="connsiteY6" fmla="*/ 2512197 h 3629344"/>
              <a:gd name="connsiteX7" fmla="*/ 2451044 w 3079695"/>
              <a:gd name="connsiteY7" fmla="*/ 2317333 h 3629344"/>
              <a:gd name="connsiteX8" fmla="*/ 2112600 w 3079695"/>
              <a:gd name="connsiteY8" fmla="*/ 2317333 h 3629344"/>
              <a:gd name="connsiteX9" fmla="*/ 2009996 w 3079695"/>
              <a:gd name="connsiteY9" fmla="*/ 2512197 h 3629344"/>
              <a:gd name="connsiteX10" fmla="*/ 2204869 w 3079695"/>
              <a:gd name="connsiteY10" fmla="*/ 2512197 h 3629344"/>
              <a:gd name="connsiteX11" fmla="*/ 2112600 w 3079695"/>
              <a:gd name="connsiteY11" fmla="*/ 2317333 h 3629344"/>
              <a:gd name="connsiteX12" fmla="*/ 1815493 w 3079695"/>
              <a:gd name="connsiteY12" fmla="*/ 2317333 h 3629344"/>
              <a:gd name="connsiteX13" fmla="*/ 1722854 w 3079695"/>
              <a:gd name="connsiteY13" fmla="*/ 2512197 h 3629344"/>
              <a:gd name="connsiteX14" fmla="*/ 1917727 w 3079695"/>
              <a:gd name="connsiteY14" fmla="*/ 2512197 h 3629344"/>
              <a:gd name="connsiteX15" fmla="*/ 1815493 w 3079695"/>
              <a:gd name="connsiteY15" fmla="*/ 2317333 h 3629344"/>
              <a:gd name="connsiteX16" fmla="*/ 1528350 w 3079695"/>
              <a:gd name="connsiteY16" fmla="*/ 2317333 h 3629344"/>
              <a:gd name="connsiteX17" fmla="*/ 1435712 w 3079695"/>
              <a:gd name="connsiteY17" fmla="*/ 2512197 h 3629344"/>
              <a:gd name="connsiteX18" fmla="*/ 1620251 w 3079695"/>
              <a:gd name="connsiteY18" fmla="*/ 2512197 h 3629344"/>
              <a:gd name="connsiteX19" fmla="*/ 1528350 w 3079695"/>
              <a:gd name="connsiteY19" fmla="*/ 2317333 h 3629344"/>
              <a:gd name="connsiteX20" fmla="*/ 1241208 w 3079695"/>
              <a:gd name="connsiteY20" fmla="*/ 2317333 h 3629344"/>
              <a:gd name="connsiteX21" fmla="*/ 1138235 w 3079695"/>
              <a:gd name="connsiteY21" fmla="*/ 2512197 h 3629344"/>
              <a:gd name="connsiteX22" fmla="*/ 1333108 w 3079695"/>
              <a:gd name="connsiteY22" fmla="*/ 2512197 h 3629344"/>
              <a:gd name="connsiteX23" fmla="*/ 1241208 w 3079695"/>
              <a:gd name="connsiteY23" fmla="*/ 2317333 h 3629344"/>
              <a:gd name="connsiteX24" fmla="*/ 943362 w 3079695"/>
              <a:gd name="connsiteY24" fmla="*/ 2317333 h 3629344"/>
              <a:gd name="connsiteX25" fmla="*/ 851093 w 3079695"/>
              <a:gd name="connsiteY25" fmla="*/ 2512197 h 3629344"/>
              <a:gd name="connsiteX26" fmla="*/ 1046335 w 3079695"/>
              <a:gd name="connsiteY26" fmla="*/ 2512197 h 3629344"/>
              <a:gd name="connsiteX27" fmla="*/ 943362 w 3079695"/>
              <a:gd name="connsiteY27" fmla="*/ 2317333 h 3629344"/>
              <a:gd name="connsiteX28" fmla="*/ 656220 w 3079695"/>
              <a:gd name="connsiteY28" fmla="*/ 2317333 h 3629344"/>
              <a:gd name="connsiteX29" fmla="*/ 563951 w 3079695"/>
              <a:gd name="connsiteY29" fmla="*/ 2512197 h 3629344"/>
              <a:gd name="connsiteX30" fmla="*/ 748859 w 3079695"/>
              <a:gd name="connsiteY30" fmla="*/ 2512197 h 3629344"/>
              <a:gd name="connsiteX31" fmla="*/ 656220 w 3079695"/>
              <a:gd name="connsiteY31" fmla="*/ 2317333 h 3629344"/>
              <a:gd name="connsiteX32" fmla="*/ 369078 w 3079695"/>
              <a:gd name="connsiteY32" fmla="*/ 2317333 h 3629344"/>
              <a:gd name="connsiteX33" fmla="*/ 266843 w 3079695"/>
              <a:gd name="connsiteY33" fmla="*/ 2512197 h 3629344"/>
              <a:gd name="connsiteX34" fmla="*/ 461716 w 3079695"/>
              <a:gd name="connsiteY34" fmla="*/ 2512197 h 3629344"/>
              <a:gd name="connsiteX35" fmla="*/ 369078 w 3079695"/>
              <a:gd name="connsiteY35" fmla="*/ 2317333 h 3629344"/>
              <a:gd name="connsiteX36" fmla="*/ 2789488 w 3079695"/>
              <a:gd name="connsiteY36" fmla="*/ 2286701 h 3629344"/>
              <a:gd name="connsiteX37" fmla="*/ 2881757 w 3079695"/>
              <a:gd name="connsiteY37" fmla="*/ 2481196 h 3629344"/>
              <a:gd name="connsiteX38" fmla="*/ 2984361 w 3079695"/>
              <a:gd name="connsiteY38" fmla="*/ 2286701 h 3629344"/>
              <a:gd name="connsiteX39" fmla="*/ 2789488 w 3079695"/>
              <a:gd name="connsiteY39" fmla="*/ 2286701 h 3629344"/>
              <a:gd name="connsiteX40" fmla="*/ 2502345 w 3079695"/>
              <a:gd name="connsiteY40" fmla="*/ 2286701 h 3629344"/>
              <a:gd name="connsiteX41" fmla="*/ 2594615 w 3079695"/>
              <a:gd name="connsiteY41" fmla="*/ 2481196 h 3629344"/>
              <a:gd name="connsiteX42" fmla="*/ 2697219 w 3079695"/>
              <a:gd name="connsiteY42" fmla="*/ 2286701 h 3629344"/>
              <a:gd name="connsiteX43" fmla="*/ 2502345 w 3079695"/>
              <a:gd name="connsiteY43" fmla="*/ 2286701 h 3629344"/>
              <a:gd name="connsiteX44" fmla="*/ 2317807 w 3079695"/>
              <a:gd name="connsiteY44" fmla="*/ 2286701 h 3629344"/>
              <a:gd name="connsiteX45" fmla="*/ 2317807 w 3079695"/>
              <a:gd name="connsiteY45" fmla="*/ 2450933 h 3629344"/>
              <a:gd name="connsiteX46" fmla="*/ 2399742 w 3079695"/>
              <a:gd name="connsiteY46" fmla="*/ 2286701 h 3629344"/>
              <a:gd name="connsiteX47" fmla="*/ 2317807 w 3079695"/>
              <a:gd name="connsiteY47" fmla="*/ 2286701 h 3629344"/>
              <a:gd name="connsiteX48" fmla="*/ 2153567 w 3079695"/>
              <a:gd name="connsiteY48" fmla="*/ 2286701 h 3629344"/>
              <a:gd name="connsiteX49" fmla="*/ 2235872 w 3079695"/>
              <a:gd name="connsiteY49" fmla="*/ 2450933 h 3629344"/>
              <a:gd name="connsiteX50" fmla="*/ 2235872 w 3079695"/>
              <a:gd name="connsiteY50" fmla="*/ 2286701 h 3629344"/>
              <a:gd name="connsiteX51" fmla="*/ 2153567 w 3079695"/>
              <a:gd name="connsiteY51" fmla="*/ 2286701 h 3629344"/>
              <a:gd name="connsiteX52" fmla="*/ 1866425 w 3079695"/>
              <a:gd name="connsiteY52" fmla="*/ 2286701 h 3629344"/>
              <a:gd name="connsiteX53" fmla="*/ 1958695 w 3079695"/>
              <a:gd name="connsiteY53" fmla="*/ 2481196 h 3629344"/>
              <a:gd name="connsiteX54" fmla="*/ 2061298 w 3079695"/>
              <a:gd name="connsiteY54" fmla="*/ 2286701 h 3629344"/>
              <a:gd name="connsiteX55" fmla="*/ 1866425 w 3079695"/>
              <a:gd name="connsiteY55" fmla="*/ 2286701 h 3629344"/>
              <a:gd name="connsiteX56" fmla="*/ 1579283 w 3079695"/>
              <a:gd name="connsiteY56" fmla="*/ 2286701 h 3629344"/>
              <a:gd name="connsiteX57" fmla="*/ 1671552 w 3079695"/>
              <a:gd name="connsiteY57" fmla="*/ 2481196 h 3629344"/>
              <a:gd name="connsiteX58" fmla="*/ 1774156 w 3079695"/>
              <a:gd name="connsiteY58" fmla="*/ 2286701 h 3629344"/>
              <a:gd name="connsiteX59" fmla="*/ 1579283 w 3079695"/>
              <a:gd name="connsiteY59" fmla="*/ 2286701 h 3629344"/>
              <a:gd name="connsiteX60" fmla="*/ 1282176 w 3079695"/>
              <a:gd name="connsiteY60" fmla="*/ 2286701 h 3629344"/>
              <a:gd name="connsiteX61" fmla="*/ 1384410 w 3079695"/>
              <a:gd name="connsiteY61" fmla="*/ 2481196 h 3629344"/>
              <a:gd name="connsiteX62" fmla="*/ 1476679 w 3079695"/>
              <a:gd name="connsiteY62" fmla="*/ 2286701 h 3629344"/>
              <a:gd name="connsiteX63" fmla="*/ 1282176 w 3079695"/>
              <a:gd name="connsiteY63" fmla="*/ 2286701 h 3629344"/>
              <a:gd name="connsiteX64" fmla="*/ 995033 w 3079695"/>
              <a:gd name="connsiteY64" fmla="*/ 2286701 h 3629344"/>
              <a:gd name="connsiteX65" fmla="*/ 1087303 w 3079695"/>
              <a:gd name="connsiteY65" fmla="*/ 2481196 h 3629344"/>
              <a:gd name="connsiteX66" fmla="*/ 1189537 w 3079695"/>
              <a:gd name="connsiteY66" fmla="*/ 2286701 h 3629344"/>
              <a:gd name="connsiteX67" fmla="*/ 995033 w 3079695"/>
              <a:gd name="connsiteY67" fmla="*/ 2286701 h 3629344"/>
              <a:gd name="connsiteX68" fmla="*/ 707891 w 3079695"/>
              <a:gd name="connsiteY68" fmla="*/ 2286701 h 3629344"/>
              <a:gd name="connsiteX69" fmla="*/ 800160 w 3079695"/>
              <a:gd name="connsiteY69" fmla="*/ 2481196 h 3629344"/>
              <a:gd name="connsiteX70" fmla="*/ 902395 w 3079695"/>
              <a:gd name="connsiteY70" fmla="*/ 2286701 h 3629344"/>
              <a:gd name="connsiteX71" fmla="*/ 707891 w 3079695"/>
              <a:gd name="connsiteY71" fmla="*/ 2286701 h 3629344"/>
              <a:gd name="connsiteX72" fmla="*/ 410045 w 3079695"/>
              <a:gd name="connsiteY72" fmla="*/ 2286701 h 3629344"/>
              <a:gd name="connsiteX73" fmla="*/ 513018 w 3079695"/>
              <a:gd name="connsiteY73" fmla="*/ 2481196 h 3629344"/>
              <a:gd name="connsiteX74" fmla="*/ 605287 w 3079695"/>
              <a:gd name="connsiteY74" fmla="*/ 2286701 h 3629344"/>
              <a:gd name="connsiteX75" fmla="*/ 410045 w 3079695"/>
              <a:gd name="connsiteY75" fmla="*/ 2286701 h 3629344"/>
              <a:gd name="connsiteX76" fmla="*/ 122903 w 3079695"/>
              <a:gd name="connsiteY76" fmla="*/ 2286701 h 3629344"/>
              <a:gd name="connsiteX77" fmla="*/ 215542 w 3079695"/>
              <a:gd name="connsiteY77" fmla="*/ 2481196 h 3629344"/>
              <a:gd name="connsiteX78" fmla="*/ 318145 w 3079695"/>
              <a:gd name="connsiteY78" fmla="*/ 2286701 h 3629344"/>
              <a:gd name="connsiteX79" fmla="*/ 122903 w 3079695"/>
              <a:gd name="connsiteY79" fmla="*/ 2286701 h 3629344"/>
              <a:gd name="connsiteX80" fmla="*/ 769158 w 3079695"/>
              <a:gd name="connsiteY80" fmla="*/ 1558544 h 3629344"/>
              <a:gd name="connsiteX81" fmla="*/ 492350 w 3079695"/>
              <a:gd name="connsiteY81" fmla="*/ 1619808 h 3629344"/>
              <a:gd name="connsiteX82" fmla="*/ 492350 w 3079695"/>
              <a:gd name="connsiteY82" fmla="*/ 2060836 h 3629344"/>
              <a:gd name="connsiteX83" fmla="*/ 769158 w 3079695"/>
              <a:gd name="connsiteY83" fmla="*/ 2060836 h 3629344"/>
              <a:gd name="connsiteX84" fmla="*/ 769158 w 3079695"/>
              <a:gd name="connsiteY84" fmla="*/ 1558544 h 3629344"/>
              <a:gd name="connsiteX85" fmla="*/ 1128270 w 3079695"/>
              <a:gd name="connsiteY85" fmla="*/ 1414979 h 3629344"/>
              <a:gd name="connsiteX86" fmla="*/ 851093 w 3079695"/>
              <a:gd name="connsiteY86" fmla="*/ 1527912 h 3629344"/>
              <a:gd name="connsiteX87" fmla="*/ 851093 w 3079695"/>
              <a:gd name="connsiteY87" fmla="*/ 2060836 h 3629344"/>
              <a:gd name="connsiteX88" fmla="*/ 1128270 w 3079695"/>
              <a:gd name="connsiteY88" fmla="*/ 2060836 h 3629344"/>
              <a:gd name="connsiteX89" fmla="*/ 1128270 w 3079695"/>
              <a:gd name="connsiteY89" fmla="*/ 1414979 h 3629344"/>
              <a:gd name="connsiteX90" fmla="*/ 1487014 w 3079695"/>
              <a:gd name="connsiteY90" fmla="*/ 1209782 h 3629344"/>
              <a:gd name="connsiteX91" fmla="*/ 1210205 w 3079695"/>
              <a:gd name="connsiteY91" fmla="*/ 1374014 h 3629344"/>
              <a:gd name="connsiteX92" fmla="*/ 1210205 w 3079695"/>
              <a:gd name="connsiteY92" fmla="*/ 2060836 h 3629344"/>
              <a:gd name="connsiteX93" fmla="*/ 1487014 w 3079695"/>
              <a:gd name="connsiteY93" fmla="*/ 2060836 h 3629344"/>
              <a:gd name="connsiteX94" fmla="*/ 1487014 w 3079695"/>
              <a:gd name="connsiteY94" fmla="*/ 1209782 h 3629344"/>
              <a:gd name="connsiteX95" fmla="*/ 2707184 w 3079695"/>
              <a:gd name="connsiteY95" fmla="*/ 912688 h 3629344"/>
              <a:gd name="connsiteX96" fmla="*/ 2707184 w 3079695"/>
              <a:gd name="connsiteY96" fmla="*/ 2060836 h 3629344"/>
              <a:gd name="connsiteX97" fmla="*/ 2984361 w 3079695"/>
              <a:gd name="connsiteY97" fmla="*/ 2060836 h 3629344"/>
              <a:gd name="connsiteX98" fmla="*/ 2984361 w 3079695"/>
              <a:gd name="connsiteY98" fmla="*/ 1148517 h 3629344"/>
              <a:gd name="connsiteX99" fmla="*/ 2707184 w 3079695"/>
              <a:gd name="connsiteY99" fmla="*/ 912688 h 3629344"/>
              <a:gd name="connsiteX100" fmla="*/ 1845757 w 3079695"/>
              <a:gd name="connsiteY100" fmla="*/ 912688 h 3629344"/>
              <a:gd name="connsiteX101" fmla="*/ 1569318 w 3079695"/>
              <a:gd name="connsiteY101" fmla="*/ 1148517 h 3629344"/>
              <a:gd name="connsiteX102" fmla="*/ 1569318 w 3079695"/>
              <a:gd name="connsiteY102" fmla="*/ 2060836 h 3629344"/>
              <a:gd name="connsiteX103" fmla="*/ 1845757 w 3079695"/>
              <a:gd name="connsiteY103" fmla="*/ 2060836 h 3629344"/>
              <a:gd name="connsiteX104" fmla="*/ 1845757 w 3079695"/>
              <a:gd name="connsiteY104" fmla="*/ 912688 h 3629344"/>
              <a:gd name="connsiteX105" fmla="*/ 2317807 w 3079695"/>
              <a:gd name="connsiteY105" fmla="*/ 481994 h 3629344"/>
              <a:gd name="connsiteX106" fmla="*/ 2317807 w 3079695"/>
              <a:gd name="connsiteY106" fmla="*/ 2060836 h 3629344"/>
              <a:gd name="connsiteX107" fmla="*/ 2625249 w 3079695"/>
              <a:gd name="connsiteY107" fmla="*/ 2060836 h 3629344"/>
              <a:gd name="connsiteX108" fmla="*/ 2625249 w 3079695"/>
              <a:gd name="connsiteY108" fmla="*/ 830387 h 3629344"/>
              <a:gd name="connsiteX109" fmla="*/ 2317807 w 3079695"/>
              <a:gd name="connsiteY109" fmla="*/ 481994 h 3629344"/>
              <a:gd name="connsiteX110" fmla="*/ 2235872 w 3079695"/>
              <a:gd name="connsiteY110" fmla="*/ 481994 h 3629344"/>
              <a:gd name="connsiteX111" fmla="*/ 1938395 w 3079695"/>
              <a:gd name="connsiteY111" fmla="*/ 830387 h 3629344"/>
              <a:gd name="connsiteX112" fmla="*/ 1938395 w 3079695"/>
              <a:gd name="connsiteY112" fmla="*/ 2060836 h 3629344"/>
              <a:gd name="connsiteX113" fmla="*/ 2235872 w 3079695"/>
              <a:gd name="connsiteY113" fmla="*/ 2060836 h 3629344"/>
              <a:gd name="connsiteX114" fmla="*/ 2235872 w 3079695"/>
              <a:gd name="connsiteY114" fmla="*/ 481994 h 3629344"/>
              <a:gd name="connsiteX115" fmla="*/ 2235872 w 3079695"/>
              <a:gd name="connsiteY115" fmla="*/ 0 h 3629344"/>
              <a:gd name="connsiteX116" fmla="*/ 2317807 w 3079695"/>
              <a:gd name="connsiteY116" fmla="*/ 0 h 3629344"/>
              <a:gd name="connsiteX117" fmla="*/ 2317807 w 3079695"/>
              <a:gd name="connsiteY117" fmla="*/ 338429 h 3629344"/>
              <a:gd name="connsiteX118" fmla="*/ 3037311 w 3079695"/>
              <a:gd name="connsiteY118" fmla="*/ 1079205 h 3629344"/>
              <a:gd name="connsiteX119" fmla="*/ 3079695 w 3079695"/>
              <a:gd name="connsiteY119" fmla="*/ 1108634 h 3629344"/>
              <a:gd name="connsiteX120" fmla="*/ 3079695 w 3079695"/>
              <a:gd name="connsiteY120" fmla="*/ 1218098 h 3629344"/>
              <a:gd name="connsiteX121" fmla="*/ 3066296 w 3079695"/>
              <a:gd name="connsiteY121" fmla="*/ 1209782 h 3629344"/>
              <a:gd name="connsiteX122" fmla="*/ 3066296 w 3079695"/>
              <a:gd name="connsiteY122" fmla="*/ 2060836 h 3629344"/>
              <a:gd name="connsiteX123" fmla="*/ 3070621 w 3079695"/>
              <a:gd name="connsiteY123" fmla="*/ 2060836 h 3629344"/>
              <a:gd name="connsiteX124" fmla="*/ 3079695 w 3079695"/>
              <a:gd name="connsiteY124" fmla="*/ 2060836 h 3629344"/>
              <a:gd name="connsiteX125" fmla="*/ 3079695 w 3079695"/>
              <a:gd name="connsiteY125" fmla="*/ 2286701 h 3629344"/>
              <a:gd name="connsiteX126" fmla="*/ 3076630 w 3079695"/>
              <a:gd name="connsiteY126" fmla="*/ 2286701 h 3629344"/>
              <a:gd name="connsiteX127" fmla="*/ 3079695 w 3079695"/>
              <a:gd name="connsiteY127" fmla="*/ 2292511 h 3629344"/>
              <a:gd name="connsiteX128" fmla="*/ 3079695 w 3079695"/>
              <a:gd name="connsiteY128" fmla="*/ 2410732 h 3629344"/>
              <a:gd name="connsiteX129" fmla="*/ 3065871 w 3079695"/>
              <a:gd name="connsiteY129" fmla="*/ 2381653 h 3629344"/>
              <a:gd name="connsiteX130" fmla="*/ 3035293 w 3079695"/>
              <a:gd name="connsiteY130" fmla="*/ 2317333 h 3629344"/>
              <a:gd name="connsiteX131" fmla="*/ 2933059 w 3079695"/>
              <a:gd name="connsiteY131" fmla="*/ 2512197 h 3629344"/>
              <a:gd name="connsiteX132" fmla="*/ 3079695 w 3079695"/>
              <a:gd name="connsiteY132" fmla="*/ 2512197 h 3629344"/>
              <a:gd name="connsiteX133" fmla="*/ 3079695 w 3079695"/>
              <a:gd name="connsiteY133" fmla="*/ 2625130 h 3629344"/>
              <a:gd name="connsiteX134" fmla="*/ 3079480 w 3079695"/>
              <a:gd name="connsiteY134" fmla="*/ 2625130 h 3629344"/>
              <a:gd name="connsiteX135" fmla="*/ 2317807 w 3079695"/>
              <a:gd name="connsiteY135" fmla="*/ 2625130 h 3629344"/>
              <a:gd name="connsiteX136" fmla="*/ 2317807 w 3079695"/>
              <a:gd name="connsiteY136" fmla="*/ 2768325 h 3629344"/>
              <a:gd name="connsiteX137" fmla="*/ 2492011 w 3079695"/>
              <a:gd name="connsiteY137" fmla="*/ 2768325 h 3629344"/>
              <a:gd name="connsiteX138" fmla="*/ 2492011 w 3079695"/>
              <a:gd name="connsiteY138" fmla="*/ 3629344 h 3629344"/>
              <a:gd name="connsiteX139" fmla="*/ 2071632 w 3079695"/>
              <a:gd name="connsiteY139" fmla="*/ 3629344 h 3629344"/>
              <a:gd name="connsiteX140" fmla="*/ 2071632 w 3079695"/>
              <a:gd name="connsiteY140" fmla="*/ 2768325 h 3629344"/>
              <a:gd name="connsiteX141" fmla="*/ 2235872 w 3079695"/>
              <a:gd name="connsiteY141" fmla="*/ 2768325 h 3629344"/>
              <a:gd name="connsiteX142" fmla="*/ 2235872 w 3079695"/>
              <a:gd name="connsiteY142" fmla="*/ 2625130 h 3629344"/>
              <a:gd name="connsiteX143" fmla="*/ 153906 w 3079695"/>
              <a:gd name="connsiteY143" fmla="*/ 2625130 h 3629344"/>
              <a:gd name="connsiteX144" fmla="*/ 153906 w 3079695"/>
              <a:gd name="connsiteY144" fmla="*/ 2512197 h 3629344"/>
              <a:gd name="connsiteX145" fmla="*/ 174574 w 3079695"/>
              <a:gd name="connsiteY145" fmla="*/ 2512197 h 3629344"/>
              <a:gd name="connsiteX146" fmla="*/ 61636 w 3079695"/>
              <a:gd name="connsiteY146" fmla="*/ 2286701 h 3629344"/>
              <a:gd name="connsiteX147" fmla="*/ 0 w 3079695"/>
              <a:gd name="connsiteY147" fmla="*/ 2286701 h 3629344"/>
              <a:gd name="connsiteX148" fmla="*/ 0 w 3079695"/>
              <a:gd name="connsiteY148" fmla="*/ 2060836 h 3629344"/>
              <a:gd name="connsiteX149" fmla="*/ 400080 w 3079695"/>
              <a:gd name="connsiteY149" fmla="*/ 2060836 h 3629344"/>
              <a:gd name="connsiteX150" fmla="*/ 400080 w 3079695"/>
              <a:gd name="connsiteY150" fmla="*/ 1640475 h 3629344"/>
              <a:gd name="connsiteX151" fmla="*/ 92639 w 3079695"/>
              <a:gd name="connsiteY151" fmla="*/ 1661143 h 3629344"/>
              <a:gd name="connsiteX152" fmla="*/ 92639 w 3079695"/>
              <a:gd name="connsiteY152" fmla="*/ 1568878 h 3629344"/>
              <a:gd name="connsiteX153" fmla="*/ 2235872 w 3079695"/>
              <a:gd name="connsiteY153" fmla="*/ 338429 h 3629344"/>
              <a:gd name="connsiteX154" fmla="*/ 2235872 w 3079695"/>
              <a:gd name="connsiteY154" fmla="*/ 0 h 362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079695" h="3629344">
                <a:moveTo>
                  <a:pt x="2738186" y="2317333"/>
                </a:moveTo>
                <a:cubicBezTo>
                  <a:pt x="2738186" y="2317333"/>
                  <a:pt x="2738186" y="2317333"/>
                  <a:pt x="2645917" y="2512197"/>
                </a:cubicBezTo>
                <a:lnTo>
                  <a:pt x="2840790" y="2512197"/>
                </a:lnTo>
                <a:cubicBezTo>
                  <a:pt x="2840790" y="2512197"/>
                  <a:pt x="2840790" y="2512197"/>
                  <a:pt x="2738186" y="2317333"/>
                </a:cubicBezTo>
                <a:close/>
                <a:moveTo>
                  <a:pt x="2451044" y="2317333"/>
                </a:moveTo>
                <a:cubicBezTo>
                  <a:pt x="2451044" y="2317333"/>
                  <a:pt x="2451044" y="2317333"/>
                  <a:pt x="2358775" y="2512197"/>
                </a:cubicBezTo>
                <a:lnTo>
                  <a:pt x="2543313" y="2512197"/>
                </a:lnTo>
                <a:cubicBezTo>
                  <a:pt x="2543313" y="2512197"/>
                  <a:pt x="2543313" y="2512197"/>
                  <a:pt x="2451044" y="2317333"/>
                </a:cubicBezTo>
                <a:close/>
                <a:moveTo>
                  <a:pt x="2112600" y="2317333"/>
                </a:moveTo>
                <a:cubicBezTo>
                  <a:pt x="2112600" y="2317333"/>
                  <a:pt x="2112600" y="2317333"/>
                  <a:pt x="2009996" y="2512197"/>
                </a:cubicBezTo>
                <a:lnTo>
                  <a:pt x="2204869" y="2512197"/>
                </a:lnTo>
                <a:cubicBezTo>
                  <a:pt x="2204869" y="2512197"/>
                  <a:pt x="2204869" y="2512197"/>
                  <a:pt x="2112600" y="2317333"/>
                </a:cubicBezTo>
                <a:close/>
                <a:moveTo>
                  <a:pt x="1815493" y="2317333"/>
                </a:moveTo>
                <a:cubicBezTo>
                  <a:pt x="1815493" y="2317333"/>
                  <a:pt x="1815493" y="2317333"/>
                  <a:pt x="1722854" y="2512197"/>
                </a:cubicBezTo>
                <a:lnTo>
                  <a:pt x="1917727" y="2512197"/>
                </a:lnTo>
                <a:cubicBezTo>
                  <a:pt x="1917727" y="2512197"/>
                  <a:pt x="1917727" y="2512197"/>
                  <a:pt x="1815493" y="2317333"/>
                </a:cubicBezTo>
                <a:close/>
                <a:moveTo>
                  <a:pt x="1528350" y="2317333"/>
                </a:moveTo>
                <a:cubicBezTo>
                  <a:pt x="1528350" y="2317333"/>
                  <a:pt x="1528350" y="2317333"/>
                  <a:pt x="1435712" y="2512197"/>
                </a:cubicBezTo>
                <a:lnTo>
                  <a:pt x="1620251" y="2512197"/>
                </a:lnTo>
                <a:cubicBezTo>
                  <a:pt x="1620251" y="2512197"/>
                  <a:pt x="1620251" y="2512197"/>
                  <a:pt x="1528350" y="2317333"/>
                </a:cubicBezTo>
                <a:close/>
                <a:moveTo>
                  <a:pt x="1241208" y="2317333"/>
                </a:moveTo>
                <a:cubicBezTo>
                  <a:pt x="1241208" y="2317333"/>
                  <a:pt x="1241208" y="2317333"/>
                  <a:pt x="1138235" y="2512197"/>
                </a:cubicBezTo>
                <a:lnTo>
                  <a:pt x="1333108" y="2512197"/>
                </a:lnTo>
                <a:cubicBezTo>
                  <a:pt x="1333108" y="2512197"/>
                  <a:pt x="1333108" y="2512197"/>
                  <a:pt x="1241208" y="2317333"/>
                </a:cubicBezTo>
                <a:close/>
                <a:moveTo>
                  <a:pt x="943362" y="2317333"/>
                </a:moveTo>
                <a:cubicBezTo>
                  <a:pt x="943362" y="2317333"/>
                  <a:pt x="943362" y="2317333"/>
                  <a:pt x="851093" y="2512197"/>
                </a:cubicBezTo>
                <a:lnTo>
                  <a:pt x="1046335" y="2512197"/>
                </a:lnTo>
                <a:cubicBezTo>
                  <a:pt x="1046335" y="2512197"/>
                  <a:pt x="1046335" y="2512197"/>
                  <a:pt x="943362" y="2317333"/>
                </a:cubicBezTo>
                <a:close/>
                <a:moveTo>
                  <a:pt x="656220" y="2317333"/>
                </a:moveTo>
                <a:cubicBezTo>
                  <a:pt x="656220" y="2317333"/>
                  <a:pt x="656220" y="2317333"/>
                  <a:pt x="563951" y="2512197"/>
                </a:cubicBezTo>
                <a:lnTo>
                  <a:pt x="748859" y="2512197"/>
                </a:lnTo>
                <a:cubicBezTo>
                  <a:pt x="748859" y="2512197"/>
                  <a:pt x="748859" y="2512197"/>
                  <a:pt x="656220" y="2317333"/>
                </a:cubicBezTo>
                <a:close/>
                <a:moveTo>
                  <a:pt x="369078" y="2317333"/>
                </a:moveTo>
                <a:cubicBezTo>
                  <a:pt x="369078" y="2317333"/>
                  <a:pt x="369078" y="2317333"/>
                  <a:pt x="266843" y="2512197"/>
                </a:cubicBezTo>
                <a:lnTo>
                  <a:pt x="461716" y="2512197"/>
                </a:lnTo>
                <a:cubicBezTo>
                  <a:pt x="461716" y="2512197"/>
                  <a:pt x="461716" y="2512197"/>
                  <a:pt x="369078" y="2317333"/>
                </a:cubicBezTo>
                <a:close/>
                <a:moveTo>
                  <a:pt x="2789488" y="2286701"/>
                </a:moveTo>
                <a:lnTo>
                  <a:pt x="2881757" y="2481196"/>
                </a:lnTo>
                <a:cubicBezTo>
                  <a:pt x="2881757" y="2481196"/>
                  <a:pt x="2881757" y="2481196"/>
                  <a:pt x="2984361" y="2286701"/>
                </a:cubicBezTo>
                <a:cubicBezTo>
                  <a:pt x="2984361" y="2286701"/>
                  <a:pt x="2984361" y="2286701"/>
                  <a:pt x="2789488" y="2286701"/>
                </a:cubicBezTo>
                <a:close/>
                <a:moveTo>
                  <a:pt x="2502345" y="2286701"/>
                </a:moveTo>
                <a:lnTo>
                  <a:pt x="2594615" y="2481196"/>
                </a:lnTo>
                <a:cubicBezTo>
                  <a:pt x="2594615" y="2481196"/>
                  <a:pt x="2594615" y="2481196"/>
                  <a:pt x="2697219" y="2286701"/>
                </a:cubicBezTo>
                <a:cubicBezTo>
                  <a:pt x="2697219" y="2286701"/>
                  <a:pt x="2697219" y="2286701"/>
                  <a:pt x="2502345" y="2286701"/>
                </a:cubicBezTo>
                <a:close/>
                <a:moveTo>
                  <a:pt x="2317807" y="2286701"/>
                </a:moveTo>
                <a:lnTo>
                  <a:pt x="2317807" y="2450933"/>
                </a:lnTo>
                <a:cubicBezTo>
                  <a:pt x="2317807" y="2450933"/>
                  <a:pt x="2317807" y="2450933"/>
                  <a:pt x="2399742" y="2286701"/>
                </a:cubicBezTo>
                <a:cubicBezTo>
                  <a:pt x="2399742" y="2286701"/>
                  <a:pt x="2399742" y="2286701"/>
                  <a:pt x="2317807" y="2286701"/>
                </a:cubicBezTo>
                <a:close/>
                <a:moveTo>
                  <a:pt x="2153567" y="2286701"/>
                </a:moveTo>
                <a:lnTo>
                  <a:pt x="2235872" y="2450933"/>
                </a:lnTo>
                <a:cubicBezTo>
                  <a:pt x="2235872" y="2450933"/>
                  <a:pt x="2235872" y="2450933"/>
                  <a:pt x="2235872" y="2286701"/>
                </a:cubicBezTo>
                <a:cubicBezTo>
                  <a:pt x="2235872" y="2286701"/>
                  <a:pt x="2235872" y="2286701"/>
                  <a:pt x="2153567" y="2286701"/>
                </a:cubicBezTo>
                <a:close/>
                <a:moveTo>
                  <a:pt x="1866425" y="2286701"/>
                </a:moveTo>
                <a:lnTo>
                  <a:pt x="1958695" y="2481196"/>
                </a:lnTo>
                <a:cubicBezTo>
                  <a:pt x="1958695" y="2481196"/>
                  <a:pt x="1958695" y="2481196"/>
                  <a:pt x="2061298" y="2286701"/>
                </a:cubicBezTo>
                <a:cubicBezTo>
                  <a:pt x="2061298" y="2286701"/>
                  <a:pt x="2061298" y="2286701"/>
                  <a:pt x="1866425" y="2286701"/>
                </a:cubicBezTo>
                <a:close/>
                <a:moveTo>
                  <a:pt x="1579283" y="2286701"/>
                </a:moveTo>
                <a:lnTo>
                  <a:pt x="1671552" y="2481196"/>
                </a:lnTo>
                <a:cubicBezTo>
                  <a:pt x="1671552" y="2481196"/>
                  <a:pt x="1671552" y="2481196"/>
                  <a:pt x="1774156" y="2286701"/>
                </a:cubicBezTo>
                <a:cubicBezTo>
                  <a:pt x="1774156" y="2286701"/>
                  <a:pt x="1774156" y="2286701"/>
                  <a:pt x="1579283" y="2286701"/>
                </a:cubicBezTo>
                <a:close/>
                <a:moveTo>
                  <a:pt x="1282176" y="2286701"/>
                </a:moveTo>
                <a:lnTo>
                  <a:pt x="1384410" y="2481196"/>
                </a:lnTo>
                <a:cubicBezTo>
                  <a:pt x="1384410" y="2481196"/>
                  <a:pt x="1384410" y="2481196"/>
                  <a:pt x="1476679" y="2286701"/>
                </a:cubicBezTo>
                <a:cubicBezTo>
                  <a:pt x="1476679" y="2286701"/>
                  <a:pt x="1476679" y="2286701"/>
                  <a:pt x="1282176" y="2286701"/>
                </a:cubicBezTo>
                <a:close/>
                <a:moveTo>
                  <a:pt x="995033" y="2286701"/>
                </a:moveTo>
                <a:lnTo>
                  <a:pt x="1087303" y="2481196"/>
                </a:lnTo>
                <a:cubicBezTo>
                  <a:pt x="1087303" y="2481196"/>
                  <a:pt x="1087303" y="2481196"/>
                  <a:pt x="1189537" y="2286701"/>
                </a:cubicBezTo>
                <a:cubicBezTo>
                  <a:pt x="1189537" y="2286701"/>
                  <a:pt x="1189537" y="2286701"/>
                  <a:pt x="995033" y="2286701"/>
                </a:cubicBezTo>
                <a:close/>
                <a:moveTo>
                  <a:pt x="707891" y="2286701"/>
                </a:moveTo>
                <a:lnTo>
                  <a:pt x="800160" y="2481196"/>
                </a:lnTo>
                <a:cubicBezTo>
                  <a:pt x="800160" y="2481196"/>
                  <a:pt x="800160" y="2481196"/>
                  <a:pt x="902395" y="2286701"/>
                </a:cubicBezTo>
                <a:cubicBezTo>
                  <a:pt x="902395" y="2286701"/>
                  <a:pt x="902395" y="2286701"/>
                  <a:pt x="707891" y="2286701"/>
                </a:cubicBezTo>
                <a:close/>
                <a:moveTo>
                  <a:pt x="410045" y="2286701"/>
                </a:moveTo>
                <a:lnTo>
                  <a:pt x="513018" y="2481196"/>
                </a:lnTo>
                <a:cubicBezTo>
                  <a:pt x="513018" y="2481196"/>
                  <a:pt x="513018" y="2481196"/>
                  <a:pt x="605287" y="2286701"/>
                </a:cubicBezTo>
                <a:cubicBezTo>
                  <a:pt x="605287" y="2286701"/>
                  <a:pt x="605287" y="2286701"/>
                  <a:pt x="410045" y="2286701"/>
                </a:cubicBezTo>
                <a:close/>
                <a:moveTo>
                  <a:pt x="122903" y="2286701"/>
                </a:moveTo>
                <a:lnTo>
                  <a:pt x="215542" y="2481196"/>
                </a:lnTo>
                <a:cubicBezTo>
                  <a:pt x="215542" y="2481196"/>
                  <a:pt x="215542" y="2481196"/>
                  <a:pt x="318145" y="2286701"/>
                </a:cubicBezTo>
                <a:cubicBezTo>
                  <a:pt x="318145" y="2286701"/>
                  <a:pt x="318145" y="2286701"/>
                  <a:pt x="122903" y="2286701"/>
                </a:cubicBezTo>
                <a:close/>
                <a:moveTo>
                  <a:pt x="769158" y="1558544"/>
                </a:moveTo>
                <a:cubicBezTo>
                  <a:pt x="676888" y="1589545"/>
                  <a:pt x="584619" y="1609843"/>
                  <a:pt x="492350" y="1619808"/>
                </a:cubicBezTo>
                <a:lnTo>
                  <a:pt x="492350" y="2060836"/>
                </a:lnTo>
                <a:cubicBezTo>
                  <a:pt x="492350" y="2060836"/>
                  <a:pt x="492350" y="2060836"/>
                  <a:pt x="769158" y="2060836"/>
                </a:cubicBezTo>
                <a:cubicBezTo>
                  <a:pt x="769158" y="2060836"/>
                  <a:pt x="769158" y="2060836"/>
                  <a:pt x="769158" y="1558544"/>
                </a:cubicBezTo>
                <a:close/>
                <a:moveTo>
                  <a:pt x="1128270" y="1414979"/>
                </a:moveTo>
                <a:cubicBezTo>
                  <a:pt x="1036001" y="1466279"/>
                  <a:pt x="943362" y="1496911"/>
                  <a:pt x="851093" y="1527912"/>
                </a:cubicBezTo>
                <a:lnTo>
                  <a:pt x="851093" y="2060836"/>
                </a:lnTo>
                <a:cubicBezTo>
                  <a:pt x="851093" y="2060836"/>
                  <a:pt x="851093" y="2060836"/>
                  <a:pt x="1128270" y="2060836"/>
                </a:cubicBezTo>
                <a:cubicBezTo>
                  <a:pt x="1128270" y="2060836"/>
                  <a:pt x="1128270" y="2060836"/>
                  <a:pt x="1128270" y="1414979"/>
                </a:cubicBezTo>
                <a:close/>
                <a:moveTo>
                  <a:pt x="1487014" y="1209782"/>
                </a:moveTo>
                <a:cubicBezTo>
                  <a:pt x="1394744" y="1271415"/>
                  <a:pt x="1302475" y="1322714"/>
                  <a:pt x="1210205" y="1374014"/>
                </a:cubicBezTo>
                <a:lnTo>
                  <a:pt x="1210205" y="2060836"/>
                </a:lnTo>
                <a:cubicBezTo>
                  <a:pt x="1210205" y="2060836"/>
                  <a:pt x="1210205" y="2060836"/>
                  <a:pt x="1487014" y="2060836"/>
                </a:cubicBezTo>
                <a:cubicBezTo>
                  <a:pt x="1487014" y="2060836"/>
                  <a:pt x="1487014" y="2060836"/>
                  <a:pt x="1487014" y="1209782"/>
                </a:cubicBezTo>
                <a:close/>
                <a:moveTo>
                  <a:pt x="2707184" y="912688"/>
                </a:moveTo>
                <a:lnTo>
                  <a:pt x="2707184" y="2060836"/>
                </a:lnTo>
                <a:cubicBezTo>
                  <a:pt x="2707184" y="2060836"/>
                  <a:pt x="2707184" y="2060836"/>
                  <a:pt x="2984361" y="2060836"/>
                </a:cubicBezTo>
                <a:cubicBezTo>
                  <a:pt x="2984361" y="2060836"/>
                  <a:pt x="2984361" y="2060836"/>
                  <a:pt x="2984361" y="1148517"/>
                </a:cubicBezTo>
                <a:cubicBezTo>
                  <a:pt x="2892091" y="1076551"/>
                  <a:pt x="2799822" y="994619"/>
                  <a:pt x="2707184" y="912688"/>
                </a:cubicBezTo>
                <a:close/>
                <a:moveTo>
                  <a:pt x="1845757" y="912688"/>
                </a:moveTo>
                <a:cubicBezTo>
                  <a:pt x="1763822" y="994619"/>
                  <a:pt x="1671552" y="1076551"/>
                  <a:pt x="1569318" y="1148517"/>
                </a:cubicBezTo>
                <a:lnTo>
                  <a:pt x="1569318" y="2060836"/>
                </a:lnTo>
                <a:cubicBezTo>
                  <a:pt x="1569318" y="2060836"/>
                  <a:pt x="1569318" y="2060836"/>
                  <a:pt x="1845757" y="2060836"/>
                </a:cubicBezTo>
                <a:cubicBezTo>
                  <a:pt x="1845757" y="2060836"/>
                  <a:pt x="1845757" y="2060836"/>
                  <a:pt x="1845757" y="912688"/>
                </a:cubicBezTo>
                <a:close/>
                <a:moveTo>
                  <a:pt x="2317807" y="481994"/>
                </a:moveTo>
                <a:lnTo>
                  <a:pt x="2317807" y="2060836"/>
                </a:lnTo>
                <a:cubicBezTo>
                  <a:pt x="2317807" y="2060836"/>
                  <a:pt x="2317807" y="2060836"/>
                  <a:pt x="2625249" y="2060836"/>
                </a:cubicBezTo>
                <a:cubicBezTo>
                  <a:pt x="2625249" y="2060836"/>
                  <a:pt x="2625249" y="2060836"/>
                  <a:pt x="2625249" y="830387"/>
                </a:cubicBezTo>
                <a:cubicBezTo>
                  <a:pt x="2523014" y="728157"/>
                  <a:pt x="2420041" y="615225"/>
                  <a:pt x="2317807" y="481994"/>
                </a:cubicBezTo>
                <a:close/>
                <a:moveTo>
                  <a:pt x="2235872" y="481994"/>
                </a:moveTo>
                <a:cubicBezTo>
                  <a:pt x="2143602" y="615225"/>
                  <a:pt x="2040630" y="728157"/>
                  <a:pt x="1938395" y="830387"/>
                </a:cubicBezTo>
                <a:lnTo>
                  <a:pt x="1938395" y="2060836"/>
                </a:lnTo>
                <a:cubicBezTo>
                  <a:pt x="1938395" y="2060836"/>
                  <a:pt x="1938395" y="2060836"/>
                  <a:pt x="2235872" y="2060836"/>
                </a:cubicBezTo>
                <a:cubicBezTo>
                  <a:pt x="2235872" y="2060836"/>
                  <a:pt x="2235872" y="2060836"/>
                  <a:pt x="2235872" y="481994"/>
                </a:cubicBezTo>
                <a:close/>
                <a:moveTo>
                  <a:pt x="2235872" y="0"/>
                </a:moveTo>
                <a:cubicBezTo>
                  <a:pt x="2235872" y="0"/>
                  <a:pt x="2235872" y="0"/>
                  <a:pt x="2317807" y="0"/>
                </a:cubicBezTo>
                <a:cubicBezTo>
                  <a:pt x="2317807" y="0"/>
                  <a:pt x="2317807" y="0"/>
                  <a:pt x="2317807" y="338429"/>
                </a:cubicBezTo>
                <a:cubicBezTo>
                  <a:pt x="2533164" y="638337"/>
                  <a:pt x="2775872" y="886346"/>
                  <a:pt x="3037311" y="1079205"/>
                </a:cubicBezTo>
                <a:lnTo>
                  <a:pt x="3079695" y="1108634"/>
                </a:lnTo>
                <a:lnTo>
                  <a:pt x="3079695" y="1218098"/>
                </a:lnTo>
                <a:lnTo>
                  <a:pt x="3066296" y="1209782"/>
                </a:lnTo>
                <a:lnTo>
                  <a:pt x="3066296" y="2060836"/>
                </a:lnTo>
                <a:cubicBezTo>
                  <a:pt x="3066296" y="2060836"/>
                  <a:pt x="3066296" y="2060836"/>
                  <a:pt x="3070621" y="2060836"/>
                </a:cubicBezTo>
                <a:lnTo>
                  <a:pt x="3079695" y="2060836"/>
                </a:lnTo>
                <a:lnTo>
                  <a:pt x="3079695" y="2286701"/>
                </a:lnTo>
                <a:lnTo>
                  <a:pt x="3076630" y="2286701"/>
                </a:lnTo>
                <a:lnTo>
                  <a:pt x="3079695" y="2292511"/>
                </a:lnTo>
                <a:lnTo>
                  <a:pt x="3079695" y="2410732"/>
                </a:lnTo>
                <a:lnTo>
                  <a:pt x="3065871" y="2381653"/>
                </a:lnTo>
                <a:cubicBezTo>
                  <a:pt x="3057005" y="2363004"/>
                  <a:pt x="3046873" y="2341691"/>
                  <a:pt x="3035293" y="2317333"/>
                </a:cubicBezTo>
                <a:cubicBezTo>
                  <a:pt x="3035293" y="2317333"/>
                  <a:pt x="3035293" y="2317333"/>
                  <a:pt x="2933059" y="2512197"/>
                </a:cubicBezTo>
                <a:lnTo>
                  <a:pt x="3079695" y="2512197"/>
                </a:lnTo>
                <a:lnTo>
                  <a:pt x="3079695" y="2625130"/>
                </a:lnTo>
                <a:lnTo>
                  <a:pt x="3079480" y="2625130"/>
                </a:lnTo>
                <a:cubicBezTo>
                  <a:pt x="2841787" y="2625130"/>
                  <a:pt x="2588249" y="2625130"/>
                  <a:pt x="2317807" y="2625130"/>
                </a:cubicBezTo>
                <a:cubicBezTo>
                  <a:pt x="2317807" y="2625130"/>
                  <a:pt x="2317807" y="2625130"/>
                  <a:pt x="2317807" y="2768325"/>
                </a:cubicBezTo>
                <a:cubicBezTo>
                  <a:pt x="2317807" y="2768325"/>
                  <a:pt x="2317807" y="2768325"/>
                  <a:pt x="2492011" y="2768325"/>
                </a:cubicBezTo>
                <a:cubicBezTo>
                  <a:pt x="2492011" y="2768325"/>
                  <a:pt x="2492011" y="2768325"/>
                  <a:pt x="2492011" y="3629344"/>
                </a:cubicBezTo>
                <a:cubicBezTo>
                  <a:pt x="2492011" y="3629344"/>
                  <a:pt x="2492011" y="3629344"/>
                  <a:pt x="2071632" y="3629344"/>
                </a:cubicBezTo>
                <a:cubicBezTo>
                  <a:pt x="2071632" y="3629344"/>
                  <a:pt x="2071632" y="3629344"/>
                  <a:pt x="2071632" y="2768325"/>
                </a:cubicBezTo>
                <a:cubicBezTo>
                  <a:pt x="2071632" y="2768325"/>
                  <a:pt x="2071632" y="2768325"/>
                  <a:pt x="2235872" y="2768325"/>
                </a:cubicBezTo>
                <a:cubicBezTo>
                  <a:pt x="2235872" y="2768325"/>
                  <a:pt x="2235872" y="2768325"/>
                  <a:pt x="2235872" y="2625130"/>
                </a:cubicBezTo>
                <a:cubicBezTo>
                  <a:pt x="2235872" y="2625130"/>
                  <a:pt x="2235872" y="2625130"/>
                  <a:pt x="153906" y="2625130"/>
                </a:cubicBezTo>
                <a:cubicBezTo>
                  <a:pt x="153906" y="2625130"/>
                  <a:pt x="153906" y="2625130"/>
                  <a:pt x="153906" y="2512197"/>
                </a:cubicBezTo>
                <a:cubicBezTo>
                  <a:pt x="153906" y="2512197"/>
                  <a:pt x="153906" y="2512197"/>
                  <a:pt x="174574" y="2512197"/>
                </a:cubicBezTo>
                <a:cubicBezTo>
                  <a:pt x="174574" y="2512197"/>
                  <a:pt x="174574" y="2512197"/>
                  <a:pt x="61636" y="2286701"/>
                </a:cubicBezTo>
                <a:cubicBezTo>
                  <a:pt x="61636" y="2286701"/>
                  <a:pt x="61636" y="2286701"/>
                  <a:pt x="0" y="2286701"/>
                </a:cubicBezTo>
                <a:cubicBezTo>
                  <a:pt x="0" y="2286701"/>
                  <a:pt x="0" y="2286701"/>
                  <a:pt x="0" y="2060836"/>
                </a:cubicBezTo>
                <a:cubicBezTo>
                  <a:pt x="0" y="2060836"/>
                  <a:pt x="0" y="2060836"/>
                  <a:pt x="400080" y="2060836"/>
                </a:cubicBezTo>
                <a:cubicBezTo>
                  <a:pt x="400080" y="2060836"/>
                  <a:pt x="400080" y="2060836"/>
                  <a:pt x="400080" y="1640475"/>
                </a:cubicBezTo>
                <a:cubicBezTo>
                  <a:pt x="297477" y="1650809"/>
                  <a:pt x="194873" y="1661143"/>
                  <a:pt x="92639" y="1661143"/>
                </a:cubicBezTo>
                <a:cubicBezTo>
                  <a:pt x="92639" y="1661143"/>
                  <a:pt x="92639" y="1661143"/>
                  <a:pt x="92639" y="1568878"/>
                </a:cubicBezTo>
                <a:cubicBezTo>
                  <a:pt x="902395" y="1568878"/>
                  <a:pt x="1661587" y="1138184"/>
                  <a:pt x="2235872" y="338429"/>
                </a:cubicBezTo>
                <a:cubicBezTo>
                  <a:pt x="2235872" y="338429"/>
                  <a:pt x="2235872" y="338429"/>
                  <a:pt x="2235872" y="0"/>
                </a:cubicBezTo>
                <a:close/>
              </a:path>
            </a:pathLst>
          </a:custGeom>
          <a:solidFill>
            <a:srgbClr val="FFFFFF"/>
          </a:solidFill>
          <a:ln>
            <a:noFill/>
          </a:ln>
          <a:effectLst>
            <a:outerShdw blurRad="50800" dist="38100" dir="10800000" algn="r" rotWithShape="0">
              <a:prstClr val="black">
                <a:alpha val="40000"/>
              </a:prstClr>
            </a:outerShdw>
          </a:effectLst>
        </p:spPr>
        <p:txBody>
          <a:bodyPr wrap="square" anchor="ctr">
            <a:normAutofit/>
          </a:bodyPr>
          <a:lstStyle/>
          <a:p>
            <a:pPr defTabSz="950952"/>
            <a:endParaRPr lang="en-US" sz="1872">
              <a:solidFill>
                <a:srgbClr val="4472C4"/>
              </a:solidFill>
              <a:latin typeface="Calibri" panose="020F0502020204030204"/>
            </a:endParaRPr>
          </a:p>
        </p:txBody>
      </p:sp>
      <p:sp>
        <p:nvSpPr>
          <p:cNvPr id="41" name="Freeform 5"/>
          <p:cNvSpPr>
            <a:spLocks noChangeArrowheads="1"/>
          </p:cNvSpPr>
          <p:nvPr/>
        </p:nvSpPr>
        <p:spPr bwMode="auto">
          <a:xfrm>
            <a:off x="9655131" y="6317177"/>
            <a:ext cx="862292" cy="156633"/>
          </a:xfrm>
          <a:custGeom>
            <a:avLst/>
            <a:gdLst>
              <a:gd name="T0" fmla="*/ 4501 w 7064"/>
              <a:gd name="T1" fmla="*/ 0 h 1282"/>
              <a:gd name="T2" fmla="*/ 4501 w 7064"/>
              <a:gd name="T3" fmla="*/ 0 h 1282"/>
              <a:gd name="T4" fmla="*/ 0 w 7064"/>
              <a:gd name="T5" fmla="*/ 1281 h 1282"/>
              <a:gd name="T6" fmla="*/ 7063 w 7064"/>
              <a:gd name="T7" fmla="*/ 1281 h 1282"/>
              <a:gd name="T8" fmla="*/ 4501 w 7064"/>
              <a:gd name="T9" fmla="*/ 0 h 1282"/>
            </a:gdLst>
            <a:ahLst/>
            <a:cxnLst>
              <a:cxn ang="0">
                <a:pos x="T0" y="T1"/>
              </a:cxn>
              <a:cxn ang="0">
                <a:pos x="T2" y="T3"/>
              </a:cxn>
              <a:cxn ang="0">
                <a:pos x="T4" y="T5"/>
              </a:cxn>
              <a:cxn ang="0">
                <a:pos x="T6" y="T7"/>
              </a:cxn>
              <a:cxn ang="0">
                <a:pos x="T8" y="T9"/>
              </a:cxn>
            </a:cxnLst>
            <a:rect l="0" t="0" r="r" b="b"/>
            <a:pathLst>
              <a:path w="7064" h="1282">
                <a:moveTo>
                  <a:pt x="4501" y="0"/>
                </a:moveTo>
                <a:lnTo>
                  <a:pt x="4501" y="0"/>
                </a:lnTo>
                <a:cubicBezTo>
                  <a:pt x="4501" y="0"/>
                  <a:pt x="2251" y="812"/>
                  <a:pt x="0" y="1281"/>
                </a:cubicBezTo>
                <a:cubicBezTo>
                  <a:pt x="7063" y="1281"/>
                  <a:pt x="7063" y="1281"/>
                  <a:pt x="7063" y="1281"/>
                </a:cubicBezTo>
                <a:cubicBezTo>
                  <a:pt x="7063" y="1281"/>
                  <a:pt x="4813" y="968"/>
                  <a:pt x="4501" y="0"/>
                </a:cubicBezTo>
              </a:path>
            </a:pathLst>
          </a:custGeom>
          <a:solidFill>
            <a:schemeClr val="accent5">
              <a:lumMod val="60000"/>
              <a:lumOff val="40000"/>
            </a:schemeClr>
          </a:solidFill>
          <a:ln>
            <a:noFill/>
          </a:ln>
          <a:effectLst/>
        </p:spPr>
        <p:txBody>
          <a:bodyPr wrap="none" anchor="ctr">
            <a:normAutofit fontScale="25000" lnSpcReduction="20000"/>
          </a:bodyPr>
          <a:lstStyle/>
          <a:p>
            <a:pPr defTabSz="950952"/>
            <a:endParaRPr lang="en-US" sz="1872">
              <a:solidFill>
                <a:srgbClr val="FFFFFF"/>
              </a:solidFill>
              <a:latin typeface="Calibri" panose="020F0502020204030204"/>
            </a:endParaRPr>
          </a:p>
        </p:txBody>
      </p:sp>
      <p:sp>
        <p:nvSpPr>
          <p:cNvPr id="42" name="Freeform 5"/>
          <p:cNvSpPr>
            <a:spLocks noChangeArrowheads="1"/>
          </p:cNvSpPr>
          <p:nvPr/>
        </p:nvSpPr>
        <p:spPr bwMode="auto">
          <a:xfrm>
            <a:off x="10467931" y="6499641"/>
            <a:ext cx="862292" cy="156633"/>
          </a:xfrm>
          <a:custGeom>
            <a:avLst/>
            <a:gdLst>
              <a:gd name="T0" fmla="*/ 4501 w 7064"/>
              <a:gd name="T1" fmla="*/ 0 h 1282"/>
              <a:gd name="T2" fmla="*/ 4501 w 7064"/>
              <a:gd name="T3" fmla="*/ 0 h 1282"/>
              <a:gd name="T4" fmla="*/ 0 w 7064"/>
              <a:gd name="T5" fmla="*/ 1281 h 1282"/>
              <a:gd name="T6" fmla="*/ 7063 w 7064"/>
              <a:gd name="T7" fmla="*/ 1281 h 1282"/>
              <a:gd name="T8" fmla="*/ 4501 w 7064"/>
              <a:gd name="T9" fmla="*/ 0 h 1282"/>
            </a:gdLst>
            <a:ahLst/>
            <a:cxnLst>
              <a:cxn ang="0">
                <a:pos x="T0" y="T1"/>
              </a:cxn>
              <a:cxn ang="0">
                <a:pos x="T2" y="T3"/>
              </a:cxn>
              <a:cxn ang="0">
                <a:pos x="T4" y="T5"/>
              </a:cxn>
              <a:cxn ang="0">
                <a:pos x="T6" y="T7"/>
              </a:cxn>
              <a:cxn ang="0">
                <a:pos x="T8" y="T9"/>
              </a:cxn>
            </a:cxnLst>
            <a:rect l="0" t="0" r="r" b="b"/>
            <a:pathLst>
              <a:path w="7064" h="1282">
                <a:moveTo>
                  <a:pt x="4501" y="0"/>
                </a:moveTo>
                <a:lnTo>
                  <a:pt x="4501" y="0"/>
                </a:lnTo>
                <a:cubicBezTo>
                  <a:pt x="4501" y="0"/>
                  <a:pt x="2251" y="812"/>
                  <a:pt x="0" y="1281"/>
                </a:cubicBezTo>
                <a:cubicBezTo>
                  <a:pt x="7063" y="1281"/>
                  <a:pt x="7063" y="1281"/>
                  <a:pt x="7063" y="1281"/>
                </a:cubicBezTo>
                <a:cubicBezTo>
                  <a:pt x="7063" y="1281"/>
                  <a:pt x="4813" y="968"/>
                  <a:pt x="4501" y="0"/>
                </a:cubicBezTo>
              </a:path>
            </a:pathLst>
          </a:custGeom>
          <a:solidFill>
            <a:schemeClr val="accent5">
              <a:lumMod val="60000"/>
              <a:lumOff val="40000"/>
            </a:schemeClr>
          </a:solidFill>
          <a:ln>
            <a:noFill/>
          </a:ln>
          <a:effectLst/>
        </p:spPr>
        <p:txBody>
          <a:bodyPr wrap="none" anchor="ctr">
            <a:normAutofit fontScale="25000" lnSpcReduction="20000"/>
          </a:bodyPr>
          <a:lstStyle/>
          <a:p>
            <a:pPr defTabSz="950952"/>
            <a:endParaRPr lang="en-US" sz="1872">
              <a:solidFill>
                <a:srgbClr val="FFFFFF"/>
              </a:solidFill>
              <a:latin typeface="Calibri" panose="020F0502020204030204"/>
            </a:endParaRPr>
          </a:p>
        </p:txBody>
      </p:sp>
      <p:sp>
        <p:nvSpPr>
          <p:cNvPr id="43" name="Freeform 5"/>
          <p:cNvSpPr>
            <a:spLocks noChangeArrowheads="1"/>
          </p:cNvSpPr>
          <p:nvPr/>
        </p:nvSpPr>
        <p:spPr bwMode="auto">
          <a:xfrm>
            <a:off x="4869565" y="6238860"/>
            <a:ext cx="862292" cy="156633"/>
          </a:xfrm>
          <a:custGeom>
            <a:avLst/>
            <a:gdLst>
              <a:gd name="T0" fmla="*/ 4501 w 7064"/>
              <a:gd name="T1" fmla="*/ 0 h 1282"/>
              <a:gd name="T2" fmla="*/ 4501 w 7064"/>
              <a:gd name="T3" fmla="*/ 0 h 1282"/>
              <a:gd name="T4" fmla="*/ 0 w 7064"/>
              <a:gd name="T5" fmla="*/ 1281 h 1282"/>
              <a:gd name="T6" fmla="*/ 7063 w 7064"/>
              <a:gd name="T7" fmla="*/ 1281 h 1282"/>
              <a:gd name="T8" fmla="*/ 4501 w 7064"/>
              <a:gd name="T9" fmla="*/ 0 h 1282"/>
            </a:gdLst>
            <a:ahLst/>
            <a:cxnLst>
              <a:cxn ang="0">
                <a:pos x="T0" y="T1"/>
              </a:cxn>
              <a:cxn ang="0">
                <a:pos x="T2" y="T3"/>
              </a:cxn>
              <a:cxn ang="0">
                <a:pos x="T4" y="T5"/>
              </a:cxn>
              <a:cxn ang="0">
                <a:pos x="T6" y="T7"/>
              </a:cxn>
              <a:cxn ang="0">
                <a:pos x="T8" y="T9"/>
              </a:cxn>
            </a:cxnLst>
            <a:rect l="0" t="0" r="r" b="b"/>
            <a:pathLst>
              <a:path w="7064" h="1282">
                <a:moveTo>
                  <a:pt x="4501" y="0"/>
                </a:moveTo>
                <a:lnTo>
                  <a:pt x="4501" y="0"/>
                </a:lnTo>
                <a:cubicBezTo>
                  <a:pt x="4501" y="0"/>
                  <a:pt x="2251" y="812"/>
                  <a:pt x="0" y="1281"/>
                </a:cubicBezTo>
                <a:cubicBezTo>
                  <a:pt x="7063" y="1281"/>
                  <a:pt x="7063" y="1281"/>
                  <a:pt x="7063" y="1281"/>
                </a:cubicBezTo>
                <a:cubicBezTo>
                  <a:pt x="7063" y="1281"/>
                  <a:pt x="4813" y="968"/>
                  <a:pt x="4501" y="0"/>
                </a:cubicBezTo>
              </a:path>
            </a:pathLst>
          </a:custGeom>
          <a:solidFill>
            <a:schemeClr val="accent5">
              <a:lumMod val="60000"/>
              <a:lumOff val="40000"/>
            </a:schemeClr>
          </a:solidFill>
          <a:ln>
            <a:noFill/>
          </a:ln>
          <a:effectLst/>
        </p:spPr>
        <p:txBody>
          <a:bodyPr wrap="none" anchor="ctr">
            <a:normAutofit fontScale="25000" lnSpcReduction="20000"/>
          </a:bodyPr>
          <a:lstStyle/>
          <a:p>
            <a:pPr defTabSz="950952"/>
            <a:endParaRPr lang="en-US" sz="1872">
              <a:solidFill>
                <a:srgbClr val="FFFFFF"/>
              </a:solidFill>
              <a:latin typeface="Calibri" panose="020F0502020204030204"/>
            </a:endParaRPr>
          </a:p>
        </p:txBody>
      </p:sp>
      <p:sp>
        <p:nvSpPr>
          <p:cNvPr id="44" name="Freeform 5"/>
          <p:cNvSpPr>
            <a:spLocks noChangeArrowheads="1"/>
          </p:cNvSpPr>
          <p:nvPr/>
        </p:nvSpPr>
        <p:spPr bwMode="auto">
          <a:xfrm>
            <a:off x="5640895" y="5899920"/>
            <a:ext cx="862292" cy="156633"/>
          </a:xfrm>
          <a:custGeom>
            <a:avLst/>
            <a:gdLst>
              <a:gd name="T0" fmla="*/ 4501 w 7064"/>
              <a:gd name="T1" fmla="*/ 0 h 1282"/>
              <a:gd name="T2" fmla="*/ 4501 w 7064"/>
              <a:gd name="T3" fmla="*/ 0 h 1282"/>
              <a:gd name="T4" fmla="*/ 0 w 7064"/>
              <a:gd name="T5" fmla="*/ 1281 h 1282"/>
              <a:gd name="T6" fmla="*/ 7063 w 7064"/>
              <a:gd name="T7" fmla="*/ 1281 h 1282"/>
              <a:gd name="T8" fmla="*/ 4501 w 7064"/>
              <a:gd name="T9" fmla="*/ 0 h 1282"/>
            </a:gdLst>
            <a:ahLst/>
            <a:cxnLst>
              <a:cxn ang="0">
                <a:pos x="T0" y="T1"/>
              </a:cxn>
              <a:cxn ang="0">
                <a:pos x="T2" y="T3"/>
              </a:cxn>
              <a:cxn ang="0">
                <a:pos x="T4" y="T5"/>
              </a:cxn>
              <a:cxn ang="0">
                <a:pos x="T6" y="T7"/>
              </a:cxn>
              <a:cxn ang="0">
                <a:pos x="T8" y="T9"/>
              </a:cxn>
            </a:cxnLst>
            <a:rect l="0" t="0" r="r" b="b"/>
            <a:pathLst>
              <a:path w="7064" h="1282">
                <a:moveTo>
                  <a:pt x="4501" y="0"/>
                </a:moveTo>
                <a:lnTo>
                  <a:pt x="4501" y="0"/>
                </a:lnTo>
                <a:cubicBezTo>
                  <a:pt x="4501" y="0"/>
                  <a:pt x="2251" y="812"/>
                  <a:pt x="0" y="1281"/>
                </a:cubicBezTo>
                <a:cubicBezTo>
                  <a:pt x="7063" y="1281"/>
                  <a:pt x="7063" y="1281"/>
                  <a:pt x="7063" y="1281"/>
                </a:cubicBezTo>
                <a:cubicBezTo>
                  <a:pt x="7063" y="1281"/>
                  <a:pt x="4813" y="968"/>
                  <a:pt x="4501" y="0"/>
                </a:cubicBezTo>
              </a:path>
            </a:pathLst>
          </a:custGeom>
          <a:solidFill>
            <a:schemeClr val="accent5">
              <a:lumMod val="60000"/>
              <a:lumOff val="40000"/>
            </a:schemeClr>
          </a:solidFill>
          <a:ln>
            <a:noFill/>
          </a:ln>
          <a:effectLst/>
        </p:spPr>
        <p:txBody>
          <a:bodyPr wrap="none" anchor="ctr">
            <a:normAutofit fontScale="25000" lnSpcReduction="20000"/>
          </a:bodyPr>
          <a:lstStyle/>
          <a:p>
            <a:pPr defTabSz="950952"/>
            <a:endParaRPr lang="en-US" sz="1872">
              <a:solidFill>
                <a:srgbClr val="FFFFFF"/>
              </a:solidFill>
              <a:latin typeface="Calibri" panose="020F0502020204030204"/>
            </a:endParaRPr>
          </a:p>
        </p:txBody>
      </p:sp>
      <p:sp>
        <p:nvSpPr>
          <p:cNvPr id="45" name="Freeform 5"/>
          <p:cNvSpPr>
            <a:spLocks noChangeArrowheads="1"/>
          </p:cNvSpPr>
          <p:nvPr/>
        </p:nvSpPr>
        <p:spPr bwMode="auto">
          <a:xfrm>
            <a:off x="7440667" y="6136601"/>
            <a:ext cx="862292" cy="156633"/>
          </a:xfrm>
          <a:custGeom>
            <a:avLst/>
            <a:gdLst>
              <a:gd name="T0" fmla="*/ 4501 w 7064"/>
              <a:gd name="T1" fmla="*/ 0 h 1282"/>
              <a:gd name="T2" fmla="*/ 4501 w 7064"/>
              <a:gd name="T3" fmla="*/ 0 h 1282"/>
              <a:gd name="T4" fmla="*/ 0 w 7064"/>
              <a:gd name="T5" fmla="*/ 1281 h 1282"/>
              <a:gd name="T6" fmla="*/ 7063 w 7064"/>
              <a:gd name="T7" fmla="*/ 1281 h 1282"/>
              <a:gd name="T8" fmla="*/ 4501 w 7064"/>
              <a:gd name="T9" fmla="*/ 0 h 1282"/>
            </a:gdLst>
            <a:ahLst/>
            <a:cxnLst>
              <a:cxn ang="0">
                <a:pos x="T0" y="T1"/>
              </a:cxn>
              <a:cxn ang="0">
                <a:pos x="T2" y="T3"/>
              </a:cxn>
              <a:cxn ang="0">
                <a:pos x="T4" y="T5"/>
              </a:cxn>
              <a:cxn ang="0">
                <a:pos x="T6" y="T7"/>
              </a:cxn>
              <a:cxn ang="0">
                <a:pos x="T8" y="T9"/>
              </a:cxn>
            </a:cxnLst>
            <a:rect l="0" t="0" r="r" b="b"/>
            <a:pathLst>
              <a:path w="7064" h="1282">
                <a:moveTo>
                  <a:pt x="4501" y="0"/>
                </a:moveTo>
                <a:lnTo>
                  <a:pt x="4501" y="0"/>
                </a:lnTo>
                <a:cubicBezTo>
                  <a:pt x="4501" y="0"/>
                  <a:pt x="2251" y="812"/>
                  <a:pt x="0" y="1281"/>
                </a:cubicBezTo>
                <a:cubicBezTo>
                  <a:pt x="7063" y="1281"/>
                  <a:pt x="7063" y="1281"/>
                  <a:pt x="7063" y="1281"/>
                </a:cubicBezTo>
                <a:cubicBezTo>
                  <a:pt x="7063" y="1281"/>
                  <a:pt x="4813" y="968"/>
                  <a:pt x="4501" y="0"/>
                </a:cubicBezTo>
              </a:path>
            </a:pathLst>
          </a:custGeom>
          <a:solidFill>
            <a:schemeClr val="accent5">
              <a:lumMod val="60000"/>
              <a:lumOff val="40000"/>
            </a:schemeClr>
          </a:solidFill>
          <a:ln>
            <a:noFill/>
          </a:ln>
          <a:effectLst/>
        </p:spPr>
        <p:txBody>
          <a:bodyPr wrap="none" anchor="ctr">
            <a:normAutofit fontScale="25000" lnSpcReduction="20000"/>
          </a:bodyPr>
          <a:lstStyle/>
          <a:p>
            <a:pPr defTabSz="950952"/>
            <a:endParaRPr lang="en-US" sz="1872">
              <a:solidFill>
                <a:srgbClr val="FFFFFF"/>
              </a:solidFill>
              <a:latin typeface="Calibri" panose="020F0502020204030204"/>
            </a:endParaRPr>
          </a:p>
        </p:txBody>
      </p:sp>
      <p:sp>
        <p:nvSpPr>
          <p:cNvPr id="46" name="Freeform 5"/>
          <p:cNvSpPr>
            <a:spLocks noChangeArrowheads="1"/>
          </p:cNvSpPr>
          <p:nvPr/>
        </p:nvSpPr>
        <p:spPr bwMode="auto">
          <a:xfrm>
            <a:off x="3509370" y="5651885"/>
            <a:ext cx="862292" cy="156633"/>
          </a:xfrm>
          <a:custGeom>
            <a:avLst/>
            <a:gdLst>
              <a:gd name="T0" fmla="*/ 4501 w 7064"/>
              <a:gd name="T1" fmla="*/ 0 h 1282"/>
              <a:gd name="T2" fmla="*/ 4501 w 7064"/>
              <a:gd name="T3" fmla="*/ 0 h 1282"/>
              <a:gd name="T4" fmla="*/ 0 w 7064"/>
              <a:gd name="T5" fmla="*/ 1281 h 1282"/>
              <a:gd name="T6" fmla="*/ 7063 w 7064"/>
              <a:gd name="T7" fmla="*/ 1281 h 1282"/>
              <a:gd name="T8" fmla="*/ 4501 w 7064"/>
              <a:gd name="T9" fmla="*/ 0 h 1282"/>
            </a:gdLst>
            <a:ahLst/>
            <a:cxnLst>
              <a:cxn ang="0">
                <a:pos x="T0" y="T1"/>
              </a:cxn>
              <a:cxn ang="0">
                <a:pos x="T2" y="T3"/>
              </a:cxn>
              <a:cxn ang="0">
                <a:pos x="T4" y="T5"/>
              </a:cxn>
              <a:cxn ang="0">
                <a:pos x="T6" y="T7"/>
              </a:cxn>
              <a:cxn ang="0">
                <a:pos x="T8" y="T9"/>
              </a:cxn>
            </a:cxnLst>
            <a:rect l="0" t="0" r="r" b="b"/>
            <a:pathLst>
              <a:path w="7064" h="1282">
                <a:moveTo>
                  <a:pt x="4501" y="0"/>
                </a:moveTo>
                <a:lnTo>
                  <a:pt x="4501" y="0"/>
                </a:lnTo>
                <a:cubicBezTo>
                  <a:pt x="4501" y="0"/>
                  <a:pt x="2251" y="812"/>
                  <a:pt x="0" y="1281"/>
                </a:cubicBezTo>
                <a:cubicBezTo>
                  <a:pt x="7063" y="1281"/>
                  <a:pt x="7063" y="1281"/>
                  <a:pt x="7063" y="1281"/>
                </a:cubicBezTo>
                <a:cubicBezTo>
                  <a:pt x="7063" y="1281"/>
                  <a:pt x="4813" y="968"/>
                  <a:pt x="4501" y="0"/>
                </a:cubicBezTo>
              </a:path>
            </a:pathLst>
          </a:custGeom>
          <a:solidFill>
            <a:schemeClr val="accent5">
              <a:lumMod val="60000"/>
              <a:lumOff val="40000"/>
            </a:schemeClr>
          </a:solidFill>
          <a:ln>
            <a:noFill/>
          </a:ln>
          <a:effectLst/>
        </p:spPr>
        <p:txBody>
          <a:bodyPr wrap="none" anchor="ctr">
            <a:normAutofit fontScale="25000" lnSpcReduction="20000"/>
          </a:bodyPr>
          <a:lstStyle/>
          <a:p>
            <a:pPr defTabSz="950952"/>
            <a:endParaRPr lang="en-US" sz="1872">
              <a:solidFill>
                <a:srgbClr val="FFFFFF"/>
              </a:solidFill>
              <a:latin typeface="Calibri" panose="020F0502020204030204"/>
            </a:endParaRPr>
          </a:p>
        </p:txBody>
      </p:sp>
      <p:sp>
        <p:nvSpPr>
          <p:cNvPr id="47" name="Freeform 5"/>
          <p:cNvSpPr>
            <a:spLocks noChangeArrowheads="1"/>
          </p:cNvSpPr>
          <p:nvPr/>
        </p:nvSpPr>
        <p:spPr bwMode="auto">
          <a:xfrm>
            <a:off x="1825713" y="6343008"/>
            <a:ext cx="862292" cy="156633"/>
          </a:xfrm>
          <a:custGeom>
            <a:avLst/>
            <a:gdLst>
              <a:gd name="T0" fmla="*/ 4501 w 7064"/>
              <a:gd name="T1" fmla="*/ 0 h 1282"/>
              <a:gd name="T2" fmla="*/ 4501 w 7064"/>
              <a:gd name="T3" fmla="*/ 0 h 1282"/>
              <a:gd name="T4" fmla="*/ 0 w 7064"/>
              <a:gd name="T5" fmla="*/ 1281 h 1282"/>
              <a:gd name="T6" fmla="*/ 7063 w 7064"/>
              <a:gd name="T7" fmla="*/ 1281 h 1282"/>
              <a:gd name="T8" fmla="*/ 4501 w 7064"/>
              <a:gd name="T9" fmla="*/ 0 h 1282"/>
            </a:gdLst>
            <a:ahLst/>
            <a:cxnLst>
              <a:cxn ang="0">
                <a:pos x="T0" y="T1"/>
              </a:cxn>
              <a:cxn ang="0">
                <a:pos x="T2" y="T3"/>
              </a:cxn>
              <a:cxn ang="0">
                <a:pos x="T4" y="T5"/>
              </a:cxn>
              <a:cxn ang="0">
                <a:pos x="T6" y="T7"/>
              </a:cxn>
              <a:cxn ang="0">
                <a:pos x="T8" y="T9"/>
              </a:cxn>
            </a:cxnLst>
            <a:rect l="0" t="0" r="r" b="b"/>
            <a:pathLst>
              <a:path w="7064" h="1282">
                <a:moveTo>
                  <a:pt x="4501" y="0"/>
                </a:moveTo>
                <a:lnTo>
                  <a:pt x="4501" y="0"/>
                </a:lnTo>
                <a:cubicBezTo>
                  <a:pt x="4501" y="0"/>
                  <a:pt x="2251" y="812"/>
                  <a:pt x="0" y="1281"/>
                </a:cubicBezTo>
                <a:cubicBezTo>
                  <a:pt x="7063" y="1281"/>
                  <a:pt x="7063" y="1281"/>
                  <a:pt x="7063" y="1281"/>
                </a:cubicBezTo>
                <a:cubicBezTo>
                  <a:pt x="7063" y="1281"/>
                  <a:pt x="4813" y="968"/>
                  <a:pt x="4501" y="0"/>
                </a:cubicBezTo>
              </a:path>
            </a:pathLst>
          </a:custGeom>
          <a:solidFill>
            <a:schemeClr val="accent5">
              <a:lumMod val="60000"/>
              <a:lumOff val="40000"/>
            </a:schemeClr>
          </a:solidFill>
          <a:ln>
            <a:noFill/>
          </a:ln>
          <a:effectLst/>
        </p:spPr>
        <p:txBody>
          <a:bodyPr wrap="none" anchor="ctr">
            <a:normAutofit fontScale="25000" lnSpcReduction="20000"/>
          </a:bodyPr>
          <a:lstStyle/>
          <a:p>
            <a:pPr defTabSz="950952"/>
            <a:endParaRPr lang="en-US" sz="1872">
              <a:solidFill>
                <a:srgbClr val="FFFFFF"/>
              </a:solidFill>
              <a:latin typeface="Calibri" panose="020F0502020204030204"/>
            </a:endParaRPr>
          </a:p>
        </p:txBody>
      </p:sp>
      <p:sp>
        <p:nvSpPr>
          <p:cNvPr id="48" name="Freeform 5"/>
          <p:cNvSpPr>
            <a:spLocks noChangeArrowheads="1"/>
          </p:cNvSpPr>
          <p:nvPr/>
        </p:nvSpPr>
        <p:spPr bwMode="auto">
          <a:xfrm>
            <a:off x="2455721" y="6520813"/>
            <a:ext cx="862292" cy="156633"/>
          </a:xfrm>
          <a:custGeom>
            <a:avLst/>
            <a:gdLst>
              <a:gd name="T0" fmla="*/ 4501 w 7064"/>
              <a:gd name="T1" fmla="*/ 0 h 1282"/>
              <a:gd name="T2" fmla="*/ 4501 w 7064"/>
              <a:gd name="T3" fmla="*/ 0 h 1282"/>
              <a:gd name="T4" fmla="*/ 0 w 7064"/>
              <a:gd name="T5" fmla="*/ 1281 h 1282"/>
              <a:gd name="T6" fmla="*/ 7063 w 7064"/>
              <a:gd name="T7" fmla="*/ 1281 h 1282"/>
              <a:gd name="T8" fmla="*/ 4501 w 7064"/>
              <a:gd name="T9" fmla="*/ 0 h 1282"/>
            </a:gdLst>
            <a:ahLst/>
            <a:cxnLst>
              <a:cxn ang="0">
                <a:pos x="T0" y="T1"/>
              </a:cxn>
              <a:cxn ang="0">
                <a:pos x="T2" y="T3"/>
              </a:cxn>
              <a:cxn ang="0">
                <a:pos x="T4" y="T5"/>
              </a:cxn>
              <a:cxn ang="0">
                <a:pos x="T6" y="T7"/>
              </a:cxn>
              <a:cxn ang="0">
                <a:pos x="T8" y="T9"/>
              </a:cxn>
            </a:cxnLst>
            <a:rect l="0" t="0" r="r" b="b"/>
            <a:pathLst>
              <a:path w="7064" h="1282">
                <a:moveTo>
                  <a:pt x="4501" y="0"/>
                </a:moveTo>
                <a:lnTo>
                  <a:pt x="4501" y="0"/>
                </a:lnTo>
                <a:cubicBezTo>
                  <a:pt x="4501" y="0"/>
                  <a:pt x="2251" y="812"/>
                  <a:pt x="0" y="1281"/>
                </a:cubicBezTo>
                <a:cubicBezTo>
                  <a:pt x="7063" y="1281"/>
                  <a:pt x="7063" y="1281"/>
                  <a:pt x="7063" y="1281"/>
                </a:cubicBezTo>
                <a:cubicBezTo>
                  <a:pt x="7063" y="1281"/>
                  <a:pt x="4813" y="968"/>
                  <a:pt x="4501" y="0"/>
                </a:cubicBezTo>
              </a:path>
            </a:pathLst>
          </a:custGeom>
          <a:solidFill>
            <a:schemeClr val="accent5">
              <a:lumMod val="60000"/>
              <a:lumOff val="40000"/>
            </a:schemeClr>
          </a:solidFill>
          <a:ln>
            <a:noFill/>
          </a:ln>
          <a:effectLst/>
        </p:spPr>
        <p:txBody>
          <a:bodyPr wrap="none" anchor="ctr">
            <a:normAutofit fontScale="25000" lnSpcReduction="20000"/>
          </a:bodyPr>
          <a:lstStyle/>
          <a:p>
            <a:pPr defTabSz="950952"/>
            <a:endParaRPr lang="en-US" sz="1872">
              <a:solidFill>
                <a:srgbClr val="FFFFFF"/>
              </a:solidFill>
              <a:latin typeface="Calibri" panose="020F0502020204030204"/>
            </a:endParaRPr>
          </a:p>
        </p:txBody>
      </p:sp>
      <p:sp>
        <p:nvSpPr>
          <p:cNvPr id="57" name="TextBox 56"/>
          <p:cNvSpPr txBox="1"/>
          <p:nvPr/>
        </p:nvSpPr>
        <p:spPr>
          <a:xfrm>
            <a:off x="4073495" y="2149985"/>
            <a:ext cx="2902553" cy="1477328"/>
          </a:xfrm>
          <a:prstGeom prst="rect">
            <a:avLst/>
          </a:prstGeom>
          <a:noFill/>
          <a:effectLst>
            <a:outerShdw blurRad="50800" dist="38100" dir="2700000" algn="tl" rotWithShape="0">
              <a:prstClr val="black">
                <a:alpha val="40000"/>
              </a:prstClr>
            </a:outerShdw>
          </a:effectLst>
        </p:spPr>
        <p:txBody>
          <a:bodyPr wrap="none" rtlCol="0">
            <a:normAutofit/>
          </a:bodyPr>
          <a:lstStyle/>
          <a:p>
            <a:pPr defTabSz="950952"/>
            <a:r>
              <a:rPr lang="en-US" sz="6600" dirty="0">
                <a:solidFill>
                  <a:srgbClr val="FFFFFF"/>
                </a:solidFill>
                <a:latin typeface="Calibri" panose="020F0502020204030204"/>
              </a:rPr>
              <a:t>Bridgework</a:t>
            </a:r>
          </a:p>
        </p:txBody>
      </p:sp>
      <p:cxnSp>
        <p:nvCxnSpPr>
          <p:cNvPr id="59" name="Straight Connector 58"/>
          <p:cNvCxnSpPr/>
          <p:nvPr/>
        </p:nvCxnSpPr>
        <p:spPr>
          <a:xfrm>
            <a:off x="4649912" y="3008456"/>
            <a:ext cx="3010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634948" y="3065430"/>
            <a:ext cx="3010909" cy="699337"/>
          </a:xfrm>
          <a:prstGeom prst="rect">
            <a:avLst/>
          </a:prstGeom>
          <a:noFill/>
        </p:spPr>
        <p:txBody>
          <a:bodyPr wrap="none" rtlCol="0">
            <a:normAutofit/>
          </a:bodyPr>
          <a:lstStyle/>
          <a:p>
            <a:pPr algn="ctr" defTabSz="950952"/>
            <a:endParaRPr lang="en-US" sz="1872" dirty="0">
              <a:solidFill>
                <a:srgbClr val="FFFFFF"/>
              </a:solidFill>
              <a:latin typeface="Calibri" panose="020F0502020204030204"/>
            </a:endParaRPr>
          </a:p>
        </p:txBody>
      </p:sp>
      <p:sp>
        <p:nvSpPr>
          <p:cNvPr id="70" name="TextBox 69"/>
          <p:cNvSpPr txBox="1"/>
          <p:nvPr/>
        </p:nvSpPr>
        <p:spPr>
          <a:xfrm>
            <a:off x="4193122" y="4308333"/>
            <a:ext cx="3805757" cy="1107996"/>
          </a:xfrm>
          <a:prstGeom prst="rect">
            <a:avLst/>
          </a:prstGeom>
          <a:noFill/>
        </p:spPr>
        <p:txBody>
          <a:bodyPr wrap="square" rtlCol="0">
            <a:normAutofit/>
          </a:bodyPr>
          <a:lstStyle/>
          <a:p>
            <a:pPr algn="ctr" defTabSz="950952"/>
            <a:endParaRPr lang="en-US" sz="1600" dirty="0">
              <a:solidFill>
                <a:srgbClr val="FFFFFF"/>
              </a:solidFill>
              <a:latin typeface="Calibri" panose="020F0502020204030204"/>
            </a:endParaRPr>
          </a:p>
        </p:txBody>
      </p:sp>
      <p:grpSp>
        <p:nvGrpSpPr>
          <p:cNvPr id="23" name="Group 22">
            <a:extLst>
              <a:ext uri="{FF2B5EF4-FFF2-40B4-BE49-F238E27FC236}">
                <a16:creationId xmlns:a16="http://schemas.microsoft.com/office/drawing/2014/main" id="{91C39A15-53C5-491B-A9A6-6E3B506ED641}"/>
              </a:ext>
            </a:extLst>
          </p:cNvPr>
          <p:cNvGrpSpPr/>
          <p:nvPr/>
        </p:nvGrpSpPr>
        <p:grpSpPr>
          <a:xfrm>
            <a:off x="8572920" y="2115179"/>
            <a:ext cx="2267312" cy="1106687"/>
            <a:chOff x="6429690" y="1586384"/>
            <a:chExt cx="1700484" cy="830015"/>
          </a:xfrm>
        </p:grpSpPr>
        <p:sp>
          <p:nvSpPr>
            <p:cNvPr id="61" name="Right Arrow 60"/>
            <p:cNvSpPr/>
            <p:nvPr/>
          </p:nvSpPr>
          <p:spPr>
            <a:xfrm rot="10800000">
              <a:off x="6429690" y="1586384"/>
              <a:ext cx="1700484" cy="830015"/>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tx1"/>
              </a:solid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a:solidFill>
                  <a:srgbClr val="FFFFFF"/>
                </a:solidFill>
                <a:latin typeface="Calibri" panose="020F0502020204030204"/>
              </a:endParaRPr>
            </a:p>
          </p:txBody>
        </p:sp>
        <p:sp>
          <p:nvSpPr>
            <p:cNvPr id="2" name="TextBox 1"/>
            <p:cNvSpPr txBox="1"/>
            <p:nvPr/>
          </p:nvSpPr>
          <p:spPr>
            <a:xfrm>
              <a:off x="6575707" y="1831245"/>
              <a:ext cx="867842" cy="308418"/>
            </a:xfrm>
            <a:prstGeom prst="rect">
              <a:avLst/>
            </a:prstGeom>
            <a:noFill/>
          </p:spPr>
          <p:txBody>
            <a:bodyPr wrap="none" rtlCol="0">
              <a:normAutofit/>
            </a:bodyPr>
            <a:lstStyle/>
            <a:p>
              <a:pPr defTabSz="950952"/>
              <a:r>
                <a:rPr lang="en-US" sz="1872" dirty="0">
                  <a:solidFill>
                    <a:srgbClr val="FFFFFF"/>
                  </a:solidFill>
                  <a:latin typeface="Calibri" panose="020F0502020204030204"/>
                </a:rPr>
                <a:t>Cultural Experiences</a:t>
              </a:r>
            </a:p>
          </p:txBody>
        </p:sp>
      </p:grpSp>
      <p:grpSp>
        <p:nvGrpSpPr>
          <p:cNvPr id="24" name="Group 23">
            <a:extLst>
              <a:ext uri="{FF2B5EF4-FFF2-40B4-BE49-F238E27FC236}">
                <a16:creationId xmlns:a16="http://schemas.microsoft.com/office/drawing/2014/main" id="{746D81CD-78C9-4432-8852-CB6C326CD575}"/>
              </a:ext>
            </a:extLst>
          </p:cNvPr>
          <p:cNvGrpSpPr/>
          <p:nvPr/>
        </p:nvGrpSpPr>
        <p:grpSpPr>
          <a:xfrm>
            <a:off x="9348671" y="3486603"/>
            <a:ext cx="1624845" cy="1106687"/>
            <a:chOff x="7011503" y="2614952"/>
            <a:chExt cx="1218634" cy="830015"/>
          </a:xfrm>
        </p:grpSpPr>
        <p:sp>
          <p:nvSpPr>
            <p:cNvPr id="65" name="Right Arrow 64"/>
            <p:cNvSpPr/>
            <p:nvPr/>
          </p:nvSpPr>
          <p:spPr>
            <a:xfrm rot="10800000">
              <a:off x="7011503" y="2614952"/>
              <a:ext cx="1218634" cy="830015"/>
            </a:xfrm>
            <a:prstGeom prst="rightArrow">
              <a:avLst/>
            </a:prstGeom>
            <a:gradFill flip="none" rotWithShape="1">
              <a:gsLst>
                <a:gs pos="0">
                  <a:schemeClr val="tx2"/>
                </a:gs>
                <a:gs pos="48000">
                  <a:schemeClr val="tx2">
                    <a:lumMod val="60000"/>
                    <a:lumOff val="40000"/>
                  </a:schemeClr>
                </a:gs>
                <a:gs pos="100000">
                  <a:schemeClr val="accent2">
                    <a:lumMod val="60000"/>
                    <a:lumOff val="40000"/>
                  </a:schemeClr>
                </a:gs>
              </a:gsLst>
              <a:lin ang="16200000" scaled="1"/>
              <a:tileRect/>
            </a:gradFill>
            <a:ln>
              <a:solidFill>
                <a:schemeClr val="tx1"/>
              </a:solid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a:solidFill>
                  <a:srgbClr val="FFFFFF"/>
                </a:solidFill>
                <a:latin typeface="Calibri" panose="020F0502020204030204"/>
              </a:endParaRPr>
            </a:p>
          </p:txBody>
        </p:sp>
        <p:sp>
          <p:nvSpPr>
            <p:cNvPr id="71" name="TextBox 70"/>
            <p:cNvSpPr txBox="1"/>
            <p:nvPr/>
          </p:nvSpPr>
          <p:spPr>
            <a:xfrm>
              <a:off x="7151044" y="2873790"/>
              <a:ext cx="887337" cy="308418"/>
            </a:xfrm>
            <a:prstGeom prst="rect">
              <a:avLst/>
            </a:prstGeom>
            <a:noFill/>
          </p:spPr>
          <p:txBody>
            <a:bodyPr wrap="none" rtlCol="0">
              <a:normAutofit/>
            </a:bodyPr>
            <a:lstStyle/>
            <a:p>
              <a:pPr defTabSz="950952"/>
              <a:r>
                <a:rPr lang="en-US" sz="1872" dirty="0">
                  <a:solidFill>
                    <a:srgbClr val="FFFFFF"/>
                  </a:solidFill>
                  <a:latin typeface="Calibri" panose="020F0502020204030204"/>
                </a:rPr>
                <a:t>Discovery</a:t>
              </a:r>
            </a:p>
          </p:txBody>
        </p:sp>
      </p:grpSp>
      <p:grpSp>
        <p:nvGrpSpPr>
          <p:cNvPr id="25" name="Group 24">
            <a:extLst>
              <a:ext uri="{FF2B5EF4-FFF2-40B4-BE49-F238E27FC236}">
                <a16:creationId xmlns:a16="http://schemas.microsoft.com/office/drawing/2014/main" id="{B12C4A5E-62FA-4F51-BCD7-091DF355BA97}"/>
              </a:ext>
            </a:extLst>
          </p:cNvPr>
          <p:cNvGrpSpPr/>
          <p:nvPr/>
        </p:nvGrpSpPr>
        <p:grpSpPr>
          <a:xfrm>
            <a:off x="8607727" y="4984253"/>
            <a:ext cx="1800755" cy="1106687"/>
            <a:chOff x="6455795" y="3738189"/>
            <a:chExt cx="1218635" cy="830015"/>
          </a:xfrm>
        </p:grpSpPr>
        <p:sp>
          <p:nvSpPr>
            <p:cNvPr id="62" name="Right Arrow 61"/>
            <p:cNvSpPr/>
            <p:nvPr/>
          </p:nvSpPr>
          <p:spPr>
            <a:xfrm rot="10800000">
              <a:off x="6455795" y="3738189"/>
              <a:ext cx="1218635" cy="830015"/>
            </a:xfrm>
            <a:prstGeom prst="rightArrow">
              <a:avLst/>
            </a:prstGeom>
            <a:gradFill flip="none" rotWithShape="1">
              <a:gsLst>
                <a:gs pos="100000">
                  <a:schemeClr val="accent3">
                    <a:lumMod val="97000"/>
                    <a:lumOff val="3000"/>
                  </a:schemeClr>
                </a:gs>
                <a:gs pos="6000">
                  <a:schemeClr val="accent3">
                    <a:lumMod val="60000"/>
                    <a:lumOff val="40000"/>
                  </a:schemeClr>
                </a:gs>
              </a:gsLst>
              <a:lin ang="16200000" scaled="1"/>
              <a:tileRect/>
            </a:gradFill>
            <a:ln>
              <a:solidFill>
                <a:schemeClr val="tx1"/>
              </a:solid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a:solidFill>
                  <a:srgbClr val="FFFFFF"/>
                </a:solidFill>
                <a:latin typeface="Calibri" panose="020F0502020204030204"/>
              </a:endParaRPr>
            </a:p>
          </p:txBody>
        </p:sp>
        <p:sp>
          <p:nvSpPr>
            <p:cNvPr id="72" name="TextBox 71"/>
            <p:cNvSpPr txBox="1"/>
            <p:nvPr/>
          </p:nvSpPr>
          <p:spPr>
            <a:xfrm>
              <a:off x="6601904" y="4016707"/>
              <a:ext cx="707245" cy="308418"/>
            </a:xfrm>
            <a:prstGeom prst="rect">
              <a:avLst/>
            </a:prstGeom>
            <a:noFill/>
          </p:spPr>
          <p:txBody>
            <a:bodyPr wrap="none" rtlCol="0">
              <a:normAutofit/>
            </a:bodyPr>
            <a:lstStyle/>
            <a:p>
              <a:pPr defTabSz="950952"/>
              <a:r>
                <a:rPr lang="en-US" sz="1872" dirty="0">
                  <a:solidFill>
                    <a:srgbClr val="FFFFFF"/>
                  </a:solidFill>
                  <a:latin typeface="Calibri" panose="020F0502020204030204"/>
                </a:rPr>
                <a:t>Experiences </a:t>
              </a:r>
            </a:p>
          </p:txBody>
        </p:sp>
      </p:grpSp>
      <p:grpSp>
        <p:nvGrpSpPr>
          <p:cNvPr id="18" name="Group 17">
            <a:extLst>
              <a:ext uri="{FF2B5EF4-FFF2-40B4-BE49-F238E27FC236}">
                <a16:creationId xmlns:a16="http://schemas.microsoft.com/office/drawing/2014/main" id="{EBD299BF-F920-4A0A-B331-B84886B2DBC1}"/>
              </a:ext>
            </a:extLst>
          </p:cNvPr>
          <p:cNvGrpSpPr/>
          <p:nvPr/>
        </p:nvGrpSpPr>
        <p:grpSpPr>
          <a:xfrm>
            <a:off x="2024189" y="4967367"/>
            <a:ext cx="1624847" cy="1106687"/>
            <a:chOff x="1518141" y="3725525"/>
            <a:chExt cx="1218635" cy="830015"/>
          </a:xfrm>
        </p:grpSpPr>
        <p:sp>
          <p:nvSpPr>
            <p:cNvPr id="68" name="Right Arrow 67"/>
            <p:cNvSpPr/>
            <p:nvPr/>
          </p:nvSpPr>
          <p:spPr>
            <a:xfrm rot="10800000" flipH="1">
              <a:off x="1518141" y="3725525"/>
              <a:ext cx="1218635" cy="830015"/>
            </a:xfrm>
            <a:prstGeom prst="rightArrow">
              <a:avLst/>
            </a:prstGeom>
            <a:gradFill flip="none" rotWithShape="1">
              <a:gsLst>
                <a:gs pos="100000">
                  <a:schemeClr val="accent3">
                    <a:lumMod val="97000"/>
                    <a:lumOff val="3000"/>
                  </a:schemeClr>
                </a:gs>
                <a:gs pos="6000">
                  <a:schemeClr val="accent3">
                    <a:lumMod val="60000"/>
                    <a:lumOff val="40000"/>
                  </a:schemeClr>
                </a:gs>
              </a:gsLst>
              <a:lin ang="16200000" scaled="1"/>
              <a:tileRect/>
            </a:gradFill>
            <a:ln>
              <a:solidFill>
                <a:schemeClr val="tx1"/>
              </a:solid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a:solidFill>
                  <a:srgbClr val="FFFFFF"/>
                </a:solidFill>
                <a:latin typeface="Calibri" panose="020F0502020204030204"/>
              </a:endParaRPr>
            </a:p>
          </p:txBody>
        </p:sp>
        <p:sp>
          <p:nvSpPr>
            <p:cNvPr id="73" name="TextBox 72"/>
            <p:cNvSpPr txBox="1"/>
            <p:nvPr/>
          </p:nvSpPr>
          <p:spPr>
            <a:xfrm>
              <a:off x="1603281" y="3971576"/>
              <a:ext cx="1007840" cy="308418"/>
            </a:xfrm>
            <a:prstGeom prst="rect">
              <a:avLst/>
            </a:prstGeom>
            <a:noFill/>
          </p:spPr>
          <p:txBody>
            <a:bodyPr wrap="none" rtlCol="0">
              <a:normAutofit/>
            </a:bodyPr>
            <a:lstStyle/>
            <a:p>
              <a:pPr defTabSz="950952"/>
              <a:r>
                <a:rPr lang="en-US" sz="1872" dirty="0">
                  <a:solidFill>
                    <a:srgbClr val="FFFFFF"/>
                  </a:solidFill>
                  <a:latin typeface="Calibri" panose="020F0502020204030204"/>
                </a:rPr>
                <a:t>Case Studies</a:t>
              </a:r>
            </a:p>
          </p:txBody>
        </p:sp>
      </p:grpSp>
      <p:grpSp>
        <p:nvGrpSpPr>
          <p:cNvPr id="17" name="Group 16">
            <a:extLst>
              <a:ext uri="{FF2B5EF4-FFF2-40B4-BE49-F238E27FC236}">
                <a16:creationId xmlns:a16="http://schemas.microsoft.com/office/drawing/2014/main" id="{DFA198F5-F6FA-4A79-B304-E3FDC2883960}"/>
              </a:ext>
            </a:extLst>
          </p:cNvPr>
          <p:cNvGrpSpPr/>
          <p:nvPr/>
        </p:nvGrpSpPr>
        <p:grpSpPr>
          <a:xfrm>
            <a:off x="1267740" y="3461642"/>
            <a:ext cx="1624845" cy="1106687"/>
            <a:chOff x="950805" y="2596231"/>
            <a:chExt cx="1218634" cy="830015"/>
          </a:xfrm>
        </p:grpSpPr>
        <p:sp>
          <p:nvSpPr>
            <p:cNvPr id="69" name="Right Arrow 68"/>
            <p:cNvSpPr/>
            <p:nvPr/>
          </p:nvSpPr>
          <p:spPr>
            <a:xfrm rot="10800000" flipH="1">
              <a:off x="950805" y="2596231"/>
              <a:ext cx="1218634" cy="830015"/>
            </a:xfrm>
            <a:prstGeom prst="rightArrow">
              <a:avLst/>
            </a:prstGeom>
            <a:gradFill flip="none" rotWithShape="1">
              <a:gsLst>
                <a:gs pos="0">
                  <a:schemeClr val="tx2"/>
                </a:gs>
                <a:gs pos="48000">
                  <a:schemeClr val="tx2">
                    <a:lumMod val="60000"/>
                    <a:lumOff val="40000"/>
                  </a:schemeClr>
                </a:gs>
                <a:gs pos="100000">
                  <a:schemeClr val="accent2">
                    <a:lumMod val="60000"/>
                    <a:lumOff val="40000"/>
                  </a:schemeClr>
                </a:gs>
              </a:gsLst>
              <a:lin ang="16200000" scaled="1"/>
              <a:tileRect/>
            </a:gradFill>
            <a:ln>
              <a:solidFill>
                <a:schemeClr val="tx1"/>
              </a:solid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a:solidFill>
                  <a:srgbClr val="FFFFFF"/>
                </a:solidFill>
                <a:latin typeface="Calibri" panose="020F0502020204030204"/>
              </a:endParaRPr>
            </a:p>
          </p:txBody>
        </p:sp>
        <p:sp>
          <p:nvSpPr>
            <p:cNvPr id="74" name="TextBox 73"/>
            <p:cNvSpPr txBox="1"/>
            <p:nvPr/>
          </p:nvSpPr>
          <p:spPr>
            <a:xfrm>
              <a:off x="1062823" y="2857030"/>
              <a:ext cx="631904" cy="308418"/>
            </a:xfrm>
            <a:prstGeom prst="rect">
              <a:avLst/>
            </a:prstGeom>
            <a:noFill/>
          </p:spPr>
          <p:txBody>
            <a:bodyPr wrap="none" rtlCol="0">
              <a:normAutofit/>
            </a:bodyPr>
            <a:lstStyle/>
            <a:p>
              <a:pPr defTabSz="950952"/>
              <a:r>
                <a:rPr lang="en-US" sz="1872" dirty="0">
                  <a:solidFill>
                    <a:srgbClr val="FFFFFF"/>
                  </a:solidFill>
                  <a:latin typeface="Calibri" panose="020F0502020204030204"/>
                </a:rPr>
                <a:t>Research</a:t>
              </a:r>
            </a:p>
          </p:txBody>
        </p:sp>
      </p:grpSp>
      <p:grpSp>
        <p:nvGrpSpPr>
          <p:cNvPr id="15" name="Group 14">
            <a:extLst>
              <a:ext uri="{FF2B5EF4-FFF2-40B4-BE49-F238E27FC236}">
                <a16:creationId xmlns:a16="http://schemas.microsoft.com/office/drawing/2014/main" id="{77FB97BC-E351-4C4D-ABDC-A1A563B420B6}"/>
              </a:ext>
            </a:extLst>
          </p:cNvPr>
          <p:cNvGrpSpPr/>
          <p:nvPr/>
        </p:nvGrpSpPr>
        <p:grpSpPr>
          <a:xfrm>
            <a:off x="1355617" y="2115179"/>
            <a:ext cx="2267312" cy="1106687"/>
            <a:chOff x="1016713" y="1586384"/>
            <a:chExt cx="1700484" cy="830015"/>
          </a:xfrm>
        </p:grpSpPr>
        <p:sp>
          <p:nvSpPr>
            <p:cNvPr id="67" name="Right Arrow 66"/>
            <p:cNvSpPr/>
            <p:nvPr/>
          </p:nvSpPr>
          <p:spPr>
            <a:xfrm rot="10800000" flipH="1">
              <a:off x="1016713" y="1586384"/>
              <a:ext cx="1700484" cy="830015"/>
            </a:xfrm>
            <a:prstGeom prst="rightArrow">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chemeClr val="tx1"/>
              </a:solid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a:solidFill>
                  <a:srgbClr val="FFFFFF"/>
                </a:solidFill>
                <a:latin typeface="Calibri" panose="020F0502020204030204"/>
              </a:endParaRPr>
            </a:p>
          </p:txBody>
        </p:sp>
        <p:sp>
          <p:nvSpPr>
            <p:cNvPr id="75" name="TextBox 74"/>
            <p:cNvSpPr txBox="1"/>
            <p:nvPr/>
          </p:nvSpPr>
          <p:spPr>
            <a:xfrm>
              <a:off x="1759002" y="1831245"/>
              <a:ext cx="762581" cy="308418"/>
            </a:xfrm>
            <a:prstGeom prst="rect">
              <a:avLst/>
            </a:prstGeom>
            <a:noFill/>
          </p:spPr>
          <p:txBody>
            <a:bodyPr wrap="none" rtlCol="0">
              <a:normAutofit/>
            </a:bodyPr>
            <a:lstStyle/>
            <a:p>
              <a:pPr defTabSz="950952"/>
              <a:r>
                <a:rPr lang="en-US" sz="1872" dirty="0">
                  <a:solidFill>
                    <a:srgbClr val="FFFFFF"/>
                  </a:solidFill>
                  <a:latin typeface="Calibri" panose="020F0502020204030204"/>
                </a:rPr>
                <a:t>Concepts</a:t>
              </a:r>
            </a:p>
          </p:txBody>
        </p:sp>
      </p:grpSp>
      <p:grpSp>
        <p:nvGrpSpPr>
          <p:cNvPr id="12" name="Group 11">
            <a:extLst>
              <a:ext uri="{FF2B5EF4-FFF2-40B4-BE49-F238E27FC236}">
                <a16:creationId xmlns:a16="http://schemas.microsoft.com/office/drawing/2014/main" id="{96DA2493-3665-4083-87D9-13B571AE3000}"/>
              </a:ext>
            </a:extLst>
          </p:cNvPr>
          <p:cNvGrpSpPr/>
          <p:nvPr/>
        </p:nvGrpSpPr>
        <p:grpSpPr>
          <a:xfrm>
            <a:off x="8105308" y="968990"/>
            <a:ext cx="3035771" cy="861775"/>
            <a:chOff x="6078981" y="726742"/>
            <a:chExt cx="2276828" cy="646331"/>
          </a:xfrm>
        </p:grpSpPr>
        <p:sp>
          <p:nvSpPr>
            <p:cNvPr id="40" name="TextBox 39"/>
            <p:cNvSpPr txBox="1"/>
            <p:nvPr/>
          </p:nvSpPr>
          <p:spPr>
            <a:xfrm>
              <a:off x="6078981" y="726742"/>
              <a:ext cx="2276828" cy="646331"/>
            </a:xfrm>
            <a:prstGeom prst="rect">
              <a:avLst/>
            </a:prstGeom>
            <a:noFill/>
          </p:spPr>
          <p:txBody>
            <a:bodyPr wrap="square" rtlCol="0">
              <a:normAutofit/>
            </a:bodyPr>
            <a:lstStyle/>
            <a:p>
              <a:pPr defTabSz="950952"/>
              <a:r>
                <a:rPr lang="en-US" sz="1600" dirty="0">
                  <a:solidFill>
                    <a:srgbClr val="FFFFFF"/>
                  </a:solidFill>
                  <a:latin typeface="Calibri" panose="020F0502020204030204"/>
                </a:rPr>
                <a:t>BIPOC Supplemental Sessions</a:t>
              </a:r>
            </a:p>
          </p:txBody>
        </p:sp>
        <p:cxnSp>
          <p:nvCxnSpPr>
            <p:cNvPr id="5" name="Straight Connector 4"/>
            <p:cNvCxnSpPr/>
            <p:nvPr/>
          </p:nvCxnSpPr>
          <p:spPr>
            <a:xfrm>
              <a:off x="6170555" y="1373073"/>
              <a:ext cx="20722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474108D-A3CF-4AC2-BE87-B049E23A0B30}"/>
              </a:ext>
            </a:extLst>
          </p:cNvPr>
          <p:cNvGrpSpPr/>
          <p:nvPr/>
        </p:nvGrpSpPr>
        <p:grpSpPr>
          <a:xfrm>
            <a:off x="1287952" y="968990"/>
            <a:ext cx="3035771" cy="861775"/>
            <a:chOff x="965964" y="726742"/>
            <a:chExt cx="2276828" cy="646331"/>
          </a:xfrm>
        </p:grpSpPr>
        <p:sp>
          <p:nvSpPr>
            <p:cNvPr id="64" name="TextBox 63"/>
            <p:cNvSpPr txBox="1"/>
            <p:nvPr/>
          </p:nvSpPr>
          <p:spPr>
            <a:xfrm>
              <a:off x="965964" y="726742"/>
              <a:ext cx="2276828" cy="646331"/>
            </a:xfrm>
            <a:prstGeom prst="rect">
              <a:avLst/>
            </a:prstGeom>
            <a:noFill/>
          </p:spPr>
          <p:txBody>
            <a:bodyPr wrap="square" rtlCol="0">
              <a:normAutofit/>
            </a:bodyPr>
            <a:lstStyle/>
            <a:p>
              <a:pPr defTabSz="950952"/>
              <a:r>
                <a:rPr lang="en-US" sz="1600" dirty="0">
                  <a:solidFill>
                    <a:srgbClr val="FFFFFF"/>
                  </a:solidFill>
                  <a:latin typeface="Calibri" panose="020F0502020204030204"/>
                </a:rPr>
                <a:t>SAPST</a:t>
              </a:r>
            </a:p>
          </p:txBody>
        </p:sp>
        <p:cxnSp>
          <p:nvCxnSpPr>
            <p:cNvPr id="49" name="Straight Connector 48"/>
            <p:cNvCxnSpPr/>
            <p:nvPr/>
          </p:nvCxnSpPr>
          <p:spPr>
            <a:xfrm>
              <a:off x="1016474" y="1373073"/>
              <a:ext cx="20722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F9AA5D63-C9DE-4A29-AA1E-4E3112643FEC}"/>
              </a:ext>
            </a:extLst>
          </p:cNvPr>
          <p:cNvGrpSpPr/>
          <p:nvPr/>
        </p:nvGrpSpPr>
        <p:grpSpPr>
          <a:xfrm>
            <a:off x="354462" y="1103190"/>
            <a:ext cx="593373" cy="593373"/>
            <a:chOff x="265846" y="827392"/>
            <a:chExt cx="445030" cy="445030"/>
          </a:xfrm>
        </p:grpSpPr>
        <p:sp>
          <p:nvSpPr>
            <p:cNvPr id="6" name="Oval 5"/>
            <p:cNvSpPr/>
            <p:nvPr/>
          </p:nvSpPr>
          <p:spPr>
            <a:xfrm>
              <a:off x="265846" y="827392"/>
              <a:ext cx="445030" cy="4450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a:solidFill>
                  <a:srgbClr val="FFFFFF"/>
                </a:solidFill>
                <a:latin typeface="Calibri" panose="020F0502020204030204"/>
              </a:endParaRPr>
            </a:p>
          </p:txBody>
        </p:sp>
        <p:sp>
          <p:nvSpPr>
            <p:cNvPr id="7" name="TextBox 6"/>
            <p:cNvSpPr txBox="1"/>
            <p:nvPr/>
          </p:nvSpPr>
          <p:spPr>
            <a:xfrm>
              <a:off x="351779" y="895698"/>
              <a:ext cx="288862" cy="308418"/>
            </a:xfrm>
            <a:prstGeom prst="rect">
              <a:avLst/>
            </a:prstGeom>
            <a:noFill/>
          </p:spPr>
          <p:txBody>
            <a:bodyPr wrap="none" rtlCol="0">
              <a:normAutofit/>
            </a:bodyPr>
            <a:lstStyle/>
            <a:p>
              <a:pPr defTabSz="950952"/>
              <a:r>
                <a:rPr lang="en-US" sz="1872">
                  <a:solidFill>
                    <a:srgbClr val="FFFFFF"/>
                  </a:solidFill>
                  <a:latin typeface="Calibri" panose="020F0502020204030204"/>
                </a:rPr>
                <a:t>A</a:t>
              </a:r>
            </a:p>
          </p:txBody>
        </p:sp>
      </p:grpSp>
      <p:grpSp>
        <p:nvGrpSpPr>
          <p:cNvPr id="8" name="Group 7">
            <a:extLst>
              <a:ext uri="{FF2B5EF4-FFF2-40B4-BE49-F238E27FC236}">
                <a16:creationId xmlns:a16="http://schemas.microsoft.com/office/drawing/2014/main" id="{14D1D6F2-C17A-46BE-8319-B149025361DC}"/>
              </a:ext>
            </a:extLst>
          </p:cNvPr>
          <p:cNvGrpSpPr/>
          <p:nvPr/>
        </p:nvGrpSpPr>
        <p:grpSpPr>
          <a:xfrm>
            <a:off x="7448936" y="1103190"/>
            <a:ext cx="593373" cy="593373"/>
            <a:chOff x="5586702" y="827392"/>
            <a:chExt cx="445030" cy="445030"/>
          </a:xfrm>
        </p:grpSpPr>
        <p:sp>
          <p:nvSpPr>
            <p:cNvPr id="50" name="Oval 49"/>
            <p:cNvSpPr/>
            <p:nvPr/>
          </p:nvSpPr>
          <p:spPr>
            <a:xfrm>
              <a:off x="5586702" y="827392"/>
              <a:ext cx="445030" cy="4450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50952"/>
              <a:endParaRPr lang="en-US" sz="1872" dirty="0">
                <a:solidFill>
                  <a:srgbClr val="FFFFFF"/>
                </a:solidFill>
                <a:latin typeface="Calibri" panose="020F0502020204030204"/>
              </a:endParaRPr>
            </a:p>
          </p:txBody>
        </p:sp>
        <p:sp>
          <p:nvSpPr>
            <p:cNvPr id="51" name="TextBox 50"/>
            <p:cNvSpPr txBox="1"/>
            <p:nvPr/>
          </p:nvSpPr>
          <p:spPr>
            <a:xfrm>
              <a:off x="5666648" y="895698"/>
              <a:ext cx="288862" cy="308418"/>
            </a:xfrm>
            <a:prstGeom prst="rect">
              <a:avLst/>
            </a:prstGeom>
            <a:noFill/>
          </p:spPr>
          <p:txBody>
            <a:bodyPr wrap="none" rtlCol="0">
              <a:normAutofit/>
            </a:bodyPr>
            <a:lstStyle/>
            <a:p>
              <a:pPr defTabSz="950952"/>
              <a:r>
                <a:rPr lang="en-US" sz="1872" dirty="0">
                  <a:solidFill>
                    <a:srgbClr val="FFFFFF"/>
                  </a:solidFill>
                  <a:latin typeface="Calibri" panose="020F0502020204030204"/>
                </a:rPr>
                <a:t>B</a:t>
              </a:r>
            </a:p>
          </p:txBody>
        </p:sp>
      </p:grpSp>
      <p:sp>
        <p:nvSpPr>
          <p:cNvPr id="16" name="Rectangle 15">
            <a:extLst>
              <a:ext uri="{FF2B5EF4-FFF2-40B4-BE49-F238E27FC236}">
                <a16:creationId xmlns:a16="http://schemas.microsoft.com/office/drawing/2014/main" id="{F2D1450D-D3CD-4EEB-B1B8-1FC48A69A3B6}"/>
              </a:ext>
            </a:extLst>
          </p:cNvPr>
          <p:cNvSpPr/>
          <p:nvPr/>
        </p:nvSpPr>
        <p:spPr>
          <a:xfrm>
            <a:off x="4340863" y="3877667"/>
            <a:ext cx="287549" cy="281115"/>
          </a:xfrm>
          <a:prstGeom prst="rect">
            <a:avLst/>
          </a:pr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defTabSz="950952"/>
            <a:endParaRPr lang="en-US" sz="1872">
              <a:solidFill>
                <a:srgbClr val="FFFFFF"/>
              </a:solidFill>
              <a:latin typeface="Calibri" panose="020F0502020204030204"/>
            </a:endParaRPr>
          </a:p>
        </p:txBody>
      </p:sp>
      <p:sp>
        <p:nvSpPr>
          <p:cNvPr id="63" name="Rectangle 62">
            <a:extLst>
              <a:ext uri="{FF2B5EF4-FFF2-40B4-BE49-F238E27FC236}">
                <a16:creationId xmlns:a16="http://schemas.microsoft.com/office/drawing/2014/main" id="{95C26412-3C92-44C3-BC32-A5C8284C888F}"/>
              </a:ext>
            </a:extLst>
          </p:cNvPr>
          <p:cNvSpPr/>
          <p:nvPr/>
        </p:nvSpPr>
        <p:spPr>
          <a:xfrm>
            <a:off x="5044548" y="3877667"/>
            <a:ext cx="287549" cy="281115"/>
          </a:xfrm>
          <a:prstGeom prst="rect">
            <a:avLst/>
          </a:pr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defTabSz="950952"/>
            <a:endParaRPr lang="en-US" sz="1872">
              <a:solidFill>
                <a:srgbClr val="FFFFFF"/>
              </a:solidFill>
              <a:latin typeface="Calibri" panose="020F0502020204030204"/>
            </a:endParaRPr>
          </a:p>
        </p:txBody>
      </p:sp>
      <p:sp>
        <p:nvSpPr>
          <p:cNvPr id="66" name="Rectangle 65">
            <a:extLst>
              <a:ext uri="{FF2B5EF4-FFF2-40B4-BE49-F238E27FC236}">
                <a16:creationId xmlns:a16="http://schemas.microsoft.com/office/drawing/2014/main" id="{485401C1-49F5-4429-AB07-A2242F4D63B7}"/>
              </a:ext>
            </a:extLst>
          </p:cNvPr>
          <p:cNvSpPr/>
          <p:nvPr/>
        </p:nvSpPr>
        <p:spPr>
          <a:xfrm>
            <a:off x="5682058" y="3883113"/>
            <a:ext cx="287549" cy="281115"/>
          </a:xfrm>
          <a:prstGeom prst="rect">
            <a:avLst/>
          </a:pr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defTabSz="950952"/>
            <a:endParaRPr lang="en-US" sz="1872">
              <a:solidFill>
                <a:srgbClr val="FFFFFF"/>
              </a:solidFill>
              <a:latin typeface="Calibri" panose="020F0502020204030204"/>
            </a:endParaRPr>
          </a:p>
        </p:txBody>
      </p:sp>
      <p:sp>
        <p:nvSpPr>
          <p:cNvPr id="76" name="Rectangle 75">
            <a:extLst>
              <a:ext uri="{FF2B5EF4-FFF2-40B4-BE49-F238E27FC236}">
                <a16:creationId xmlns:a16="http://schemas.microsoft.com/office/drawing/2014/main" id="{92B42432-200D-4F03-B9F7-E776A1C32AB4}"/>
              </a:ext>
            </a:extLst>
          </p:cNvPr>
          <p:cNvSpPr/>
          <p:nvPr/>
        </p:nvSpPr>
        <p:spPr>
          <a:xfrm>
            <a:off x="6299502" y="3883113"/>
            <a:ext cx="287549" cy="281115"/>
          </a:xfrm>
          <a:prstGeom prst="rect">
            <a:avLst/>
          </a:pr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defTabSz="950952"/>
            <a:endParaRPr lang="en-US" sz="1872">
              <a:solidFill>
                <a:srgbClr val="FFFFFF"/>
              </a:solidFill>
              <a:latin typeface="Calibri" panose="020F0502020204030204"/>
            </a:endParaRPr>
          </a:p>
        </p:txBody>
      </p:sp>
      <p:sp>
        <p:nvSpPr>
          <p:cNvPr id="77" name="Rectangle 76">
            <a:extLst>
              <a:ext uri="{FF2B5EF4-FFF2-40B4-BE49-F238E27FC236}">
                <a16:creationId xmlns:a16="http://schemas.microsoft.com/office/drawing/2014/main" id="{FF7277AC-F3BC-4989-86A5-45272136E4B9}"/>
              </a:ext>
            </a:extLst>
          </p:cNvPr>
          <p:cNvSpPr/>
          <p:nvPr/>
        </p:nvSpPr>
        <p:spPr>
          <a:xfrm>
            <a:off x="6933235" y="3885072"/>
            <a:ext cx="287549" cy="281115"/>
          </a:xfrm>
          <a:prstGeom prst="rect">
            <a:avLst/>
          </a:pr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defTabSz="950952"/>
            <a:endParaRPr lang="en-US" sz="1872">
              <a:solidFill>
                <a:srgbClr val="FFFFFF"/>
              </a:solidFill>
              <a:latin typeface="Calibri" panose="020F0502020204030204"/>
            </a:endParaRPr>
          </a:p>
        </p:txBody>
      </p:sp>
      <p:sp>
        <p:nvSpPr>
          <p:cNvPr id="78" name="Rectangle 77">
            <a:extLst>
              <a:ext uri="{FF2B5EF4-FFF2-40B4-BE49-F238E27FC236}">
                <a16:creationId xmlns:a16="http://schemas.microsoft.com/office/drawing/2014/main" id="{FB52105C-110B-4572-8960-9684D7466745}"/>
              </a:ext>
            </a:extLst>
          </p:cNvPr>
          <p:cNvSpPr/>
          <p:nvPr/>
        </p:nvSpPr>
        <p:spPr>
          <a:xfrm>
            <a:off x="7635350" y="3883113"/>
            <a:ext cx="287549" cy="281115"/>
          </a:xfrm>
          <a:prstGeom prst="rect">
            <a:avLst/>
          </a:prstGeom>
          <a:solidFill>
            <a:schemeClr val="accent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defTabSz="950952"/>
            <a:endParaRPr lang="en-US" sz="1872">
              <a:solidFill>
                <a:srgbClr val="FFFFFF"/>
              </a:solidFill>
              <a:latin typeface="Calibri" panose="020F0502020204030204"/>
            </a:endParaRPr>
          </a:p>
        </p:txBody>
      </p:sp>
      <p:pic>
        <p:nvPicPr>
          <p:cNvPr id="3" name="Picture 2">
            <a:extLst>
              <a:ext uri="{FF2B5EF4-FFF2-40B4-BE49-F238E27FC236}">
                <a16:creationId xmlns:a16="http://schemas.microsoft.com/office/drawing/2014/main" id="{1AFF7A21-EB97-C19F-F942-FD299802B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2013"/>
            <a:ext cx="12192000" cy="555987"/>
          </a:xfrm>
          <a:prstGeom prst="rect">
            <a:avLst/>
          </a:prstGeom>
        </p:spPr>
      </p:pic>
    </p:spTree>
    <p:extLst>
      <p:ext uri="{BB962C8B-B14F-4D97-AF65-F5344CB8AC3E}">
        <p14:creationId xmlns:p14="http://schemas.microsoft.com/office/powerpoint/2010/main" val="51023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2" presetClass="entr" presetSubtype="8" decel="4300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0-#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8" decel="4300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decel="4300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0-#ppt_w/2"/>
                                          </p:val>
                                        </p:tav>
                                        <p:tav tm="100000">
                                          <p:val>
                                            <p:strVal val="#ppt_x"/>
                                          </p:val>
                                        </p:tav>
                                      </p:tavLst>
                                    </p:anim>
                                    <p:anim calcmode="lin" valueType="num">
                                      <p:cBhvr additive="base">
                                        <p:cTn id="2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1500"/>
                            </p:stCondLst>
                            <p:childTnLst>
                              <p:par>
                                <p:cTn id="41" presetID="2" presetClass="entr" presetSubtype="2" decel="4300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000" fill="hold"/>
                                        <p:tgtEl>
                                          <p:spTgt spid="23"/>
                                        </p:tgtEl>
                                        <p:attrNameLst>
                                          <p:attrName>ppt_x</p:attrName>
                                        </p:attrNameLst>
                                      </p:cBhvr>
                                      <p:tavLst>
                                        <p:tav tm="0">
                                          <p:val>
                                            <p:strVal val="1+#ppt_w/2"/>
                                          </p:val>
                                        </p:tav>
                                        <p:tav tm="100000">
                                          <p:val>
                                            <p:strVal val="#ppt_x"/>
                                          </p:val>
                                        </p:tav>
                                      </p:tavLst>
                                    </p:anim>
                                    <p:anim calcmode="lin" valueType="num">
                                      <p:cBhvr additive="base">
                                        <p:cTn id="44" dur="1000" fill="hold"/>
                                        <p:tgtEl>
                                          <p:spTgt spid="23"/>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2" decel="43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1000" fill="hold"/>
                                        <p:tgtEl>
                                          <p:spTgt spid="24"/>
                                        </p:tgtEl>
                                        <p:attrNameLst>
                                          <p:attrName>ppt_x</p:attrName>
                                        </p:attrNameLst>
                                      </p:cBhvr>
                                      <p:tavLst>
                                        <p:tav tm="0">
                                          <p:val>
                                            <p:strVal val="1+#ppt_w/2"/>
                                          </p:val>
                                        </p:tav>
                                        <p:tav tm="100000">
                                          <p:val>
                                            <p:strVal val="#ppt_x"/>
                                          </p:val>
                                        </p:tav>
                                      </p:tavLst>
                                    </p:anim>
                                    <p:anim calcmode="lin" valueType="num">
                                      <p:cBhvr additive="base">
                                        <p:cTn id="49" dur="1000" fill="hold"/>
                                        <p:tgtEl>
                                          <p:spTgt spid="24"/>
                                        </p:tgtEl>
                                        <p:attrNameLst>
                                          <p:attrName>ppt_y</p:attrName>
                                        </p:attrNameLst>
                                      </p:cBhvr>
                                      <p:tavLst>
                                        <p:tav tm="0">
                                          <p:val>
                                            <p:strVal val="#ppt_y"/>
                                          </p:val>
                                        </p:tav>
                                        <p:tav tm="100000">
                                          <p:val>
                                            <p:strVal val="#ppt_y"/>
                                          </p:val>
                                        </p:tav>
                                      </p:tavLst>
                                    </p:anim>
                                  </p:childTnLst>
                                </p:cTn>
                              </p:par>
                            </p:childTnLst>
                          </p:cTn>
                        </p:par>
                        <p:par>
                          <p:cTn id="50" fill="hold">
                            <p:stCondLst>
                              <p:cond delay="3500"/>
                            </p:stCondLst>
                            <p:childTnLst>
                              <p:par>
                                <p:cTn id="51" presetID="2" presetClass="entr" presetSubtype="2" decel="4300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1000" fill="hold"/>
                                        <p:tgtEl>
                                          <p:spTgt spid="25"/>
                                        </p:tgtEl>
                                        <p:attrNameLst>
                                          <p:attrName>ppt_x</p:attrName>
                                        </p:attrNameLst>
                                      </p:cBhvr>
                                      <p:tavLst>
                                        <p:tav tm="0">
                                          <p:val>
                                            <p:strVal val="1+#ppt_w/2"/>
                                          </p:val>
                                        </p:tav>
                                        <p:tav tm="100000">
                                          <p:val>
                                            <p:strVal val="#ppt_x"/>
                                          </p:val>
                                        </p:tav>
                                      </p:tavLst>
                                    </p:anim>
                                    <p:anim calcmode="lin" valueType="num">
                                      <p:cBhvr additive="base">
                                        <p:cTn id="5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500"/>
                                        <p:tgtEl>
                                          <p:spTgt spid="7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500"/>
                                        <p:tgtEl>
                                          <p:spTgt spid="6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fade">
                                      <p:cBhvr>
                                        <p:cTn id="69" dur="500"/>
                                        <p:tgtEl>
                                          <p:spTgt spid="77"/>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fade">
                                      <p:cBhvr>
                                        <p:cTn id="73" dur="500"/>
                                        <p:tgtEl>
                                          <p:spTgt spid="6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fade">
                                      <p:cBhvr>
                                        <p:cTn id="76" dur="500"/>
                                        <p:tgtEl>
                                          <p:spTgt spid="76"/>
                                        </p:tgtEl>
                                      </p:cBhvr>
                                    </p:animEffect>
                                  </p:childTnLst>
                                </p:cTn>
                              </p:par>
                            </p:childTnLst>
                          </p:cTn>
                        </p:par>
                        <p:par>
                          <p:cTn id="77" fill="hold">
                            <p:stCondLst>
                              <p:cond delay="1500"/>
                            </p:stCondLst>
                            <p:childTnLst>
                              <p:par>
                                <p:cTn id="78" presetID="47" presetClass="entr" presetSubtype="0" fill="hold" grpId="0" nodeType="after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1000"/>
                                        <p:tgtEl>
                                          <p:spTgt spid="57"/>
                                        </p:tgtEl>
                                      </p:cBhvr>
                                    </p:animEffect>
                                    <p:anim calcmode="lin" valueType="num">
                                      <p:cBhvr>
                                        <p:cTn id="81" dur="1000" fill="hold"/>
                                        <p:tgtEl>
                                          <p:spTgt spid="57"/>
                                        </p:tgtEl>
                                        <p:attrNameLst>
                                          <p:attrName>ppt_x</p:attrName>
                                        </p:attrNameLst>
                                      </p:cBhvr>
                                      <p:tavLst>
                                        <p:tav tm="0">
                                          <p:val>
                                            <p:strVal val="#ppt_x"/>
                                          </p:val>
                                        </p:tav>
                                        <p:tav tm="100000">
                                          <p:val>
                                            <p:strVal val="#ppt_x"/>
                                          </p:val>
                                        </p:tav>
                                      </p:tavLst>
                                    </p:anim>
                                    <p:anim calcmode="lin" valueType="num">
                                      <p:cBhvr>
                                        <p:cTn id="82" dur="1000" fill="hold"/>
                                        <p:tgtEl>
                                          <p:spTgt spid="57"/>
                                        </p:tgtEl>
                                        <p:attrNameLst>
                                          <p:attrName>ppt_y</p:attrName>
                                        </p:attrNameLst>
                                      </p:cBhvr>
                                      <p:tavLst>
                                        <p:tav tm="0">
                                          <p:val>
                                            <p:strVal val="#ppt_y-.1"/>
                                          </p:val>
                                        </p:tav>
                                        <p:tav tm="100000">
                                          <p:val>
                                            <p:strVal val="#ppt_y"/>
                                          </p:val>
                                        </p:tav>
                                      </p:tavLst>
                                    </p:anim>
                                  </p:childTnLst>
                                </p:cTn>
                              </p:par>
                              <p:par>
                                <p:cTn id="83" presetID="16" presetClass="entr" presetSubtype="21" fill="hold" nodeType="withEffect">
                                  <p:stCondLst>
                                    <p:cond delay="300"/>
                                  </p:stCondLst>
                                  <p:childTnLst>
                                    <p:set>
                                      <p:cBhvr>
                                        <p:cTn id="84" dur="1" fill="hold">
                                          <p:stCondLst>
                                            <p:cond delay="0"/>
                                          </p:stCondLst>
                                        </p:cTn>
                                        <p:tgtEl>
                                          <p:spTgt spid="59"/>
                                        </p:tgtEl>
                                        <p:attrNameLst>
                                          <p:attrName>style.visibility</p:attrName>
                                        </p:attrNameLst>
                                      </p:cBhvr>
                                      <p:to>
                                        <p:strVal val="visible"/>
                                      </p:to>
                                    </p:set>
                                    <p:animEffect transition="in" filter="barn(inVertical)">
                                      <p:cBhvr>
                                        <p:cTn id="85" dur="500"/>
                                        <p:tgtEl>
                                          <p:spTgt spid="59"/>
                                        </p:tgtEl>
                                      </p:cBhvr>
                                    </p:animEffect>
                                  </p:childTnLst>
                                </p:cTn>
                              </p:par>
                            </p:childTnLst>
                          </p:cTn>
                        </p:par>
                        <p:par>
                          <p:cTn id="86" fill="hold">
                            <p:stCondLst>
                              <p:cond delay="2500"/>
                            </p:stCondLst>
                            <p:childTnLst>
                              <p:par>
                                <p:cTn id="87" presetID="10" presetClass="entr" presetSubtype="0" fill="hold" grpId="0" nodeType="afterEffect" nodePh="1">
                                  <p:stCondLst>
                                    <p:cond delay="200"/>
                                  </p:stCondLst>
                                  <p:endCondLst>
                                    <p:cond evt="begin" delay="0">
                                      <p:tn val="87"/>
                                    </p:cond>
                                  </p:endCondLst>
                                  <p:childTnLst>
                                    <p:set>
                                      <p:cBhvr>
                                        <p:cTn id="88" dur="1" fill="hold">
                                          <p:stCondLst>
                                            <p:cond delay="0"/>
                                          </p:stCondLst>
                                        </p:cTn>
                                        <p:tgtEl>
                                          <p:spTgt spid="60"/>
                                        </p:tgtEl>
                                        <p:attrNameLst>
                                          <p:attrName>style.visibility</p:attrName>
                                        </p:attrNameLst>
                                      </p:cBhvr>
                                      <p:to>
                                        <p:strVal val="visible"/>
                                      </p:to>
                                    </p:set>
                                    <p:animEffect transition="in" filter="fade">
                                      <p:cBhvr>
                                        <p:cTn id="89" dur="500"/>
                                        <p:tgtEl>
                                          <p:spTgt spid="60"/>
                                        </p:tgtEl>
                                      </p:cBhvr>
                                    </p:animEffect>
                                  </p:childTnLst>
                                </p:cTn>
                              </p:par>
                            </p:childTnLst>
                          </p:cTn>
                        </p:par>
                        <p:par>
                          <p:cTn id="90" fill="hold">
                            <p:stCondLst>
                              <p:cond delay="3200"/>
                            </p:stCondLst>
                            <p:childTnLst>
                              <p:par>
                                <p:cTn id="91" presetID="10" presetClass="entr" presetSubtype="0" fill="hold" grpId="0" nodeType="afterEffect" nodePh="1">
                                  <p:stCondLst>
                                    <p:cond delay="200"/>
                                  </p:stCondLst>
                                  <p:endCondLst>
                                    <p:cond evt="begin" delay="0">
                                      <p:tn val="91"/>
                                    </p:cond>
                                  </p:endCondLst>
                                  <p:childTnLst>
                                    <p:set>
                                      <p:cBhvr>
                                        <p:cTn id="92" dur="1" fill="hold">
                                          <p:stCondLst>
                                            <p:cond delay="0"/>
                                          </p:stCondLst>
                                        </p:cTn>
                                        <p:tgtEl>
                                          <p:spTgt spid="70"/>
                                        </p:tgtEl>
                                        <p:attrNameLst>
                                          <p:attrName>style.visibility</p:attrName>
                                        </p:attrNameLst>
                                      </p:cBhvr>
                                      <p:to>
                                        <p:strVal val="visible"/>
                                      </p:to>
                                    </p:set>
                                    <p:animEffect transition="in" filter="fade">
                                      <p:cBhvr>
                                        <p:cTn id="9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0" grpId="0"/>
      <p:bldP spid="70" grpId="0"/>
      <p:bldP spid="16" grpId="0" animBg="1"/>
      <p:bldP spid="63" grpId="0" animBg="1"/>
      <p:bldP spid="66" grpId="0" animBg="1"/>
      <p:bldP spid="76" grpId="0" animBg="1"/>
      <p:bldP spid="77" grpId="0" animBg="1"/>
      <p:bldP spid="78" grpId="0" animBg="1"/>
    </p:bldLst>
  </p:timing>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4155</TotalTime>
  <Words>2051</Words>
  <Application>Microsoft Office PowerPoint</Application>
  <PresentationFormat>Widescreen</PresentationFormat>
  <Paragraphs>176</Paragraphs>
  <Slides>37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Avenir Next LT Pro</vt:lpstr>
      <vt:lpstr>AvenirNext LT Pro Medium</vt:lpstr>
      <vt:lpstr>Calibri</vt:lpstr>
      <vt:lpstr>Helvetica Neue</vt:lpstr>
      <vt:lpstr>Ovo</vt:lpstr>
      <vt:lpstr>BlockprintVTI</vt:lpstr>
      <vt:lpstr>PowerPoint Presentation</vt:lpstr>
      <vt:lpstr>By attending this session participants will be able to:</vt:lpstr>
      <vt:lpstr>Welcome and Background </vt:lpstr>
      <vt:lpstr>What is an affinity group?</vt:lpstr>
      <vt:lpstr>What is the purpose of an affinity group?</vt:lpstr>
      <vt:lpstr>What types of affinity groups Exist?</vt:lpstr>
      <vt:lpstr>Affinity Group Best Practices</vt:lpstr>
      <vt:lpstr>Background</vt:lpstr>
      <vt:lpstr>PowerPoint Presentation</vt:lpstr>
      <vt:lpstr>Overview of the BIPOC PST</vt:lpstr>
      <vt:lpstr>Anchors of  Focus</vt:lpstr>
      <vt:lpstr>The Background</vt:lpstr>
      <vt:lpstr>Healing Circles</vt:lpstr>
      <vt:lpstr>Harm</vt:lpstr>
      <vt:lpstr>Substance Use/Misuse</vt:lpstr>
      <vt:lpstr>Health &amp; Behavioral Health Disparities</vt:lpstr>
      <vt:lpstr>Equity</vt:lpstr>
      <vt:lpstr>Health Equity</vt:lpstr>
      <vt:lpstr>Justice</vt:lpstr>
      <vt:lpstr>Root Causes</vt:lpstr>
      <vt:lpstr>Decoding </vt:lpstr>
      <vt:lpstr>Defining Wellness </vt:lpstr>
      <vt:lpstr>Determining Health</vt:lpstr>
      <vt:lpstr>Power</vt:lpstr>
      <vt:lpstr>Restoration</vt:lpstr>
      <vt:lpstr>Public Health Response</vt:lpstr>
      <vt:lpstr>Cultural Humility Principles</vt:lpstr>
      <vt:lpstr>Adaptation and Feedback Process</vt:lpstr>
      <vt:lpstr>Training: Virtual Resources</vt:lpstr>
      <vt:lpstr>Success Stories and Highlights from Ohio’s BIPOC PST Affinity Group</vt:lpstr>
      <vt:lpstr>Prevention Credentialing in Ohio</vt:lpstr>
      <vt:lpstr>Program Evaluation - Reach</vt:lpstr>
      <vt:lpstr>Program Evaluation - Knowledge</vt:lpstr>
      <vt:lpstr>Program Evaluation - Satisfaction</vt:lpstr>
      <vt:lpstr>Program Evaluation – Lessons Learned</vt:lpstr>
      <vt:lpstr>Project Partners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Condrac, Sara</dc:creator>
  <cp:lastModifiedBy>Johanna P Bell</cp:lastModifiedBy>
  <cp:revision>19</cp:revision>
  <dcterms:created xsi:type="dcterms:W3CDTF">2022-09-09T15:25:37Z</dcterms:created>
  <dcterms:modified xsi:type="dcterms:W3CDTF">2024-08-20T17:13:40Z</dcterms:modified>
</cp:coreProperties>
</file>