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4" r:id="rId5"/>
    <p:sldMasterId id="2147483696" r:id="rId6"/>
    <p:sldMasterId id="2147483707" r:id="rId7"/>
    <p:sldMasterId id="2147483713" r:id="rId8"/>
    <p:sldMasterId id="2147483742" r:id="rId9"/>
    <p:sldMasterId id="2147483744" r:id="rId10"/>
    <p:sldMasterId id="2147483745" r:id="rId11"/>
    <p:sldMasterId id="2147483749" r:id="rId12"/>
    <p:sldMasterId id="2147483756" r:id="rId13"/>
    <p:sldMasterId id="2147483768" r:id="rId14"/>
    <p:sldMasterId id="2147483770" r:id="rId15"/>
  </p:sldMasterIdLst>
  <p:notesMasterIdLst>
    <p:notesMasterId r:id="rId54"/>
  </p:notesMasterIdLst>
  <p:handoutMasterIdLst>
    <p:handoutMasterId r:id="rId55"/>
  </p:handoutMasterIdLst>
  <p:sldIdLst>
    <p:sldId id="815" r:id="rId16"/>
    <p:sldId id="828" r:id="rId17"/>
    <p:sldId id="5830" r:id="rId18"/>
    <p:sldId id="5831" r:id="rId19"/>
    <p:sldId id="5824" r:id="rId20"/>
    <p:sldId id="5832" r:id="rId21"/>
    <p:sldId id="5833" r:id="rId22"/>
    <p:sldId id="5834" r:id="rId23"/>
    <p:sldId id="5835" r:id="rId24"/>
    <p:sldId id="5836" r:id="rId25"/>
    <p:sldId id="5837" r:id="rId26"/>
    <p:sldId id="5838" r:id="rId27"/>
    <p:sldId id="5828" r:id="rId28"/>
    <p:sldId id="824" r:id="rId29"/>
    <p:sldId id="481" r:id="rId30"/>
    <p:sldId id="488" r:id="rId31"/>
    <p:sldId id="298" r:id="rId32"/>
    <p:sldId id="299" r:id="rId33"/>
    <p:sldId id="3921" r:id="rId34"/>
    <p:sldId id="3922" r:id="rId35"/>
    <p:sldId id="3923" r:id="rId36"/>
    <p:sldId id="3846" r:id="rId37"/>
    <p:sldId id="3847" r:id="rId38"/>
    <p:sldId id="3849" r:id="rId39"/>
    <p:sldId id="3851" r:id="rId40"/>
    <p:sldId id="3872" r:id="rId41"/>
    <p:sldId id="3854" r:id="rId42"/>
    <p:sldId id="3873" r:id="rId43"/>
    <p:sldId id="3924" r:id="rId44"/>
    <p:sldId id="3925" r:id="rId45"/>
    <p:sldId id="3926" r:id="rId46"/>
    <p:sldId id="3831" r:id="rId47"/>
    <p:sldId id="3833" r:id="rId48"/>
    <p:sldId id="3867" r:id="rId49"/>
    <p:sldId id="5829" r:id="rId50"/>
    <p:sldId id="3836" r:id="rId51"/>
    <p:sldId id="536" r:id="rId52"/>
    <p:sldId id="3850" r:id="rId5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71148" autoAdjust="0"/>
  </p:normalViewPr>
  <p:slideViewPr>
    <p:cSldViewPr>
      <p:cViewPr varScale="1">
        <p:scale>
          <a:sx n="61" d="100"/>
          <a:sy n="61" d="100"/>
        </p:scale>
        <p:origin x="1478" y="43"/>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83" d="100"/>
          <a:sy n="83" d="100"/>
        </p:scale>
        <p:origin x="3888" y="9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ey, Richard" userId="e52ee4fd-337e-41eb-849d-5a23341fad54" providerId="ADAL" clId="{53731C46-8A26-4B87-BD67-BCCA58ED0896}"/>
    <pc:docChg chg="addSld delSld modSld">
      <pc:chgData name="Lucey, Richard" userId="e52ee4fd-337e-41eb-849d-5a23341fad54" providerId="ADAL" clId="{53731C46-8A26-4B87-BD67-BCCA58ED0896}" dt="2024-07-25T15:39:07.758" v="3" actId="2696"/>
      <pc:docMkLst>
        <pc:docMk/>
      </pc:docMkLst>
      <pc:sldChg chg="add">
        <pc:chgData name="Lucey, Richard" userId="e52ee4fd-337e-41eb-849d-5a23341fad54" providerId="ADAL" clId="{53731C46-8A26-4B87-BD67-BCCA58ED0896}" dt="2024-07-25T15:39:05.618" v="2"/>
        <pc:sldMkLst>
          <pc:docMk/>
          <pc:sldMk cId="1788400071" sldId="5829"/>
        </pc:sldMkLst>
      </pc:sldChg>
    </pc:docChg>
  </pc:docChgLst>
  <pc:docChgLst>
    <pc:chgData name="Lucey, Richard" userId="e52ee4fd-337e-41eb-849d-5a23341fad54" providerId="ADAL" clId="{3C8AD20D-27C8-4CEF-9784-7DA0BAEB32EB}"/>
    <pc:docChg chg="addSld delSld modSld">
      <pc:chgData name="Lucey, Richard" userId="e52ee4fd-337e-41eb-849d-5a23341fad54" providerId="ADAL" clId="{3C8AD20D-27C8-4CEF-9784-7DA0BAEB32EB}" dt="2024-08-05T13:56:04.169" v="18" actId="2696"/>
      <pc:docMkLst>
        <pc:docMk/>
      </pc:docMkLst>
      <pc:sldChg chg="del">
        <pc:chgData name="Lucey, Richard" userId="e52ee4fd-337e-41eb-849d-5a23341fad54" providerId="ADAL" clId="{3C8AD20D-27C8-4CEF-9784-7DA0BAEB32EB}" dt="2024-08-05T13:55:43.274" v="3" actId="2696"/>
        <pc:sldMkLst>
          <pc:docMk/>
          <pc:sldMk cId="530295696" sldId="3820"/>
        </pc:sldMkLst>
      </pc:sldChg>
      <pc:sldChg chg="del">
        <pc:chgData name="Lucey, Richard" userId="e52ee4fd-337e-41eb-849d-5a23341fad54" providerId="ADAL" clId="{3C8AD20D-27C8-4CEF-9784-7DA0BAEB32EB}" dt="2024-08-05T13:56:00.789" v="12" actId="2696"/>
        <pc:sldMkLst>
          <pc:docMk/>
          <pc:sldMk cId="2249806699" sldId="3823"/>
        </pc:sldMkLst>
      </pc:sldChg>
      <pc:sldChg chg="del">
        <pc:chgData name="Lucey, Richard" userId="e52ee4fd-337e-41eb-849d-5a23341fad54" providerId="ADAL" clId="{3C8AD20D-27C8-4CEF-9784-7DA0BAEB32EB}" dt="2024-08-05T13:56:04.169" v="18" actId="2696"/>
        <pc:sldMkLst>
          <pc:docMk/>
          <pc:sldMk cId="2078317770" sldId="3829"/>
        </pc:sldMkLst>
      </pc:sldChg>
      <pc:sldChg chg="del">
        <pc:chgData name="Lucey, Richard" userId="e52ee4fd-337e-41eb-849d-5a23341fad54" providerId="ADAL" clId="{3C8AD20D-27C8-4CEF-9784-7DA0BAEB32EB}" dt="2024-08-05T13:56:02.020" v="14" actId="2696"/>
        <pc:sldMkLst>
          <pc:docMk/>
          <pc:sldMk cId="15811199" sldId="3862"/>
        </pc:sldMkLst>
      </pc:sldChg>
      <pc:sldChg chg="del">
        <pc:chgData name="Lucey, Richard" userId="e52ee4fd-337e-41eb-849d-5a23341fad54" providerId="ADAL" clId="{3C8AD20D-27C8-4CEF-9784-7DA0BAEB32EB}" dt="2024-08-05T13:56:02.509" v="15" actId="2696"/>
        <pc:sldMkLst>
          <pc:docMk/>
          <pc:sldMk cId="1622398238" sldId="3863"/>
        </pc:sldMkLst>
      </pc:sldChg>
      <pc:sldChg chg="del">
        <pc:chgData name="Lucey, Richard" userId="e52ee4fd-337e-41eb-849d-5a23341fad54" providerId="ADAL" clId="{3C8AD20D-27C8-4CEF-9784-7DA0BAEB32EB}" dt="2024-08-05T13:56:03.031" v="16" actId="2696"/>
        <pc:sldMkLst>
          <pc:docMk/>
          <pc:sldMk cId="4123085517" sldId="3864"/>
        </pc:sldMkLst>
      </pc:sldChg>
      <pc:sldChg chg="del">
        <pc:chgData name="Lucey, Richard" userId="e52ee4fd-337e-41eb-849d-5a23341fad54" providerId="ADAL" clId="{3C8AD20D-27C8-4CEF-9784-7DA0BAEB32EB}" dt="2024-08-05T13:55:42.720" v="2" actId="2696"/>
        <pc:sldMkLst>
          <pc:docMk/>
          <pc:sldMk cId="1291258086" sldId="3874"/>
        </pc:sldMkLst>
      </pc:sldChg>
      <pc:sldChg chg="del">
        <pc:chgData name="Lucey, Richard" userId="e52ee4fd-337e-41eb-849d-5a23341fad54" providerId="ADAL" clId="{3C8AD20D-27C8-4CEF-9784-7DA0BAEB32EB}" dt="2024-08-05T13:56:00.089" v="11" actId="2696"/>
        <pc:sldMkLst>
          <pc:docMk/>
          <pc:sldMk cId="2650881814" sldId="3875"/>
        </pc:sldMkLst>
      </pc:sldChg>
      <pc:sldChg chg="del">
        <pc:chgData name="Lucey, Richard" userId="e52ee4fd-337e-41eb-849d-5a23341fad54" providerId="ADAL" clId="{3C8AD20D-27C8-4CEF-9784-7DA0BAEB32EB}" dt="2024-08-05T13:56:01.403" v="13" actId="2696"/>
        <pc:sldMkLst>
          <pc:docMk/>
          <pc:sldMk cId="372676687" sldId="3876"/>
        </pc:sldMkLst>
      </pc:sldChg>
      <pc:sldChg chg="del">
        <pc:chgData name="Lucey, Richard" userId="e52ee4fd-337e-41eb-849d-5a23341fad54" providerId="ADAL" clId="{3C8AD20D-27C8-4CEF-9784-7DA0BAEB32EB}" dt="2024-08-05T13:56:03.553" v="17" actId="2696"/>
        <pc:sldMkLst>
          <pc:docMk/>
          <pc:sldMk cId="2415851874" sldId="3877"/>
        </pc:sldMkLst>
      </pc:sldChg>
      <pc:sldChg chg="add">
        <pc:chgData name="Lucey, Richard" userId="e52ee4fd-337e-41eb-849d-5a23341fad54" providerId="ADAL" clId="{3C8AD20D-27C8-4CEF-9784-7DA0BAEB32EB}" dt="2024-08-05T13:55:39.178" v="0"/>
        <pc:sldMkLst>
          <pc:docMk/>
          <pc:sldMk cId="2498063209" sldId="5830"/>
        </pc:sldMkLst>
      </pc:sldChg>
      <pc:sldChg chg="add">
        <pc:chgData name="Lucey, Richard" userId="e52ee4fd-337e-41eb-849d-5a23341fad54" providerId="ADAL" clId="{3C8AD20D-27C8-4CEF-9784-7DA0BAEB32EB}" dt="2024-08-05T13:55:39.842" v="1"/>
        <pc:sldMkLst>
          <pc:docMk/>
          <pc:sldMk cId="829113117" sldId="5831"/>
        </pc:sldMkLst>
      </pc:sldChg>
      <pc:sldChg chg="add">
        <pc:chgData name="Lucey, Richard" userId="e52ee4fd-337e-41eb-849d-5a23341fad54" providerId="ADAL" clId="{3C8AD20D-27C8-4CEF-9784-7DA0BAEB32EB}" dt="2024-08-05T13:55:46.722" v="4"/>
        <pc:sldMkLst>
          <pc:docMk/>
          <pc:sldMk cId="725264820" sldId="5832"/>
        </pc:sldMkLst>
      </pc:sldChg>
      <pc:sldChg chg="add">
        <pc:chgData name="Lucey, Richard" userId="e52ee4fd-337e-41eb-849d-5a23341fad54" providerId="ADAL" clId="{3C8AD20D-27C8-4CEF-9784-7DA0BAEB32EB}" dt="2024-08-05T13:55:47.538" v="5"/>
        <pc:sldMkLst>
          <pc:docMk/>
          <pc:sldMk cId="2672927590" sldId="5833"/>
        </pc:sldMkLst>
      </pc:sldChg>
      <pc:sldChg chg="add">
        <pc:chgData name="Lucey, Richard" userId="e52ee4fd-337e-41eb-849d-5a23341fad54" providerId="ADAL" clId="{3C8AD20D-27C8-4CEF-9784-7DA0BAEB32EB}" dt="2024-08-05T13:55:48.261" v="6"/>
        <pc:sldMkLst>
          <pc:docMk/>
          <pc:sldMk cId="2801778748" sldId="5834"/>
        </pc:sldMkLst>
      </pc:sldChg>
      <pc:sldChg chg="add">
        <pc:chgData name="Lucey, Richard" userId="e52ee4fd-337e-41eb-849d-5a23341fad54" providerId="ADAL" clId="{3C8AD20D-27C8-4CEF-9784-7DA0BAEB32EB}" dt="2024-08-05T13:55:49.090" v="7"/>
        <pc:sldMkLst>
          <pc:docMk/>
          <pc:sldMk cId="1952539007" sldId="5835"/>
        </pc:sldMkLst>
      </pc:sldChg>
      <pc:sldChg chg="add">
        <pc:chgData name="Lucey, Richard" userId="e52ee4fd-337e-41eb-849d-5a23341fad54" providerId="ADAL" clId="{3C8AD20D-27C8-4CEF-9784-7DA0BAEB32EB}" dt="2024-08-05T13:55:52.405" v="8"/>
        <pc:sldMkLst>
          <pc:docMk/>
          <pc:sldMk cId="2867461345" sldId="5836"/>
        </pc:sldMkLst>
      </pc:sldChg>
      <pc:sldChg chg="add">
        <pc:chgData name="Lucey, Richard" userId="e52ee4fd-337e-41eb-849d-5a23341fad54" providerId="ADAL" clId="{3C8AD20D-27C8-4CEF-9784-7DA0BAEB32EB}" dt="2024-08-05T13:55:52.972" v="9"/>
        <pc:sldMkLst>
          <pc:docMk/>
          <pc:sldMk cId="250705248" sldId="5837"/>
        </pc:sldMkLst>
      </pc:sldChg>
      <pc:sldChg chg="add">
        <pc:chgData name="Lucey, Richard" userId="e52ee4fd-337e-41eb-849d-5a23341fad54" providerId="ADAL" clId="{3C8AD20D-27C8-4CEF-9784-7DA0BAEB32EB}" dt="2024-08-05T13:55:53.667" v="10"/>
        <pc:sldMkLst>
          <pc:docMk/>
          <pc:sldMk cId="4227219162" sldId="583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4970"/>
          </a:xfrm>
          <a:prstGeom prst="rect">
            <a:avLst/>
          </a:prstGeom>
        </p:spPr>
        <p:txBody>
          <a:bodyPr vert="horz" lIns="93970" tIns="46985" rIns="93970" bIns="46985"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4970"/>
          </a:xfrm>
          <a:prstGeom prst="rect">
            <a:avLst/>
          </a:prstGeom>
        </p:spPr>
        <p:txBody>
          <a:bodyPr vert="horz" lIns="93970" tIns="46985" rIns="93970" bIns="46985" rtlCol="0"/>
          <a:lstStyle>
            <a:lvl1pPr algn="r">
              <a:defRPr sz="1200"/>
            </a:lvl1pPr>
          </a:lstStyle>
          <a:p>
            <a:fld id="{3E52D411-FCD3-42E5-98C2-BDB2E96C930E}" type="datetimeFigureOut">
              <a:rPr lang="en-US" smtClean="0"/>
              <a:pPr/>
              <a:t>8/5/2024</a:t>
            </a:fld>
            <a:endParaRPr lang="en-US" dirty="0"/>
          </a:p>
        </p:txBody>
      </p:sp>
      <p:sp>
        <p:nvSpPr>
          <p:cNvPr id="4" name="Footer Placeholder 3"/>
          <p:cNvSpPr>
            <a:spLocks noGrp="1"/>
          </p:cNvSpPr>
          <p:nvPr>
            <p:ph type="ftr" sz="quarter" idx="2"/>
          </p:nvPr>
        </p:nvSpPr>
        <p:spPr>
          <a:xfrm>
            <a:off x="0" y="8842516"/>
            <a:ext cx="3043343" cy="464970"/>
          </a:xfrm>
          <a:prstGeom prst="rect">
            <a:avLst/>
          </a:prstGeom>
        </p:spPr>
        <p:txBody>
          <a:bodyPr vert="horz" lIns="93970" tIns="46985" rIns="93970" bIns="469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516"/>
            <a:ext cx="3043343" cy="464970"/>
          </a:xfrm>
          <a:prstGeom prst="rect">
            <a:avLst/>
          </a:prstGeom>
        </p:spPr>
        <p:txBody>
          <a:bodyPr vert="horz" lIns="93970" tIns="46985" rIns="93970" bIns="46985" rtlCol="0" anchor="b"/>
          <a:lstStyle>
            <a:lvl1pPr algn="r">
              <a:defRPr sz="1200"/>
            </a:lvl1pPr>
          </a:lstStyle>
          <a:p>
            <a:fld id="{A65F7353-7710-477D-AFFA-714D9B2C93ED}" type="slidenum">
              <a:rPr lang="en-US" smtClean="0"/>
              <a:pPr/>
              <a:t>‹#›</a:t>
            </a:fld>
            <a:endParaRPr lang="en-US" dirty="0"/>
          </a:p>
        </p:txBody>
      </p:sp>
    </p:spTree>
    <p:extLst>
      <p:ext uri="{BB962C8B-B14F-4D97-AF65-F5344CB8AC3E}">
        <p14:creationId xmlns:p14="http://schemas.microsoft.com/office/powerpoint/2010/main" val="3033613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970" tIns="46985" rIns="93970" bIns="46985"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970" tIns="46985" rIns="93970" bIns="46985" rtlCol="0"/>
          <a:lstStyle>
            <a:lvl1pPr algn="r">
              <a:defRPr sz="1200"/>
            </a:lvl1pPr>
          </a:lstStyle>
          <a:p>
            <a:fld id="{441D9D0A-A9A4-4CE3-BAAB-23A48590B893}" type="datetimeFigureOut">
              <a:rPr lang="en-US" smtClean="0"/>
              <a:pPr/>
              <a:t>8/5/2024</a:t>
            </a:fld>
            <a:endParaRPr lang="en-US" dirty="0"/>
          </a:p>
        </p:txBody>
      </p:sp>
      <p:sp>
        <p:nvSpPr>
          <p:cNvPr id="4" name="Slide Image Placeholder 3"/>
          <p:cNvSpPr>
            <a:spLocks noGrp="1" noRot="1" noChangeAspect="1"/>
          </p:cNvSpPr>
          <p:nvPr>
            <p:ph type="sldImg" idx="2"/>
          </p:nvPr>
        </p:nvSpPr>
        <p:spPr>
          <a:xfrm>
            <a:off x="406400" y="698500"/>
            <a:ext cx="6210300" cy="3492500"/>
          </a:xfrm>
          <a:prstGeom prst="rect">
            <a:avLst/>
          </a:prstGeom>
          <a:noFill/>
          <a:ln w="12700">
            <a:solidFill>
              <a:prstClr val="black"/>
            </a:solidFill>
          </a:ln>
        </p:spPr>
        <p:txBody>
          <a:bodyPr vert="horz" lIns="93970" tIns="46985" rIns="93970" bIns="46985" rtlCol="0" anchor="ctr"/>
          <a:lstStyle/>
          <a:p>
            <a:endParaRPr lang="en-US" dirty="0"/>
          </a:p>
        </p:txBody>
      </p:sp>
      <p:sp>
        <p:nvSpPr>
          <p:cNvPr id="5" name="Notes Placeholder 4"/>
          <p:cNvSpPr>
            <a:spLocks noGrp="1"/>
          </p:cNvSpPr>
          <p:nvPr>
            <p:ph type="body" sz="quarter" idx="3"/>
          </p:nvPr>
        </p:nvSpPr>
        <p:spPr>
          <a:xfrm>
            <a:off x="702310" y="4421826"/>
            <a:ext cx="5618480" cy="4189095"/>
          </a:xfrm>
          <a:prstGeom prst="rect">
            <a:avLst/>
          </a:prstGeom>
        </p:spPr>
        <p:txBody>
          <a:bodyPr vert="horz" lIns="93970" tIns="46985" rIns="93970" bIns="469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970" tIns="46985" rIns="93970" bIns="469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970" tIns="46985" rIns="93970" bIns="46985" rtlCol="0" anchor="b"/>
          <a:lstStyle>
            <a:lvl1pPr algn="r">
              <a:defRPr sz="1200"/>
            </a:lvl1pPr>
          </a:lstStyle>
          <a:p>
            <a:fld id="{D40CAB2E-FD2F-4A87-AFB3-0A0EA22F8EDB}" type="slidenum">
              <a:rPr lang="en-US" smtClean="0"/>
              <a:pPr/>
              <a:t>‹#›</a:t>
            </a:fld>
            <a:endParaRPr lang="en-US" dirty="0"/>
          </a:p>
        </p:txBody>
      </p:sp>
    </p:spTree>
    <p:extLst>
      <p:ext uri="{BB962C8B-B14F-4D97-AF65-F5344CB8AC3E}">
        <p14:creationId xmlns:p14="http://schemas.microsoft.com/office/powerpoint/2010/main" val="37201233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BODPf582MBw"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BODPf582MBw"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210300" cy="3492500"/>
          </a:xfrm>
        </p:spPr>
      </p:sp>
      <p:sp>
        <p:nvSpPr>
          <p:cNvPr id="5" name="Slide Number Placeholder 4"/>
          <p:cNvSpPr>
            <a:spLocks noGrp="1"/>
          </p:cNvSpPr>
          <p:nvPr>
            <p:ph type="sldNum" sz="quarter" idx="10"/>
          </p:nvPr>
        </p:nvSpPr>
        <p:spPr/>
        <p:txBody>
          <a:bodyPr/>
          <a:lstStyle/>
          <a:p>
            <a:pPr defTabSz="915772">
              <a:defRPr/>
            </a:pPr>
            <a:fld id="{D40CAB2E-FD2F-4A87-AFB3-0A0EA22F8EDB}" type="slidenum">
              <a:rPr lang="en-US">
                <a:solidFill>
                  <a:prstClr val="black"/>
                </a:solidFill>
                <a:latin typeface="Calibri"/>
              </a:rPr>
              <a:pPr defTabSz="915772">
                <a:defRPr/>
              </a:pPr>
              <a:t>1</a:t>
            </a:fld>
            <a:endParaRPr lang="en-US" dirty="0">
              <a:solidFill>
                <a:prstClr val="black"/>
              </a:solidFill>
              <a:latin typeface="Calibri"/>
            </a:endParaRPr>
          </a:p>
        </p:txBody>
      </p:sp>
    </p:spTree>
    <p:extLst>
      <p:ext uri="{BB962C8B-B14F-4D97-AF65-F5344CB8AC3E}">
        <p14:creationId xmlns:p14="http://schemas.microsoft.com/office/powerpoint/2010/main" val="3455109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In 2021, the use of hallucinogens in the past 12 months was 6.8% among college students, down from 8.6% in 2020.</a:t>
            </a: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In 2022, 5% of college students used an hallucinogen in the past year.</a:t>
            </a: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u="sng" dirty="0">
                <a:latin typeface="Calibri" panose="020F0502020204030204" pitchFamily="34" charset="0"/>
                <a:cs typeface="Calibri" panose="020F0502020204030204" pitchFamily="34" charset="0"/>
              </a:rPr>
              <a:t>Source</a:t>
            </a:r>
            <a:endParaRPr lang="en-US" u="none"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Patrick, M. E., </a:t>
            </a:r>
            <a:r>
              <a:rPr lang="en-US" sz="1200" kern="1200" dirty="0" err="1">
                <a:solidFill>
                  <a:schemeClr val="tx1"/>
                </a:solidFill>
                <a:effectLst/>
                <a:latin typeface="Calibri" panose="020F0502020204030204" pitchFamily="34" charset="0"/>
                <a:ea typeface="+mn-ea"/>
                <a:cs typeface="Calibri" panose="020F0502020204030204" pitchFamily="34" charset="0"/>
              </a:rPr>
              <a:t>Miech</a:t>
            </a:r>
            <a:r>
              <a:rPr lang="en-US" sz="1200" kern="1200" dirty="0">
                <a:solidFill>
                  <a:schemeClr val="tx1"/>
                </a:solidFill>
                <a:effectLst/>
                <a:latin typeface="Calibri" panose="020F0502020204030204" pitchFamily="34" charset="0"/>
                <a:ea typeface="+mn-ea"/>
                <a:cs typeface="Calibri" panose="020F0502020204030204" pitchFamily="34" charset="0"/>
              </a:rPr>
              <a:t>, R. A., Johnston, L. D., &amp; O’Malley, P. M. (2024). Monitoring the Future Panel Study annual report: National data on substance use among adults ages 19 to 65, 1976-2023.</a:t>
            </a: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Monitoring the Future Monograph Series. Ann Arbor, MI: Institute for Social Research, University of Michigan. Available at: https://monitoringthefuture.org/results/annual-reports/</a:t>
            </a: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92D731E-E1AE-F145-A26D-962805B18EC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628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Amphetamine use without a doctor’s prescription in the past 12 months was slightly higher among college students compared to noncollege young adults (4.8% vs. 2.6%).</a:t>
            </a: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solidFill>
                  <a:srgbClr val="FF0000"/>
                </a:solidFill>
                <a:latin typeface="Calibri" panose="020F0502020204030204" pitchFamily="34" charset="0"/>
                <a:cs typeface="Calibri" panose="020F0502020204030204" pitchFamily="34" charset="0"/>
              </a:rPr>
              <a:t>Misuse of Adderall was 3.6% (Ritalin was .2%).</a:t>
            </a: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u="sng" dirty="0">
                <a:latin typeface="Calibri" panose="020F0502020204030204" pitchFamily="34" charset="0"/>
                <a:cs typeface="Calibri" panose="020F0502020204030204" pitchFamily="34" charset="0"/>
              </a:rPr>
              <a:t>Source</a:t>
            </a:r>
            <a:endParaRPr lang="en-US" u="none"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Patrick, M. E., </a:t>
            </a:r>
            <a:r>
              <a:rPr lang="en-US" sz="1200" kern="1200" dirty="0" err="1">
                <a:solidFill>
                  <a:schemeClr val="tx1"/>
                </a:solidFill>
                <a:effectLst/>
                <a:latin typeface="Calibri" panose="020F0502020204030204" pitchFamily="34" charset="0"/>
                <a:ea typeface="+mn-ea"/>
                <a:cs typeface="Calibri" panose="020F0502020204030204" pitchFamily="34" charset="0"/>
              </a:rPr>
              <a:t>Miech</a:t>
            </a:r>
            <a:r>
              <a:rPr lang="en-US" sz="1200" kern="1200" dirty="0">
                <a:solidFill>
                  <a:schemeClr val="tx1"/>
                </a:solidFill>
                <a:effectLst/>
                <a:latin typeface="Calibri" panose="020F0502020204030204" pitchFamily="34" charset="0"/>
                <a:ea typeface="+mn-ea"/>
                <a:cs typeface="Calibri" panose="020F0502020204030204" pitchFamily="34" charset="0"/>
              </a:rPr>
              <a:t>, R. A., Johnston, L. D., &amp; O’Malley, P. M. (2024). Monitoring the Future Panel Study annual report: National data on substance use among adults ages 19 to 65, 1976-2023.</a:t>
            </a: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Monitoring the Future Monograph Series. Ann Arbor, MI: Institute for Social Research, University of Michigan. Available at: https://monitoringthefuture.org/results/annual-reports/</a:t>
            </a: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92D731E-E1AE-F145-A26D-962805B18EC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197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Cocaine use in the past 12 months was the same among college students and noncollege young adults (3.3%).</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u="sng" dirty="0">
                <a:latin typeface="Calibri" panose="020F0502020204030204" pitchFamily="34" charset="0"/>
                <a:cs typeface="Calibri" panose="020F0502020204030204" pitchFamily="34" charset="0"/>
              </a:rPr>
              <a:t>Source</a:t>
            </a:r>
            <a:endParaRPr lang="en-US" u="none"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Patrick, M. E., </a:t>
            </a:r>
            <a:r>
              <a:rPr lang="en-US" sz="1200" kern="1200" dirty="0" err="1">
                <a:solidFill>
                  <a:schemeClr val="tx1"/>
                </a:solidFill>
                <a:effectLst/>
                <a:latin typeface="Calibri" panose="020F0502020204030204" pitchFamily="34" charset="0"/>
                <a:ea typeface="+mn-ea"/>
                <a:cs typeface="Calibri" panose="020F0502020204030204" pitchFamily="34" charset="0"/>
              </a:rPr>
              <a:t>Miech</a:t>
            </a:r>
            <a:r>
              <a:rPr lang="en-US" sz="1200" kern="1200" dirty="0">
                <a:solidFill>
                  <a:schemeClr val="tx1"/>
                </a:solidFill>
                <a:effectLst/>
                <a:latin typeface="Calibri" panose="020F0502020204030204" pitchFamily="34" charset="0"/>
                <a:ea typeface="+mn-ea"/>
                <a:cs typeface="Calibri" panose="020F0502020204030204" pitchFamily="34" charset="0"/>
              </a:rPr>
              <a:t>, R. A., Johnston, L. D., &amp; O’Malley, P. M. (2024). Monitoring the Future Panel Study annual report: National data on substance use among adults ages 19 to 65, 1976-2023.</a:t>
            </a: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Monitoring the Future Monograph Series. Ann Arbor, MI: Institute for Social Research, University of Michigan. </a:t>
            </a:r>
            <a:r>
              <a:rPr lang="en-US" sz="1200" kern="1200">
                <a:solidFill>
                  <a:schemeClr val="tx1"/>
                </a:solidFill>
                <a:effectLst/>
                <a:latin typeface="Calibri" panose="020F0502020204030204" pitchFamily="34" charset="0"/>
                <a:ea typeface="+mn-ea"/>
                <a:cs typeface="Calibri" panose="020F0502020204030204" pitchFamily="34" charset="0"/>
              </a:rPr>
              <a:t>Available at: https://monitoringthefuture.org/results/annual-reports/</a:t>
            </a:r>
            <a:endParaRPr lang="en-US" sz="12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92D731E-E1AE-F145-A26D-962805B18EC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686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401638" y="695325"/>
            <a:ext cx="6208712" cy="3492500"/>
          </a:xfrm>
          <a:noFill/>
          <a:ln>
            <a:solidFill>
              <a:srgbClr val="000000"/>
            </a:solidFill>
            <a:miter lim="800000"/>
            <a:headEnd/>
            <a:tailEnd/>
          </a:ln>
        </p:spPr>
      </p:sp>
      <p:sp>
        <p:nvSpPr>
          <p:cNvPr id="28675" name="Notes Placeholder 2"/>
          <p:cNvSpPr>
            <a:spLocks noGrp="1"/>
          </p:cNvSpPr>
          <p:nvPr>
            <p:ph type="body" idx="1"/>
          </p:nvPr>
        </p:nvSpPr>
        <p:spPr>
          <a:xfrm>
            <a:off x="401638" y="4421826"/>
            <a:ext cx="6208712" cy="4189095"/>
          </a:xfrm>
          <a:noFill/>
          <a:ln/>
        </p:spPr>
        <p:txBody>
          <a:bodyPr/>
          <a:lstStyle/>
          <a:p>
            <a:pPr marL="180865" indent="-180865">
              <a:buFont typeface="Arial" panose="020B0604020202020204" pitchFamily="34" charset="0"/>
              <a:buChar char="•"/>
            </a:pPr>
            <a:r>
              <a:rPr lang="en-US" sz="1200" dirty="0">
                <a:latin typeface="Calibri" panose="020F0502020204030204" pitchFamily="34" charset="0"/>
                <a:cs typeface="Calibri" panose="020F0502020204030204" pitchFamily="34" charset="0"/>
              </a:rPr>
              <a:t>Based on approximately </a:t>
            </a:r>
            <a:r>
              <a:rPr lang="en-US" sz="1200" b="0" i="0" u="none" strike="noStrike" kern="1200" baseline="0" dirty="0">
                <a:solidFill>
                  <a:schemeClr val="tx1"/>
                </a:solidFill>
                <a:latin typeface="+mn-lt"/>
                <a:ea typeface="+mn-ea"/>
                <a:cs typeface="+mn-cs"/>
              </a:rPr>
              <a:t>24,473</a:t>
            </a:r>
            <a:r>
              <a:rPr lang="en-US" sz="1200" dirty="0">
                <a:latin typeface="Calibri" panose="020F0502020204030204" pitchFamily="34" charset="0"/>
                <a:cs typeface="Calibri" panose="020F0502020204030204" pitchFamily="34" charset="0"/>
              </a:rPr>
              <a:t> students at 38 schools.</a:t>
            </a:r>
          </a:p>
          <a:p>
            <a:pPr marL="180865" indent="-180865">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180865" indent="-180865">
              <a:buFont typeface="Arial" panose="020B0604020202020204" pitchFamily="34" charset="0"/>
              <a:buChar char="•"/>
            </a:pPr>
            <a:r>
              <a:rPr lang="en-US" sz="1200" dirty="0">
                <a:latin typeface="Calibri" panose="020F0502020204030204" pitchFamily="34" charset="0"/>
                <a:cs typeface="Calibri" panose="020F0502020204030204" pitchFamily="34" charset="0"/>
              </a:rPr>
              <a:t>College students appear to be under a great deal of stress, as shown by these indications of mental health.</a:t>
            </a:r>
          </a:p>
          <a:p>
            <a:pPr marL="180865" indent="-180865" defTabSz="964611">
              <a:buFont typeface="Arial" panose="020B0604020202020204" pitchFamily="34" charset="0"/>
              <a:buChar char="•"/>
              <a:defRPr/>
            </a:pPr>
            <a:r>
              <a:rPr lang="en-US" sz="1200" dirty="0">
                <a:latin typeface="Calibri" panose="020F0502020204030204" pitchFamily="34" charset="0"/>
                <a:ea typeface="Calibri"/>
                <a:cs typeface="Calibri" panose="020F0502020204030204" pitchFamily="34" charset="0"/>
              </a:rPr>
              <a:t>Young adults, including college students, have the highest behavioral health needs and the lowest rate of help-seeking behavior.</a:t>
            </a:r>
          </a:p>
          <a:p>
            <a:pPr marL="180865" indent="-180865" defTabSz="964611">
              <a:buFont typeface="Arial" panose="020B0604020202020204" pitchFamily="34" charset="0"/>
              <a:buChar char="•"/>
              <a:defRPr/>
            </a:pPr>
            <a:r>
              <a:rPr lang="en-US" sz="1200" dirty="0">
                <a:latin typeface="Calibri" panose="020F0502020204030204" pitchFamily="34" charset="0"/>
                <a:cs typeface="Calibri" panose="020F0502020204030204" pitchFamily="34" charset="0"/>
              </a:rPr>
              <a:t>Rates of mental illness vary by race or ethnicity, but like substance abuse, these are universal problems that we need to address through culturally appropriate measures.</a:t>
            </a:r>
          </a:p>
          <a:p>
            <a:pPr marL="180865" indent="-180865" defTabSz="964611">
              <a:buFont typeface="Arial" panose="020B0604020202020204" pitchFamily="34" charset="0"/>
              <a:buChar char="•"/>
              <a:defRPr/>
            </a:pPr>
            <a:r>
              <a:rPr lang="en-US" sz="1200" dirty="0">
                <a:latin typeface="Calibri" panose="020F0502020204030204" pitchFamily="34" charset="0"/>
                <a:cs typeface="Calibri" panose="020F0502020204030204" pitchFamily="34" charset="0"/>
              </a:rPr>
              <a:t>The mental health status of college students is one of the factors influencing—and being influenced by—alcohol and drug use. (Use alcohol or other drugs because they are depressed or have anxiety; yet, they are depressed and have anxiety when they use alcohol or other drugs.)</a:t>
            </a:r>
          </a:p>
          <a:p>
            <a:pPr marL="180865" indent="-180865" defTabSz="964611">
              <a:buFont typeface="Arial" panose="020B0604020202020204" pitchFamily="34" charset="0"/>
              <a:buChar char="•"/>
              <a:defRPr/>
            </a:pPr>
            <a:endParaRPr lang="en-US" sz="1200" dirty="0">
              <a:latin typeface="Calibri" panose="020F0502020204030204" pitchFamily="34" charset="0"/>
              <a:cs typeface="Calibri" panose="020F0502020204030204" pitchFamily="34" charset="0"/>
            </a:endParaRPr>
          </a:p>
          <a:p>
            <a:r>
              <a:rPr lang="en-US" sz="1200" b="0" u="sng" dirty="0">
                <a:latin typeface="Calibri" panose="020F0502020204030204" pitchFamily="34" charset="0"/>
                <a:cs typeface="Calibri" panose="020F0502020204030204" pitchFamily="34" charset="0"/>
              </a:rPr>
              <a:t>Source</a:t>
            </a:r>
          </a:p>
          <a:p>
            <a:r>
              <a:rPr lang="en-US" sz="1200" dirty="0">
                <a:latin typeface="Calibri" panose="020F0502020204030204" pitchFamily="34" charset="0"/>
                <a:cs typeface="Calibri" panose="020F0502020204030204" pitchFamily="34" charset="0"/>
              </a:rPr>
              <a:t>American College Health Association. </a:t>
            </a:r>
            <a:r>
              <a:rPr lang="en-US" sz="1200" i="1" dirty="0">
                <a:latin typeface="Calibri" panose="020F0502020204030204" pitchFamily="34" charset="0"/>
                <a:cs typeface="Calibri" panose="020F0502020204030204" pitchFamily="34" charset="0"/>
              </a:rPr>
              <a:t>Reference Group Data Report—Fall 2023</a:t>
            </a:r>
            <a:r>
              <a:rPr lang="en-US" sz="1200" dirty="0">
                <a:latin typeface="Calibri" panose="020F0502020204030204" pitchFamily="34" charset="0"/>
                <a:cs typeface="Calibri" panose="020F0502020204030204" pitchFamily="34" charset="0"/>
              </a:rPr>
              <a:t>.</a:t>
            </a:r>
          </a:p>
        </p:txBody>
      </p:sp>
      <p:sp>
        <p:nvSpPr>
          <p:cNvPr id="2" name="Slide Number Placeholder 1"/>
          <p:cNvSpPr>
            <a:spLocks noGrp="1"/>
          </p:cNvSpPr>
          <p:nvPr>
            <p:ph type="sldNum" sz="quarter" idx="10"/>
          </p:nvPr>
        </p:nvSpPr>
        <p:spPr/>
        <p:txBody>
          <a:bodyPr/>
          <a:lstStyle/>
          <a:p>
            <a:pPr marL="0" marR="0" lvl="0" indent="0" algn="r" defTabSz="949930"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993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4035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210300" cy="3492500"/>
          </a:xfrm>
        </p:spPr>
      </p:sp>
      <p:sp>
        <p:nvSpPr>
          <p:cNvPr id="3" name="Notes Placeholder 2"/>
          <p:cNvSpPr>
            <a:spLocks noGrp="1"/>
          </p:cNvSpPr>
          <p:nvPr>
            <p:ph type="body" idx="1"/>
          </p:nvPr>
        </p:nvSpPr>
        <p:spPr>
          <a:xfrm>
            <a:off x="401638" y="4421826"/>
            <a:ext cx="6210300" cy="4189095"/>
          </a:xfrm>
        </p:spPr>
        <p:txBody>
          <a:bodyPr/>
          <a:lstStyle/>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18-25 age group has some of the highest rates of drug use and lowest rates of seeking help.</a:t>
            </a: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College students make up a significant percentage of this age group.</a:t>
            </a: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DEA filling a gap in the prevention landscape with its portfolio of resources that started in 2016.</a:t>
            </a:r>
          </a:p>
        </p:txBody>
      </p:sp>
      <p:sp>
        <p:nvSpPr>
          <p:cNvPr id="4" name="Slide Number Placeholder 3"/>
          <p:cNvSpPr>
            <a:spLocks noGrp="1"/>
          </p:cNvSpPr>
          <p:nvPr>
            <p:ph type="sldNum" sz="quarter" idx="10"/>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4F5A7446-CD6F-4034-9671-AC67FA60200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3360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dirty="0">
                <a:latin typeface="+mn-lt"/>
              </a:rPr>
              <a:t>The strategic planning guide walks higher education prevention professionals through how to use the SPF to plan and implement their prevention efforts. </a:t>
            </a:r>
          </a:p>
          <a:p>
            <a:pPr>
              <a:spcBef>
                <a:spcPts val="0"/>
              </a:spcBef>
            </a:pPr>
            <a:endParaRPr lang="en-US" sz="1200" dirty="0">
              <a:latin typeface="+mn-lt"/>
            </a:endParaRPr>
          </a:p>
          <a:p>
            <a:pPr>
              <a:spcBef>
                <a:spcPts val="0"/>
              </a:spcBef>
            </a:pPr>
            <a:r>
              <a:rPr lang="en-US" altLang="en-US" sz="1200" dirty="0">
                <a:latin typeface="+mn-lt"/>
              </a:rPr>
              <a:t>Explain that the SPF answers the question, </a:t>
            </a:r>
            <a:r>
              <a:rPr lang="ja-JP" altLang="en-US" sz="1200" dirty="0">
                <a:latin typeface="+mn-lt"/>
              </a:rPr>
              <a:t>“</a:t>
            </a:r>
            <a:r>
              <a:rPr lang="en-US" altLang="ja-JP" sz="1200" i="1" dirty="0">
                <a:latin typeface="+mn-lt"/>
                <a:cs typeface="Arial" panose="020B0604020202020204" pitchFamily="34" charset="0"/>
              </a:rPr>
              <a:t>How will we do drug misuse prevention effectively on college campuses</a:t>
            </a:r>
            <a:r>
              <a:rPr lang="en-US" altLang="ja-JP" sz="1200" dirty="0">
                <a:latin typeface="+mn-lt"/>
                <a:cs typeface="Arial" panose="020B0604020202020204" pitchFamily="34" charset="0"/>
              </a:rPr>
              <a:t>?</a:t>
            </a:r>
            <a:r>
              <a:rPr lang="ja-JP" altLang="en-US" sz="1200" dirty="0">
                <a:latin typeface="+mn-lt"/>
              </a:rPr>
              <a:t>” </a:t>
            </a:r>
            <a:r>
              <a:rPr lang="en-US" altLang="ja-JP" sz="1200" dirty="0">
                <a:latin typeface="+mn-lt"/>
              </a:rPr>
              <a:t>It provides us with the tools to be the “Grandmaster of Prevention” on your campus.</a:t>
            </a:r>
          </a:p>
          <a:p>
            <a:pPr>
              <a:spcBef>
                <a:spcPts val="0"/>
              </a:spcBef>
              <a:buFont typeface="Symbol" panose="05050102010706020507" pitchFamily="18" charset="2"/>
              <a:buChar char=""/>
            </a:pPr>
            <a:endParaRPr lang="en-US" altLang="en-US" sz="1200" dirty="0">
              <a:latin typeface="+mn-lt"/>
            </a:endParaRPr>
          </a:p>
          <a:p>
            <a:pPr>
              <a:spcBef>
                <a:spcPts val="0"/>
              </a:spcBef>
            </a:pPr>
            <a:r>
              <a:rPr lang="en-US" altLang="en-US" sz="1200" dirty="0">
                <a:latin typeface="+mn-lt"/>
              </a:rPr>
              <a:t>Share that practitioners often feel an urgent need to implement immediate solutions to the pressing substance misuse problems facing their communities. But research and experience have shown that prevention must begin with an understanding of these complex behavioral health problems within their complex environmental contexts; only then can communities establish and implement effective plans to address substance misuse. </a:t>
            </a:r>
          </a:p>
          <a:p>
            <a:pPr>
              <a:spcBef>
                <a:spcPts val="0"/>
              </a:spcBef>
            </a:pPr>
            <a:endParaRPr lang="en-US" altLang="en-US" sz="1200" dirty="0">
              <a:latin typeface="+mn-lt"/>
            </a:endParaRPr>
          </a:p>
          <a:p>
            <a:pPr>
              <a:spcBef>
                <a:spcPts val="0"/>
              </a:spcBef>
            </a:pPr>
            <a:r>
              <a:rPr lang="en-US" altLang="en-US" sz="1200" dirty="0">
                <a:latin typeface="+mn-lt"/>
              </a:rPr>
              <a:t>To facilitate this understanding, SAMHSA developed the Strategic Prevention Framework (SPF). The five steps and two guiding principles of the SPF offer prevention practitioners a comprehensive approach to understanding and addressing the substance misuse and related behavioral health problems. The five steps include: assessment, capacity building, planning, implementation, and evaluation. </a:t>
            </a:r>
            <a:r>
              <a:rPr lang="en-US" sz="1200" dirty="0">
                <a:latin typeface="+mn-lt"/>
              </a:rPr>
              <a:t>All of the steps are guided by two central principles—</a:t>
            </a:r>
            <a:r>
              <a:rPr lang="en-US" sz="1200" i="1" dirty="0">
                <a:latin typeface="+mn-lt"/>
              </a:rPr>
              <a:t>cultural competence </a:t>
            </a:r>
            <a:r>
              <a:rPr lang="en-US" sz="1200" dirty="0">
                <a:latin typeface="+mn-lt"/>
              </a:rPr>
              <a:t>and </a:t>
            </a:r>
            <a:r>
              <a:rPr lang="en-US" sz="1200" i="1" dirty="0">
                <a:latin typeface="+mn-lt"/>
              </a:rPr>
              <a:t>sustainability</a:t>
            </a:r>
            <a:r>
              <a:rPr lang="en-US" sz="1200" dirty="0">
                <a:latin typeface="+mn-lt"/>
              </a:rPr>
              <a:t>—which should be integrated into each step of the SPF. </a:t>
            </a:r>
          </a:p>
          <a:p>
            <a:pPr>
              <a:spcBef>
                <a:spcPts val="0"/>
              </a:spcBef>
            </a:pPr>
            <a:endParaRPr lang="en-US" altLang="en-US" sz="1200" dirty="0">
              <a:latin typeface="+mn-lt"/>
            </a:endParaRPr>
          </a:p>
          <a:p>
            <a:pPr>
              <a:spcBef>
                <a:spcPts val="0"/>
              </a:spcBef>
            </a:pPr>
            <a:r>
              <a:rPr lang="en-US" sz="1200" i="1" dirty="0">
                <a:latin typeface="+mn-lt"/>
              </a:rPr>
              <a:t>Cultural competence </a:t>
            </a:r>
            <a:r>
              <a:rPr lang="en-US" sz="1200" dirty="0">
                <a:latin typeface="+mn-lt"/>
              </a:rPr>
              <a:t>describes the ability of an individual or organization to interact effectively with members of diverse population groups. At a college or university, this means understanding that specific student communities on your campus may have very different ways of thinking about and understanding a substance misuse issue. This must be taken in account when working on each step of the SPF.</a:t>
            </a:r>
          </a:p>
          <a:p>
            <a:pPr>
              <a:spcBef>
                <a:spcPts val="0"/>
              </a:spcBef>
            </a:pPr>
            <a:endParaRPr lang="en-US" altLang="en-US" sz="1200" dirty="0">
              <a:latin typeface="+mn-lt"/>
            </a:endParaRPr>
          </a:p>
          <a:p>
            <a:pPr>
              <a:spcBef>
                <a:spcPts val="0"/>
              </a:spcBef>
            </a:pPr>
            <a:r>
              <a:rPr lang="en-US" sz="1200" dirty="0">
                <a:latin typeface="+mn-lt"/>
              </a:rPr>
              <a:t>Equally important is the concept of </a:t>
            </a:r>
            <a:r>
              <a:rPr lang="en-US" sz="1200" i="1" dirty="0">
                <a:latin typeface="+mn-lt"/>
              </a:rPr>
              <a:t>sustainability, </a:t>
            </a:r>
            <a:r>
              <a:rPr lang="en-US" sz="1200" dirty="0">
                <a:latin typeface="+mn-lt"/>
              </a:rPr>
              <a:t>or the process of building an adaptive and effective system that achieves and maintains desired long-term results. To break the cycle of “one-off” programs and campaigns on your campus, working on sustainability is essential during each step of the SPF. </a:t>
            </a:r>
          </a:p>
          <a:p>
            <a:pPr>
              <a:spcBef>
                <a:spcPts val="0"/>
              </a:spcBef>
            </a:pPr>
            <a:endParaRPr lang="en-US" altLang="en-US" sz="1200" dirty="0">
              <a:latin typeface="+mn-lt"/>
            </a:endParaRPr>
          </a:p>
          <a:p>
            <a:pPr>
              <a:spcBef>
                <a:spcPts val="0"/>
              </a:spcBef>
            </a:pPr>
            <a:r>
              <a:rPr lang="en-US" altLang="en-US" sz="1200" dirty="0">
                <a:latin typeface="+mn-lt"/>
              </a:rPr>
              <a:t>** Point out the “Chapter” banner at the top right. As we move through the steps of the SPF, this will indicate the corresponding chapter in the new planning guide!</a:t>
            </a:r>
          </a:p>
        </p:txBody>
      </p:sp>
      <p:sp>
        <p:nvSpPr>
          <p:cNvPr id="4" name="Slide Number Placeholder 3"/>
          <p:cNvSpPr>
            <a:spLocks noGrp="1"/>
          </p:cNvSpPr>
          <p:nvPr>
            <p:ph type="sldNum" sz="quarter" idx="5"/>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E619DAA3-EDF6-9749-A2B5-29140CBBD55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9437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400" dirty="0"/>
              <a:t>The publication guides readers through a process that answers the following questions:</a:t>
            </a:r>
          </a:p>
          <a:p>
            <a:pPr marL="641040" lvl="1" indent="-183154">
              <a:spcBef>
                <a:spcPct val="0"/>
              </a:spcBef>
              <a:buFont typeface="Arial" panose="020B0604020202020204" pitchFamily="34" charset="0"/>
              <a:buChar char="•"/>
            </a:pPr>
            <a:r>
              <a:rPr lang="en-US" sz="1400" dirty="0"/>
              <a:t>What is the drug problem I am working to address?</a:t>
            </a:r>
          </a:p>
          <a:p>
            <a:pPr marL="641040" lvl="1" indent="-183154">
              <a:spcBef>
                <a:spcPct val="0"/>
              </a:spcBef>
              <a:buFont typeface="Arial" panose="020B0604020202020204" pitchFamily="34" charset="0"/>
              <a:buChar char="•"/>
            </a:pPr>
            <a:r>
              <a:rPr lang="en-US" sz="1400" dirty="0"/>
              <a:t>What do I have to work with?</a:t>
            </a:r>
          </a:p>
          <a:p>
            <a:pPr marL="641040" lvl="1" indent="-183154">
              <a:spcBef>
                <a:spcPct val="0"/>
              </a:spcBef>
              <a:buFont typeface="Arial" panose="020B0604020202020204" pitchFamily="34" charset="0"/>
              <a:buChar char="•"/>
            </a:pPr>
            <a:r>
              <a:rPr lang="en-US" sz="1400" dirty="0"/>
              <a:t>What should I do, and how should I do it?</a:t>
            </a:r>
          </a:p>
          <a:p>
            <a:pPr marL="641040" lvl="1" indent="-183154">
              <a:spcBef>
                <a:spcPct val="0"/>
              </a:spcBef>
              <a:buFont typeface="Arial" panose="020B0604020202020204" pitchFamily="34" charset="0"/>
              <a:buChar char="•"/>
            </a:pPr>
            <a:r>
              <a:rPr lang="en-US" sz="1400" dirty="0"/>
              <a:t>How can I put my plan into action?</a:t>
            </a:r>
          </a:p>
          <a:p>
            <a:pPr marL="641040" lvl="1" indent="-183154">
              <a:spcBef>
                <a:spcPct val="0"/>
              </a:spcBef>
              <a:buFont typeface="Arial" panose="020B0604020202020204" pitchFamily="34" charset="0"/>
              <a:buChar char="•"/>
            </a:pPr>
            <a:r>
              <a:rPr lang="en-US" sz="1400" dirty="0"/>
              <a:t>Is my plan succeeding?</a:t>
            </a:r>
          </a:p>
        </p:txBody>
      </p:sp>
      <p:sp>
        <p:nvSpPr>
          <p:cNvPr id="4" name="Slide Number Placeholder 3"/>
          <p:cNvSpPr>
            <a:spLocks noGrp="1"/>
          </p:cNvSpPr>
          <p:nvPr>
            <p:ph type="sldNum" sz="quarter" idx="5"/>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E619DAA3-EDF6-9749-A2B5-29140CBBD55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43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that there are many advantages to using the SPF, including those listed on the slide. </a:t>
            </a:r>
          </a:p>
          <a:p>
            <a:endParaRPr lang="en-US" dirty="0"/>
          </a:p>
          <a:p>
            <a:pPr marL="171707" indent="-171707" defTabSz="915772">
              <a:buFont typeface="Arial" panose="020B0604020202020204" pitchFamily="34" charset="0"/>
              <a:buChar char="•"/>
              <a:defRPr/>
            </a:pPr>
            <a:r>
              <a:rPr lang="en-US" b="1" dirty="0"/>
              <a:t>It is data-driven</a:t>
            </a:r>
            <a:r>
              <a:rPr lang="en-US" dirty="0"/>
              <a:t>.</a:t>
            </a:r>
            <a:r>
              <a:rPr lang="en-US" i="1" dirty="0"/>
              <a:t> </a:t>
            </a:r>
            <a:r>
              <a:rPr lang="en-US" dirty="0"/>
              <a:t>The SPF is designed to help practitioners gather and use data to guide all prevention decisions—from identifying which substance misuse problems to address in their communities, to choosing the most appropriate ways to address these problems, to determining whether communities are making progress.</a:t>
            </a:r>
          </a:p>
          <a:p>
            <a:pPr defTabSz="915772">
              <a:defRPr/>
            </a:pPr>
            <a:endParaRPr lang="en-US" dirty="0"/>
          </a:p>
          <a:p>
            <a:pPr marL="171707" indent="-171707">
              <a:buFont typeface="Arial" panose="020B0604020202020204" pitchFamily="34" charset="0"/>
              <a:buChar char="•"/>
            </a:pPr>
            <a:r>
              <a:rPr lang="en-US" b="1" dirty="0"/>
              <a:t>It is dynamic and iterative</a:t>
            </a:r>
            <a:r>
              <a:rPr lang="en-US" dirty="0"/>
              <a:t>.</a:t>
            </a:r>
            <a:r>
              <a:rPr lang="en-US" i="1" dirty="0"/>
              <a:t> </a:t>
            </a:r>
            <a:r>
              <a:rPr lang="en-US" dirty="0"/>
              <a:t>Assessment is the starting point of the SPF process, but practitioners will return to this step again and again as their community’s substance misuse problems and capacities evolve. Communities may also engage in activities related to multiple steps simultaneously. For example, practitioners may need to find and mobilize additional capacity to support implementation once a program or practice is underway. For these reasons, the SPF is a </a:t>
            </a:r>
            <a:r>
              <a:rPr lang="en-US" i="1" dirty="0"/>
              <a:t>circular </a:t>
            </a:r>
            <a:r>
              <a:rPr lang="en-US" dirty="0"/>
              <a:t>rather than a linear model.</a:t>
            </a:r>
          </a:p>
          <a:p>
            <a:endParaRPr lang="en-US" dirty="0"/>
          </a:p>
          <a:p>
            <a:pPr marL="171707" indent="-171707">
              <a:buFont typeface="Arial" panose="020B0604020202020204" pitchFamily="34" charset="0"/>
              <a:buChar char="•"/>
            </a:pPr>
            <a:r>
              <a:rPr lang="en-US" b="1" dirty="0"/>
              <a:t>It relies on and encourages a team approach</a:t>
            </a:r>
            <a:r>
              <a:rPr lang="en-US" dirty="0"/>
              <a:t>:</a:t>
            </a:r>
            <a:r>
              <a:rPr lang="en-US" i="1" dirty="0"/>
              <a:t> </a:t>
            </a:r>
            <a:r>
              <a:rPr lang="en-US" dirty="0"/>
              <a:t>Each step of the SPF requires—and greatly benefits from—the participation of diverse community partners. The individuals and institutions involved in prevention efforts may change as the initiative evolves, but the need for prevention partners will remain constant.</a:t>
            </a:r>
          </a:p>
          <a:p>
            <a:endParaRPr lang="en-US" dirty="0"/>
          </a:p>
          <a:p>
            <a:endParaRPr lang="en-IN" dirty="0"/>
          </a:p>
        </p:txBody>
      </p:sp>
      <p:sp>
        <p:nvSpPr>
          <p:cNvPr id="4" name="Slide Number Placeholder 3"/>
          <p:cNvSpPr>
            <a:spLocks noGrp="1"/>
          </p:cNvSpPr>
          <p:nvPr>
            <p:ph type="sldNum" sz="quarter" idx="10"/>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E619DAA3-EDF6-9749-A2B5-29140CBBD55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9176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rPr>
              <a:t>When we talked with campus-based professionals from around the country, they told us they needed current publications and guidance documents to support them in their work. As I started thinking about what DEA might be able to offer, I kept coming back to the Strategic Prevention Framework. Now the SPF has been around for about 25 years, but what didn’t exist was a publication that exclusively tied the SPF to prevention on college campuses and in their surrounding communities.</a:t>
            </a:r>
          </a:p>
          <a:p>
            <a:endParaRPr lang="en-US" dirty="0"/>
          </a:p>
          <a:p>
            <a:endParaRPr lang="en-IN" dirty="0"/>
          </a:p>
        </p:txBody>
      </p:sp>
      <p:sp>
        <p:nvSpPr>
          <p:cNvPr id="4" name="Slide Number Placeholder 3"/>
          <p:cNvSpPr>
            <a:spLocks noGrp="1"/>
          </p:cNvSpPr>
          <p:nvPr>
            <p:ph type="sldNum" sz="quarter" idx="10"/>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E619DAA3-EDF6-9749-A2B5-29140CBBD55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735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210300" cy="3492500"/>
          </a:xfrm>
        </p:spPr>
      </p:sp>
      <p:sp>
        <p:nvSpPr>
          <p:cNvPr id="5" name="Slide Number Placeholder 4"/>
          <p:cNvSpPr>
            <a:spLocks noGrp="1"/>
          </p:cNvSpPr>
          <p:nvPr>
            <p:ph type="sldNum" sz="quarter" idx="10"/>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858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210300" cy="3492500"/>
          </a:xfrm>
        </p:spPr>
      </p:sp>
      <p:sp>
        <p:nvSpPr>
          <p:cNvPr id="3" name="Notes Placeholder 2"/>
          <p:cNvSpPr>
            <a:spLocks noGrp="1"/>
          </p:cNvSpPr>
          <p:nvPr>
            <p:ph type="body" idx="1"/>
          </p:nvPr>
        </p:nvSpPr>
        <p:spPr>
          <a:xfrm>
            <a:off x="702310" y="4421826"/>
            <a:ext cx="5618480" cy="2366323"/>
          </a:xfrm>
        </p:spPr>
        <p:txBody>
          <a:bodyPr/>
          <a:lstStyle/>
          <a:p>
            <a:pPr marL="171707" indent="-171707">
              <a:buFont typeface="Arial" panose="020B0604020202020204" pitchFamily="34" charset="0"/>
              <a:buChar char="•"/>
            </a:pPr>
            <a:r>
              <a:rPr lang="en-US" dirty="0">
                <a:latin typeface="Calibri" panose="020F0502020204030204" pitchFamily="34" charset="0"/>
              </a:rPr>
              <a:t>8:00am – 8:05am: Welcome and Introductions (Rich, Allison)</a:t>
            </a:r>
          </a:p>
          <a:p>
            <a:pPr marL="171707" indent="-171707">
              <a:buFont typeface="Arial" panose="020B0604020202020204" pitchFamily="34" charset="0"/>
              <a:buChar char="•"/>
            </a:pPr>
            <a:r>
              <a:rPr lang="en-US" dirty="0">
                <a:latin typeface="Calibri" panose="020F0502020204030204" pitchFamily="34" charset="0"/>
              </a:rPr>
              <a:t>8:05am – 8:10am: Disclaimers, Agenda, and Learning Objective (Allison)</a:t>
            </a:r>
          </a:p>
          <a:p>
            <a:pPr marL="171707" indent="-171707">
              <a:buFont typeface="Arial" panose="020B0604020202020204" pitchFamily="34" charset="0"/>
              <a:buChar char="•"/>
            </a:pPr>
            <a:r>
              <a:rPr lang="en-US" dirty="0">
                <a:latin typeface="Calibri" panose="020F0502020204030204" pitchFamily="34" charset="0"/>
              </a:rPr>
              <a:t>8:10am – 8:15am: DEA in the Prevention Space (Rich)</a:t>
            </a:r>
          </a:p>
          <a:p>
            <a:pPr marL="171707" marR="0" lvl="0" indent="-17170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rPr>
              <a:t>8:15am – 8:30am: Drug Use Rates Among College Students (Rich)</a:t>
            </a:r>
          </a:p>
          <a:p>
            <a:pPr marL="171707" marR="0" lvl="0" indent="-17170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rPr>
              <a:t>8:30am – 8:45am: Prevention with Purpose Strategic Planning Guide (Rich)</a:t>
            </a:r>
          </a:p>
          <a:p>
            <a:pPr marL="171707" marR="0" lvl="0" indent="-17170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rPr>
              <a:t>8:45am – 9:00am: Highlighting Culture Across the SPF (Allison)</a:t>
            </a:r>
          </a:p>
          <a:p>
            <a:pPr marL="171707" indent="-171707">
              <a:buFont typeface="Arial" panose="020B0604020202020204" pitchFamily="34" charset="0"/>
              <a:buChar char="•"/>
            </a:pPr>
            <a:r>
              <a:rPr lang="en-US" dirty="0">
                <a:latin typeface="Calibri" panose="020F0502020204030204" pitchFamily="34" charset="0"/>
              </a:rPr>
              <a:t>9:00am – 9:10am: Prevention Success During Times of Disruption (Rich)</a:t>
            </a:r>
          </a:p>
          <a:p>
            <a:pPr marL="171707" indent="-171707">
              <a:buFont typeface="Arial" panose="020B0604020202020204" pitchFamily="34" charset="0"/>
              <a:buChar char="•"/>
            </a:pPr>
            <a:r>
              <a:rPr lang="en-US" dirty="0">
                <a:latin typeface="Calibri" panose="020F0502020204030204" pitchFamily="34" charset="0"/>
              </a:rPr>
              <a:t>9:10am – 9:15am: DEA’s Prevention Resources (Rich)</a:t>
            </a:r>
          </a:p>
          <a:p>
            <a:pPr marL="171707" indent="-171707">
              <a:buFont typeface="Arial" panose="020B0604020202020204" pitchFamily="34" charset="0"/>
              <a:buChar char="•"/>
            </a:pPr>
            <a:r>
              <a:rPr lang="en-US" dirty="0">
                <a:latin typeface="Calibri" panose="020F0502020204030204" pitchFamily="34" charset="0"/>
              </a:rPr>
              <a:t>9:15am – 9:30am: Q&amp;A/Discussion (Rich, Allison)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A7446-CD6F-4034-9671-AC67FA6020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753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210300" cy="3492500"/>
          </a:xfrm>
        </p:spPr>
      </p:sp>
      <p:sp>
        <p:nvSpPr>
          <p:cNvPr id="5" name="Slide Number Placeholder 4"/>
          <p:cNvSpPr>
            <a:spLocks noGrp="1"/>
          </p:cNvSpPr>
          <p:nvPr>
            <p:ph type="sldNum" sz="quarter" idx="10"/>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7335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210300" cy="3492500"/>
          </a:xfrm>
        </p:spPr>
      </p:sp>
      <p:sp>
        <p:nvSpPr>
          <p:cNvPr id="5" name="Slide Number Placeholder 4"/>
          <p:cNvSpPr>
            <a:spLocks noGrp="1"/>
          </p:cNvSpPr>
          <p:nvPr>
            <p:ph type="sldNum" sz="quarter" idx="10"/>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4765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b="0" i="0" dirty="0">
                <a:solidFill>
                  <a:srgbClr val="000000"/>
                </a:solidFill>
                <a:effectLst/>
                <a:latin typeface="Times New Roman" panose="02020603050405020304" pitchFamily="18" charset="0"/>
              </a:rPr>
              <a:t>Will discuss the importance of sustainability and cultural competence across the lifespan of the SPF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0952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6331" indent="-176331">
              <a:buFont typeface="Arial" panose="020B0604020202020204" pitchFamily="34" charset="0"/>
              <a:buChar char="•"/>
            </a:pPr>
            <a:r>
              <a:rPr lang="en-US" dirty="0"/>
              <a:t>Will discuss staffing pipeline – making sure we’re intentionally recruiting diverse learners to create a diverse workforce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3870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6331" indent="-176331">
              <a:buFont typeface="Arial" panose="020B0604020202020204" pitchFamily="34" charset="0"/>
              <a:buChar char="•"/>
            </a:pPr>
            <a:r>
              <a:rPr lang="en-US" dirty="0"/>
              <a:t>Will discuss disparities in health care, such as access to treatment and experiences of patients/clients of color; experiences of student at Howard University doing collegiate recovery programming.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446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6331" indent="-176331">
              <a:buFont typeface="Arial" panose="020B0604020202020204" pitchFamily="34" charset="0"/>
              <a:buChar char="•"/>
            </a:pPr>
            <a:r>
              <a:rPr lang="en-US" dirty="0"/>
              <a:t>Will share about the experience of Dr. </a:t>
            </a:r>
            <a:r>
              <a:rPr lang="en-US" dirty="0" err="1"/>
              <a:t>Kizzmekia</a:t>
            </a:r>
            <a:r>
              <a:rPr lang="en-US" dirty="0"/>
              <a:t> “Kizzy” Corbett (who helped to develop Moderna’s vaccine) and the role cultural competence plays at the intersection of higher ed and public health.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0919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a:lnSpc>
                <a:spcPct val="107000"/>
              </a:lnSpc>
              <a:spcBef>
                <a:spcPts val="0"/>
              </a:spcBef>
              <a:spcAft>
                <a:spcPts val="800"/>
              </a:spcAft>
            </a:pPr>
            <a:r>
              <a:rPr lang="en-US" sz="1800" kern="100" dirty="0">
                <a:solidFill>
                  <a:srgbClr val="0F0F0F"/>
                </a:solidFill>
                <a:effectLst/>
                <a:latin typeface="Arial" panose="020B0604020202020204" pitchFamily="34" charset="0"/>
                <a:ea typeface="Calibri" panose="020F0502020204030204" pitchFamily="34" charset="0"/>
                <a:cs typeface="Times New Roman" panose="02020603050405020304" pitchFamily="18" charset="0"/>
              </a:rPr>
              <a:t>Dr. Corbett: I've had girls dressing up like me for Halloween, and being me for their Black History Month projects at their schools.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100" dirty="0">
                <a:solidFill>
                  <a:srgbClr val="0F0F0F"/>
                </a:solidFill>
                <a:effectLst/>
                <a:latin typeface="Arial" panose="020B0604020202020204" pitchFamily="34" charset="0"/>
                <a:ea typeface="Calibri" panose="020F0502020204030204" pitchFamily="34" charset="0"/>
                <a:cs typeface="Times New Roman" panose="02020603050405020304" pitchFamily="18" charset="0"/>
              </a:rPr>
              <a:t>And the truth is that it's bigger than me at this point. It's not necessarily about me but it is about providing a beacon of hope to younger generations of female and Black scientists, who are interested in science but have never really seen anyone like them be a scientist.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F0F0F"/>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Dr. Lindsay: And we need more people who look like the communities that they serve … So that builds trust, people feel like my health care workers understand what I'm going through.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kern="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“The Story Behind the First COVID Vaccination with Dr. </a:t>
            </a:r>
            <a:r>
              <a:rPr lang="en-US" sz="1800" b="1" kern="1800" dirty="0" err="1">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Kizzmekia</a:t>
            </a:r>
            <a:r>
              <a:rPr lang="en-US" sz="1800" b="1" kern="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 Corbett and Dr. Sandra Lindsay” by the </a:t>
            </a:r>
            <a:r>
              <a:rPr lang="en-US" sz="1800" kern="100" dirty="0">
                <a:solidFill>
                  <a:srgbClr val="131313"/>
                </a:solidFill>
                <a:effectLst/>
                <a:latin typeface="Arial" panose="020B0604020202020204" pitchFamily="34" charset="0"/>
                <a:ea typeface="Calibri" panose="020F0502020204030204" pitchFamily="34" charset="0"/>
                <a:cs typeface="Times New Roman" panose="02020603050405020304" pitchFamily="18" charset="0"/>
              </a:rPr>
              <a:t>U.S. Department of Health and Human Services (HHS) -March 31, 2023 </a:t>
            </a:r>
            <a:r>
              <a:rPr lang="en-US" sz="18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https://www.youtube.com/watch?v=BODPf582MBw</a:t>
            </a:r>
            <a:r>
              <a:rPr lang="en-US" sz="1800" kern="100" dirty="0">
                <a:solidFill>
                  <a:srgbClr val="131313"/>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1380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a:lnSpc>
                <a:spcPct val="107000"/>
              </a:lnSpc>
              <a:spcBef>
                <a:spcPts val="0"/>
              </a:spcBef>
              <a:spcAft>
                <a:spcPts val="800"/>
              </a:spcAft>
            </a:pPr>
            <a:r>
              <a:rPr lang="en-US" sz="1800" kern="100" dirty="0">
                <a:solidFill>
                  <a:srgbClr val="0F0F0F"/>
                </a:solidFill>
                <a:effectLst/>
                <a:latin typeface="Arial" panose="020B0604020202020204" pitchFamily="34" charset="0"/>
                <a:ea typeface="Calibri" panose="020F0502020204030204" pitchFamily="34" charset="0"/>
                <a:cs typeface="Times New Roman" panose="02020603050405020304" pitchFamily="18" charset="0"/>
              </a:rPr>
              <a:t>Dr. Corbett: I've had girls dressing up like me for Halloween, and being me for their Black History Month projects at their schools.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100" dirty="0">
                <a:solidFill>
                  <a:srgbClr val="0F0F0F"/>
                </a:solidFill>
                <a:effectLst/>
                <a:latin typeface="Arial" panose="020B0604020202020204" pitchFamily="34" charset="0"/>
                <a:ea typeface="Calibri" panose="020F0502020204030204" pitchFamily="34" charset="0"/>
                <a:cs typeface="Times New Roman" panose="02020603050405020304" pitchFamily="18" charset="0"/>
              </a:rPr>
              <a:t>And the truth is that it's bigger than me at this point. It's not necessarily about me but it is about providing a beacon of hope to younger generations of female and Black scientists, who are interested in science but have never really seen anyone like them be a scientist.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F0F0F"/>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Dr. Lindsay: And we need more people who look like the communities that they serve … So that builds trust, people feel like my health care workers understand what I'm going through.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kern="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“The Story Behind the First COVID Vaccination with Dr. </a:t>
            </a:r>
            <a:r>
              <a:rPr lang="en-US" sz="1800" b="1" kern="1800" dirty="0" err="1">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Kizzmekia</a:t>
            </a:r>
            <a:r>
              <a:rPr lang="en-US" sz="1800" b="1" kern="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 Corbett and Dr. Sandra Lindsay” by the </a:t>
            </a:r>
            <a:r>
              <a:rPr lang="en-US" sz="1800" kern="100" dirty="0">
                <a:solidFill>
                  <a:srgbClr val="131313"/>
                </a:solidFill>
                <a:effectLst/>
                <a:latin typeface="Arial" panose="020B0604020202020204" pitchFamily="34" charset="0"/>
                <a:ea typeface="Calibri" panose="020F0502020204030204" pitchFamily="34" charset="0"/>
                <a:cs typeface="Times New Roman" panose="02020603050405020304" pitchFamily="18" charset="0"/>
              </a:rPr>
              <a:t>U.S. Department of Health and Human Services (HHS) -March 31, 2023 </a:t>
            </a:r>
            <a:r>
              <a:rPr lang="en-US" sz="18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https://www.youtube.com/watch?v=BODPf582MBw</a:t>
            </a:r>
            <a:r>
              <a:rPr lang="en-US" sz="1800" kern="100" dirty="0">
                <a:solidFill>
                  <a:srgbClr val="131313"/>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4628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6331" indent="-176331">
              <a:buFont typeface="Arial" panose="020B0604020202020204" pitchFamily="34" charset="0"/>
              <a:buChar char="•"/>
            </a:pPr>
            <a:r>
              <a:rPr lang="en-US" dirty="0"/>
              <a:t>Will discuss “Views From the Field” three key points of Faith, Family &amp; Cultural Competence in our evaluating &amp; researching of EBPs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4217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210300" cy="3492500"/>
          </a:xfrm>
        </p:spPr>
      </p:sp>
      <p:sp>
        <p:nvSpPr>
          <p:cNvPr id="5" name="Slide Number Placeholder 4"/>
          <p:cNvSpPr>
            <a:spLocks noGrp="1"/>
          </p:cNvSpPr>
          <p:nvPr>
            <p:ph type="sldNum" sz="quarter" idx="10"/>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6179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rgbClr val="FF0000"/>
                </a:solidFill>
              </a:rPr>
              <a:t>For college men, the prevalence of binge drinking is a new all time study low of 24.4% in 2023.</a:t>
            </a:r>
          </a:p>
          <a:p>
            <a:pPr marL="171450" indent="-171450">
              <a:buFont typeface="Arial" panose="020B0604020202020204" pitchFamily="34" charset="0"/>
              <a:buChar char="•"/>
            </a:pPr>
            <a:r>
              <a:rPr lang="en-US" dirty="0">
                <a:solidFill>
                  <a:srgbClr val="FF0000"/>
                </a:solidFill>
              </a:rPr>
              <a:t>For college women, there was a significant decrease from 26.8% in 2022 to 19.9% in 2023, but the prevalence remains above the all time low of 18.2% during the pandemic in 2020.</a:t>
            </a:r>
          </a:p>
          <a:p>
            <a:endParaRPr lang="en-US" dirty="0">
              <a:solidFill>
                <a:srgbClr val="FF0000"/>
              </a:solidFill>
            </a:endParaRPr>
          </a:p>
          <a:p>
            <a:pPr marL="0" indent="0">
              <a:buFont typeface="Arial" panose="020B0604020202020204" pitchFamily="34" charset="0"/>
              <a:buNone/>
            </a:pPr>
            <a:r>
              <a:rPr lang="en-US" u="sng" dirty="0">
                <a:latin typeface="Calibri" panose="020F0502020204030204" pitchFamily="34" charset="0"/>
                <a:cs typeface="Calibri" panose="020F0502020204030204" pitchFamily="34" charset="0"/>
              </a:rPr>
              <a:t>Source</a:t>
            </a:r>
            <a:endParaRPr lang="en-US" u="none"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Patrick, M. E., </a:t>
            </a:r>
            <a:r>
              <a:rPr lang="en-US" sz="1200" kern="1200" dirty="0" err="1">
                <a:solidFill>
                  <a:schemeClr val="tx1"/>
                </a:solidFill>
                <a:effectLst/>
                <a:latin typeface="Calibri" panose="020F0502020204030204" pitchFamily="34" charset="0"/>
                <a:ea typeface="+mn-ea"/>
                <a:cs typeface="Calibri" panose="020F0502020204030204" pitchFamily="34" charset="0"/>
              </a:rPr>
              <a:t>Miech</a:t>
            </a:r>
            <a:r>
              <a:rPr lang="en-US" sz="1200" kern="1200" dirty="0">
                <a:solidFill>
                  <a:schemeClr val="tx1"/>
                </a:solidFill>
                <a:effectLst/>
                <a:latin typeface="Calibri" panose="020F0502020204030204" pitchFamily="34" charset="0"/>
                <a:ea typeface="+mn-ea"/>
                <a:cs typeface="Calibri" panose="020F0502020204030204" pitchFamily="34" charset="0"/>
              </a:rPr>
              <a:t>, R. A., Johnston, L. D., &amp; O’Malley, P. M. (2024). Monitoring the Future Panel Study annual report: National data on substance use among adults ages 19 to 65, 1976-2023.</a:t>
            </a: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Monitoring the Future Monograph Series. Ann Arbor, MI: Institute for Social Research, University of Michigan. Available at: https://monitoringthefuture.org/results/annual-reports/</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92D731E-E1AE-F145-A26D-962805B18EC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359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210300" cy="3492500"/>
          </a:xfrm>
        </p:spPr>
      </p:sp>
      <p:sp>
        <p:nvSpPr>
          <p:cNvPr id="5" name="Slide Number Placeholder 4"/>
          <p:cNvSpPr>
            <a:spLocks noGrp="1"/>
          </p:cNvSpPr>
          <p:nvPr>
            <p:ph type="sldNum" sz="quarter" idx="10"/>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133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210300" cy="3492500"/>
          </a:xfrm>
        </p:spPr>
      </p:sp>
      <p:sp>
        <p:nvSpPr>
          <p:cNvPr id="5" name="Slide Number Placeholder 4"/>
          <p:cNvSpPr>
            <a:spLocks noGrp="1"/>
          </p:cNvSpPr>
          <p:nvPr>
            <p:ph type="sldNum" sz="quarter" idx="10"/>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Notes Placeholder 2">
            <a:extLst>
              <a:ext uri="{FF2B5EF4-FFF2-40B4-BE49-F238E27FC236}">
                <a16:creationId xmlns:a16="http://schemas.microsoft.com/office/drawing/2014/main" id="{7B2831A4-5EC3-4F24-8BBB-EF08C7DE29EE}"/>
              </a:ext>
            </a:extLst>
          </p:cNvPr>
          <p:cNvSpPr>
            <a:spLocks noGrp="1"/>
          </p:cNvSpPr>
          <p:nvPr>
            <p:ph type="body" idx="1"/>
          </p:nvPr>
        </p:nvSpPr>
        <p:spPr/>
        <p:txBody>
          <a:bodyPr/>
          <a:lstStyle/>
          <a:p>
            <a:pPr marL="228600" indent="-228600">
              <a:buAutoNum type="arabicPeriod"/>
            </a:pPr>
            <a:r>
              <a:rPr lang="en-US" sz="1100" dirty="0"/>
              <a:t>Stay Strategic</a:t>
            </a:r>
          </a:p>
          <a:p>
            <a:pPr marL="685800" lvl="1" indent="-228600">
              <a:buFont typeface="Wingdings" panose="05000000000000000000" pitchFamily="2" charset="2"/>
              <a:buChar char="ü"/>
            </a:pPr>
            <a:r>
              <a:rPr lang="en-US" sz="1100" dirty="0"/>
              <a:t>Think of your strategic plan as your “true north”90—it can provide clarity of action amid an evolving landscape.</a:t>
            </a:r>
          </a:p>
          <a:p>
            <a:pPr marL="228600" lvl="0" indent="-228600">
              <a:buFont typeface="+mj-lt"/>
              <a:buAutoNum type="arabicPeriod"/>
            </a:pPr>
            <a:r>
              <a:rPr lang="en-US" sz="1100" dirty="0"/>
              <a:t>Commit to Assessment</a:t>
            </a:r>
          </a:p>
          <a:p>
            <a:pPr marL="685800" lvl="1" indent="-228600">
              <a:buFont typeface="Wingdings" panose="05000000000000000000" pitchFamily="2" charset="2"/>
              <a:buChar char="ü"/>
            </a:pPr>
            <a:r>
              <a:rPr lang="en-US" sz="1100" dirty="0"/>
              <a:t>Having a culture of assessment helped them quickly adapt to changing state requirements. (James Lange, SDSU)</a:t>
            </a:r>
          </a:p>
          <a:p>
            <a:pPr marL="228600" lvl="0" indent="-228600">
              <a:buFont typeface="+mj-lt"/>
              <a:buAutoNum type="arabicPeriod"/>
            </a:pPr>
            <a:r>
              <a:rPr lang="en-US" sz="1100" dirty="0"/>
              <a:t>Leverage Existing Partnerships</a:t>
            </a:r>
          </a:p>
          <a:p>
            <a:pPr marL="685800" lvl="1" indent="-228600">
              <a:buFont typeface="Wingdings" panose="05000000000000000000" pitchFamily="2" charset="2"/>
              <a:buChar char="ü"/>
            </a:pPr>
            <a:r>
              <a:rPr lang="en-US" sz="1100" dirty="0"/>
              <a:t>Many administrators shared that having people who value and understand how prevention connects to the rest of the campus’s health and safety goals can generate continued support for prevention during times of disruption.</a:t>
            </a:r>
          </a:p>
          <a:p>
            <a:pPr marL="228600" lvl="0" indent="-228600">
              <a:buFont typeface="+mj-lt"/>
              <a:buAutoNum type="arabicPeriod"/>
            </a:pPr>
            <a:r>
              <a:rPr lang="en-US" sz="1100" dirty="0"/>
              <a:t>Get Close to Leadership</a:t>
            </a:r>
          </a:p>
          <a:p>
            <a:pPr marL="685800" lvl="1" indent="-228600">
              <a:buFont typeface="Wingdings" panose="05000000000000000000" pitchFamily="2" charset="2"/>
              <a:buChar char="ü"/>
            </a:pPr>
            <a:r>
              <a:rPr lang="en-US" sz="1100" dirty="0"/>
              <a:t>To help prevention stay at the forefront, campus prevention staff should try to foster partnerships and relationships with administrators who are in charge of the university’s crisis response.</a:t>
            </a:r>
          </a:p>
          <a:p>
            <a:pPr marL="228600" lvl="0" indent="-228600">
              <a:buFont typeface="+mj-lt"/>
              <a:buAutoNum type="arabicPeriod"/>
            </a:pPr>
            <a:r>
              <a:rPr lang="en-US" sz="1100" dirty="0"/>
              <a:t>Be Flexible and Creative</a:t>
            </a:r>
          </a:p>
          <a:p>
            <a:pPr marL="685800" lvl="1" indent="-228600">
              <a:buFont typeface="Wingdings" panose="05000000000000000000" pitchFamily="2" charset="2"/>
              <a:buChar char="ü"/>
            </a:pPr>
            <a:r>
              <a:rPr lang="en-US" sz="1100" dirty="0"/>
              <a:t>The ability to pivot is key to maintaining a focus on substance misuse in times of disruption.</a:t>
            </a:r>
          </a:p>
          <a:p>
            <a:pPr marL="685800" lvl="1" indent="-228600">
              <a:buFont typeface="Wingdings" panose="05000000000000000000" pitchFamily="2" charset="2"/>
              <a:buChar char="ü"/>
            </a:pPr>
            <a:r>
              <a:rPr lang="en-US" sz="1100" dirty="0"/>
              <a:t>“In the midst of a challenge, there are ways to reconceptualize your programming. You don’t have to keep doing things the same way you’ve been doing them for 20 years.” Dolores Cimini (University at Albany)</a:t>
            </a:r>
          </a:p>
        </p:txBody>
      </p:sp>
    </p:spTree>
    <p:extLst>
      <p:ext uri="{BB962C8B-B14F-4D97-AF65-F5344CB8AC3E}">
        <p14:creationId xmlns:p14="http://schemas.microsoft.com/office/powerpoint/2010/main" val="3696078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210300" cy="3492500"/>
          </a:xfrm>
        </p:spPr>
      </p:sp>
      <p:sp>
        <p:nvSpPr>
          <p:cNvPr id="3" name="Notes Placeholder 2"/>
          <p:cNvSpPr>
            <a:spLocks noGrp="1"/>
          </p:cNvSpPr>
          <p:nvPr>
            <p:ph type="body" idx="1"/>
          </p:nvPr>
        </p:nvSpPr>
        <p:spPr/>
        <p:txBody>
          <a:bodyPr/>
          <a:lstStyle/>
          <a:p>
            <a:pPr marL="171450" indent="-171450" defTabSz="915772">
              <a:buFont typeface="Arial" panose="020B0604020202020204" pitchFamily="34" charset="0"/>
              <a:buChar char="•"/>
              <a:defRPr/>
            </a:pPr>
            <a:endParaRPr lang="en-US" altLang="en-US" dirty="0">
              <a:latin typeface="Arial" panose="020B0604020202020204" pitchFamily="34" charset="0"/>
            </a:endParaRPr>
          </a:p>
          <a:p>
            <a:pPr marL="628650" lvl="1" indent="-171450" defTabSz="915772">
              <a:buFont typeface="Arial" panose="020B0604020202020204" pitchFamily="34" charset="0"/>
              <a:buChar char="•"/>
              <a:defRPr/>
            </a:pP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882712"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8271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9953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210300" cy="3492500"/>
          </a:xfrm>
        </p:spPr>
      </p:sp>
      <p:sp>
        <p:nvSpPr>
          <p:cNvPr id="3" name="Notes Placeholder 2"/>
          <p:cNvSpPr>
            <a:spLocks noGrp="1"/>
          </p:cNvSpPr>
          <p:nvPr>
            <p:ph type="body" idx="1"/>
          </p:nvPr>
        </p:nvSpPr>
        <p:spPr>
          <a:xfrm>
            <a:off x="401638" y="4421826"/>
            <a:ext cx="6210300" cy="4189095"/>
          </a:xfrm>
        </p:spPr>
        <p:txBody>
          <a:bodyPr/>
          <a:lstStyle/>
          <a:p>
            <a:pPr marL="171450" marR="0" lvl="0"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Debuted in July 2017 (73K+ subscribers)</a:t>
            </a:r>
          </a:p>
          <a:p>
            <a:pPr marL="171450" marR="0" lvl="0"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alibri" panose="020F0502020204030204" pitchFamily="34" charset="0"/>
              <a:cs typeface="Calibri" panose="020F0502020204030204" pitchFamily="34" charset="0"/>
            </a:endParaRPr>
          </a:p>
          <a:p>
            <a:pPr marL="171450" marR="0" lvl="0"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Created as a one-stop resource for preventing drug use and misuse among college students</a:t>
            </a:r>
          </a:p>
          <a:p>
            <a:pPr marL="171450" marR="0" lvl="0"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alibri" panose="020F0502020204030204" pitchFamily="34" charset="0"/>
              <a:cs typeface="Calibri" panose="020F0502020204030204" pitchFamily="34" charset="0"/>
            </a:endParaRPr>
          </a:p>
          <a:p>
            <a:pPr marL="171450" marR="0" lvl="0"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Highlights include:</a:t>
            </a:r>
          </a:p>
          <a:p>
            <a:pPr marL="628650" marR="0" lvl="1"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Publications – federal, nonfederal, law enforcement</a:t>
            </a:r>
          </a:p>
          <a:p>
            <a:pPr marL="628650" marR="0" lvl="1"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Resources – interactive map, </a:t>
            </a:r>
            <a:r>
              <a:rPr lang="en-US" i="1" dirty="0">
                <a:latin typeface="Calibri" panose="020F0502020204030204" pitchFamily="34" charset="0"/>
                <a:cs typeface="Calibri" panose="020F0502020204030204" pitchFamily="34" charset="0"/>
              </a:rPr>
              <a:t>Prevention Profiles: Take Five</a:t>
            </a:r>
            <a:r>
              <a:rPr lang="en-US" i="0" dirty="0">
                <a:latin typeface="Calibri" panose="020F0502020204030204" pitchFamily="34" charset="0"/>
                <a:cs typeface="Calibri" panose="020F0502020204030204" pitchFamily="34" charset="0"/>
              </a:rPr>
              <a:t>, Views from the Field</a:t>
            </a:r>
          </a:p>
          <a:p>
            <a:pPr marL="628650" marR="0" lvl="1"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latin typeface="Calibri" panose="020F0502020204030204" pitchFamily="34" charset="0"/>
                <a:cs typeface="Calibri" panose="020F0502020204030204" pitchFamily="34" charset="0"/>
              </a:rPr>
              <a:t>Events calendar</a:t>
            </a:r>
          </a:p>
          <a:p>
            <a:pPr marL="628650" marR="0" lvl="1"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latin typeface="Calibri" panose="020F0502020204030204" pitchFamily="34" charset="0"/>
                <a:cs typeface="Calibri" panose="020F0502020204030204" pitchFamily="34" charset="0"/>
              </a:rPr>
              <a:t>The Student Center</a:t>
            </a:r>
          </a:p>
          <a:p>
            <a:pPr marL="628650" marR="0" lvl="1"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latin typeface="Calibri" panose="020F0502020204030204" pitchFamily="34" charset="0"/>
                <a:cs typeface="Calibri" panose="020F0502020204030204" pitchFamily="34" charset="0"/>
              </a:rPr>
              <a:t>Sign up for e-mail updates</a:t>
            </a:r>
          </a:p>
        </p:txBody>
      </p:sp>
      <p:sp>
        <p:nvSpPr>
          <p:cNvPr id="4" name="Slide Number Placeholder 3"/>
          <p:cNvSpPr>
            <a:spLocks noGrp="1"/>
          </p:cNvSpPr>
          <p:nvPr>
            <p:ph type="sldNum" sz="quarter" idx="10"/>
          </p:nvPr>
        </p:nvSpPr>
        <p:spPr/>
        <p:txBody>
          <a:bodyPr/>
          <a:lstStyle/>
          <a:p>
            <a:pPr marL="0" marR="0" lvl="0" indent="0" algn="r" defTabSz="882712"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8271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8744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rPr>
              <a:t>When we talked with campus-based professionals from around the country, they told us they needed current publications and guidance documents to support them in their work. As I started thinking about what DEA might be able to offer, I kept coming back to the Strategic Prevention Framework. Now the SPF has been around for about 25 years, but what didn’t exist was a publication that exclusively tied the SPF to prevention on college campuses and in their surrounding communities.</a:t>
            </a:r>
          </a:p>
          <a:p>
            <a:endParaRPr lang="en-US" dirty="0"/>
          </a:p>
          <a:p>
            <a:endParaRPr lang="en-IN" dirty="0"/>
          </a:p>
        </p:txBody>
      </p:sp>
      <p:sp>
        <p:nvSpPr>
          <p:cNvPr id="4" name="Slide Number Placeholder 3"/>
          <p:cNvSpPr>
            <a:spLocks noGrp="1"/>
          </p:cNvSpPr>
          <p:nvPr>
            <p:ph type="sldNum" sz="quarter" idx="10"/>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E619DAA3-EDF6-9749-A2B5-29140CBBD55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148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210300" cy="3492500"/>
          </a:xfrm>
        </p:spPr>
      </p:sp>
      <p:sp>
        <p:nvSpPr>
          <p:cNvPr id="3" name="Notes Placeholder 2"/>
          <p:cNvSpPr>
            <a:spLocks noGrp="1"/>
          </p:cNvSpPr>
          <p:nvPr>
            <p:ph type="body" idx="1"/>
          </p:nvPr>
        </p:nvSpPr>
        <p:spPr>
          <a:xfrm>
            <a:off x="401638" y="4421826"/>
            <a:ext cx="6210300" cy="4189095"/>
          </a:xfrm>
        </p:spPr>
        <p:txBody>
          <a:bodyPr/>
          <a:lstStyle/>
          <a:p>
            <a:pPr marL="171450" marR="0" lvl="0"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Designed as brief publications (4-12 pages each) that focus on a specific campus population, setting, or topic:</a:t>
            </a:r>
          </a:p>
          <a:p>
            <a:pPr marL="628650" marR="0" lvl="1"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Community and Technical Colleges</a:t>
            </a:r>
          </a:p>
          <a:p>
            <a:pPr marL="628650" marR="0" lvl="1"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Campus Police and Public Safety Personnel</a:t>
            </a:r>
          </a:p>
          <a:p>
            <a:pPr marL="628650" marR="0" lvl="1"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Faculty Members</a:t>
            </a:r>
          </a:p>
          <a:p>
            <a:pPr marL="628650" marR="0" lvl="1"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Presidents and Senior Administrators</a:t>
            </a:r>
          </a:p>
          <a:p>
            <a:pPr marL="628650" marR="0" lvl="1"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Student Affairs Professionals</a:t>
            </a:r>
          </a:p>
          <a:p>
            <a:pPr marL="628650" marR="0" lvl="1"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Health Centers/Counseling Centers</a:t>
            </a:r>
          </a:p>
          <a:p>
            <a:pPr marL="628650" marR="0" lvl="1"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Community Coalitions</a:t>
            </a:r>
          </a:p>
          <a:p>
            <a:pPr marL="628650" marR="0" lvl="1"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Student Leaders</a:t>
            </a:r>
          </a:p>
          <a:p>
            <a:pPr marL="628650" marR="0" lvl="1"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Considering Culture</a:t>
            </a:r>
          </a:p>
          <a:p>
            <a:pPr marL="628650" marR="0" lvl="1"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Shared Responsibility</a:t>
            </a:r>
          </a:p>
          <a:p>
            <a:pPr marL="628650" marR="0" lvl="1"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Calibri" panose="020F0502020204030204" pitchFamily="34" charset="0"/>
                <a:cs typeface="Calibri" panose="020F0502020204030204" pitchFamily="34" charset="0"/>
              </a:rPr>
              <a:t>Student-Athletes</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882712"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8271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46954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210300" cy="3492500"/>
          </a:xfrm>
        </p:spPr>
      </p:sp>
      <p:sp>
        <p:nvSpPr>
          <p:cNvPr id="3" name="Notes Placeholder 2"/>
          <p:cNvSpPr>
            <a:spLocks noGrp="1"/>
          </p:cNvSpPr>
          <p:nvPr>
            <p:ph type="body" idx="1"/>
          </p:nvPr>
        </p:nvSpPr>
        <p:spPr>
          <a:xfrm>
            <a:off x="401638" y="4421826"/>
            <a:ext cx="6210300" cy="4189095"/>
          </a:xfrm>
        </p:spPr>
        <p:txBody>
          <a:bodyPr/>
          <a:lstStyle/>
          <a:p>
            <a:pPr marL="171450" marR="0" lvl="0"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In collaboration with SAMHSA’s Center for Substance Abuse Prevention</a:t>
            </a:r>
          </a:p>
          <a:p>
            <a:pPr marL="171450" marR="0" lvl="0"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alibri" panose="020F0502020204030204" pitchFamily="34" charset="0"/>
              <a:cs typeface="Calibri" panose="020F0502020204030204" pitchFamily="34" charset="0"/>
            </a:endParaRPr>
          </a:p>
          <a:p>
            <a:pPr marL="171450" marR="0" lvl="0"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Recently announced the three winners of the 7</a:t>
            </a:r>
            <a:r>
              <a:rPr lang="en-US" baseline="30000" dirty="0">
                <a:latin typeface="Calibri" panose="020F0502020204030204" pitchFamily="34" charset="0"/>
                <a:cs typeface="Calibri" panose="020F0502020204030204" pitchFamily="34" charset="0"/>
              </a:rPr>
              <a:t>th</a:t>
            </a:r>
            <a:r>
              <a:rPr lang="en-US" dirty="0">
                <a:latin typeface="Calibri" panose="020F0502020204030204" pitchFamily="34" charset="0"/>
                <a:cs typeface="Calibri" panose="020F0502020204030204" pitchFamily="34" charset="0"/>
              </a:rPr>
              <a:t> annual contest during NASPA’s Strategies Conference</a:t>
            </a:r>
          </a:p>
          <a:p>
            <a:pPr marL="171450" marR="0" lvl="0"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alibri" panose="020F0502020204030204" pitchFamily="34" charset="0"/>
              <a:cs typeface="Calibri" panose="020F0502020204030204" pitchFamily="34" charset="0"/>
            </a:endParaRPr>
          </a:p>
          <a:p>
            <a:pPr marL="171450" marR="0" lvl="0"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Colleges and universities develop :30-:60 PSAs that focus on the importance of preventing alcohol and other drug misuse among college students</a:t>
            </a:r>
          </a:p>
          <a:p>
            <a:pPr marL="171450" marR="0" lvl="0"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alibri" panose="020F0502020204030204" pitchFamily="34" charset="0"/>
              <a:cs typeface="Calibri" panose="020F0502020204030204" pitchFamily="34" charset="0"/>
            </a:endParaRPr>
          </a:p>
          <a:p>
            <a:pPr marL="171450" marR="0" lvl="0"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First place ($5,000), Second Place ($3,000), Third Place ($1,000)</a:t>
            </a:r>
          </a:p>
          <a:p>
            <a:pPr marL="171450" marR="0" lvl="0"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alibri" panose="020F0502020204030204" pitchFamily="34" charset="0"/>
              <a:cs typeface="Calibri" panose="020F0502020204030204" pitchFamily="34" charset="0"/>
            </a:endParaRPr>
          </a:p>
          <a:p>
            <a:pPr marL="171450" marR="0" lvl="0" indent="-171450"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Watch for information in mid-August about this year’s contest at www.campusdrugprevention.gov/psacontest</a:t>
            </a:r>
          </a:p>
          <a:p>
            <a:pPr marL="0" marR="0" lvl="0" indent="0" algn="l" defTabSz="91577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882712"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8271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7368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altLang="en-US" dirty="0">
                <a:latin typeface="Arial" panose="020B0604020202020204" pitchFamily="34" charset="0"/>
              </a:rPr>
              <a:t>The strategic planning guide walks higher education prevention professionals through how to use the SPF to </a:t>
            </a:r>
            <a:r>
              <a:rPr lang="en-US" altLang="en-US" b="1" dirty="0">
                <a:latin typeface="Arial" panose="020B0604020202020204" pitchFamily="34" charset="0"/>
              </a:rPr>
              <a:t>be intentional, purposeful, and strategic </a:t>
            </a:r>
            <a:r>
              <a:rPr lang="en-US" altLang="en-US" dirty="0">
                <a:latin typeface="Arial" panose="020B0604020202020204" pitchFamily="34" charset="0"/>
              </a:rPr>
              <a:t>with their prevention efforts. </a:t>
            </a:r>
          </a:p>
          <a:p>
            <a:endParaRPr lang="en-IN" dirty="0"/>
          </a:p>
        </p:txBody>
      </p:sp>
      <p:sp>
        <p:nvSpPr>
          <p:cNvPr id="4" name="Slide Number Placeholder 3"/>
          <p:cNvSpPr>
            <a:spLocks noGrp="1"/>
          </p:cNvSpPr>
          <p:nvPr>
            <p:ph type="sldNum" sz="quarter" idx="10"/>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E619DAA3-EDF6-9749-A2B5-29140CBBD55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544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925">
              <a:defRPr/>
            </a:pPr>
            <a:endParaRPr lang="en-US" dirty="0"/>
          </a:p>
        </p:txBody>
      </p:sp>
      <p:sp>
        <p:nvSpPr>
          <p:cNvPr id="5" name="Slide Number Placeholder 4"/>
          <p:cNvSpPr>
            <a:spLocks noGrp="1"/>
          </p:cNvSpPr>
          <p:nvPr>
            <p:ph type="sldNum" sz="quarter" idx="10"/>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D40CAB2E-FD2F-4A87-AFB3-0A0EA22F8E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94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In 2021, the prevalence of high-intensity drinking (i.e., 10+ drinks in a row) in the past 2 weeks among college students was 10.5%.</a:t>
            </a: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solidFill>
                  <a:srgbClr val="FF0000"/>
                </a:solidFill>
                <a:latin typeface="Calibri" panose="020F0502020204030204" pitchFamily="34" charset="0"/>
                <a:cs typeface="Calibri" panose="020F0502020204030204" pitchFamily="34" charset="0"/>
              </a:rPr>
              <a:t>In 2022, 5.2% of college students engaged in high-intensity drinking in the past two weeks.</a:t>
            </a: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u="sng" dirty="0">
                <a:latin typeface="Calibri" panose="020F0502020204030204" pitchFamily="34" charset="0"/>
                <a:cs typeface="Calibri" panose="020F0502020204030204" pitchFamily="34" charset="0"/>
              </a:rPr>
              <a:t>Source</a:t>
            </a:r>
            <a:endParaRPr lang="en-US" u="none"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Patrick, M. E., </a:t>
            </a:r>
            <a:r>
              <a:rPr lang="en-US" sz="1200" kern="1200" dirty="0" err="1">
                <a:solidFill>
                  <a:schemeClr val="tx1"/>
                </a:solidFill>
                <a:effectLst/>
                <a:latin typeface="Calibri" panose="020F0502020204030204" pitchFamily="34" charset="0"/>
                <a:ea typeface="+mn-ea"/>
                <a:cs typeface="Calibri" panose="020F0502020204030204" pitchFamily="34" charset="0"/>
              </a:rPr>
              <a:t>Miech</a:t>
            </a:r>
            <a:r>
              <a:rPr lang="en-US" sz="1200" kern="1200" dirty="0">
                <a:solidFill>
                  <a:schemeClr val="tx1"/>
                </a:solidFill>
                <a:effectLst/>
                <a:latin typeface="Calibri" panose="020F0502020204030204" pitchFamily="34" charset="0"/>
                <a:ea typeface="+mn-ea"/>
                <a:cs typeface="Calibri" panose="020F0502020204030204" pitchFamily="34" charset="0"/>
              </a:rPr>
              <a:t>, R. A., Johnston, L. D., &amp; O’Malley, P. M. (2024). Monitoring the Future Panel Study annual report: National data on substance use among adults ages 19 to 65, 1976-2023.</a:t>
            </a: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Monitoring the Future Monograph Series. Ann Arbor, MI: Institute for Social Research, University of Michigan. Available at: https://monitoringthefuture.org/results/annual-reports/</a:t>
            </a: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92D731E-E1AE-F145-A26D-962805B18EC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024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a:p>
        </p:txBody>
      </p:sp>
      <p:sp>
        <p:nvSpPr>
          <p:cNvPr id="113668"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DFF0A76-8EBB-49B1-88F1-BD916F778722}" type="slidenum">
              <a:rPr kumimoji="0" 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38531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Marijuana use trends showed there has been an increase over the past 10 years in use in the past 30 days (from 20.5% to 24.2% from 2012 to 2021) for college students.</a:t>
            </a: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solidFill>
                  <a:srgbClr val="FF0000"/>
                </a:solidFill>
              </a:rPr>
              <a:t>In 2022, 22.1% of college students used marijuana in the past 30 days.</a:t>
            </a:r>
            <a:endParaRPr lang="en-US" dirty="0">
              <a:solidFill>
                <a:srgbClr val="FF0000"/>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u="sng" dirty="0">
                <a:latin typeface="Calibri" panose="020F0502020204030204" pitchFamily="34" charset="0"/>
                <a:cs typeface="Calibri" panose="020F0502020204030204" pitchFamily="34" charset="0"/>
              </a:rPr>
              <a:t>Source</a:t>
            </a:r>
            <a:endParaRPr lang="en-US" u="none"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Patrick, M. E., </a:t>
            </a:r>
            <a:r>
              <a:rPr lang="en-US" sz="1200" kern="1200" dirty="0" err="1">
                <a:solidFill>
                  <a:schemeClr val="tx1"/>
                </a:solidFill>
                <a:effectLst/>
                <a:latin typeface="Calibri" panose="020F0502020204030204" pitchFamily="34" charset="0"/>
                <a:ea typeface="+mn-ea"/>
                <a:cs typeface="Calibri" panose="020F0502020204030204" pitchFamily="34" charset="0"/>
              </a:rPr>
              <a:t>Miech</a:t>
            </a:r>
            <a:r>
              <a:rPr lang="en-US" sz="1200" kern="1200" dirty="0">
                <a:solidFill>
                  <a:schemeClr val="tx1"/>
                </a:solidFill>
                <a:effectLst/>
                <a:latin typeface="Calibri" panose="020F0502020204030204" pitchFamily="34" charset="0"/>
                <a:ea typeface="+mn-ea"/>
                <a:cs typeface="Calibri" panose="020F0502020204030204" pitchFamily="34" charset="0"/>
              </a:rPr>
              <a:t>, R. A., Johnston, L. D., &amp; O’Malley, P. M. (2024). Monitoring the Future Panel Study annual report: National data on substance use among adults ages 19 to 65, 1976-2023.</a:t>
            </a: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Monitoring the Future Monograph Series. Ann Arbor, MI: Institute for Social Research, University of Michigan. Available at: https://monitoringthefuture.org/results/annual-reports/</a:t>
            </a: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92D731E-E1AE-F145-A26D-962805B18EC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523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rgbClr val="FF0000"/>
                </a:solidFill>
              </a:rPr>
              <a:t>Before 2015, college men had consistently higher prevalence of cannabis use than college women. However, there has been a significant increase in cannabis use in the past 30 days among college women (from 16.2% in 2013 to 25.6% in 2023.</a:t>
            </a:r>
            <a:endParaRPr lang="en-US" dirty="0">
              <a:solidFill>
                <a:srgbClr val="FF0000"/>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In 2021, marijuana use in the past 30 days was nearly the same for college men and women, due to somewhat stable levels of use among men and an increasing trend among women in college over the past 10 years (from 16.8% in 2012 to 24.2% in 2021).</a:t>
            </a: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solidFill>
                  <a:srgbClr val="FF0000"/>
                </a:solidFill>
              </a:rPr>
              <a:t>In 2022, marijuana use in the past 30 days was higher among women in college (23.3%) compared to men in college (19.8%).</a:t>
            </a:r>
            <a:endParaRPr lang="en-US" dirty="0">
              <a:solidFill>
                <a:srgbClr val="FF0000"/>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u="sng" dirty="0">
                <a:latin typeface="Calibri" panose="020F0502020204030204" pitchFamily="34" charset="0"/>
                <a:cs typeface="Calibri" panose="020F0502020204030204" pitchFamily="34" charset="0"/>
              </a:rPr>
              <a:t>Source</a:t>
            </a:r>
            <a:endParaRPr lang="en-US" u="none"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Patrick, M. E., </a:t>
            </a:r>
            <a:r>
              <a:rPr lang="en-US" sz="1200" kern="1200" dirty="0" err="1">
                <a:solidFill>
                  <a:schemeClr val="tx1"/>
                </a:solidFill>
                <a:effectLst/>
                <a:latin typeface="Calibri" panose="020F0502020204030204" pitchFamily="34" charset="0"/>
                <a:ea typeface="+mn-ea"/>
                <a:cs typeface="Calibri" panose="020F0502020204030204" pitchFamily="34" charset="0"/>
              </a:rPr>
              <a:t>Miech</a:t>
            </a:r>
            <a:r>
              <a:rPr lang="en-US" sz="1200" kern="1200" dirty="0">
                <a:solidFill>
                  <a:schemeClr val="tx1"/>
                </a:solidFill>
                <a:effectLst/>
                <a:latin typeface="Calibri" panose="020F0502020204030204" pitchFamily="34" charset="0"/>
                <a:ea typeface="+mn-ea"/>
                <a:cs typeface="Calibri" panose="020F0502020204030204" pitchFamily="34" charset="0"/>
              </a:rPr>
              <a:t>, R. A., Johnston, L. D., &amp; O’Malley, P. M. (2024). Monitoring the Future Panel Study annual report: National data on substance use among adults ages 19 to 65, 1976-2023.</a:t>
            </a: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Monitoring the Future Monograph Series. Ann Arbor, MI: Institute for Social Research, University of Michigan. Available at: https://monitoringthefuture.org/results/annual-reports/</a:t>
            </a: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92D731E-E1AE-F145-A26D-962805B18EC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618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In 2021, the prevalence of nicotine vaping was higher among noncollege than college students over the past 30 days (25.4% vs. 20.4%).</a:t>
            </a: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In 2022, prevalence of vaping nicotine continued to be higher for noncollege students (23.2%) versus college students (18.9%).</a:t>
            </a:r>
            <a:endParaRPr lang="en-US" dirty="0">
              <a:solidFill>
                <a:srgbClr val="FF0000"/>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u="sng" dirty="0">
                <a:latin typeface="Calibri" panose="020F0502020204030204" pitchFamily="34" charset="0"/>
                <a:cs typeface="Calibri" panose="020F0502020204030204" pitchFamily="34" charset="0"/>
              </a:rPr>
              <a:t>Source</a:t>
            </a:r>
            <a:endParaRPr lang="en-US" u="none"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Patrick, M. E., </a:t>
            </a:r>
            <a:r>
              <a:rPr lang="en-US" sz="1200" kern="1200" dirty="0" err="1">
                <a:solidFill>
                  <a:schemeClr val="tx1"/>
                </a:solidFill>
                <a:effectLst/>
                <a:latin typeface="Calibri" panose="020F0502020204030204" pitchFamily="34" charset="0"/>
                <a:ea typeface="+mn-ea"/>
                <a:cs typeface="Calibri" panose="020F0502020204030204" pitchFamily="34" charset="0"/>
              </a:rPr>
              <a:t>Miech</a:t>
            </a:r>
            <a:r>
              <a:rPr lang="en-US" sz="1200" kern="1200" dirty="0">
                <a:solidFill>
                  <a:schemeClr val="tx1"/>
                </a:solidFill>
                <a:effectLst/>
                <a:latin typeface="Calibri" panose="020F0502020204030204" pitchFamily="34" charset="0"/>
                <a:ea typeface="+mn-ea"/>
                <a:cs typeface="Calibri" panose="020F0502020204030204" pitchFamily="34" charset="0"/>
              </a:rPr>
              <a:t>, R. A., Johnston, L. D., &amp; O’Malley, P. M. (2024). Monitoring the Future Panel Study annual report: National data on substance use among adults ages 19 to 65, 1976-2023.</a:t>
            </a: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Monitoring the Future Monograph Series. Ann Arbor, MI: Institute for Social Research, University of Michigan. Available at: https://monitoringthefuture.org/results/annual-reports/</a:t>
            </a: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92D731E-E1AE-F145-A26D-962805B18EC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944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u="sng" dirty="0">
                <a:latin typeface="Calibri" panose="020F0502020204030204" pitchFamily="34" charset="0"/>
                <a:cs typeface="Calibri" panose="020F0502020204030204" pitchFamily="34" charset="0"/>
              </a:rPr>
              <a:t>Source</a:t>
            </a:r>
            <a:endParaRPr lang="en-US" u="none"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Patrick, M. E., </a:t>
            </a:r>
            <a:r>
              <a:rPr lang="en-US" sz="1200" kern="1200" dirty="0" err="1">
                <a:solidFill>
                  <a:schemeClr val="tx1"/>
                </a:solidFill>
                <a:effectLst/>
                <a:latin typeface="Calibri" panose="020F0502020204030204" pitchFamily="34" charset="0"/>
                <a:ea typeface="+mn-ea"/>
                <a:cs typeface="Calibri" panose="020F0502020204030204" pitchFamily="34" charset="0"/>
              </a:rPr>
              <a:t>Miech</a:t>
            </a:r>
            <a:r>
              <a:rPr lang="en-US" sz="1200" kern="1200" dirty="0">
                <a:solidFill>
                  <a:schemeClr val="tx1"/>
                </a:solidFill>
                <a:effectLst/>
                <a:latin typeface="Calibri" panose="020F0502020204030204" pitchFamily="34" charset="0"/>
                <a:ea typeface="+mn-ea"/>
                <a:cs typeface="Calibri" panose="020F0502020204030204" pitchFamily="34" charset="0"/>
              </a:rPr>
              <a:t>, R. A., Johnston, L. D., &amp; O’Malley, P. M. (2024). Monitoring the Future Panel Study annual report: National data on substance use among adults ages 19 to 65, 1976-2023.</a:t>
            </a:r>
          </a:p>
          <a:p>
            <a:pPr mar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Monitoring the Future Monograph Series. Ann Arbor, MI: Institute for Social Research, University of Michigan. Available at: https://monitoringthefuture.org/results/annual-reports/</a:t>
            </a: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92D731E-E1AE-F145-A26D-962805B18EC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079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503AB3-7B70-427F-91CE-FE4A1972CB67}" type="slidenum">
              <a:rPr lang="en-US" smtClean="0">
                <a:solidFill>
                  <a:prstClr val="white">
                    <a:tint val="75000"/>
                  </a:prstClr>
                </a:solidFill>
              </a:rPr>
              <a:pPr/>
              <a:t>‹#›</a:t>
            </a:fld>
            <a:endParaRPr lang="en-US" dirty="0">
              <a:solidFill>
                <a:prstClr val="white">
                  <a:tint val="75000"/>
                </a:prstClr>
              </a:solidFill>
            </a:endParaRPr>
          </a:p>
        </p:txBody>
      </p:sp>
      <p:pic>
        <p:nvPicPr>
          <p:cNvPr id="8" name="Picture 7" descr="IOC-2 PPT cover-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1188" cy="6857543"/>
          </a:xfrm>
          <a:prstGeom prst="rect">
            <a:avLst/>
          </a:prstGeom>
        </p:spPr>
      </p:pic>
    </p:spTree>
    <p:extLst>
      <p:ext uri="{BB962C8B-B14F-4D97-AF65-F5344CB8AC3E}">
        <p14:creationId xmlns:p14="http://schemas.microsoft.com/office/powerpoint/2010/main" val="246449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503AB3-7B70-427F-91CE-FE4A1972CB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81770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503AB3-7B70-427F-91CE-FE4A1972CB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0523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67E0CED-1A2E-49C7-8F11-39560A2FD8CE}" type="slidenum">
              <a:rPr lang="en-US" smtClean="0">
                <a:solidFill>
                  <a:prstClr val="black">
                    <a:tint val="75000"/>
                  </a:prstClr>
                </a:solidFill>
              </a:rPr>
              <a:pPr/>
              <a:t>‹#›</a:t>
            </a:fld>
            <a:endParaRPr lang="en-US" dirty="0">
              <a:solidFill>
                <a:prstClr val="black">
                  <a:tint val="75000"/>
                </a:prstClr>
              </a:solidFill>
            </a:endParaRPr>
          </a:p>
        </p:txBody>
      </p:sp>
      <p:sp>
        <p:nvSpPr>
          <p:cNvPr id="10" name="Footer Placeholder 5"/>
          <p:cNvSpPr>
            <a:spLocks noGrp="1"/>
          </p:cNvSpPr>
          <p:nvPr>
            <p:ph type="ftr" sz="quarter" idx="11"/>
          </p:nvPr>
        </p:nvSpPr>
        <p:spPr>
          <a:xfrm>
            <a:off x="4165600" y="6356351"/>
            <a:ext cx="3860800" cy="365125"/>
          </a:xfrm>
          <a:prstGeom prst="rect">
            <a:avLst/>
          </a:prstGeom>
        </p:spPr>
        <p:txBody>
          <a:bodyPr/>
          <a:lstStyle>
            <a:lvl1pPr>
              <a:defRPr>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1348531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6" name="Picture 5" descr="OCDETFSecondary.jpg"/>
          <p:cNvPicPr>
            <a:picLocks noChangeAspect="1"/>
          </p:cNvPicPr>
          <p:nvPr/>
        </p:nvPicPr>
        <p:blipFill>
          <a:blip r:embed="rId2" cstate="print"/>
          <a:srcRect r="7246"/>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lgn="l">
              <a:defRPr>
                <a:solidFill>
                  <a:srgbClr val="FFC000"/>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67E0CED-1A2E-49C7-8F11-39560A2FD8CE}" type="slidenum">
              <a:rPr lang="en-US" smtClean="0">
                <a:solidFill>
                  <a:prstClr val="white">
                    <a:tint val="75000"/>
                  </a:prstClr>
                </a:solidFill>
              </a:rPr>
              <a:pPr/>
              <a:t>‹#›</a:t>
            </a:fld>
            <a:endParaRPr lang="en-US" dirty="0">
              <a:solidFill>
                <a:prstClr val="white">
                  <a:tint val="75000"/>
                </a:prstClr>
              </a:solidFill>
            </a:endParaRPr>
          </a:p>
        </p:txBody>
      </p:sp>
      <p:sp>
        <p:nvSpPr>
          <p:cNvPr id="7" name="Footer Placeholder 5"/>
          <p:cNvSpPr>
            <a:spLocks noGrp="1"/>
          </p:cNvSpPr>
          <p:nvPr>
            <p:ph type="ftr" sz="quarter" idx="11"/>
          </p:nvPr>
        </p:nvSpPr>
        <p:spPr>
          <a:xfrm>
            <a:off x="4165600" y="6356351"/>
            <a:ext cx="3860800" cy="365125"/>
          </a:xfrm>
          <a:prstGeom prst="rect">
            <a:avLst/>
          </a:prstGeom>
        </p:spPr>
        <p:txBody>
          <a:bodyPr/>
          <a:lstStyle>
            <a:lvl1pPr>
              <a:defRPr>
                <a:solidFill>
                  <a:schemeClr val="bg1">
                    <a:lumMod val="50000"/>
                  </a:schemeClr>
                </a:solidFill>
              </a:defRPr>
            </a:lvl1pPr>
          </a:lstStyle>
          <a:p>
            <a:endParaRPr lang="en-US" dirty="0">
              <a:solidFill>
                <a:prstClr val="black">
                  <a:lumMod val="50000"/>
                </a:prstClr>
              </a:solidFill>
            </a:endParaRPr>
          </a:p>
        </p:txBody>
      </p:sp>
    </p:spTree>
    <p:extLst>
      <p:ext uri="{BB962C8B-B14F-4D97-AF65-F5344CB8AC3E}">
        <p14:creationId xmlns:p14="http://schemas.microsoft.com/office/powerpoint/2010/main" val="2101766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solidFill>
                <a:prstClr val="white">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6E203C2E-C834-4480-A6C5-B3673013D41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43572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1_Custom Layout">
    <p:spTree>
      <p:nvGrpSpPr>
        <p:cNvPr id="1" name=""/>
        <p:cNvGrpSpPr/>
        <p:nvPr/>
      </p:nvGrpSpPr>
      <p:grpSpPr>
        <a:xfrm>
          <a:off x="0" y="0"/>
          <a:ext cx="0" cy="0"/>
          <a:chOff x="0" y="0"/>
          <a:chExt cx="0" cy="0"/>
        </a:xfrm>
      </p:grpSpPr>
      <p:sp>
        <p:nvSpPr>
          <p:cNvPr id="15" name="Slide Number Placeholder 14"/>
          <p:cNvSpPr>
            <a:spLocks noGrp="1"/>
          </p:cNvSpPr>
          <p:nvPr>
            <p:ph type="sldNum" sz="quarter" idx="18"/>
          </p:nvPr>
        </p:nvSpPr>
        <p:spPr>
          <a:xfrm>
            <a:off x="11353800" y="6427472"/>
            <a:ext cx="623147" cy="268561"/>
          </a:xfrm>
        </p:spPr>
        <p:txBody>
          <a:bodyPr anchor="t" anchorCtr="0"/>
          <a:lstStyle/>
          <a:p>
            <a:fld id="{A2C89C12-37FA-F942-A455-7DB296DD3683}" type="slidenum">
              <a:rPr lang="en-US" smtClean="0"/>
              <a:pPr/>
              <a:t>‹#›</a:t>
            </a:fld>
            <a:endParaRPr lang="en-US" dirty="0"/>
          </a:p>
        </p:txBody>
      </p:sp>
    </p:spTree>
    <p:extLst>
      <p:ext uri="{BB962C8B-B14F-4D97-AF65-F5344CB8AC3E}">
        <p14:creationId xmlns:p14="http://schemas.microsoft.com/office/powerpoint/2010/main" val="130251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41"/>
          <p:cNvSpPr>
            <a:spLocks noGrp="1" noChangeArrowheads="1"/>
          </p:cNvSpPr>
          <p:nvPr>
            <p:ph type="sldNum"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82A336-8055-4E9F-8C63-8145C74B14D9}" type="slidenum">
              <a:rPr kumimoji="0" lang="en-US" sz="1800" b="0" i="0" u="none" strike="noStrike" kern="1200" cap="none" spc="0" normalizeH="0" baseline="0" noProof="0">
                <a:ln>
                  <a:noFill/>
                </a:ln>
                <a:solidFill>
                  <a:srgbClr val="FFDB6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FFDB69"/>
              </a:solidFill>
              <a:effectLst/>
              <a:uLnTx/>
              <a:uFillTx/>
              <a:latin typeface="Calibri"/>
              <a:ea typeface="+mn-ea"/>
              <a:cs typeface="+mn-cs"/>
            </a:endParaRPr>
          </a:p>
        </p:txBody>
      </p:sp>
    </p:spTree>
    <p:extLst>
      <p:ext uri="{BB962C8B-B14F-4D97-AF65-F5344CB8AC3E}">
        <p14:creationId xmlns:p14="http://schemas.microsoft.com/office/powerpoint/2010/main" val="3605773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solidFill>
                <a:prstClr val="white">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6E203C2E-C834-4480-A6C5-B3673013D41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25890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34A34-0B7F-0541-9A56-FE20BE21EE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259EB8-7CAA-D14D-A26E-279511830B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2276BA-04EE-EB44-82ED-F106740623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2B399-74BF-8845-8894-0C3ABC1EBFA7}"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7A11F43-F537-F643-9171-2DBBD56147B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B9211CA-9AB6-7543-8B71-80FC4F5E3B5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A6E40C-9A16-D04D-80C2-2BFD30A47BFB}" type="slidenum">
              <a:rPr kumimoji="0" lang="en-US" sz="1800" b="0" i="0" u="none" strike="noStrike" kern="1200" cap="none" spc="0" normalizeH="0" baseline="0" noProof="0" smtClean="0">
                <a:ln>
                  <a:noFill/>
                </a:ln>
                <a:solidFill>
                  <a:srgbClr val="FFDB6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DB69"/>
              </a:solidFill>
              <a:effectLst/>
              <a:uLnTx/>
              <a:uFillTx/>
              <a:latin typeface="Calibri"/>
              <a:ea typeface="+mn-ea"/>
              <a:cs typeface="+mn-cs"/>
            </a:endParaRPr>
          </a:p>
        </p:txBody>
      </p:sp>
    </p:spTree>
    <p:extLst>
      <p:ext uri="{BB962C8B-B14F-4D97-AF65-F5344CB8AC3E}">
        <p14:creationId xmlns:p14="http://schemas.microsoft.com/office/powerpoint/2010/main" val="2968065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7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5420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EAC5B9-C815-4567-BC07-BA596C59EAC6}" type="datetime1">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8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531146"/>
            <a:ext cx="10515600" cy="4799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p:cNvSpPr>
            <a:spLocks noGrp="1"/>
          </p:cNvSpPr>
          <p:nvPr>
            <p:ph sz="quarter" idx="14"/>
          </p:nvPr>
        </p:nvSpPr>
        <p:spPr>
          <a:xfrm>
            <a:off x="838200" y="3203188"/>
            <a:ext cx="10515600" cy="452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5" name="Content Placeholder 14"/>
          <p:cNvSpPr>
            <a:spLocks noGrp="1"/>
          </p:cNvSpPr>
          <p:nvPr>
            <p:ph sz="quarter" idx="15"/>
          </p:nvPr>
        </p:nvSpPr>
        <p:spPr>
          <a:xfrm>
            <a:off x="838200" y="3810000"/>
            <a:ext cx="10515600" cy="413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ontent Placeholder 15"/>
          <p:cNvSpPr>
            <a:spLocks noGrp="1"/>
          </p:cNvSpPr>
          <p:nvPr>
            <p:ph sz="quarter" idx="16"/>
          </p:nvPr>
        </p:nvSpPr>
        <p:spPr>
          <a:xfrm>
            <a:off x="838200" y="4356100"/>
            <a:ext cx="10515600" cy="528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p:cNvSpPr>
            <a:spLocks noGrp="1"/>
          </p:cNvSpPr>
          <p:nvPr>
            <p:ph sz="quarter" idx="17"/>
          </p:nvPr>
        </p:nvSpPr>
        <p:spPr>
          <a:xfrm>
            <a:off x="838200" y="5000625"/>
            <a:ext cx="10515600" cy="52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9"/>
          <p:cNvSpPr>
            <a:spLocks noGrp="1"/>
          </p:cNvSpPr>
          <p:nvPr>
            <p:ph sz="quarter" idx="18"/>
          </p:nvPr>
        </p:nvSpPr>
        <p:spPr>
          <a:xfrm>
            <a:off x="838200" y="5643563"/>
            <a:ext cx="10515600" cy="55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80" normalizeH="0" baseline="0" noProof="0" dirty="0">
                <a:ln>
                  <a:noFill/>
                </a:ln>
                <a:solidFill>
                  <a:prstClr val="black"/>
                </a:solidFill>
                <a:effectLst/>
                <a:uLnTx/>
                <a:uFillTx/>
                <a:latin typeface="Calibri"/>
                <a:ea typeface="+mn-ea"/>
                <a:cs typeface="Times New Roman" panose="02020603050405020304" pitchFamily="18" charset="0"/>
              </a:rPr>
              <a:t>DEA GUIDE TO PREVENTING DRUG MISUSE AMONG COLLEGE STUDENTS  </a:t>
            </a:r>
            <a:r>
              <a:rPr kumimoji="0" lang="en-IN" sz="800" b="0" i="0" u="none" strike="noStrike" kern="1200" cap="none" spc="80" normalizeH="0" baseline="0" noProof="0" dirty="0">
                <a:ln>
                  <a:noFill/>
                </a:ln>
                <a:solidFill>
                  <a:srgbClr val="285780"/>
                </a:solidFill>
                <a:effectLst/>
                <a:uLnTx/>
                <a:uFillTx/>
                <a:latin typeface="Calibri"/>
                <a:ea typeface="+mn-ea"/>
                <a:cs typeface="Times New Roman" panose="02020603050405020304" pitchFamily="18" charset="0"/>
              </a:rPr>
              <a:t>|</a:t>
            </a:r>
            <a:r>
              <a:rPr kumimoji="0" lang="en-IN" sz="800" b="0" i="0" u="none" strike="noStrike" kern="1200" cap="none" spc="80" normalizeH="0" baseline="0" noProof="0" dirty="0">
                <a:ln>
                  <a:noFill/>
                </a:ln>
                <a:solidFill>
                  <a:prstClr val="black"/>
                </a:solidFill>
                <a:effectLst/>
                <a:uLnTx/>
                <a:uFillTx/>
                <a:latin typeface="Calibri"/>
                <a:ea typeface="+mn-ea"/>
                <a:cs typeface="Times New Roman" panose="02020603050405020304" pitchFamily="18" charset="0"/>
              </a:rPr>
              <a:t> </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A6E40C-9A16-D04D-80C2-2BFD30A47BFB}" type="slidenum">
              <a:rPr kumimoji="0" lang="en-US" sz="800" b="0" i="0" u="none" strike="noStrike" kern="1200" cap="none" spc="8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8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7736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n w="22225">
                  <a:noFill/>
                  <a:prstDash val="solid"/>
                  <a:miter lim="800000"/>
                </a:ln>
                <a:solidFill>
                  <a:schemeClr val="accent2">
                    <a:lumMod val="50000"/>
                  </a:schemeClr>
                </a:solidFill>
                <a:latin typeface="Garamond" panose="02020404030301010803"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455499" y="1219201"/>
            <a:ext cx="11126901" cy="4525963"/>
          </a:xfrm>
        </p:spPr>
        <p:txBody>
          <a:bodyPr/>
          <a:lstStyle>
            <a:lvl1pPr>
              <a:defRPr>
                <a:solidFill>
                  <a:schemeClr val="tx2">
                    <a:lumMod val="50000"/>
                  </a:schemeClr>
                </a:solidFill>
              </a:defRPr>
            </a:lvl1pPr>
            <a:lvl2pPr marL="742950" indent="-285750">
              <a:buFontTx/>
              <a:buBlip>
                <a:blip r:embed="rId2"/>
              </a:buBlip>
              <a:defRPr>
                <a:solidFill>
                  <a:schemeClr val="tx2">
                    <a:lumMod val="50000"/>
                  </a:schemeClr>
                </a:solidFill>
              </a:defRPr>
            </a:lvl2pPr>
            <a:lvl3pPr marL="1143000" indent="-228600">
              <a:buFontTx/>
              <a:buBlip>
                <a:blip r:embed="rId2"/>
              </a:buBlip>
              <a:defRPr>
                <a:solidFill>
                  <a:schemeClr val="tx2">
                    <a:lumMod val="50000"/>
                  </a:schemeClr>
                </a:solidFill>
              </a:defRPr>
            </a:lvl3pPr>
            <a:lvl4pPr marL="1600200" indent="-228600">
              <a:buFontTx/>
              <a:buBlip>
                <a:blip r:embed="rId2"/>
              </a:buBlip>
              <a:defRPr>
                <a:solidFill>
                  <a:schemeClr val="tx2">
                    <a:lumMod val="50000"/>
                  </a:schemeClr>
                </a:solidFill>
              </a:defRPr>
            </a:lvl4pPr>
            <a:lvl5pPr marL="2057400" indent="-228600">
              <a:buFontTx/>
              <a:buBlip>
                <a:blip r:embed="rId2"/>
              </a:buBlip>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524000" y="6400801"/>
            <a:ext cx="2844800" cy="365125"/>
          </a:xfrm>
          <a:prstGeom prst="rect">
            <a:avLst/>
          </a:prstGeom>
        </p:spPr>
        <p:txBody>
          <a:bodyPr/>
          <a:lstStyle>
            <a:lvl1pPr>
              <a:defRPr b="1">
                <a:solidFill>
                  <a:srgbClr val="FFDB69"/>
                </a:solidFill>
                <a:latin typeface="Garamond" panose="02020404030301010803" pitchFamily="18" charset="0"/>
              </a:defRPr>
            </a:lvl1pPr>
          </a:lstStyle>
          <a:p>
            <a:fld id="{AB503AB3-7B70-427F-91CE-FE4A1972CB67}" type="slidenum">
              <a:rPr lang="en-US" smtClean="0"/>
              <a:pPr/>
              <a:t>‹#›</a:t>
            </a:fld>
            <a:endParaRPr lang="en-US" dirty="0"/>
          </a:p>
        </p:txBody>
      </p:sp>
    </p:spTree>
    <p:extLst>
      <p:ext uri="{BB962C8B-B14F-4D97-AF65-F5344CB8AC3E}">
        <p14:creationId xmlns:p14="http://schemas.microsoft.com/office/powerpoint/2010/main" val="2529813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solidFill>
                <a:prstClr val="white">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6E203C2E-C834-4480-A6C5-B3673013D41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57406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n w="22225">
                  <a:noFill/>
                  <a:prstDash val="solid"/>
                  <a:miter lim="800000"/>
                </a:ln>
                <a:solidFill>
                  <a:schemeClr val="accent2">
                    <a:lumMod val="50000"/>
                  </a:schemeClr>
                </a:solidFill>
                <a:latin typeface="Garamond" panose="02020404030301010803"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455499" y="1219201"/>
            <a:ext cx="11126901" cy="4525963"/>
          </a:xfrm>
        </p:spPr>
        <p:txBody>
          <a:bodyPr/>
          <a:lstStyle>
            <a:lvl1pPr>
              <a:defRPr>
                <a:solidFill>
                  <a:schemeClr val="tx2">
                    <a:lumMod val="50000"/>
                  </a:schemeClr>
                </a:solidFill>
              </a:defRPr>
            </a:lvl1pPr>
            <a:lvl2pPr marL="742950" indent="-285750">
              <a:buFontTx/>
              <a:buBlip>
                <a:blip r:embed="rId2"/>
              </a:buBlip>
              <a:defRPr>
                <a:solidFill>
                  <a:schemeClr val="tx2">
                    <a:lumMod val="50000"/>
                  </a:schemeClr>
                </a:solidFill>
              </a:defRPr>
            </a:lvl2pPr>
            <a:lvl3pPr marL="1143000" indent="-228600">
              <a:buFontTx/>
              <a:buBlip>
                <a:blip r:embed="rId2"/>
              </a:buBlip>
              <a:defRPr>
                <a:solidFill>
                  <a:schemeClr val="tx2">
                    <a:lumMod val="50000"/>
                  </a:schemeClr>
                </a:solidFill>
              </a:defRPr>
            </a:lvl3pPr>
            <a:lvl4pPr marL="1600200" indent="-228600">
              <a:buFontTx/>
              <a:buBlip>
                <a:blip r:embed="rId2"/>
              </a:buBlip>
              <a:defRPr>
                <a:solidFill>
                  <a:schemeClr val="tx2">
                    <a:lumMod val="50000"/>
                  </a:schemeClr>
                </a:solidFill>
              </a:defRPr>
            </a:lvl4pPr>
            <a:lvl5pPr marL="2057400" indent="-228600">
              <a:buFontTx/>
              <a:buBlip>
                <a:blip r:embed="rId2"/>
              </a:buBlip>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524000" y="6400801"/>
            <a:ext cx="2844800" cy="365125"/>
          </a:xfrm>
          <a:prstGeom prst="rect">
            <a:avLst/>
          </a:prstGeom>
        </p:spPr>
        <p:txBody>
          <a:bodyPr/>
          <a:lstStyle>
            <a:lvl1pPr>
              <a:defRPr b="1">
                <a:solidFill>
                  <a:srgbClr val="FFDB69"/>
                </a:solidFill>
                <a:latin typeface="Garamond" panose="02020404030301010803" pitchFamily="18" charset="0"/>
              </a:defRPr>
            </a:lvl1pPr>
          </a:lstStyle>
          <a:p>
            <a:fld id="{AB503AB3-7B70-427F-91CE-FE4A1972CB67}" type="slidenum">
              <a:rPr lang="en-US" smtClean="0"/>
              <a:pPr/>
              <a:t>‹#›</a:t>
            </a:fld>
            <a:endParaRPr lang="en-US" dirty="0"/>
          </a:p>
        </p:txBody>
      </p:sp>
    </p:spTree>
    <p:extLst>
      <p:ext uri="{BB962C8B-B14F-4D97-AF65-F5344CB8AC3E}">
        <p14:creationId xmlns:p14="http://schemas.microsoft.com/office/powerpoint/2010/main" val="1968576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accent3">
                    <a:lumMod val="50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accent3">
                    <a:lumMod val="75000"/>
                  </a:schemeClr>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838201" y="6356350"/>
            <a:ext cx="7315200"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Lst>
          </p:cNvPr>
          <p:cNvSpPr/>
          <p:nvPr/>
        </p:nvSpPr>
        <p:spPr>
          <a:xfrm>
            <a:off x="0" y="-4095"/>
            <a:ext cx="12188952" cy="301752"/>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3D95E91-F8C5-0E4F-94FA-4F1A4750CFB3}"/>
              </a:ext>
            </a:extLst>
          </p:cNvPr>
          <p:cNvSpPr/>
          <p:nvPr/>
        </p:nvSpPr>
        <p:spPr>
          <a:xfrm>
            <a:off x="0" y="0"/>
            <a:ext cx="12188952" cy="18288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16A1BDD-D8AA-2547-A701-0326D4223618}"/>
              </a:ext>
            </a:extLst>
          </p:cNvPr>
          <p:cNvPicPr>
            <a:picLocks noChangeAspect="1"/>
          </p:cNvPicPr>
          <p:nvPr/>
        </p:nvPicPr>
        <p:blipFill>
          <a:blip r:embed="rId2"/>
          <a:srcRect/>
          <a:stretch/>
        </p:blipFill>
        <p:spPr>
          <a:xfrm>
            <a:off x="0" y="-9144"/>
            <a:ext cx="2400300" cy="795655"/>
          </a:xfrm>
          <a:prstGeom prst="rect">
            <a:avLst/>
          </a:prstGeom>
        </p:spPr>
      </p:pic>
      <p:sp>
        <p:nvSpPr>
          <p:cNvPr id="10" name="Slide Number Placeholder 5">
            <a:extLst>
              <a:ext uri="{FF2B5EF4-FFF2-40B4-BE49-F238E27FC236}">
                <a16:creationId xmlns:a16="http://schemas.microsoft.com/office/drawing/2014/main" id="{5FC72898-AB3C-8D47-A5BF-1C50A3979AF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1734356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72590A-E9B3-A443-B790-B0C950DB8DC3}"/>
              </a:ext>
            </a:extLst>
          </p:cNvPr>
          <p:cNvSpPr/>
          <p:nvPr userDrawn="1"/>
        </p:nvSpPr>
        <p:spPr>
          <a:xfrm>
            <a:off x="0" y="-4095"/>
            <a:ext cx="12188952" cy="301752"/>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6931EF9-1A74-C346-BF87-ACDD67D60FE0}"/>
              </a:ext>
            </a:extLst>
          </p:cNvPr>
          <p:cNvSpPr/>
          <p:nvPr userDrawn="1"/>
        </p:nvSpPr>
        <p:spPr>
          <a:xfrm>
            <a:off x="0" y="0"/>
            <a:ext cx="12188952" cy="18288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p:txBody>
          <a:bodyPr/>
          <a:lstStyle>
            <a:lvl1pPr>
              <a:defRPr>
                <a:solidFill>
                  <a:schemeClr val="accent3">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838200" y="6356350"/>
            <a:ext cx="7315200" cy="365125"/>
          </a:xfrm>
          <a:prstGeom prst="rect">
            <a:avLst/>
          </a:prstGeom>
        </p:spPr>
        <p:txBody>
          <a:bodyPr/>
          <a:lstStyle/>
          <a:p>
            <a:endParaRPr lang="en-US" dirty="0"/>
          </a:p>
        </p:txBody>
      </p:sp>
      <p:pic>
        <p:nvPicPr>
          <p:cNvPr id="9" name="Picture 8">
            <a:extLst>
              <a:ext uri="{FF2B5EF4-FFF2-40B4-BE49-F238E27FC236}">
                <a16:creationId xmlns:a16="http://schemas.microsoft.com/office/drawing/2014/main" id="{65BDC786-C5BC-5640-860F-3D1D3E142787}"/>
              </a:ext>
            </a:extLst>
          </p:cNvPr>
          <p:cNvPicPr>
            <a:picLocks noChangeAspect="1"/>
          </p:cNvPicPr>
          <p:nvPr/>
        </p:nvPicPr>
        <p:blipFill>
          <a:blip r:embed="rId2"/>
          <a:srcRect/>
          <a:stretch/>
        </p:blipFill>
        <p:spPr>
          <a:xfrm>
            <a:off x="0" y="-9144"/>
            <a:ext cx="2400300" cy="795655"/>
          </a:xfrm>
          <a:prstGeom prst="rect">
            <a:avLst/>
          </a:prstGeom>
        </p:spPr>
      </p:pic>
      <p:sp>
        <p:nvSpPr>
          <p:cNvPr id="12" name="Slide Number Placeholder 5">
            <a:extLst>
              <a:ext uri="{FF2B5EF4-FFF2-40B4-BE49-F238E27FC236}">
                <a16:creationId xmlns:a16="http://schemas.microsoft.com/office/drawing/2014/main" id="{6A2A19C2-FCB0-E24A-8FB5-9DD2412DCF9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802375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B653C6-E609-4E4C-9EF4-1962D7066E7C}"/>
              </a:ext>
            </a:extLst>
          </p:cNvPr>
          <p:cNvSpPr/>
          <p:nvPr userDrawn="1"/>
        </p:nvSpPr>
        <p:spPr>
          <a:xfrm>
            <a:off x="0" y="-4095"/>
            <a:ext cx="12188952" cy="301752"/>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EB6298F-8C99-B940-9A17-68DE991FBCA8}"/>
              </a:ext>
            </a:extLst>
          </p:cNvPr>
          <p:cNvSpPr/>
          <p:nvPr userDrawn="1"/>
        </p:nvSpPr>
        <p:spPr>
          <a:xfrm>
            <a:off x="0" y="0"/>
            <a:ext cx="12188952" cy="18288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4589463"/>
            <a:ext cx="10515600" cy="1500187"/>
          </a:xfrm>
        </p:spPr>
        <p:txBody>
          <a:bodyPr>
            <a:normAutofit/>
          </a:bodyPr>
          <a:lstStyle>
            <a:lvl1pPr marL="0" indent="0">
              <a:buNone/>
              <a:defRPr sz="3200" b="1" i="0">
                <a:solidFill>
                  <a:schemeClr val="accent3">
                    <a:lumMod val="75000"/>
                  </a:schemeClr>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831850" y="6356350"/>
            <a:ext cx="7315200" cy="365125"/>
          </a:xfrm>
          <a:prstGeom prst="rect">
            <a:avLst/>
          </a:prstGeom>
        </p:spPr>
        <p:txBody>
          <a:bodyPr/>
          <a:lstStyle/>
          <a:p>
            <a:endParaRPr lang="en-US" dirty="0"/>
          </a:p>
        </p:txBody>
      </p:sp>
      <p:pic>
        <p:nvPicPr>
          <p:cNvPr id="9" name="Picture 8">
            <a:extLst>
              <a:ext uri="{FF2B5EF4-FFF2-40B4-BE49-F238E27FC236}">
                <a16:creationId xmlns:a16="http://schemas.microsoft.com/office/drawing/2014/main" id="{638E011F-FE90-E347-9C87-775A69F73F24}"/>
              </a:ext>
            </a:extLst>
          </p:cNvPr>
          <p:cNvPicPr>
            <a:picLocks noChangeAspect="1"/>
          </p:cNvPicPr>
          <p:nvPr/>
        </p:nvPicPr>
        <p:blipFill>
          <a:blip r:embed="rId2"/>
          <a:srcRect/>
          <a:stretch/>
        </p:blipFill>
        <p:spPr>
          <a:xfrm>
            <a:off x="0" y="-9144"/>
            <a:ext cx="2400300" cy="795655"/>
          </a:xfrm>
          <a:prstGeom prst="rect">
            <a:avLst/>
          </a:prstGeom>
        </p:spPr>
      </p:pic>
      <p:sp>
        <p:nvSpPr>
          <p:cNvPr id="12" name="Slide Number Placeholder 5">
            <a:extLst>
              <a:ext uri="{FF2B5EF4-FFF2-40B4-BE49-F238E27FC236}">
                <a16:creationId xmlns:a16="http://schemas.microsoft.com/office/drawing/2014/main" id="{9769F35B-35FD-E346-B578-4738F729BF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216417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D0C932-0097-504C-B12E-C778550730E7}"/>
              </a:ext>
            </a:extLst>
          </p:cNvPr>
          <p:cNvSpPr/>
          <p:nvPr userDrawn="1"/>
        </p:nvSpPr>
        <p:spPr>
          <a:xfrm>
            <a:off x="0" y="-4095"/>
            <a:ext cx="12188952" cy="301752"/>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BC35872-D713-234B-A76A-DBFB80F54917}"/>
              </a:ext>
            </a:extLst>
          </p:cNvPr>
          <p:cNvSpPr/>
          <p:nvPr userDrawn="1"/>
        </p:nvSpPr>
        <p:spPr>
          <a:xfrm>
            <a:off x="0" y="0"/>
            <a:ext cx="12188952" cy="18288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accent3">
                    <a:lumMod val="50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838200" y="6356350"/>
            <a:ext cx="7315200" cy="365125"/>
          </a:xfrm>
          <a:prstGeom prst="rect">
            <a:avLst/>
          </a:prstGeom>
        </p:spPr>
        <p:txBody>
          <a:bodyPr/>
          <a:lstStyle/>
          <a:p>
            <a:endParaRPr lang="en-US" dirty="0"/>
          </a:p>
        </p:txBody>
      </p:sp>
      <p:pic>
        <p:nvPicPr>
          <p:cNvPr id="10" name="Picture 9">
            <a:extLst>
              <a:ext uri="{FF2B5EF4-FFF2-40B4-BE49-F238E27FC236}">
                <a16:creationId xmlns:a16="http://schemas.microsoft.com/office/drawing/2014/main" id="{B79C94A0-515E-D944-8881-F15CB6D910D7}"/>
              </a:ext>
            </a:extLst>
          </p:cNvPr>
          <p:cNvPicPr>
            <a:picLocks noChangeAspect="1"/>
          </p:cNvPicPr>
          <p:nvPr/>
        </p:nvPicPr>
        <p:blipFill>
          <a:blip r:embed="rId2"/>
          <a:srcRect/>
          <a:stretch/>
        </p:blipFill>
        <p:spPr>
          <a:xfrm>
            <a:off x="0" y="-9144"/>
            <a:ext cx="2400300" cy="795655"/>
          </a:xfrm>
          <a:prstGeom prst="rect">
            <a:avLst/>
          </a:prstGeom>
        </p:spPr>
      </p:pic>
      <p:sp>
        <p:nvSpPr>
          <p:cNvPr id="13" name="Slide Number Placeholder 5">
            <a:extLst>
              <a:ext uri="{FF2B5EF4-FFF2-40B4-BE49-F238E27FC236}">
                <a16:creationId xmlns:a16="http://schemas.microsoft.com/office/drawing/2014/main" id="{DE22B687-F82F-F346-87A2-D4F0EE00F6A6}"/>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1140834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A2EFFBE-BA33-7145-A2A1-A7620B31988D}"/>
              </a:ext>
            </a:extLst>
          </p:cNvPr>
          <p:cNvSpPr/>
          <p:nvPr userDrawn="1"/>
        </p:nvSpPr>
        <p:spPr>
          <a:xfrm>
            <a:off x="0" y="-4095"/>
            <a:ext cx="12188952" cy="301752"/>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8C9C918-93E7-D54C-AB4B-5E348E0B64FA}"/>
              </a:ext>
            </a:extLst>
          </p:cNvPr>
          <p:cNvSpPr/>
          <p:nvPr userDrawn="1"/>
        </p:nvSpPr>
        <p:spPr>
          <a:xfrm>
            <a:off x="0" y="0"/>
            <a:ext cx="12188952" cy="18288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accent3">
                    <a:lumMod val="50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838201" y="6356350"/>
            <a:ext cx="7315200" cy="365125"/>
          </a:xfrm>
          <a:prstGeom prst="rect">
            <a:avLst/>
          </a:prstGeom>
        </p:spPr>
        <p:txBody>
          <a:bodyPr/>
          <a:lstStyle/>
          <a:p>
            <a:endParaRPr lang="en-US" dirty="0"/>
          </a:p>
        </p:txBody>
      </p:sp>
      <p:pic>
        <p:nvPicPr>
          <p:cNvPr id="12" name="Picture 11">
            <a:extLst>
              <a:ext uri="{FF2B5EF4-FFF2-40B4-BE49-F238E27FC236}">
                <a16:creationId xmlns:a16="http://schemas.microsoft.com/office/drawing/2014/main" id="{17B06102-6E42-E74D-8317-93948895F29D}"/>
              </a:ext>
            </a:extLst>
          </p:cNvPr>
          <p:cNvPicPr>
            <a:picLocks noChangeAspect="1"/>
          </p:cNvPicPr>
          <p:nvPr/>
        </p:nvPicPr>
        <p:blipFill>
          <a:blip r:embed="rId2"/>
          <a:srcRect/>
          <a:stretch/>
        </p:blipFill>
        <p:spPr>
          <a:xfrm>
            <a:off x="0" y="-9144"/>
            <a:ext cx="2400300" cy="795655"/>
          </a:xfrm>
          <a:prstGeom prst="rect">
            <a:avLst/>
          </a:prstGeom>
        </p:spPr>
      </p:pic>
      <p:sp>
        <p:nvSpPr>
          <p:cNvPr id="15" name="Slide Number Placeholder 5">
            <a:extLst>
              <a:ext uri="{FF2B5EF4-FFF2-40B4-BE49-F238E27FC236}">
                <a16:creationId xmlns:a16="http://schemas.microsoft.com/office/drawing/2014/main" id="{7C98F575-A013-0D41-BFB2-16A7A24AA720}"/>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513095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628776-9AE3-8347-B3FD-3F6AFC402766}"/>
              </a:ext>
            </a:extLst>
          </p:cNvPr>
          <p:cNvSpPr/>
          <p:nvPr userDrawn="1"/>
        </p:nvSpPr>
        <p:spPr>
          <a:xfrm>
            <a:off x="0" y="-4095"/>
            <a:ext cx="12188952" cy="301752"/>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80C4D7D-3A8C-0047-8F74-02D464DE437F}"/>
              </a:ext>
            </a:extLst>
          </p:cNvPr>
          <p:cNvSpPr/>
          <p:nvPr userDrawn="1"/>
        </p:nvSpPr>
        <p:spPr>
          <a:xfrm>
            <a:off x="0" y="0"/>
            <a:ext cx="12188952" cy="18288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838200" y="6356350"/>
            <a:ext cx="7315200" cy="365125"/>
          </a:xfrm>
          <a:prstGeom prst="rect">
            <a:avLst/>
          </a:prstGeom>
        </p:spPr>
        <p:txBody>
          <a:bodyPr/>
          <a:lstStyle/>
          <a:p>
            <a:endParaRPr lang="en-US" dirty="0"/>
          </a:p>
        </p:txBody>
      </p:sp>
      <p:pic>
        <p:nvPicPr>
          <p:cNvPr id="8" name="Picture 7">
            <a:extLst>
              <a:ext uri="{FF2B5EF4-FFF2-40B4-BE49-F238E27FC236}">
                <a16:creationId xmlns:a16="http://schemas.microsoft.com/office/drawing/2014/main" id="{F686B479-E66E-914C-A998-9C3FD1F15F0C}"/>
              </a:ext>
            </a:extLst>
          </p:cNvPr>
          <p:cNvPicPr>
            <a:picLocks noChangeAspect="1"/>
          </p:cNvPicPr>
          <p:nvPr/>
        </p:nvPicPr>
        <p:blipFill>
          <a:blip r:embed="rId2"/>
          <a:srcRect/>
          <a:stretch/>
        </p:blipFill>
        <p:spPr>
          <a:xfrm>
            <a:off x="0" y="-9144"/>
            <a:ext cx="2400300" cy="795655"/>
          </a:xfrm>
          <a:prstGeom prst="rect">
            <a:avLst/>
          </a:prstGeom>
        </p:spPr>
      </p:pic>
      <p:sp>
        <p:nvSpPr>
          <p:cNvPr id="11" name="Slide Number Placeholder 5">
            <a:extLst>
              <a:ext uri="{FF2B5EF4-FFF2-40B4-BE49-F238E27FC236}">
                <a16:creationId xmlns:a16="http://schemas.microsoft.com/office/drawing/2014/main" id="{A5648D64-3E5D-2442-90A9-B12326F4F28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4116573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35EC90-FB1F-DD40-AC2F-B7BBCE0E8245}"/>
              </a:ext>
            </a:extLst>
          </p:cNvPr>
          <p:cNvSpPr/>
          <p:nvPr userDrawn="1"/>
        </p:nvSpPr>
        <p:spPr>
          <a:xfrm>
            <a:off x="0" y="-4095"/>
            <a:ext cx="12188952" cy="301752"/>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1D856DB-CEE5-E44A-A8EF-F87514D554EC}"/>
              </a:ext>
            </a:extLst>
          </p:cNvPr>
          <p:cNvSpPr/>
          <p:nvPr userDrawn="1"/>
        </p:nvSpPr>
        <p:spPr>
          <a:xfrm>
            <a:off x="0" y="0"/>
            <a:ext cx="12188952" cy="18288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dirty="0"/>
          </a:p>
        </p:txBody>
      </p:sp>
      <p:pic>
        <p:nvPicPr>
          <p:cNvPr id="7" name="Picture 6">
            <a:extLst>
              <a:ext uri="{FF2B5EF4-FFF2-40B4-BE49-F238E27FC236}">
                <a16:creationId xmlns:a16="http://schemas.microsoft.com/office/drawing/2014/main" id="{5BD888A9-363A-A849-882E-47063318DCC1}"/>
              </a:ext>
            </a:extLst>
          </p:cNvPr>
          <p:cNvPicPr>
            <a:picLocks noChangeAspect="1"/>
          </p:cNvPicPr>
          <p:nvPr/>
        </p:nvPicPr>
        <p:blipFill>
          <a:blip r:embed="rId2"/>
          <a:srcRect/>
          <a:stretch/>
        </p:blipFill>
        <p:spPr>
          <a:xfrm>
            <a:off x="0" y="-9144"/>
            <a:ext cx="2400300" cy="795655"/>
          </a:xfrm>
          <a:prstGeom prst="rect">
            <a:avLst/>
          </a:prstGeom>
        </p:spPr>
      </p:pic>
      <p:sp>
        <p:nvSpPr>
          <p:cNvPr id="10" name="Slide Number Placeholder 5">
            <a:extLst>
              <a:ext uri="{FF2B5EF4-FFF2-40B4-BE49-F238E27FC236}">
                <a16:creationId xmlns:a16="http://schemas.microsoft.com/office/drawing/2014/main" id="{1AF71F9F-430E-424B-97E1-CAC06BFD29F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1650870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B1D9632-3CA6-1B40-8645-892F9466B2FA}"/>
              </a:ext>
            </a:extLst>
          </p:cNvPr>
          <p:cNvSpPr/>
          <p:nvPr userDrawn="1"/>
        </p:nvSpPr>
        <p:spPr>
          <a:xfrm>
            <a:off x="0" y="-4095"/>
            <a:ext cx="12188952" cy="301752"/>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FE9B914-2164-4C43-A03C-ACDA62E67654}"/>
              </a:ext>
            </a:extLst>
          </p:cNvPr>
          <p:cNvSpPr/>
          <p:nvPr userDrawn="1"/>
        </p:nvSpPr>
        <p:spPr>
          <a:xfrm>
            <a:off x="0" y="0"/>
            <a:ext cx="12188952" cy="18288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836612" y="6356350"/>
            <a:ext cx="73152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accent3">
                    <a:lumMod val="50000"/>
                  </a:schemeClr>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3" name="Picture 12">
            <a:extLst>
              <a:ext uri="{FF2B5EF4-FFF2-40B4-BE49-F238E27FC236}">
                <a16:creationId xmlns:a16="http://schemas.microsoft.com/office/drawing/2014/main" id="{3884F597-A2D8-0A42-912E-743C547D497B}"/>
              </a:ext>
            </a:extLst>
          </p:cNvPr>
          <p:cNvPicPr>
            <a:picLocks noChangeAspect="1"/>
          </p:cNvPicPr>
          <p:nvPr/>
        </p:nvPicPr>
        <p:blipFill>
          <a:blip r:embed="rId2"/>
          <a:srcRect/>
          <a:stretch/>
        </p:blipFill>
        <p:spPr>
          <a:xfrm>
            <a:off x="0" y="-9144"/>
            <a:ext cx="2400300" cy="795655"/>
          </a:xfrm>
          <a:prstGeom prst="rect">
            <a:avLst/>
          </a:prstGeom>
        </p:spPr>
      </p:pic>
      <p:sp>
        <p:nvSpPr>
          <p:cNvPr id="11" name="Slide Number Placeholder 5">
            <a:extLst>
              <a:ext uri="{FF2B5EF4-FFF2-40B4-BE49-F238E27FC236}">
                <a16:creationId xmlns:a16="http://schemas.microsoft.com/office/drawing/2014/main" id="{5AB97A05-E3FC-6C40-8750-4C9FD653676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72583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503AB3-7B70-427F-91CE-FE4A1972CB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40012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497D54-748A-0B44-9D8A-4561E5924C3E}"/>
              </a:ext>
            </a:extLst>
          </p:cNvPr>
          <p:cNvSpPr/>
          <p:nvPr userDrawn="1"/>
        </p:nvSpPr>
        <p:spPr>
          <a:xfrm>
            <a:off x="0" y="-4095"/>
            <a:ext cx="12188952" cy="301752"/>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523DF2A-AE81-5A4F-B69D-264C23F3D533}"/>
              </a:ext>
            </a:extLst>
          </p:cNvPr>
          <p:cNvSpPr/>
          <p:nvPr userDrawn="1"/>
        </p:nvSpPr>
        <p:spPr>
          <a:xfrm>
            <a:off x="0" y="0"/>
            <a:ext cx="12188952" cy="18288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accent3">
                    <a:lumMod val="50000"/>
                  </a:schemeClr>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836612" y="6356350"/>
            <a:ext cx="7315200" cy="365125"/>
          </a:xfrm>
          <a:prstGeom prst="rect">
            <a:avLst/>
          </a:prstGeo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1" name="Picture 10">
            <a:extLst>
              <a:ext uri="{FF2B5EF4-FFF2-40B4-BE49-F238E27FC236}">
                <a16:creationId xmlns:a16="http://schemas.microsoft.com/office/drawing/2014/main" id="{2DD0F229-A41E-A24A-9039-9D4F1E2F9EF6}"/>
              </a:ext>
            </a:extLst>
          </p:cNvPr>
          <p:cNvPicPr>
            <a:picLocks noChangeAspect="1"/>
          </p:cNvPicPr>
          <p:nvPr/>
        </p:nvPicPr>
        <p:blipFill>
          <a:blip r:embed="rId2"/>
          <a:srcRect/>
          <a:stretch/>
        </p:blipFill>
        <p:spPr>
          <a:xfrm>
            <a:off x="0" y="-9144"/>
            <a:ext cx="2400300" cy="795655"/>
          </a:xfrm>
          <a:prstGeom prst="rect">
            <a:avLst/>
          </a:prstGeom>
        </p:spPr>
      </p:pic>
      <p:sp>
        <p:nvSpPr>
          <p:cNvPr id="14" name="Slide Number Placeholder 5">
            <a:extLst>
              <a:ext uri="{FF2B5EF4-FFF2-40B4-BE49-F238E27FC236}">
                <a16:creationId xmlns:a16="http://schemas.microsoft.com/office/drawing/2014/main" id="{055B686F-8B4D-F94A-A936-194D3607629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2706562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Rectangle 12">
            <a:extLst>
              <a:ext uri="{FF2B5EF4-FFF2-40B4-BE49-F238E27FC236}">
                <a16:creationId xmlns:a16="http://schemas.microsoft.com/office/drawing/2014/main" id="{415E2420-2166-924E-8163-84BD20CCC52D}"/>
              </a:ext>
            </a:extLst>
          </p:cNvPr>
          <p:cNvSpPr/>
          <p:nvPr userDrawn="1"/>
        </p:nvSpPr>
        <p:spPr>
          <a:xfrm>
            <a:off x="0" y="-4095"/>
            <a:ext cx="12188952" cy="301752"/>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C089D15-FADE-AC48-9784-4999B1FCE85D}"/>
              </a:ext>
            </a:extLst>
          </p:cNvPr>
          <p:cNvSpPr/>
          <p:nvPr userDrawn="1"/>
        </p:nvSpPr>
        <p:spPr>
          <a:xfrm>
            <a:off x="0" y="0"/>
            <a:ext cx="12188952" cy="18288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accent3">
                    <a:lumMod val="50000"/>
                  </a:schemeClr>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2" name="Picture 11">
            <a:extLst>
              <a:ext uri="{FF2B5EF4-FFF2-40B4-BE49-F238E27FC236}">
                <a16:creationId xmlns:a16="http://schemas.microsoft.com/office/drawing/2014/main" id="{C52E29B5-1E70-6A44-8218-CB6060E20BC7}"/>
              </a:ext>
            </a:extLst>
          </p:cNvPr>
          <p:cNvPicPr>
            <a:picLocks noChangeAspect="1"/>
          </p:cNvPicPr>
          <p:nvPr/>
        </p:nvPicPr>
        <p:blipFill>
          <a:blip r:embed="rId2"/>
          <a:srcRect/>
          <a:stretch/>
        </p:blipFill>
        <p:spPr>
          <a:xfrm>
            <a:off x="0" y="-9144"/>
            <a:ext cx="2400300" cy="795655"/>
          </a:xfrm>
          <a:prstGeom prst="rect">
            <a:avLst/>
          </a:prstGeom>
        </p:spPr>
      </p:pic>
      <p:sp>
        <p:nvSpPr>
          <p:cNvPr id="11" name="Slide Number Placeholder 5">
            <a:extLst>
              <a:ext uri="{FF2B5EF4-FFF2-40B4-BE49-F238E27FC236}">
                <a16:creationId xmlns:a16="http://schemas.microsoft.com/office/drawing/2014/main" id="{AD33F1C7-CAFA-C344-A120-374285FDA047}"/>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965723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1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3C7059-604B-4571-9454-4B1E1D860CE4}"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8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80" normalizeH="0" baseline="0" noProof="0">
                <a:ln>
                  <a:noFill/>
                </a:ln>
                <a:solidFill>
                  <a:prstClr val="black"/>
                </a:solidFill>
                <a:effectLst/>
                <a:uLnTx/>
                <a:uFillTx/>
                <a:latin typeface="Calibri" panose="020F0502020204030204"/>
                <a:ea typeface="+mn-ea"/>
                <a:cs typeface="Times New Roman" panose="02020603050405020304" pitchFamily="18" charset="0"/>
              </a:rPr>
              <a:t>DEA GUIDE TO PREVENTING DRUG MISUSE AMONG COLLEGE STUDENTS  | </a:t>
            </a:r>
            <a:endParaRPr kumimoji="0" lang="en-US" sz="8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CA6E40C-9A16-D04D-80C2-2BFD30A47BFB}" type="slidenum">
              <a:rPr kumimoji="0" lang="en-US" sz="800" b="0" i="0" u="none" strike="noStrike" kern="1200" cap="none" spc="8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8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679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2E207-D8C0-914A-96B8-3BDC8C0952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58B677-8388-2743-88AA-91FE20B472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184F7D-FCF0-B24F-B38D-7420FA793B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4F4F80-2B4C-1E4B-8706-661BC69EEE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89E9D09-261A-2F40-995B-15CDDB201E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8A8FEC0-2171-B74E-A65B-5963B2DF44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4BA06-AB84-034C-91F3-BB61141585F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9086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35EC90-FB1F-DD40-AC2F-B7BBCE0E8245}"/>
              </a:ext>
            </a:extLst>
          </p:cNvPr>
          <p:cNvSpPr/>
          <p:nvPr userDrawn="1"/>
        </p:nvSpPr>
        <p:spPr>
          <a:xfrm>
            <a:off x="0" y="-4095"/>
            <a:ext cx="12188952" cy="301752"/>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1D856DB-CEE5-E44A-A8EF-F87514D554EC}"/>
              </a:ext>
            </a:extLst>
          </p:cNvPr>
          <p:cNvSpPr/>
          <p:nvPr userDrawn="1"/>
        </p:nvSpPr>
        <p:spPr>
          <a:xfrm>
            <a:off x="0" y="0"/>
            <a:ext cx="12188952" cy="18288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5BD888A9-363A-A849-882E-47063318DCC1}"/>
              </a:ext>
            </a:extLst>
          </p:cNvPr>
          <p:cNvPicPr>
            <a:picLocks noChangeAspect="1"/>
          </p:cNvPicPr>
          <p:nvPr/>
        </p:nvPicPr>
        <p:blipFill>
          <a:blip r:embed="rId2"/>
          <a:srcRect/>
          <a:stretch/>
        </p:blipFill>
        <p:spPr>
          <a:xfrm>
            <a:off x="0" y="-9144"/>
            <a:ext cx="2400300" cy="795655"/>
          </a:xfrm>
          <a:prstGeom prst="rect">
            <a:avLst/>
          </a:prstGeom>
        </p:spPr>
      </p:pic>
      <p:sp>
        <p:nvSpPr>
          <p:cNvPr id="10" name="Slide Number Placeholder 5">
            <a:extLst>
              <a:ext uri="{FF2B5EF4-FFF2-40B4-BE49-F238E27FC236}">
                <a16:creationId xmlns:a16="http://schemas.microsoft.com/office/drawing/2014/main" id="{1AF71F9F-430E-424B-97E1-CAC06BFD29F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17D9891-871D-D84C-B216-77B96298C297}" type="slidenum">
              <a:rPr kumimoji="0" lang="en-US" sz="1600" b="0" i="0" u="none" strike="noStrike" kern="1200" cap="none" spc="0" normalizeH="0" baseline="0" noProof="0" smtClean="0">
                <a:ln>
                  <a:noFill/>
                </a:ln>
                <a:solidFill>
                  <a:srgbClr val="44546A"/>
                </a:solidFill>
                <a:effectLst/>
                <a:uLnTx/>
                <a:uFillTx/>
                <a:latin typeface="Public Sans Medium"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4546A"/>
              </a:solidFill>
              <a:effectLst/>
              <a:uLnTx/>
              <a:uFillTx/>
              <a:latin typeface="Public Sans Medium" pitchFamily="2" charset="77"/>
              <a:ea typeface="+mn-ea"/>
              <a:cs typeface="+mn-cs"/>
            </a:endParaRPr>
          </a:p>
        </p:txBody>
      </p:sp>
    </p:spTree>
    <p:extLst>
      <p:ext uri="{BB962C8B-B14F-4D97-AF65-F5344CB8AC3E}">
        <p14:creationId xmlns:p14="http://schemas.microsoft.com/office/powerpoint/2010/main" val="1381962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6C25E22-AAC0-43B2-A8E4-C810675018D8}"/>
              </a:ext>
            </a:extLst>
          </p:cNvPr>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srgbClr val="438086"/>
              </a:solidFill>
              <a:effectLst/>
              <a:uLnTx/>
              <a:uFillTx/>
              <a:latin typeface="Arial" charset="0"/>
              <a:ea typeface="+mn-ea"/>
              <a:cs typeface="+mn-cs"/>
            </a:endParaRPr>
          </a:p>
        </p:txBody>
      </p:sp>
      <p:sp>
        <p:nvSpPr>
          <p:cNvPr id="5" name="Footer Placeholder 2">
            <a:extLst>
              <a:ext uri="{FF2B5EF4-FFF2-40B4-BE49-F238E27FC236}">
                <a16:creationId xmlns:a16="http://schemas.microsoft.com/office/drawing/2014/main" id="{54DCD4E0-05D3-483D-8C40-0A6A60D2B87A}"/>
              </a:ext>
            </a:extLst>
          </p:cNvPr>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srgbClr val="438086"/>
              </a:solidFill>
              <a:effectLst/>
              <a:uLnTx/>
              <a:uFillTx/>
              <a:latin typeface="Arial" charset="0"/>
              <a:ea typeface="+mn-ea"/>
              <a:cs typeface="+mn-cs"/>
            </a:endParaRPr>
          </a:p>
        </p:txBody>
      </p:sp>
      <p:sp>
        <p:nvSpPr>
          <p:cNvPr id="6" name="Slide Number Placeholder 22">
            <a:extLst>
              <a:ext uri="{FF2B5EF4-FFF2-40B4-BE49-F238E27FC236}">
                <a16:creationId xmlns:a16="http://schemas.microsoft.com/office/drawing/2014/main" id="{078B666A-DA27-4567-83AB-692201A8E2F6}"/>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094222-0FAC-44D5-8F99-63C47B626631}" type="slidenum">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2648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solidFill>
                <a:prstClr val="white">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B503AB3-7B70-427F-91CE-FE4A1972CB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77761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92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896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92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896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dirty="0">
              <a:solidFill>
                <a:prstClr val="white">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B503AB3-7B70-427F-91CE-FE4A1972CB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14960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70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22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chemeClr val="accent2">
                    <a:lumMod val="50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solidFill>
                <a:prstClr val="white">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B503AB3-7B70-427F-91CE-FE4A1972CB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67494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solidFill>
                <a:prstClr val="white">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B503AB3-7B70-427F-91CE-FE4A1972CB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76955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xml"/><Relationship Id="rId4" Type="http://schemas.openxmlformats.org/officeDocument/2006/relationships/image" Target="../media/image3.gi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slideLayout" Target="../slideLayouts/slideLayout18.xml"/><Relationship Id="rId7" Type="http://schemas.openxmlformats.org/officeDocument/2006/relationships/image" Target="../media/image2.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5.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170" y="160694"/>
            <a:ext cx="11206444" cy="906106"/>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5499" y="1219201"/>
            <a:ext cx="111269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a:t>
            </a:r>
            <a:endParaRPr lang="en-US" dirty="0"/>
          </a:p>
        </p:txBody>
      </p:sp>
      <p:sp>
        <p:nvSpPr>
          <p:cNvPr id="5" name="TextBox 4"/>
          <p:cNvSpPr txBox="1"/>
          <p:nvPr/>
        </p:nvSpPr>
        <p:spPr>
          <a:xfrm>
            <a:off x="5014416" y="14912"/>
            <a:ext cx="2162355" cy="246221"/>
          </a:xfrm>
          <a:prstGeom prst="rect">
            <a:avLst/>
          </a:prstGeom>
          <a:noFill/>
        </p:spPr>
        <p:txBody>
          <a:bodyPr wrap="square" rtlCol="0">
            <a:spAutoFit/>
          </a:bodyPr>
          <a:lstStyle/>
          <a:p>
            <a:r>
              <a:rPr lang="en-US" sz="1000" dirty="0">
                <a:solidFill>
                  <a:prstClr val="black"/>
                </a:solidFill>
              </a:rPr>
              <a:t>Law Enforcement Sensitive</a:t>
            </a:r>
          </a:p>
        </p:txBody>
      </p:sp>
      <p:cxnSp>
        <p:nvCxnSpPr>
          <p:cNvPr id="11" name="Straight Connector 10"/>
          <p:cNvCxnSpPr/>
          <p:nvPr/>
        </p:nvCxnSpPr>
        <p:spPr>
          <a:xfrm>
            <a:off x="711200" y="1143000"/>
            <a:ext cx="10566400" cy="0"/>
          </a:xfrm>
          <a:prstGeom prst="line">
            <a:avLst/>
          </a:prstGeom>
          <a:ln w="381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6"/>
          <p:cNvSpPr>
            <a:spLocks noGrp="1"/>
          </p:cNvSpPr>
          <p:nvPr>
            <p:ph type="sldNum" sz="quarter" idx="4"/>
          </p:nvPr>
        </p:nvSpPr>
        <p:spPr>
          <a:xfrm>
            <a:off x="1320800" y="6429310"/>
            <a:ext cx="2844800" cy="365125"/>
          </a:xfrm>
          <a:prstGeom prst="rect">
            <a:avLst/>
          </a:prstGeom>
        </p:spPr>
        <p:txBody>
          <a:bodyPr/>
          <a:lstStyle>
            <a:lvl1pPr>
              <a:defRPr>
                <a:solidFill>
                  <a:srgbClr val="FFDB69"/>
                </a:solidFill>
              </a:defRPr>
            </a:lvl1pPr>
          </a:lstStyle>
          <a:p>
            <a:endParaRPr lang="en-US" dirty="0"/>
          </a:p>
        </p:txBody>
      </p:sp>
      <p:pic>
        <p:nvPicPr>
          <p:cNvPr id="15" name="Picture 14" descr="power point temp_Admin_Footer.png"/>
          <p:cNvPicPr>
            <a:picLocks noChangeAspect="1"/>
          </p:cNvPicPr>
          <p:nvPr/>
        </p:nvPicPr>
        <p:blipFill>
          <a:blip r:embed="rId17" cstate="print"/>
          <a:stretch>
            <a:fillRect/>
          </a:stretch>
        </p:blipFill>
        <p:spPr>
          <a:xfrm>
            <a:off x="0" y="6596144"/>
            <a:ext cx="12192000" cy="338056"/>
          </a:xfrm>
          <a:prstGeom prst="rect">
            <a:avLst/>
          </a:prstGeom>
        </p:spPr>
      </p:pic>
      <p:pic>
        <p:nvPicPr>
          <p:cNvPr id="10" name="Picture 9" descr="power point temp_Admin_headerDEA.png"/>
          <p:cNvPicPr>
            <a:picLocks noChangeAspect="1"/>
          </p:cNvPicPr>
          <p:nvPr/>
        </p:nvPicPr>
        <p:blipFill>
          <a:blip r:embed="rId18" cstate="print"/>
          <a:stretch>
            <a:fillRect/>
          </a:stretch>
        </p:blipFill>
        <p:spPr>
          <a:xfrm>
            <a:off x="0" y="1"/>
            <a:ext cx="12192000" cy="1228545"/>
          </a:xfrm>
          <a:prstGeom prst="rect">
            <a:avLst/>
          </a:prstGeom>
        </p:spPr>
      </p:pic>
      <p:sp>
        <p:nvSpPr>
          <p:cNvPr id="4" name="Rectangle 3"/>
          <p:cNvSpPr/>
          <p:nvPr/>
        </p:nvSpPr>
        <p:spPr>
          <a:xfrm>
            <a:off x="3657600" y="6629400"/>
            <a:ext cx="4978400" cy="3048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70315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914400" rtl="0" eaLnBrk="1" latinLnBrk="0" hangingPunct="1">
        <a:spcBef>
          <a:spcPct val="0"/>
        </a:spcBef>
        <a:buNone/>
        <a:defRPr sz="4000" b="0" i="0" kern="1200" cap="none" spc="0">
          <a:ln w="22225">
            <a:noFill/>
            <a:prstDash val="solid"/>
            <a:miter lim="800000"/>
          </a:ln>
          <a:solidFill>
            <a:schemeClr val="accent2">
              <a:lumMod val="50000"/>
            </a:schemeClr>
          </a:solidFill>
          <a:effectLst/>
          <a:latin typeface="Calisto MT" pitchFamily="18" charset="0"/>
          <a:ea typeface="+mj-ea"/>
          <a:cs typeface="+mj-cs"/>
        </a:defRPr>
      </a:lvl1pPr>
    </p:titleStyle>
    <p:bodyStyle>
      <a:lvl1pPr marL="0" indent="0" algn="l" defTabSz="914400" rtl="0" eaLnBrk="1" latinLnBrk="0" hangingPunct="1">
        <a:spcBef>
          <a:spcPct val="20000"/>
        </a:spcBef>
        <a:buClr>
          <a:srgbClr val="DDCB74"/>
        </a:buClr>
        <a:buFont typeface="Wingdings" charset="2"/>
        <a:buNone/>
        <a:defRPr sz="32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1pPr>
      <a:lvl2pPr marL="742950" indent="-285750" algn="l" defTabSz="914400" rtl="0" eaLnBrk="1" latinLnBrk="0" hangingPunct="1">
        <a:spcBef>
          <a:spcPct val="20000"/>
        </a:spcBef>
        <a:buClr>
          <a:srgbClr val="689FD2"/>
        </a:buClr>
        <a:buFontTx/>
        <a:buBlip>
          <a:blip r:embed="rId19"/>
        </a:buBlip>
        <a:defRPr sz="28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2pPr>
      <a:lvl3pPr marL="1143000" indent="-228600" algn="l" defTabSz="914400" rtl="0" eaLnBrk="1" latinLnBrk="0" hangingPunct="1">
        <a:spcBef>
          <a:spcPct val="20000"/>
        </a:spcBef>
        <a:buClr>
          <a:srgbClr val="689FD2"/>
        </a:buClr>
        <a:buFontTx/>
        <a:buBlip>
          <a:blip r:embed="rId19"/>
        </a:buBlip>
        <a:defRPr sz="24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3pPr>
      <a:lvl4pPr marL="1600200" indent="-228600" algn="l" defTabSz="914400" rtl="0" eaLnBrk="1" latinLnBrk="0" hangingPunct="1">
        <a:spcBef>
          <a:spcPct val="20000"/>
        </a:spcBef>
        <a:buClr>
          <a:srgbClr val="689FD2"/>
        </a:buClr>
        <a:buFontTx/>
        <a:buBlip>
          <a:blip r:embed="rId19"/>
        </a:buBlip>
        <a:defRPr sz="20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4pPr>
      <a:lvl5pPr marL="2057400" indent="-228600" algn="l" defTabSz="914400" rtl="0" eaLnBrk="1" latinLnBrk="0" hangingPunct="1">
        <a:spcBef>
          <a:spcPct val="20000"/>
        </a:spcBef>
        <a:buClr>
          <a:srgbClr val="689FD2"/>
        </a:buClr>
        <a:buFontTx/>
        <a:buBlip>
          <a:blip r:embed="rId19"/>
        </a:buBlip>
        <a:defRPr sz="20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FDBC87-800A-C842-85B4-178405F4B7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8FDBB1-63A9-D042-BF4C-11349BB576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25CB9-2A8A-5047-B264-5AD55105BD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B465EB-C52B-448F-B8A0-EE0E4FF7902E}" type="datetime1">
              <a:rPr lang="en-US" smtClean="0"/>
              <a:t>8/5/2024</a:t>
            </a:fld>
            <a:endParaRPr lang="en-US"/>
          </a:p>
        </p:txBody>
      </p:sp>
      <p:sp>
        <p:nvSpPr>
          <p:cNvPr id="5" name="Footer Placeholder 4">
            <a:extLst>
              <a:ext uri="{FF2B5EF4-FFF2-40B4-BE49-F238E27FC236}">
                <a16:creationId xmlns:a16="http://schemas.microsoft.com/office/drawing/2014/main" id="{C1BAFD80-7DFB-FB48-AB9F-890D038757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a:t>DEA GUIDE TO PREVENTING DRUG MISUSE AMONG COLLEGE STUDENTS  | </a:t>
            </a:r>
            <a:endParaRPr lang="en-US"/>
          </a:p>
        </p:txBody>
      </p:sp>
      <p:sp>
        <p:nvSpPr>
          <p:cNvPr id="6" name="Slide Number Placeholder 5">
            <a:extLst>
              <a:ext uri="{FF2B5EF4-FFF2-40B4-BE49-F238E27FC236}">
                <a16:creationId xmlns:a16="http://schemas.microsoft.com/office/drawing/2014/main" id="{633786CD-E920-5942-BABD-364FBF78D4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6E40C-9A16-D04D-80C2-2BFD30A47BFB}" type="slidenum">
              <a:rPr lang="en-US" smtClean="0"/>
              <a:t>‹#›</a:t>
            </a:fld>
            <a:endParaRPr lang="en-US"/>
          </a:p>
        </p:txBody>
      </p:sp>
    </p:spTree>
    <p:extLst>
      <p:ext uri="{BB962C8B-B14F-4D97-AF65-F5344CB8AC3E}">
        <p14:creationId xmlns:p14="http://schemas.microsoft.com/office/powerpoint/2010/main" val="2542654595"/>
      </p:ext>
    </p:extLst>
  </p:cSld>
  <p:clrMap bg1="lt1" tx1="dk1" bg2="lt2" tx2="dk2" accent1="accent1" accent2="accent2" accent3="accent3" accent4="accent4" accent5="accent5" accent6="accent6" hlink="hlink" folHlink="folHlink"/>
  <p:sldLayoutIdLst>
    <p:sldLayoutId id="2147483757"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DA58C7-440C-DE48-801E-7124EACC1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7D6D1B-B4AA-4A4E-8E26-E16D204F0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71C13-06A3-2249-963B-8024B715EF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4F4F80-2B4C-1E4B-8706-661BC69EEE72}" type="datetimeFigureOut">
              <a:rPr lang="en-US" smtClean="0"/>
              <a:t>8/5/2024</a:t>
            </a:fld>
            <a:endParaRPr lang="en-US"/>
          </a:p>
        </p:txBody>
      </p:sp>
      <p:sp>
        <p:nvSpPr>
          <p:cNvPr id="5" name="Footer Placeholder 4">
            <a:extLst>
              <a:ext uri="{FF2B5EF4-FFF2-40B4-BE49-F238E27FC236}">
                <a16:creationId xmlns:a16="http://schemas.microsoft.com/office/drawing/2014/main" id="{981B7F41-1305-6040-956A-178B745B2F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BED91D-FF4B-5F4A-9ED9-E5F6E9EB02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4BA06-AB84-034C-91F3-BB61141585F6}" type="slidenum">
              <a:rPr lang="en-US" smtClean="0"/>
              <a:t>‹#›</a:t>
            </a:fld>
            <a:endParaRPr lang="en-US"/>
          </a:p>
        </p:txBody>
      </p:sp>
    </p:spTree>
    <p:extLst>
      <p:ext uri="{BB962C8B-B14F-4D97-AF65-F5344CB8AC3E}">
        <p14:creationId xmlns:p14="http://schemas.microsoft.com/office/powerpoint/2010/main" val="3887538416"/>
      </p:ext>
    </p:extLst>
  </p:cSld>
  <p:clrMap bg1="lt1" tx1="dk1" bg2="lt2" tx2="dk2" accent1="accent1" accent2="accent2" accent3="accent3" accent4="accent4" accent5="accent5" accent6="accent6" hlink="hlink" folHlink="folHlink"/>
  <p:sldLayoutIdLst>
    <p:sldLayoutId id="2147483769" r:id="rId1"/>
    <p:sldLayoutId id="214748377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2325B3C-E567-457A-B309-81C6D1B8086C}"/>
              </a:ext>
            </a:extLst>
          </p:cNvPr>
          <p:cNvSpPr/>
          <p:nvPr/>
        </p:nvSpPr>
        <p:spPr>
          <a:xfrm>
            <a:off x="0" y="366716"/>
            <a:ext cx="12192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519"/>
          </a:p>
        </p:txBody>
      </p:sp>
      <p:sp>
        <p:nvSpPr>
          <p:cNvPr id="29" name="Rectangle 28">
            <a:extLst>
              <a:ext uri="{FF2B5EF4-FFF2-40B4-BE49-F238E27FC236}">
                <a16:creationId xmlns:a16="http://schemas.microsoft.com/office/drawing/2014/main" id="{A4CE60F1-3AF2-465C-A2B2-C9F6B96CE363}"/>
              </a:ext>
            </a:extLst>
          </p:cNvPr>
          <p:cNvSpPr/>
          <p:nvPr/>
        </p:nvSpPr>
        <p:spPr>
          <a:xfrm>
            <a:off x="0" y="0"/>
            <a:ext cx="12192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519"/>
          </a:p>
        </p:txBody>
      </p:sp>
      <p:sp>
        <p:nvSpPr>
          <p:cNvPr id="30" name="Rectangle 29">
            <a:extLst>
              <a:ext uri="{FF2B5EF4-FFF2-40B4-BE49-F238E27FC236}">
                <a16:creationId xmlns:a16="http://schemas.microsoft.com/office/drawing/2014/main" id="{EEE75162-8D99-4F44-BA59-756EA2C2196A}"/>
              </a:ext>
            </a:extLst>
          </p:cNvPr>
          <p:cNvSpPr/>
          <p:nvPr/>
        </p:nvSpPr>
        <p:spPr>
          <a:xfrm>
            <a:off x="0" y="307978"/>
            <a:ext cx="12192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519"/>
          </a:p>
        </p:txBody>
      </p:sp>
      <p:sp>
        <p:nvSpPr>
          <p:cNvPr id="31" name="Rectangle 30">
            <a:extLst>
              <a:ext uri="{FF2B5EF4-FFF2-40B4-BE49-F238E27FC236}">
                <a16:creationId xmlns:a16="http://schemas.microsoft.com/office/drawing/2014/main" id="{D16EE4D0-E5FC-497D-A7C9-BA946DE89748}"/>
              </a:ext>
            </a:extLst>
          </p:cNvPr>
          <p:cNvSpPr/>
          <p:nvPr/>
        </p:nvSpPr>
        <p:spPr>
          <a:xfrm flipV="1">
            <a:off x="7213602" y="360366"/>
            <a:ext cx="49784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519"/>
          </a:p>
        </p:txBody>
      </p:sp>
      <p:sp>
        <p:nvSpPr>
          <p:cNvPr id="32" name="Rectangle 31">
            <a:extLst>
              <a:ext uri="{FF2B5EF4-FFF2-40B4-BE49-F238E27FC236}">
                <a16:creationId xmlns:a16="http://schemas.microsoft.com/office/drawing/2014/main" id="{89055099-0BF4-4ABC-8066-72D27E8C2D21}"/>
              </a:ext>
            </a:extLst>
          </p:cNvPr>
          <p:cNvSpPr/>
          <p:nvPr/>
        </p:nvSpPr>
        <p:spPr>
          <a:xfrm flipV="1">
            <a:off x="7213602" y="439741"/>
            <a:ext cx="49784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519"/>
          </a:p>
        </p:txBody>
      </p:sp>
      <p:sp useBgFill="1">
        <p:nvSpPr>
          <p:cNvPr id="33" name="Rounded Rectangle 32">
            <a:extLst>
              <a:ext uri="{FF2B5EF4-FFF2-40B4-BE49-F238E27FC236}">
                <a16:creationId xmlns:a16="http://schemas.microsoft.com/office/drawing/2014/main" id="{D08C74D1-50C9-48A4-AF25-CBC4CA742D60}"/>
              </a:ext>
            </a:extLst>
          </p:cNvPr>
          <p:cNvSpPr/>
          <p:nvPr/>
        </p:nvSpPr>
        <p:spPr bwMode="white">
          <a:xfrm>
            <a:off x="7209839" y="496889"/>
            <a:ext cx="408469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519"/>
          </a:p>
        </p:txBody>
      </p:sp>
      <p:sp useBgFill="1">
        <p:nvSpPr>
          <p:cNvPr id="34" name="Rounded Rectangle 33">
            <a:extLst>
              <a:ext uri="{FF2B5EF4-FFF2-40B4-BE49-F238E27FC236}">
                <a16:creationId xmlns:a16="http://schemas.microsoft.com/office/drawing/2014/main" id="{98C229B8-B6B2-4ABC-908B-968B4A07DCB6}"/>
              </a:ext>
            </a:extLst>
          </p:cNvPr>
          <p:cNvSpPr/>
          <p:nvPr/>
        </p:nvSpPr>
        <p:spPr bwMode="white">
          <a:xfrm>
            <a:off x="9830743" y="588963"/>
            <a:ext cx="21336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519"/>
          </a:p>
        </p:txBody>
      </p:sp>
      <p:sp>
        <p:nvSpPr>
          <p:cNvPr id="35" name="Rectangle 34">
            <a:extLst>
              <a:ext uri="{FF2B5EF4-FFF2-40B4-BE49-F238E27FC236}">
                <a16:creationId xmlns:a16="http://schemas.microsoft.com/office/drawing/2014/main" id="{165DB608-3C87-43F6-BE14-6A1476849A60}"/>
              </a:ext>
            </a:extLst>
          </p:cNvPr>
          <p:cNvSpPr/>
          <p:nvPr/>
        </p:nvSpPr>
        <p:spPr bwMode="invGray">
          <a:xfrm>
            <a:off x="12112978" y="-1588"/>
            <a:ext cx="77141"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519" dirty="0"/>
          </a:p>
        </p:txBody>
      </p:sp>
      <p:sp>
        <p:nvSpPr>
          <p:cNvPr id="36" name="Rectangle 35">
            <a:extLst>
              <a:ext uri="{FF2B5EF4-FFF2-40B4-BE49-F238E27FC236}">
                <a16:creationId xmlns:a16="http://schemas.microsoft.com/office/drawing/2014/main" id="{B220F4AB-98C8-46FD-8746-94ECE5CF1CB4}"/>
              </a:ext>
            </a:extLst>
          </p:cNvPr>
          <p:cNvSpPr/>
          <p:nvPr/>
        </p:nvSpPr>
        <p:spPr bwMode="invGray">
          <a:xfrm>
            <a:off x="12058415" y="-1588"/>
            <a:ext cx="3763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519" dirty="0"/>
          </a:p>
        </p:txBody>
      </p:sp>
      <p:sp>
        <p:nvSpPr>
          <p:cNvPr id="37" name="Rectangle 36">
            <a:extLst>
              <a:ext uri="{FF2B5EF4-FFF2-40B4-BE49-F238E27FC236}">
                <a16:creationId xmlns:a16="http://schemas.microsoft.com/office/drawing/2014/main" id="{9F4DF2D0-8B3A-4F38-B413-EF89DED33383}"/>
              </a:ext>
            </a:extLst>
          </p:cNvPr>
          <p:cNvSpPr/>
          <p:nvPr/>
        </p:nvSpPr>
        <p:spPr bwMode="invGray">
          <a:xfrm>
            <a:off x="12033957" y="-1588"/>
            <a:ext cx="11289"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519"/>
          </a:p>
        </p:txBody>
      </p:sp>
      <p:sp>
        <p:nvSpPr>
          <p:cNvPr id="38" name="Rectangle 37">
            <a:extLst>
              <a:ext uri="{FF2B5EF4-FFF2-40B4-BE49-F238E27FC236}">
                <a16:creationId xmlns:a16="http://schemas.microsoft.com/office/drawing/2014/main" id="{0CDEF3D9-5C46-4F6A-9B97-780B83219C03}"/>
              </a:ext>
            </a:extLst>
          </p:cNvPr>
          <p:cNvSpPr/>
          <p:nvPr/>
        </p:nvSpPr>
        <p:spPr bwMode="invGray">
          <a:xfrm>
            <a:off x="11968104" y="-1588"/>
            <a:ext cx="3574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519"/>
          </a:p>
        </p:txBody>
      </p:sp>
      <p:sp>
        <p:nvSpPr>
          <p:cNvPr id="39" name="Rectangle 38">
            <a:extLst>
              <a:ext uri="{FF2B5EF4-FFF2-40B4-BE49-F238E27FC236}">
                <a16:creationId xmlns:a16="http://schemas.microsoft.com/office/drawing/2014/main" id="{3367E491-E5DA-48B0-893C-4B3AD3088D69}"/>
              </a:ext>
            </a:extLst>
          </p:cNvPr>
          <p:cNvSpPr/>
          <p:nvPr/>
        </p:nvSpPr>
        <p:spPr bwMode="invGray">
          <a:xfrm>
            <a:off x="11887202" y="0"/>
            <a:ext cx="73378"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519"/>
          </a:p>
        </p:txBody>
      </p:sp>
      <p:sp>
        <p:nvSpPr>
          <p:cNvPr id="40" name="Rectangle 39">
            <a:extLst>
              <a:ext uri="{FF2B5EF4-FFF2-40B4-BE49-F238E27FC236}">
                <a16:creationId xmlns:a16="http://schemas.microsoft.com/office/drawing/2014/main" id="{8CBE5DCA-CAB7-4659-BCFE-ECB3E54CFD08}"/>
              </a:ext>
            </a:extLst>
          </p:cNvPr>
          <p:cNvSpPr/>
          <p:nvPr/>
        </p:nvSpPr>
        <p:spPr bwMode="invGray">
          <a:xfrm>
            <a:off x="11830757" y="0"/>
            <a:ext cx="13171"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519" dirty="0"/>
          </a:p>
        </p:txBody>
      </p:sp>
      <p:sp>
        <p:nvSpPr>
          <p:cNvPr id="17423" name="Title Placeholder 21">
            <a:extLst>
              <a:ext uri="{FF2B5EF4-FFF2-40B4-BE49-F238E27FC236}">
                <a16:creationId xmlns:a16="http://schemas.microsoft.com/office/drawing/2014/main" id="{EEC9422B-4282-4F0F-8E58-35C02CFBAF4C}"/>
              </a:ext>
            </a:extLst>
          </p:cNvPr>
          <p:cNvSpPr>
            <a:spLocks noGrp="1"/>
          </p:cNvSpPr>
          <p:nvPr>
            <p:ph type="title"/>
          </p:nvPr>
        </p:nvSpPr>
        <p:spPr bwMode="auto">
          <a:xfrm>
            <a:off x="609600" y="11430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24" name="Text Placeholder 12">
            <a:extLst>
              <a:ext uri="{FF2B5EF4-FFF2-40B4-BE49-F238E27FC236}">
                <a16:creationId xmlns:a16="http://schemas.microsoft.com/office/drawing/2014/main" id="{61CC530C-4743-456D-8C95-E9EEBD572484}"/>
              </a:ext>
            </a:extLst>
          </p:cNvPr>
          <p:cNvSpPr>
            <a:spLocks noGrp="1"/>
          </p:cNvSpPr>
          <p:nvPr>
            <p:ph type="body" idx="1"/>
          </p:nvPr>
        </p:nvSpPr>
        <p:spPr bwMode="auto">
          <a:xfrm>
            <a:off x="609600" y="2249488"/>
            <a:ext cx="109728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EA3B0B18-C33B-451C-A269-81600B163CC9}"/>
              </a:ext>
            </a:extLst>
          </p:cNvPr>
          <p:cNvSpPr>
            <a:spLocks noGrp="1"/>
          </p:cNvSpPr>
          <p:nvPr>
            <p:ph type="dt" sz="half" idx="2"/>
          </p:nvPr>
        </p:nvSpPr>
        <p:spPr>
          <a:xfrm>
            <a:off x="8782756" y="612775"/>
            <a:ext cx="1275644" cy="457200"/>
          </a:xfrm>
          <a:prstGeom prst="rect">
            <a:avLst/>
          </a:prstGeom>
        </p:spPr>
        <p:txBody>
          <a:bodyPr vert="horz"/>
          <a:lstStyle>
            <a:lvl1pPr algn="l" eaLnBrk="1" latinLnBrk="0" hangingPunct="1">
              <a:defRPr kumimoji="0" sz="675">
                <a:solidFill>
                  <a:schemeClr val="accent2"/>
                </a:solidFill>
                <a:latin typeface="Arial" charset="0"/>
                <a:cs typeface="+mn-cs"/>
              </a:defRPr>
            </a:lvl1pPr>
          </a:lstStyle>
          <a:p>
            <a:pPr>
              <a:defRPr/>
            </a:pPr>
            <a:endParaRPr lang="en-US"/>
          </a:p>
        </p:txBody>
      </p:sp>
      <p:sp>
        <p:nvSpPr>
          <p:cNvPr id="3" name="Footer Placeholder 2">
            <a:extLst>
              <a:ext uri="{FF2B5EF4-FFF2-40B4-BE49-F238E27FC236}">
                <a16:creationId xmlns:a16="http://schemas.microsoft.com/office/drawing/2014/main" id="{4B4B6478-1B1C-4442-9197-5A07F2AD6B9C}"/>
              </a:ext>
            </a:extLst>
          </p:cNvPr>
          <p:cNvSpPr>
            <a:spLocks noGrp="1"/>
          </p:cNvSpPr>
          <p:nvPr>
            <p:ph type="ftr" sz="quarter" idx="3"/>
          </p:nvPr>
        </p:nvSpPr>
        <p:spPr>
          <a:xfrm>
            <a:off x="7010401" y="612775"/>
            <a:ext cx="1768593" cy="457200"/>
          </a:xfrm>
          <a:prstGeom prst="rect">
            <a:avLst/>
          </a:prstGeom>
        </p:spPr>
        <p:txBody>
          <a:bodyPr vert="horz"/>
          <a:lstStyle>
            <a:lvl1pPr algn="r" eaLnBrk="1" latinLnBrk="0" hangingPunct="1">
              <a:defRPr kumimoji="0" sz="675">
                <a:solidFill>
                  <a:schemeClr val="accent2"/>
                </a:solidFill>
                <a:latin typeface="Arial" charset="0"/>
                <a:cs typeface="+mn-cs"/>
              </a:defRPr>
            </a:lvl1pPr>
          </a:lstStyle>
          <a:p>
            <a:pPr>
              <a:defRPr/>
            </a:pPr>
            <a:endParaRPr lang="en-US"/>
          </a:p>
        </p:txBody>
      </p:sp>
      <p:sp>
        <p:nvSpPr>
          <p:cNvPr id="23" name="Slide Number Placeholder 22">
            <a:extLst>
              <a:ext uri="{FF2B5EF4-FFF2-40B4-BE49-F238E27FC236}">
                <a16:creationId xmlns:a16="http://schemas.microsoft.com/office/drawing/2014/main" id="{EC723E40-8272-4BDA-81EF-30BDD20CB683}"/>
              </a:ext>
            </a:extLst>
          </p:cNvPr>
          <p:cNvSpPr>
            <a:spLocks noGrp="1"/>
          </p:cNvSpPr>
          <p:nvPr>
            <p:ph type="sldNum" sz="quarter" idx="4"/>
          </p:nvPr>
        </p:nvSpPr>
        <p:spPr>
          <a:xfrm>
            <a:off x="10899423" y="1588"/>
            <a:ext cx="1016000" cy="366712"/>
          </a:xfrm>
          <a:prstGeom prst="rect">
            <a:avLst/>
          </a:prstGeom>
        </p:spPr>
        <p:txBody>
          <a:bodyPr vert="horz" wrap="square" lIns="91440" tIns="45720" rIns="91440" bIns="45720" numCol="1" anchor="b" anchorCtr="0" compatLnSpc="1">
            <a:prstTxWarp prst="textNoShape">
              <a:avLst/>
            </a:prstTxWarp>
          </a:bodyPr>
          <a:lstStyle>
            <a:lvl1pPr algn="r" eaLnBrk="1" hangingPunct="1">
              <a:defRPr>
                <a:solidFill>
                  <a:srgbClr val="FFFFFF"/>
                </a:solidFill>
              </a:defRPr>
            </a:lvl1pPr>
          </a:lstStyle>
          <a:p>
            <a:pPr>
              <a:defRPr/>
            </a:pPr>
            <a:fld id="{F28829CC-5913-4038-A086-54E3DA88F148}" type="slidenum">
              <a:rPr lang="en-US" altLang="en-US"/>
              <a:pPr>
                <a:defRPr/>
              </a:pPr>
              <a:t>‹#›</a:t>
            </a:fld>
            <a:endParaRPr lang="en-US" altLang="en-US"/>
          </a:p>
        </p:txBody>
      </p:sp>
    </p:spTree>
    <p:extLst>
      <p:ext uri="{BB962C8B-B14F-4D97-AF65-F5344CB8AC3E}">
        <p14:creationId xmlns:p14="http://schemas.microsoft.com/office/powerpoint/2010/main" val="1977226123"/>
      </p:ext>
    </p:extLst>
  </p:cSld>
  <p:clrMap bg1="lt1" tx1="dk1" bg2="lt2" tx2="dk2" accent1="accent1" accent2="accent2" accent3="accent3" accent4="accent4" accent5="accent5" accent6="accent6" hlink="hlink" folHlink="folHlink"/>
  <p:sldLayoutIdLst>
    <p:sldLayoutId id="2147483771" r:id="rId1"/>
  </p:sldLayoutIdLst>
  <p:txStyles>
    <p:titleStyle>
      <a:lvl1pPr algn="l" rtl="0" eaLnBrk="0" fontAlgn="base" hangingPunct="0">
        <a:spcBef>
          <a:spcPct val="0"/>
        </a:spcBef>
        <a:spcAft>
          <a:spcPct val="0"/>
        </a:spcAft>
        <a:defRPr sz="3375" kern="1200">
          <a:solidFill>
            <a:schemeClr val="tx2"/>
          </a:solidFill>
          <a:latin typeface="+mj-lt"/>
          <a:ea typeface="+mj-ea"/>
          <a:cs typeface="+mj-cs"/>
        </a:defRPr>
      </a:lvl1pPr>
      <a:lvl2pPr algn="l" rtl="0" eaLnBrk="0" fontAlgn="base" hangingPunct="0">
        <a:spcBef>
          <a:spcPct val="0"/>
        </a:spcBef>
        <a:spcAft>
          <a:spcPct val="0"/>
        </a:spcAft>
        <a:defRPr sz="3375">
          <a:solidFill>
            <a:schemeClr val="tx2"/>
          </a:solidFill>
          <a:latin typeface="Calibri" pitchFamily="34" charset="0"/>
        </a:defRPr>
      </a:lvl2pPr>
      <a:lvl3pPr algn="l" rtl="0" eaLnBrk="0" fontAlgn="base" hangingPunct="0">
        <a:spcBef>
          <a:spcPct val="0"/>
        </a:spcBef>
        <a:spcAft>
          <a:spcPct val="0"/>
        </a:spcAft>
        <a:defRPr sz="3375">
          <a:solidFill>
            <a:schemeClr val="tx2"/>
          </a:solidFill>
          <a:latin typeface="Calibri" pitchFamily="34" charset="0"/>
        </a:defRPr>
      </a:lvl3pPr>
      <a:lvl4pPr algn="l" rtl="0" eaLnBrk="0" fontAlgn="base" hangingPunct="0">
        <a:spcBef>
          <a:spcPct val="0"/>
        </a:spcBef>
        <a:spcAft>
          <a:spcPct val="0"/>
        </a:spcAft>
        <a:defRPr sz="3375">
          <a:solidFill>
            <a:schemeClr val="tx2"/>
          </a:solidFill>
          <a:latin typeface="Calibri" pitchFamily="34" charset="0"/>
        </a:defRPr>
      </a:lvl4pPr>
      <a:lvl5pPr algn="l" rtl="0" eaLnBrk="0" fontAlgn="base" hangingPunct="0">
        <a:spcBef>
          <a:spcPct val="0"/>
        </a:spcBef>
        <a:spcAft>
          <a:spcPct val="0"/>
        </a:spcAft>
        <a:defRPr sz="3375">
          <a:solidFill>
            <a:schemeClr val="tx2"/>
          </a:solidFill>
          <a:latin typeface="Calibri" pitchFamily="34" charset="0"/>
        </a:defRPr>
      </a:lvl5pPr>
      <a:lvl6pPr marL="385785" algn="l" rtl="0" fontAlgn="base">
        <a:spcBef>
          <a:spcPct val="0"/>
        </a:spcBef>
        <a:spcAft>
          <a:spcPct val="0"/>
        </a:spcAft>
        <a:defRPr sz="3375">
          <a:solidFill>
            <a:schemeClr val="tx2"/>
          </a:solidFill>
          <a:latin typeface="Trebuchet MS" pitchFamily="34" charset="0"/>
        </a:defRPr>
      </a:lvl6pPr>
      <a:lvl7pPr marL="771571" algn="l" rtl="0" fontAlgn="base">
        <a:spcBef>
          <a:spcPct val="0"/>
        </a:spcBef>
        <a:spcAft>
          <a:spcPct val="0"/>
        </a:spcAft>
        <a:defRPr sz="3375">
          <a:solidFill>
            <a:schemeClr val="tx2"/>
          </a:solidFill>
          <a:latin typeface="Trebuchet MS" pitchFamily="34" charset="0"/>
        </a:defRPr>
      </a:lvl7pPr>
      <a:lvl8pPr marL="1157356" algn="l" rtl="0" fontAlgn="base">
        <a:spcBef>
          <a:spcPct val="0"/>
        </a:spcBef>
        <a:spcAft>
          <a:spcPct val="0"/>
        </a:spcAft>
        <a:defRPr sz="3375">
          <a:solidFill>
            <a:schemeClr val="tx2"/>
          </a:solidFill>
          <a:latin typeface="Trebuchet MS" pitchFamily="34" charset="0"/>
        </a:defRPr>
      </a:lvl8pPr>
      <a:lvl9pPr marL="1543141" algn="l" rtl="0" fontAlgn="base">
        <a:spcBef>
          <a:spcPct val="0"/>
        </a:spcBef>
        <a:spcAft>
          <a:spcPct val="0"/>
        </a:spcAft>
        <a:defRPr sz="3375">
          <a:solidFill>
            <a:schemeClr val="tx2"/>
          </a:solidFill>
          <a:latin typeface="Trebuchet MS" pitchFamily="34" charset="0"/>
        </a:defRPr>
      </a:lvl9pPr>
    </p:titleStyle>
    <p:bodyStyle>
      <a:lvl1pPr marL="308092" indent="-215665" algn="l" rtl="0" eaLnBrk="0" fontAlgn="base" hangingPunct="0">
        <a:spcBef>
          <a:spcPts val="253"/>
        </a:spcBef>
        <a:spcAft>
          <a:spcPct val="0"/>
        </a:spcAft>
        <a:buClr>
          <a:srgbClr val="A04DA3"/>
        </a:buClr>
        <a:buFont typeface="Georgia" panose="02040502050405020303" pitchFamily="18" charset="0"/>
        <a:buChar char="•"/>
        <a:defRPr sz="2363" kern="1200">
          <a:solidFill>
            <a:schemeClr val="tx1"/>
          </a:solidFill>
          <a:latin typeface="+mn-lt"/>
          <a:ea typeface="+mn-ea"/>
          <a:cs typeface="+mn-cs"/>
        </a:defRPr>
      </a:lvl1pPr>
      <a:lvl2pPr marL="554566" indent="-207628" algn="l" rtl="0" eaLnBrk="0" fontAlgn="base" hangingPunct="0">
        <a:spcBef>
          <a:spcPts val="253"/>
        </a:spcBef>
        <a:spcAft>
          <a:spcPct val="0"/>
        </a:spcAft>
        <a:buClr>
          <a:schemeClr val="accent2"/>
        </a:buClr>
        <a:buFont typeface="Georgia" panose="02040502050405020303" pitchFamily="18" charset="0"/>
        <a:buChar char="▫"/>
        <a:defRPr sz="2194" kern="1200">
          <a:solidFill>
            <a:schemeClr val="accent2"/>
          </a:solidFill>
          <a:latin typeface="+mn-lt"/>
          <a:ea typeface="+mn-ea"/>
          <a:cs typeface="+mn-cs"/>
        </a:defRPr>
      </a:lvl2pPr>
      <a:lvl3pPr marL="778269" indent="-184855" algn="l" rtl="0" eaLnBrk="0" fontAlgn="base" hangingPunct="0">
        <a:spcBef>
          <a:spcPts val="253"/>
        </a:spcBef>
        <a:spcAft>
          <a:spcPct val="0"/>
        </a:spcAft>
        <a:buClr>
          <a:schemeClr val="accent1"/>
        </a:buClr>
        <a:buFont typeface="Wingdings 2" panose="05020102010507070707" pitchFamily="18" charset="2"/>
        <a:buChar char=""/>
        <a:defRPr sz="2025" kern="1200">
          <a:solidFill>
            <a:schemeClr val="accent1"/>
          </a:solidFill>
          <a:latin typeface="+mn-lt"/>
          <a:ea typeface="+mn-ea"/>
          <a:cs typeface="+mn-cs"/>
        </a:defRPr>
      </a:lvl3pPr>
      <a:lvl4pPr marL="995273" indent="-168781" algn="l" rtl="0" eaLnBrk="0" fontAlgn="base" hangingPunct="0">
        <a:spcBef>
          <a:spcPts val="253"/>
        </a:spcBef>
        <a:spcAft>
          <a:spcPct val="0"/>
        </a:spcAft>
        <a:buClr>
          <a:schemeClr val="accent1"/>
        </a:buClr>
        <a:buFont typeface="Wingdings 2" panose="05020102010507070707" pitchFamily="18" charset="2"/>
        <a:buChar char=""/>
        <a:defRPr sz="1856" kern="1200">
          <a:solidFill>
            <a:schemeClr val="accent1"/>
          </a:solidFill>
          <a:latin typeface="+mn-lt"/>
          <a:ea typeface="+mn-ea"/>
          <a:cs typeface="+mn-cs"/>
        </a:defRPr>
      </a:lvl4pPr>
      <a:lvl5pPr marL="1172091" indent="-154047" algn="l" rtl="0" eaLnBrk="0" fontAlgn="base" hangingPunct="0">
        <a:spcBef>
          <a:spcPts val="253"/>
        </a:spcBef>
        <a:spcAft>
          <a:spcPct val="0"/>
        </a:spcAft>
        <a:buClr>
          <a:srgbClr val="A04DA3"/>
        </a:buClr>
        <a:buFont typeface="Georgia" panose="02040502050405020303" pitchFamily="18" charset="0"/>
        <a:buChar char="▫"/>
        <a:defRPr sz="1688" kern="1200">
          <a:solidFill>
            <a:srgbClr val="A04DA3"/>
          </a:solidFill>
          <a:latin typeface="+mn-lt"/>
          <a:ea typeface="+mn-ea"/>
          <a:cs typeface="+mn-cs"/>
        </a:defRPr>
      </a:lvl5pPr>
      <a:lvl6pPr marL="1357964" indent="-154314" algn="l" rtl="0" eaLnBrk="1" latinLnBrk="0" hangingPunct="1">
        <a:spcBef>
          <a:spcPts val="253"/>
        </a:spcBef>
        <a:buClr>
          <a:schemeClr val="accent3"/>
        </a:buClr>
        <a:buFont typeface="Georgia"/>
        <a:buChar char="▫"/>
        <a:defRPr kumimoji="0" sz="1519" kern="1200">
          <a:solidFill>
            <a:schemeClr val="accent3"/>
          </a:solidFill>
          <a:latin typeface="+mn-lt"/>
          <a:ea typeface="+mn-ea"/>
          <a:cs typeface="+mn-cs"/>
        </a:defRPr>
      </a:lvl6pPr>
      <a:lvl7pPr marL="1543141" indent="-154314" algn="l" rtl="0" eaLnBrk="1" latinLnBrk="0" hangingPunct="1">
        <a:spcBef>
          <a:spcPts val="253"/>
        </a:spcBef>
        <a:buClr>
          <a:schemeClr val="accent3"/>
        </a:buClr>
        <a:buFont typeface="Georgia"/>
        <a:buChar char="▫"/>
        <a:defRPr kumimoji="0" sz="1350" kern="1200">
          <a:solidFill>
            <a:schemeClr val="accent3"/>
          </a:solidFill>
          <a:latin typeface="+mn-lt"/>
          <a:ea typeface="+mn-ea"/>
          <a:cs typeface="+mn-cs"/>
        </a:defRPr>
      </a:lvl7pPr>
      <a:lvl8pPr marL="1712887" indent="-154314" algn="l" rtl="0" eaLnBrk="1" latinLnBrk="0" hangingPunct="1">
        <a:spcBef>
          <a:spcPts val="253"/>
        </a:spcBef>
        <a:buClr>
          <a:schemeClr val="accent3"/>
        </a:buClr>
        <a:buFont typeface="Georgia"/>
        <a:buChar char="◦"/>
        <a:defRPr kumimoji="0" sz="1266" kern="1200">
          <a:solidFill>
            <a:schemeClr val="accent3"/>
          </a:solidFill>
          <a:latin typeface="+mn-lt"/>
          <a:ea typeface="+mn-ea"/>
          <a:cs typeface="+mn-cs"/>
        </a:defRPr>
      </a:lvl8pPr>
      <a:lvl9pPr marL="1890348" indent="-154314" algn="l" rtl="0" eaLnBrk="1" latinLnBrk="0" hangingPunct="1">
        <a:spcBef>
          <a:spcPts val="253"/>
        </a:spcBef>
        <a:buClr>
          <a:schemeClr val="accent3"/>
        </a:buClr>
        <a:buFont typeface="Georgia"/>
        <a:buChar char="◦"/>
        <a:defRPr kumimoji="0" sz="1181"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85785" algn="l" rtl="0" eaLnBrk="1" latinLnBrk="0" hangingPunct="1">
        <a:defRPr kumimoji="0" kern="1200">
          <a:solidFill>
            <a:schemeClr val="tx1"/>
          </a:solidFill>
          <a:latin typeface="+mn-lt"/>
          <a:ea typeface="+mn-ea"/>
          <a:cs typeface="+mn-cs"/>
        </a:defRPr>
      </a:lvl2pPr>
      <a:lvl3pPr marL="771571" algn="l" rtl="0" eaLnBrk="1" latinLnBrk="0" hangingPunct="1">
        <a:defRPr kumimoji="0" kern="1200">
          <a:solidFill>
            <a:schemeClr val="tx1"/>
          </a:solidFill>
          <a:latin typeface="+mn-lt"/>
          <a:ea typeface="+mn-ea"/>
          <a:cs typeface="+mn-cs"/>
        </a:defRPr>
      </a:lvl3pPr>
      <a:lvl4pPr marL="1157356" algn="l" rtl="0" eaLnBrk="1" latinLnBrk="0" hangingPunct="1">
        <a:defRPr kumimoji="0" kern="1200">
          <a:solidFill>
            <a:schemeClr val="tx1"/>
          </a:solidFill>
          <a:latin typeface="+mn-lt"/>
          <a:ea typeface="+mn-ea"/>
          <a:cs typeface="+mn-cs"/>
        </a:defRPr>
      </a:lvl4pPr>
      <a:lvl5pPr marL="1543141" algn="l" rtl="0" eaLnBrk="1" latinLnBrk="0" hangingPunct="1">
        <a:defRPr kumimoji="0" kern="1200">
          <a:solidFill>
            <a:schemeClr val="tx1"/>
          </a:solidFill>
          <a:latin typeface="+mn-lt"/>
          <a:ea typeface="+mn-ea"/>
          <a:cs typeface="+mn-cs"/>
        </a:defRPr>
      </a:lvl5pPr>
      <a:lvl6pPr marL="1928927" algn="l" rtl="0" eaLnBrk="1" latinLnBrk="0" hangingPunct="1">
        <a:defRPr kumimoji="0" kern="1200">
          <a:solidFill>
            <a:schemeClr val="tx1"/>
          </a:solidFill>
          <a:latin typeface="+mn-lt"/>
          <a:ea typeface="+mn-ea"/>
          <a:cs typeface="+mn-cs"/>
        </a:defRPr>
      </a:lvl6pPr>
      <a:lvl7pPr marL="2314712" algn="l" rtl="0" eaLnBrk="1" latinLnBrk="0" hangingPunct="1">
        <a:defRPr kumimoji="0" kern="1200">
          <a:solidFill>
            <a:schemeClr val="tx1"/>
          </a:solidFill>
          <a:latin typeface="+mn-lt"/>
          <a:ea typeface="+mn-ea"/>
          <a:cs typeface="+mn-cs"/>
        </a:defRPr>
      </a:lvl7pPr>
      <a:lvl8pPr marL="2700498" algn="l" rtl="0" eaLnBrk="1" latinLnBrk="0" hangingPunct="1">
        <a:defRPr kumimoji="0" kern="1200">
          <a:solidFill>
            <a:schemeClr val="tx1"/>
          </a:solidFill>
          <a:latin typeface="+mn-lt"/>
          <a:ea typeface="+mn-ea"/>
          <a:cs typeface="+mn-cs"/>
        </a:defRPr>
      </a:lvl8pPr>
      <a:lvl9pPr marL="3086283"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171" y="160694"/>
            <a:ext cx="11206444" cy="906106"/>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5500" y="1219204"/>
            <a:ext cx="111269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a:t>
            </a:r>
            <a:endParaRPr lang="en-US" dirty="0"/>
          </a:p>
        </p:txBody>
      </p:sp>
      <p:sp>
        <p:nvSpPr>
          <p:cNvPr id="5" name="TextBox 4"/>
          <p:cNvSpPr txBox="1"/>
          <p:nvPr/>
        </p:nvSpPr>
        <p:spPr>
          <a:xfrm>
            <a:off x="5014417" y="15512"/>
            <a:ext cx="2162355" cy="246221"/>
          </a:xfrm>
          <a:prstGeom prst="rect">
            <a:avLst/>
          </a:prstGeom>
          <a:noFill/>
        </p:spPr>
        <p:txBody>
          <a:bodyPr wrap="square" rtlCol="0">
            <a:spAutoFit/>
          </a:bodyPr>
          <a:lstStyle/>
          <a:p>
            <a:r>
              <a:rPr lang="en-US" sz="1000" dirty="0">
                <a:solidFill>
                  <a:prstClr val="black"/>
                </a:solidFill>
              </a:rPr>
              <a:t>Law Enforcement Sensitive</a:t>
            </a:r>
          </a:p>
        </p:txBody>
      </p:sp>
      <p:cxnSp>
        <p:nvCxnSpPr>
          <p:cNvPr id="11" name="Straight Connector 10"/>
          <p:cNvCxnSpPr/>
          <p:nvPr/>
        </p:nvCxnSpPr>
        <p:spPr>
          <a:xfrm>
            <a:off x="711200" y="1143000"/>
            <a:ext cx="10566400" cy="0"/>
          </a:xfrm>
          <a:prstGeom prst="line">
            <a:avLst/>
          </a:prstGeom>
          <a:ln w="381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6"/>
          <p:cNvSpPr>
            <a:spLocks noGrp="1"/>
          </p:cNvSpPr>
          <p:nvPr>
            <p:ph type="sldNum" sz="quarter" idx="4"/>
          </p:nvPr>
        </p:nvSpPr>
        <p:spPr>
          <a:xfrm>
            <a:off x="1320800" y="6429910"/>
            <a:ext cx="2844800" cy="365125"/>
          </a:xfrm>
          <a:prstGeom prst="rect">
            <a:avLst/>
          </a:prstGeom>
        </p:spPr>
        <p:txBody>
          <a:bodyPr/>
          <a:lstStyle>
            <a:lvl1pPr>
              <a:defRPr>
                <a:solidFill>
                  <a:srgbClr val="FFDB69"/>
                </a:solidFill>
              </a:defRPr>
            </a:lvl1pPr>
          </a:lstStyle>
          <a:p>
            <a:endParaRPr lang="en-US" dirty="0"/>
          </a:p>
        </p:txBody>
      </p:sp>
      <p:pic>
        <p:nvPicPr>
          <p:cNvPr id="15" name="Picture 14" descr="power point temp_Admin_Footer.png"/>
          <p:cNvPicPr>
            <a:picLocks noChangeAspect="1"/>
          </p:cNvPicPr>
          <p:nvPr/>
        </p:nvPicPr>
        <p:blipFill>
          <a:blip r:embed="rId2" cstate="print"/>
          <a:stretch>
            <a:fillRect/>
          </a:stretch>
        </p:blipFill>
        <p:spPr>
          <a:xfrm>
            <a:off x="0" y="6596144"/>
            <a:ext cx="12192000" cy="338056"/>
          </a:xfrm>
          <a:prstGeom prst="rect">
            <a:avLst/>
          </a:prstGeom>
        </p:spPr>
      </p:pic>
      <p:pic>
        <p:nvPicPr>
          <p:cNvPr id="10" name="Picture 9" descr="power point temp_Admin_headerDEA.png"/>
          <p:cNvPicPr>
            <a:picLocks noChangeAspect="1"/>
          </p:cNvPicPr>
          <p:nvPr/>
        </p:nvPicPr>
        <p:blipFill>
          <a:blip r:embed="rId3" cstate="print"/>
          <a:stretch>
            <a:fillRect/>
          </a:stretch>
        </p:blipFill>
        <p:spPr>
          <a:xfrm>
            <a:off x="0" y="601"/>
            <a:ext cx="12192000" cy="1228545"/>
          </a:xfrm>
          <a:prstGeom prst="rect">
            <a:avLst/>
          </a:prstGeom>
        </p:spPr>
      </p:pic>
      <p:sp>
        <p:nvSpPr>
          <p:cNvPr id="4" name="Rectangle 3"/>
          <p:cNvSpPr/>
          <p:nvPr/>
        </p:nvSpPr>
        <p:spPr>
          <a:xfrm>
            <a:off x="3657600" y="6629400"/>
            <a:ext cx="4978400" cy="3048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0996709"/>
      </p:ext>
    </p:extLst>
  </p:cSld>
  <p:clrMap bg1="lt1" tx1="dk1" bg2="lt2" tx2="dk2" accent1="accent1" accent2="accent2" accent3="accent3" accent4="accent4" accent5="accent5" accent6="accent6" hlink="hlink" folHlink="folHlink"/>
  <p:hf sldNum="0" hdr="0" ftr="0" dt="0"/>
  <p:txStyles>
    <p:titleStyle>
      <a:lvl1pPr algn="ctr" defTabSz="914400" rtl="0" eaLnBrk="1" latinLnBrk="0" hangingPunct="1">
        <a:spcBef>
          <a:spcPct val="0"/>
        </a:spcBef>
        <a:buNone/>
        <a:defRPr sz="4000" b="0" i="0" kern="1200" cap="none" spc="0">
          <a:ln w="22225">
            <a:noFill/>
            <a:prstDash val="solid"/>
            <a:miter lim="800000"/>
          </a:ln>
          <a:solidFill>
            <a:schemeClr val="accent2">
              <a:lumMod val="50000"/>
            </a:schemeClr>
          </a:solidFill>
          <a:effectLst/>
          <a:latin typeface="Calisto MT" pitchFamily="18" charset="0"/>
          <a:ea typeface="+mj-ea"/>
          <a:cs typeface="+mj-cs"/>
        </a:defRPr>
      </a:lvl1pPr>
    </p:titleStyle>
    <p:bodyStyle>
      <a:lvl1pPr marL="0" indent="0" algn="l" defTabSz="914400" rtl="0" eaLnBrk="1" latinLnBrk="0" hangingPunct="1">
        <a:spcBef>
          <a:spcPct val="20000"/>
        </a:spcBef>
        <a:buClr>
          <a:srgbClr val="DDCB74"/>
        </a:buClr>
        <a:buFont typeface="Wingdings" charset="2"/>
        <a:buNone/>
        <a:defRPr sz="32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1pPr>
      <a:lvl2pPr marL="742950" indent="-285750" algn="l" defTabSz="914400" rtl="0" eaLnBrk="1" latinLnBrk="0" hangingPunct="1">
        <a:spcBef>
          <a:spcPct val="20000"/>
        </a:spcBef>
        <a:buClr>
          <a:srgbClr val="689FD2"/>
        </a:buClr>
        <a:buFontTx/>
        <a:buBlip>
          <a:blip r:embed="rId4"/>
        </a:buBlip>
        <a:defRPr sz="28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2pPr>
      <a:lvl3pPr marL="1143000" indent="-228600" algn="l" defTabSz="914400" rtl="0" eaLnBrk="1" latinLnBrk="0" hangingPunct="1">
        <a:spcBef>
          <a:spcPct val="20000"/>
        </a:spcBef>
        <a:buClr>
          <a:srgbClr val="689FD2"/>
        </a:buClr>
        <a:buFontTx/>
        <a:buBlip>
          <a:blip r:embed="rId4"/>
        </a:buBlip>
        <a:defRPr sz="24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3pPr>
      <a:lvl4pPr marL="1600200" indent="-228600" algn="l" defTabSz="914400" rtl="0" eaLnBrk="1" latinLnBrk="0" hangingPunct="1">
        <a:spcBef>
          <a:spcPct val="20000"/>
        </a:spcBef>
        <a:buClr>
          <a:srgbClr val="689FD2"/>
        </a:buClr>
        <a:buFontTx/>
        <a:buBlip>
          <a:blip r:embed="rId4"/>
        </a:buBlip>
        <a:defRPr sz="20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4pPr>
      <a:lvl5pPr marL="2057400" indent="-228600" algn="l" defTabSz="914400" rtl="0" eaLnBrk="1" latinLnBrk="0" hangingPunct="1">
        <a:spcBef>
          <a:spcPct val="20000"/>
        </a:spcBef>
        <a:buClr>
          <a:srgbClr val="689FD2"/>
        </a:buClr>
        <a:buFontTx/>
        <a:buBlip>
          <a:blip r:embed="rId4"/>
        </a:buBlip>
        <a:defRPr sz="20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170" y="160694"/>
            <a:ext cx="11206444" cy="906106"/>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5499" y="1219201"/>
            <a:ext cx="111269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a:t>
            </a:r>
            <a:endParaRPr lang="en-US" dirty="0"/>
          </a:p>
        </p:txBody>
      </p:sp>
      <p:sp>
        <p:nvSpPr>
          <p:cNvPr id="5" name="TextBox 4"/>
          <p:cNvSpPr txBox="1"/>
          <p:nvPr/>
        </p:nvSpPr>
        <p:spPr>
          <a:xfrm>
            <a:off x="5014416" y="14912"/>
            <a:ext cx="2162355" cy="246221"/>
          </a:xfrm>
          <a:prstGeom prst="rect">
            <a:avLst/>
          </a:prstGeom>
          <a:noFill/>
        </p:spPr>
        <p:txBody>
          <a:bodyPr wrap="square" rtlCol="0">
            <a:spAutoFit/>
          </a:bodyPr>
          <a:lstStyle/>
          <a:p>
            <a:r>
              <a:rPr lang="en-US" sz="1000" dirty="0">
                <a:solidFill>
                  <a:prstClr val="black"/>
                </a:solidFill>
              </a:rPr>
              <a:t>Law Enforcement Sensitive</a:t>
            </a:r>
          </a:p>
        </p:txBody>
      </p:sp>
      <p:cxnSp>
        <p:nvCxnSpPr>
          <p:cNvPr id="11" name="Straight Connector 10"/>
          <p:cNvCxnSpPr/>
          <p:nvPr/>
        </p:nvCxnSpPr>
        <p:spPr>
          <a:xfrm>
            <a:off x="711200" y="1143000"/>
            <a:ext cx="10566400" cy="0"/>
          </a:xfrm>
          <a:prstGeom prst="line">
            <a:avLst/>
          </a:prstGeom>
          <a:ln w="381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6"/>
          <p:cNvSpPr>
            <a:spLocks noGrp="1"/>
          </p:cNvSpPr>
          <p:nvPr>
            <p:ph type="sldNum" sz="quarter" idx="4"/>
          </p:nvPr>
        </p:nvSpPr>
        <p:spPr>
          <a:xfrm>
            <a:off x="1320800" y="6429310"/>
            <a:ext cx="2844800" cy="365125"/>
          </a:xfrm>
          <a:prstGeom prst="rect">
            <a:avLst/>
          </a:prstGeom>
        </p:spPr>
        <p:txBody>
          <a:bodyPr/>
          <a:lstStyle>
            <a:lvl1pPr>
              <a:defRPr>
                <a:solidFill>
                  <a:srgbClr val="FFDB69"/>
                </a:solidFill>
              </a:defRPr>
            </a:lvl1pPr>
          </a:lstStyle>
          <a:p>
            <a:endParaRPr lang="en-US" dirty="0"/>
          </a:p>
        </p:txBody>
      </p:sp>
      <p:pic>
        <p:nvPicPr>
          <p:cNvPr id="15" name="Picture 14" descr="power point temp_Admin_Footer.png"/>
          <p:cNvPicPr>
            <a:picLocks noChangeAspect="1"/>
          </p:cNvPicPr>
          <p:nvPr/>
        </p:nvPicPr>
        <p:blipFill>
          <a:blip r:embed="rId6" cstate="print"/>
          <a:stretch>
            <a:fillRect/>
          </a:stretch>
        </p:blipFill>
        <p:spPr>
          <a:xfrm>
            <a:off x="0" y="6596144"/>
            <a:ext cx="12192000" cy="338056"/>
          </a:xfrm>
          <a:prstGeom prst="rect">
            <a:avLst/>
          </a:prstGeom>
        </p:spPr>
      </p:pic>
      <p:pic>
        <p:nvPicPr>
          <p:cNvPr id="10" name="Picture 9" descr="power point temp_Admin_headerDEA.png"/>
          <p:cNvPicPr>
            <a:picLocks noChangeAspect="1"/>
          </p:cNvPicPr>
          <p:nvPr/>
        </p:nvPicPr>
        <p:blipFill>
          <a:blip r:embed="rId7" cstate="print"/>
          <a:stretch>
            <a:fillRect/>
          </a:stretch>
        </p:blipFill>
        <p:spPr>
          <a:xfrm>
            <a:off x="0" y="1"/>
            <a:ext cx="12192000" cy="1228545"/>
          </a:xfrm>
          <a:prstGeom prst="rect">
            <a:avLst/>
          </a:prstGeom>
        </p:spPr>
      </p:pic>
      <p:sp>
        <p:nvSpPr>
          <p:cNvPr id="4" name="Rectangle 3"/>
          <p:cNvSpPr/>
          <p:nvPr/>
        </p:nvSpPr>
        <p:spPr>
          <a:xfrm>
            <a:off x="3657600" y="6629400"/>
            <a:ext cx="4978400" cy="3048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4126541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58" r:id="rId3"/>
    <p:sldLayoutId id="2147483759" r:id="rId4"/>
  </p:sldLayoutIdLst>
  <p:hf sldNum="0" hdr="0" ftr="0" dt="0"/>
  <p:txStyles>
    <p:titleStyle>
      <a:lvl1pPr algn="ctr" defTabSz="914400" rtl="0" eaLnBrk="1" latinLnBrk="0" hangingPunct="1">
        <a:spcBef>
          <a:spcPct val="0"/>
        </a:spcBef>
        <a:buNone/>
        <a:defRPr sz="4000" b="0" i="0" kern="1200" cap="none" spc="0">
          <a:ln w="22225">
            <a:noFill/>
            <a:prstDash val="solid"/>
            <a:miter lim="800000"/>
          </a:ln>
          <a:solidFill>
            <a:schemeClr val="accent2">
              <a:lumMod val="50000"/>
            </a:schemeClr>
          </a:solidFill>
          <a:effectLst/>
          <a:latin typeface="Calisto MT" pitchFamily="18" charset="0"/>
          <a:ea typeface="+mj-ea"/>
          <a:cs typeface="+mj-cs"/>
        </a:defRPr>
      </a:lvl1pPr>
    </p:titleStyle>
    <p:bodyStyle>
      <a:lvl1pPr marL="0" indent="0" algn="l" defTabSz="914400" rtl="0" eaLnBrk="1" latinLnBrk="0" hangingPunct="1">
        <a:spcBef>
          <a:spcPct val="20000"/>
        </a:spcBef>
        <a:buClr>
          <a:srgbClr val="DDCB74"/>
        </a:buClr>
        <a:buFont typeface="Wingdings" charset="2"/>
        <a:buNone/>
        <a:defRPr sz="32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1pPr>
      <a:lvl2pPr marL="742950" indent="-285750" algn="l" defTabSz="914400" rtl="0" eaLnBrk="1" latinLnBrk="0" hangingPunct="1">
        <a:spcBef>
          <a:spcPct val="20000"/>
        </a:spcBef>
        <a:buClr>
          <a:srgbClr val="689FD2"/>
        </a:buClr>
        <a:buFontTx/>
        <a:buBlip>
          <a:blip r:embed="rId8"/>
        </a:buBlip>
        <a:defRPr sz="28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2pPr>
      <a:lvl3pPr marL="1143000" indent="-228600" algn="l" defTabSz="914400" rtl="0" eaLnBrk="1" latinLnBrk="0" hangingPunct="1">
        <a:spcBef>
          <a:spcPct val="20000"/>
        </a:spcBef>
        <a:buClr>
          <a:srgbClr val="689FD2"/>
        </a:buClr>
        <a:buFontTx/>
        <a:buBlip>
          <a:blip r:embed="rId8"/>
        </a:buBlip>
        <a:defRPr sz="24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3pPr>
      <a:lvl4pPr marL="1600200" indent="-228600" algn="l" defTabSz="914400" rtl="0" eaLnBrk="1" latinLnBrk="0" hangingPunct="1">
        <a:spcBef>
          <a:spcPct val="20000"/>
        </a:spcBef>
        <a:buClr>
          <a:srgbClr val="689FD2"/>
        </a:buClr>
        <a:buFontTx/>
        <a:buBlip>
          <a:blip r:embed="rId8"/>
        </a:buBlip>
        <a:defRPr sz="20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4pPr>
      <a:lvl5pPr marL="2057400" indent="-228600" algn="l" defTabSz="914400" rtl="0" eaLnBrk="1" latinLnBrk="0" hangingPunct="1">
        <a:spcBef>
          <a:spcPct val="20000"/>
        </a:spcBef>
        <a:buClr>
          <a:srgbClr val="689FD2"/>
        </a:buClr>
        <a:buFontTx/>
        <a:buBlip>
          <a:blip r:embed="rId8"/>
        </a:buBlip>
        <a:defRPr sz="20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170" y="160694"/>
            <a:ext cx="11206444" cy="906106"/>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5499" y="1219201"/>
            <a:ext cx="111269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a:t>
            </a:r>
            <a:endParaRPr lang="en-US" dirty="0"/>
          </a:p>
        </p:txBody>
      </p:sp>
      <p:sp>
        <p:nvSpPr>
          <p:cNvPr id="5" name="TextBox 4"/>
          <p:cNvSpPr txBox="1"/>
          <p:nvPr/>
        </p:nvSpPr>
        <p:spPr>
          <a:xfrm>
            <a:off x="5014416" y="14912"/>
            <a:ext cx="2162355" cy="246221"/>
          </a:xfrm>
          <a:prstGeom prst="rect">
            <a:avLst/>
          </a:prstGeom>
          <a:noFill/>
        </p:spPr>
        <p:txBody>
          <a:bodyPr wrap="square" rtlCol="0">
            <a:spAutoFit/>
          </a:bodyPr>
          <a:lstStyle/>
          <a:p>
            <a:r>
              <a:rPr lang="en-US" sz="1000" dirty="0">
                <a:solidFill>
                  <a:prstClr val="black"/>
                </a:solidFill>
              </a:rPr>
              <a:t>Law Enforcement Sensitive</a:t>
            </a:r>
          </a:p>
        </p:txBody>
      </p:sp>
      <p:cxnSp>
        <p:nvCxnSpPr>
          <p:cNvPr id="11" name="Straight Connector 10"/>
          <p:cNvCxnSpPr/>
          <p:nvPr/>
        </p:nvCxnSpPr>
        <p:spPr>
          <a:xfrm>
            <a:off x="711200" y="1143000"/>
            <a:ext cx="10566400" cy="0"/>
          </a:xfrm>
          <a:prstGeom prst="line">
            <a:avLst/>
          </a:prstGeom>
          <a:ln w="381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6"/>
          <p:cNvSpPr>
            <a:spLocks noGrp="1"/>
          </p:cNvSpPr>
          <p:nvPr>
            <p:ph type="sldNum" sz="quarter" idx="4"/>
          </p:nvPr>
        </p:nvSpPr>
        <p:spPr>
          <a:xfrm>
            <a:off x="1320800" y="6429310"/>
            <a:ext cx="2844800" cy="365125"/>
          </a:xfrm>
          <a:prstGeom prst="rect">
            <a:avLst/>
          </a:prstGeom>
        </p:spPr>
        <p:txBody>
          <a:bodyPr/>
          <a:lstStyle>
            <a:lvl1pPr>
              <a:defRPr>
                <a:solidFill>
                  <a:srgbClr val="FFDB69"/>
                </a:solidFill>
              </a:defRPr>
            </a:lvl1pPr>
          </a:lstStyle>
          <a:p>
            <a:endParaRPr lang="en-US" dirty="0"/>
          </a:p>
        </p:txBody>
      </p:sp>
      <p:pic>
        <p:nvPicPr>
          <p:cNvPr id="15" name="Picture 14" descr="power point temp_Admin_Footer.png"/>
          <p:cNvPicPr>
            <a:picLocks noChangeAspect="1"/>
          </p:cNvPicPr>
          <p:nvPr/>
        </p:nvPicPr>
        <p:blipFill>
          <a:blip r:embed="rId4" cstate="print"/>
          <a:stretch>
            <a:fillRect/>
          </a:stretch>
        </p:blipFill>
        <p:spPr>
          <a:xfrm>
            <a:off x="0" y="6596144"/>
            <a:ext cx="12192000" cy="338056"/>
          </a:xfrm>
          <a:prstGeom prst="rect">
            <a:avLst/>
          </a:prstGeom>
        </p:spPr>
      </p:pic>
      <p:pic>
        <p:nvPicPr>
          <p:cNvPr id="10" name="Picture 9" descr="power point temp_Admin_headerDEA.png"/>
          <p:cNvPicPr>
            <a:picLocks noChangeAspect="1"/>
          </p:cNvPicPr>
          <p:nvPr/>
        </p:nvPicPr>
        <p:blipFill>
          <a:blip r:embed="rId5" cstate="print"/>
          <a:stretch>
            <a:fillRect/>
          </a:stretch>
        </p:blipFill>
        <p:spPr>
          <a:xfrm>
            <a:off x="0" y="1"/>
            <a:ext cx="12192000" cy="1228545"/>
          </a:xfrm>
          <a:prstGeom prst="rect">
            <a:avLst/>
          </a:prstGeom>
        </p:spPr>
      </p:pic>
      <p:sp>
        <p:nvSpPr>
          <p:cNvPr id="4" name="Rectangle 3"/>
          <p:cNvSpPr/>
          <p:nvPr/>
        </p:nvSpPr>
        <p:spPr>
          <a:xfrm>
            <a:off x="3657600" y="6629400"/>
            <a:ext cx="4978400" cy="3048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47308112"/>
      </p:ext>
    </p:extLst>
  </p:cSld>
  <p:clrMap bg1="lt1" tx1="dk1" bg2="lt2" tx2="dk2" accent1="accent1" accent2="accent2" accent3="accent3" accent4="accent4" accent5="accent5" accent6="accent6" hlink="hlink" folHlink="folHlink"/>
  <p:sldLayoutIdLst>
    <p:sldLayoutId id="2147483708" r:id="rId1"/>
    <p:sldLayoutId id="2147483709" r:id="rId2"/>
  </p:sldLayoutIdLst>
  <p:hf sldNum="0" hdr="0" ftr="0" dt="0"/>
  <p:txStyles>
    <p:titleStyle>
      <a:lvl1pPr algn="ctr" defTabSz="914400" rtl="0" eaLnBrk="1" latinLnBrk="0" hangingPunct="1">
        <a:spcBef>
          <a:spcPct val="0"/>
        </a:spcBef>
        <a:buNone/>
        <a:defRPr sz="4000" b="0" i="0" kern="1200" cap="none" spc="0">
          <a:ln w="22225">
            <a:noFill/>
            <a:prstDash val="solid"/>
            <a:miter lim="800000"/>
          </a:ln>
          <a:solidFill>
            <a:schemeClr val="accent2">
              <a:lumMod val="50000"/>
            </a:schemeClr>
          </a:solidFill>
          <a:effectLst/>
          <a:latin typeface="Calisto MT" pitchFamily="18" charset="0"/>
          <a:ea typeface="+mj-ea"/>
          <a:cs typeface="+mj-cs"/>
        </a:defRPr>
      </a:lvl1pPr>
    </p:titleStyle>
    <p:bodyStyle>
      <a:lvl1pPr marL="0" indent="0" algn="l" defTabSz="914400" rtl="0" eaLnBrk="1" latinLnBrk="0" hangingPunct="1">
        <a:spcBef>
          <a:spcPct val="20000"/>
        </a:spcBef>
        <a:buClr>
          <a:srgbClr val="DDCB74"/>
        </a:buClr>
        <a:buFont typeface="Wingdings" charset="2"/>
        <a:buNone/>
        <a:defRPr sz="32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1pPr>
      <a:lvl2pPr marL="742950" indent="-285750" algn="l" defTabSz="914400" rtl="0" eaLnBrk="1" latinLnBrk="0" hangingPunct="1">
        <a:spcBef>
          <a:spcPct val="20000"/>
        </a:spcBef>
        <a:buClr>
          <a:srgbClr val="689FD2"/>
        </a:buClr>
        <a:buFontTx/>
        <a:buBlip>
          <a:blip r:embed="rId6"/>
        </a:buBlip>
        <a:defRPr sz="28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2pPr>
      <a:lvl3pPr marL="1143000" indent="-228600" algn="l" defTabSz="914400" rtl="0" eaLnBrk="1" latinLnBrk="0" hangingPunct="1">
        <a:spcBef>
          <a:spcPct val="20000"/>
        </a:spcBef>
        <a:buClr>
          <a:srgbClr val="689FD2"/>
        </a:buClr>
        <a:buFontTx/>
        <a:buBlip>
          <a:blip r:embed="rId6"/>
        </a:buBlip>
        <a:defRPr sz="24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3pPr>
      <a:lvl4pPr marL="1600200" indent="-228600" algn="l" defTabSz="914400" rtl="0" eaLnBrk="1" latinLnBrk="0" hangingPunct="1">
        <a:spcBef>
          <a:spcPct val="20000"/>
        </a:spcBef>
        <a:buClr>
          <a:srgbClr val="689FD2"/>
        </a:buClr>
        <a:buFontTx/>
        <a:buBlip>
          <a:blip r:embed="rId6"/>
        </a:buBlip>
        <a:defRPr sz="20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4pPr>
      <a:lvl5pPr marL="2057400" indent="-228600" algn="l" defTabSz="914400" rtl="0" eaLnBrk="1" latinLnBrk="0" hangingPunct="1">
        <a:spcBef>
          <a:spcPct val="20000"/>
        </a:spcBef>
        <a:buClr>
          <a:srgbClr val="689FD2"/>
        </a:buClr>
        <a:buFontTx/>
        <a:buBlip>
          <a:blip r:embed="rId6"/>
        </a:buBlip>
        <a:defRPr sz="2000" b="1" i="0" kern="1200" cap="none" spc="0">
          <a:ln w="19050">
            <a:noFill/>
            <a:prstDash val="solid"/>
            <a:miter lim="800000"/>
          </a:ln>
          <a:solidFill>
            <a:schemeClr val="tx2">
              <a:lumMod val="50000"/>
            </a:schemeClr>
          </a:solidFill>
          <a:effectLst/>
          <a:latin typeface="Garamond" panose="02020404030301010803" pitchFamily="18" charset="0"/>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2"/>
                </a:solidFill>
              </a:defRPr>
            </a:lvl1pPr>
          </a:lstStyle>
          <a:p>
            <a:endParaRPr lang="en-US" dirty="0"/>
          </a:p>
        </p:txBody>
      </p:sp>
      <p:sp>
        <p:nvSpPr>
          <p:cNvPr id="7" name="Slide Number Placeholder 5">
            <a:extLst>
              <a:ext uri="{FF2B5EF4-FFF2-40B4-BE49-F238E27FC236}">
                <a16:creationId xmlns:a16="http://schemas.microsoft.com/office/drawing/2014/main" id="{4EF990E8-03C7-C446-B4CE-F6E920F1834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5154331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hf sldNum="0" hdr="0" ftr="0" dt="0"/>
  <p:txStyles>
    <p:titleStyle>
      <a:lvl1pPr algn="l" defTabSz="914400" rtl="0" eaLnBrk="1" latinLnBrk="0" hangingPunct="1">
        <a:lnSpc>
          <a:spcPct val="100000"/>
        </a:lnSpc>
        <a:spcBef>
          <a:spcPct val="0"/>
        </a:spcBef>
        <a:buNone/>
        <a:defRPr sz="4400" b="1" i="0" kern="1200">
          <a:solidFill>
            <a:schemeClr val="accent3">
              <a:lumMod val="50000"/>
            </a:schemeClr>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accent6">
              <a:lumMod val="10000"/>
            </a:schemeClr>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6">
              <a:lumMod val="10000"/>
            </a:schemeClr>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6">
              <a:lumMod val="10000"/>
            </a:schemeClr>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4827"/>
            <a:ext cx="10515600" cy="36657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7FDA6C7F-1F95-EE40-A952-D3C81F9777B1}"/>
              </a:ext>
            </a:extLst>
          </p:cNvPr>
          <p:cNvSpPr>
            <a:spLocks noGrp="1"/>
          </p:cNvSpPr>
          <p:nvPr>
            <p:ph type="sldNum" sz="quarter" idx="4"/>
          </p:nvPr>
        </p:nvSpPr>
        <p:spPr>
          <a:xfrm>
            <a:off x="10622280" y="6362703"/>
            <a:ext cx="73152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4" name="Footer Placeholder 3">
            <a:extLst>
              <a:ext uri="{FF2B5EF4-FFF2-40B4-BE49-F238E27FC236}">
                <a16:creationId xmlns:a16="http://schemas.microsoft.com/office/drawing/2014/main" id="{8D57A54D-494E-CB49-A70D-486201E34640}"/>
              </a:ext>
            </a:extLst>
          </p:cNvPr>
          <p:cNvSpPr>
            <a:spLocks noGrp="1"/>
          </p:cNvSpPr>
          <p:nvPr>
            <p:ph type="ftr" sz="quarter" idx="3"/>
          </p:nvPr>
        </p:nvSpPr>
        <p:spPr>
          <a:xfrm>
            <a:off x="838200" y="6356351"/>
            <a:ext cx="7315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US" dirty="0"/>
          </a:p>
        </p:txBody>
      </p:sp>
      <p:sp>
        <p:nvSpPr>
          <p:cNvPr id="5" name="Title Placeholder 4">
            <a:extLst>
              <a:ext uri="{FF2B5EF4-FFF2-40B4-BE49-F238E27FC236}">
                <a16:creationId xmlns:a16="http://schemas.microsoft.com/office/drawing/2014/main" id="{25499280-1C3F-2541-A77C-60188E59FA18}"/>
              </a:ext>
            </a:extLst>
          </p:cNvPr>
          <p:cNvSpPr>
            <a:spLocks noGrp="1"/>
          </p:cNvSpPr>
          <p:nvPr>
            <p:ph type="title"/>
          </p:nvPr>
        </p:nvSpPr>
        <p:spPr>
          <a:xfrm>
            <a:off x="838200" y="96926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542543383"/>
      </p:ext>
    </p:extLst>
  </p:cSld>
  <p:clrMap bg1="lt1" tx1="dk1" bg2="lt2" tx2="dk2" accent1="accent1" accent2="accent2" accent3="accent3" accent4="accent4" accent5="accent5" accent6="accent6" hlink="hlink" folHlink="folHlink"/>
  <p:hf sldNum="0" hdr="0" ftr="0" dt="0"/>
  <p:txStyles>
    <p:titleStyle>
      <a:lvl1pPr algn="l" defTabSz="685800" rtl="0" eaLnBrk="1" latinLnBrk="0" hangingPunct="1">
        <a:lnSpc>
          <a:spcPct val="100000"/>
        </a:lnSpc>
        <a:spcBef>
          <a:spcPct val="0"/>
        </a:spcBef>
        <a:buNone/>
        <a:defRPr sz="33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accent6">
              <a:lumMod val="10000"/>
            </a:schemeClr>
          </a:solidFill>
          <a:latin typeface="Public Sans" pitchFamily="2" charset="77"/>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accent6">
              <a:lumMod val="10000"/>
            </a:schemeClr>
          </a:solidFill>
          <a:latin typeface="Public Sans"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accent6">
              <a:lumMod val="10000"/>
            </a:schemeClr>
          </a:solidFill>
          <a:latin typeface="Public Sans"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accent6">
              <a:lumMod val="10000"/>
            </a:schemeClr>
          </a:solidFill>
          <a:latin typeface="Public Sans"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2"/>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2"/>
            <a:ext cx="7315200" cy="365125"/>
          </a:xfrm>
          <a:prstGeom prst="rect">
            <a:avLst/>
          </a:prstGeom>
        </p:spPr>
        <p:txBody>
          <a:bodyPr vert="horz" lIns="91440" tIns="45720" rIns="91440" bIns="45720" rtlCol="0" anchor="ctr"/>
          <a:lstStyle>
            <a:lvl1pPr algn="l">
              <a:defRPr sz="900">
                <a:solidFill>
                  <a:schemeClr val="tx2"/>
                </a:solidFill>
              </a:defRPr>
            </a:lvl1pPr>
          </a:lstStyle>
          <a:p>
            <a:endParaRPr lang="en-US" dirty="0"/>
          </a:p>
        </p:txBody>
      </p:sp>
      <p:sp>
        <p:nvSpPr>
          <p:cNvPr id="7" name="Slide Number Placeholder 5">
            <a:extLst>
              <a:ext uri="{FF2B5EF4-FFF2-40B4-BE49-F238E27FC236}">
                <a16:creationId xmlns:a16="http://schemas.microsoft.com/office/drawing/2014/main" id="{4EF990E8-03C7-C446-B4CE-F6E920F1834A}"/>
              </a:ext>
            </a:extLst>
          </p:cNvPr>
          <p:cNvSpPr>
            <a:spLocks noGrp="1"/>
          </p:cNvSpPr>
          <p:nvPr>
            <p:ph type="sldNum" sz="quarter" idx="4"/>
          </p:nvPr>
        </p:nvSpPr>
        <p:spPr>
          <a:xfrm>
            <a:off x="10805160" y="6356352"/>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609407636"/>
      </p:ext>
    </p:extLst>
  </p:cSld>
  <p:clrMap bg1="lt1" tx1="dk1" bg2="lt2" tx2="dk2" accent1="accent1" accent2="accent2" accent3="accent3" accent4="accent4" accent5="accent5" accent6="accent6" hlink="hlink" folHlink="folHlink"/>
  <p:hf sldNum="0" hdr="0" ftr="0" dt="0"/>
  <p:txStyles>
    <p:titleStyle>
      <a:lvl1pPr algn="l" defTabSz="685800" rtl="0" eaLnBrk="1" latinLnBrk="0" hangingPunct="1">
        <a:lnSpc>
          <a:spcPct val="100000"/>
        </a:lnSpc>
        <a:spcBef>
          <a:spcPct val="0"/>
        </a:spcBef>
        <a:buNone/>
        <a:defRPr sz="3300" b="1" i="0" kern="1200">
          <a:solidFill>
            <a:schemeClr val="accent3">
              <a:lumMod val="50000"/>
            </a:schemeClr>
          </a:solidFill>
          <a:latin typeface="Merriweather" panose="02000000000000000000" pitchFamily="2" charset="77"/>
          <a:ea typeface="+mj-ea"/>
          <a:cs typeface="Merriweather" panose="02000000000000000000" pitchFamily="2" charset="77"/>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accent6">
              <a:lumMod val="10000"/>
            </a:schemeClr>
          </a:solidFill>
          <a:latin typeface="Public Sans" pitchFamily="2" charset="77"/>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accent6">
              <a:lumMod val="10000"/>
            </a:schemeClr>
          </a:solidFill>
          <a:latin typeface="Public Sans"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accent6">
              <a:lumMod val="10000"/>
            </a:schemeClr>
          </a:solidFill>
          <a:latin typeface="Public Sans"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accent6">
              <a:lumMod val="10000"/>
            </a:schemeClr>
          </a:solidFill>
          <a:latin typeface="Public Sans"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1849277167"/>
      </p:ext>
    </p:extLst>
  </p:cSld>
  <p:clrMap bg1="lt1" tx1="dk1" bg2="lt2" tx2="dk2" accent1="accent1" accent2="accent2" accent3="accent3" accent4="accent4" accent5="accent5" accent6="accent6" hlink="hlink" folHlink="folHlink"/>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4827"/>
            <a:ext cx="10515600" cy="36657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7FDA6C7F-1F95-EE40-A952-D3C81F9777B1}"/>
              </a:ext>
            </a:extLst>
          </p:cNvPr>
          <p:cNvSpPr>
            <a:spLocks noGrp="1"/>
          </p:cNvSpPr>
          <p:nvPr>
            <p:ph type="sldNum" sz="quarter" idx="4"/>
          </p:nvPr>
        </p:nvSpPr>
        <p:spPr>
          <a:xfrm>
            <a:off x="10622280" y="6362705"/>
            <a:ext cx="73152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4" name="Footer Placeholder 3">
            <a:extLst>
              <a:ext uri="{FF2B5EF4-FFF2-40B4-BE49-F238E27FC236}">
                <a16:creationId xmlns:a16="http://schemas.microsoft.com/office/drawing/2014/main" id="{8D57A54D-494E-CB49-A70D-486201E34640}"/>
              </a:ext>
            </a:extLst>
          </p:cNvPr>
          <p:cNvSpPr>
            <a:spLocks noGrp="1"/>
          </p:cNvSpPr>
          <p:nvPr>
            <p:ph type="ftr" sz="quarter" idx="3"/>
          </p:nvPr>
        </p:nvSpPr>
        <p:spPr>
          <a:xfrm>
            <a:off x="838200" y="6356353"/>
            <a:ext cx="7315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US"/>
          </a:p>
        </p:txBody>
      </p:sp>
      <p:sp>
        <p:nvSpPr>
          <p:cNvPr id="5" name="Title Placeholder 4">
            <a:extLst>
              <a:ext uri="{FF2B5EF4-FFF2-40B4-BE49-F238E27FC236}">
                <a16:creationId xmlns:a16="http://schemas.microsoft.com/office/drawing/2014/main" id="{25499280-1C3F-2541-A77C-60188E59FA18}"/>
              </a:ext>
            </a:extLst>
          </p:cNvPr>
          <p:cNvSpPr>
            <a:spLocks noGrp="1"/>
          </p:cNvSpPr>
          <p:nvPr>
            <p:ph type="title"/>
          </p:nvPr>
        </p:nvSpPr>
        <p:spPr>
          <a:xfrm>
            <a:off x="838200" y="969267"/>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704678004"/>
      </p:ext>
    </p:extLst>
  </p:cSld>
  <p:clrMap bg1="lt1" tx1="dk1" bg2="lt2" tx2="dk2" accent1="accent1" accent2="accent2" accent3="accent3" accent4="accent4" accent5="accent5" accent6="accent6" hlink="hlink" folHlink="folHlink"/>
  <p:hf sldNum="0" hdr="0" ftr="0" dt="0"/>
  <p:txStyles>
    <p:titleStyle>
      <a:lvl1pPr algn="l" defTabSz="685800" rtl="0" eaLnBrk="1" latinLnBrk="0" hangingPunct="1">
        <a:lnSpc>
          <a:spcPct val="100000"/>
        </a:lnSpc>
        <a:spcBef>
          <a:spcPct val="0"/>
        </a:spcBef>
        <a:buNone/>
        <a:defRPr sz="3300" b="1" i="0" kern="1200">
          <a:solidFill>
            <a:schemeClr val="accent3">
              <a:lumMod val="50000"/>
            </a:schemeClr>
          </a:solidFill>
          <a:latin typeface="Merriweather" panose="02000000000000000000" pitchFamily="2" charset="77"/>
          <a:ea typeface="+mj-ea"/>
          <a:cs typeface="Merriweather" panose="02000000000000000000" pitchFamily="2" charset="77"/>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accent6">
              <a:lumMod val="10000"/>
            </a:schemeClr>
          </a:solidFill>
          <a:latin typeface="Public Sans" pitchFamily="2" charset="77"/>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accent6">
              <a:lumMod val="10000"/>
            </a:schemeClr>
          </a:solidFill>
          <a:latin typeface="Public Sans" pitchFamily="2"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accent6">
              <a:lumMod val="10000"/>
            </a:schemeClr>
          </a:solidFill>
          <a:latin typeface="Public Sans" pitchFamily="2"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accent6">
              <a:lumMod val="10000"/>
            </a:schemeClr>
          </a:solidFill>
          <a:latin typeface="Public Sans"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56.jpe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62.jpeg"/><Relationship Id="rId4" Type="http://schemas.openxmlformats.org/officeDocument/2006/relationships/image" Target="../media/image61.jp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hyperlink" Target="mailto:richard.lucey@dea.gov" TargetMode="External"/><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hyperlink" Target="mailto:allison.smith@laregents.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99A69B-CAAA-4BC0-AA3A-B64E0CC19296}"/>
              </a:ext>
            </a:extLst>
          </p:cNvPr>
          <p:cNvSpPr txBox="1"/>
          <p:nvPr/>
        </p:nvSpPr>
        <p:spPr>
          <a:xfrm>
            <a:off x="135576" y="1182231"/>
            <a:ext cx="11887200" cy="892552"/>
          </a:xfrm>
          <a:prstGeom prst="rect">
            <a:avLst/>
          </a:prstGeom>
          <a:noFill/>
        </p:spPr>
        <p:txBody>
          <a:bodyPr wrap="square" rtlCol="0">
            <a:spAutoFit/>
          </a:bodyPr>
          <a:lstStyle/>
          <a:p>
            <a:pPr algn="ctr"/>
            <a:r>
              <a:rPr lang="en-US" sz="2600" b="1" i="1" dirty="0">
                <a:solidFill>
                  <a:schemeClr val="accent2">
                    <a:lumMod val="50000"/>
                  </a:schemeClr>
                </a:solidFill>
                <a:cs typeface="Arial" charset="0"/>
              </a:rPr>
              <a:t>Preventing Drug Misuse Among College Students:</a:t>
            </a:r>
          </a:p>
          <a:p>
            <a:pPr algn="ctr"/>
            <a:r>
              <a:rPr lang="en-US" sz="2600" b="1" i="1" dirty="0">
                <a:solidFill>
                  <a:schemeClr val="accent2">
                    <a:lumMod val="50000"/>
                  </a:schemeClr>
                </a:solidFill>
                <a:cs typeface="Arial" charset="0"/>
              </a:rPr>
              <a:t>The Importance of Strategic Planning and Addressing Culture</a:t>
            </a:r>
          </a:p>
        </p:txBody>
      </p:sp>
      <p:sp>
        <p:nvSpPr>
          <p:cNvPr id="3" name="TextBox 2">
            <a:extLst>
              <a:ext uri="{FF2B5EF4-FFF2-40B4-BE49-F238E27FC236}">
                <a16:creationId xmlns:a16="http://schemas.microsoft.com/office/drawing/2014/main" id="{AC741B87-F95A-4B50-A874-A2D8B17DDB91}"/>
              </a:ext>
            </a:extLst>
          </p:cNvPr>
          <p:cNvSpPr txBox="1"/>
          <p:nvPr/>
        </p:nvSpPr>
        <p:spPr>
          <a:xfrm>
            <a:off x="228600" y="2949109"/>
            <a:ext cx="11734800" cy="954107"/>
          </a:xfrm>
          <a:prstGeom prst="rect">
            <a:avLst/>
          </a:prstGeom>
          <a:noFill/>
        </p:spPr>
        <p:txBody>
          <a:bodyPr wrap="square" rtlCol="0">
            <a:spAutoFit/>
          </a:bodyPr>
          <a:lstStyle/>
          <a:p>
            <a:pPr algn="ctr"/>
            <a:r>
              <a:rPr lang="en-US" sz="2800" dirty="0">
                <a:cs typeface="Arial" charset="0"/>
              </a:rPr>
              <a:t>Rich Lucey – Drug Enforcement Administration</a:t>
            </a:r>
          </a:p>
          <a:p>
            <a:pPr algn="ctr"/>
            <a:r>
              <a:rPr lang="en-US" sz="2800" dirty="0">
                <a:cs typeface="Arial" charset="0"/>
              </a:rPr>
              <a:t>Allison Smith, Ph.D. – Louisiana Board of Regents</a:t>
            </a:r>
          </a:p>
        </p:txBody>
      </p:sp>
      <p:sp>
        <p:nvSpPr>
          <p:cNvPr id="4" name="TextBox 3">
            <a:extLst>
              <a:ext uri="{FF2B5EF4-FFF2-40B4-BE49-F238E27FC236}">
                <a16:creationId xmlns:a16="http://schemas.microsoft.com/office/drawing/2014/main" id="{71C67CBE-55FA-45F7-BC71-13C7328D4430}"/>
              </a:ext>
            </a:extLst>
          </p:cNvPr>
          <p:cNvSpPr txBox="1"/>
          <p:nvPr/>
        </p:nvSpPr>
        <p:spPr>
          <a:xfrm>
            <a:off x="1524000" y="5181600"/>
            <a:ext cx="9144000" cy="707886"/>
          </a:xfrm>
          <a:prstGeom prst="rect">
            <a:avLst/>
          </a:prstGeom>
          <a:noFill/>
        </p:spPr>
        <p:txBody>
          <a:bodyPr wrap="square" rtlCol="0">
            <a:spAutoFit/>
          </a:bodyPr>
          <a:lstStyle/>
          <a:p>
            <a:pPr algn="ctr"/>
            <a:r>
              <a:rPr lang="en-US" sz="2000" b="1" dirty="0">
                <a:latin typeface="Calibri" pitchFamily="34" charset="0"/>
              </a:rPr>
              <a:t>National Prevention Network Conference</a:t>
            </a:r>
          </a:p>
          <a:p>
            <a:pPr algn="ctr"/>
            <a:r>
              <a:rPr lang="en-US" sz="2000" b="1" dirty="0">
                <a:latin typeface="Calibri" pitchFamily="34" charset="0"/>
              </a:rPr>
              <a:t>August 14, 2024</a:t>
            </a:r>
          </a:p>
        </p:txBody>
      </p:sp>
    </p:spTree>
    <p:extLst>
      <p:ext uri="{BB962C8B-B14F-4D97-AF65-F5344CB8AC3E}">
        <p14:creationId xmlns:p14="http://schemas.microsoft.com/office/powerpoint/2010/main" val="2808482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CF004C-7412-4255-BDB6-D0B2E407DF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22698" y="1190238"/>
            <a:ext cx="6035052" cy="5282195"/>
          </a:xfrm>
          <a:prstGeom prst="rect">
            <a:avLst/>
          </a:prstGeom>
        </p:spPr>
      </p:pic>
      <p:sp>
        <p:nvSpPr>
          <p:cNvPr id="4" name="Rectangle 3">
            <a:extLst>
              <a:ext uri="{FF2B5EF4-FFF2-40B4-BE49-F238E27FC236}">
                <a16:creationId xmlns:a16="http://schemas.microsoft.com/office/drawing/2014/main" id="{98EC7756-AE57-4745-8045-2426DE917D60}"/>
              </a:ext>
            </a:extLst>
          </p:cNvPr>
          <p:cNvSpPr/>
          <p:nvPr/>
        </p:nvSpPr>
        <p:spPr>
          <a:xfrm>
            <a:off x="8382000" y="4648200"/>
            <a:ext cx="3276600" cy="19082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Late-breaking news: In 2023, past-year hallucinogen use was 7.5% (college) vs. 10.8% (noncollege).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Source: 2024 MTF Study</a:t>
            </a:r>
          </a:p>
        </p:txBody>
      </p:sp>
    </p:spTree>
    <p:extLst>
      <p:ext uri="{BB962C8B-B14F-4D97-AF65-F5344CB8AC3E}">
        <p14:creationId xmlns:p14="http://schemas.microsoft.com/office/powerpoint/2010/main" val="286746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0048A-854F-45DC-9E8A-ADD1BA24401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22698" y="1190238"/>
            <a:ext cx="6035052" cy="5282195"/>
          </a:xfrm>
          <a:prstGeom prst="rect">
            <a:avLst/>
          </a:prstGeom>
        </p:spPr>
      </p:pic>
      <p:sp>
        <p:nvSpPr>
          <p:cNvPr id="4" name="Rectangle 3">
            <a:extLst>
              <a:ext uri="{FF2B5EF4-FFF2-40B4-BE49-F238E27FC236}">
                <a16:creationId xmlns:a16="http://schemas.microsoft.com/office/drawing/2014/main" id="{022E7AE1-2696-4A70-BB20-FEC8BF957145}"/>
              </a:ext>
            </a:extLst>
          </p:cNvPr>
          <p:cNvSpPr/>
          <p:nvPr/>
        </p:nvSpPr>
        <p:spPr>
          <a:xfrm>
            <a:off x="8382000" y="4648200"/>
            <a:ext cx="3276600" cy="22159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Late-breaking news: In 2023, past-year prescription stimulant misuse was 3.6% (college) vs. 2.6% (noncollege).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Source: 2024 MTF Study</a:t>
            </a:r>
          </a:p>
        </p:txBody>
      </p:sp>
    </p:spTree>
    <p:extLst>
      <p:ext uri="{BB962C8B-B14F-4D97-AF65-F5344CB8AC3E}">
        <p14:creationId xmlns:p14="http://schemas.microsoft.com/office/powerpoint/2010/main" val="25070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90E8CE-6505-4378-9A71-F568884CE1B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22698" y="1190238"/>
            <a:ext cx="6035052" cy="5282195"/>
          </a:xfrm>
          <a:prstGeom prst="rect">
            <a:avLst/>
          </a:prstGeom>
        </p:spPr>
      </p:pic>
      <p:sp>
        <p:nvSpPr>
          <p:cNvPr id="4" name="Rectangle 3">
            <a:extLst>
              <a:ext uri="{FF2B5EF4-FFF2-40B4-BE49-F238E27FC236}">
                <a16:creationId xmlns:a16="http://schemas.microsoft.com/office/drawing/2014/main" id="{1EF38430-D8EF-4D1D-B86B-252FDCCB98CA}"/>
              </a:ext>
            </a:extLst>
          </p:cNvPr>
          <p:cNvSpPr/>
          <p:nvPr/>
        </p:nvSpPr>
        <p:spPr>
          <a:xfrm>
            <a:off x="8382000" y="4648200"/>
            <a:ext cx="3276600" cy="19082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Late-breaking news: In 2023, past-year cocaine use was 2.2% (college) vs. 2.9% (noncollege).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Source: 2024 MTF Study</a:t>
            </a:r>
          </a:p>
        </p:txBody>
      </p:sp>
    </p:spTree>
    <p:extLst>
      <p:ext uri="{BB962C8B-B14F-4D97-AF65-F5344CB8AC3E}">
        <p14:creationId xmlns:p14="http://schemas.microsoft.com/office/powerpoint/2010/main" val="422721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p:cNvSpPr>
          <p:nvPr>
            <p:ph type="title" idx="4294967295"/>
          </p:nvPr>
        </p:nvSpPr>
        <p:spPr>
          <a:xfrm>
            <a:off x="3182294" y="426539"/>
            <a:ext cx="7467600" cy="914400"/>
          </a:xfrm>
        </p:spPr>
        <p:txBody>
          <a:bodyPr>
            <a:normAutofit/>
          </a:bodyPr>
          <a:lstStyle/>
          <a:p>
            <a:pPr algn="ctr">
              <a:defRPr/>
            </a:pPr>
            <a:r>
              <a:rPr lang="en-US" sz="3600" b="1" dirty="0">
                <a:solidFill>
                  <a:schemeClr val="tx1">
                    <a:lumMod val="75000"/>
                    <a:lumOff val="25000"/>
                  </a:schemeClr>
                </a:solidFill>
                <a:latin typeface="+mj-lt"/>
                <a:cs typeface="Calibri" panose="020F0502020204030204" pitchFamily="34" charset="0"/>
              </a:rPr>
              <a:t>Mental Health of College Students</a:t>
            </a:r>
          </a:p>
        </p:txBody>
      </p:sp>
      <p:pic>
        <p:nvPicPr>
          <p:cNvPr id="13316"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2225" y="1514265"/>
            <a:ext cx="1828800" cy="2743200"/>
          </a:xfrm>
          <a:prstGeom prst="rect">
            <a:avLst/>
          </a:prstGeom>
          <a:noFill/>
          <a:ln w="9525">
            <a:noFill/>
            <a:miter lim="800000"/>
            <a:headEnd/>
            <a:tailEnd/>
          </a:ln>
          <a:effectLst>
            <a:innerShdw blurRad="292100" dist="139700" dir="2700000">
              <a:prstClr val="black">
                <a:alpha val="50000"/>
              </a:prstClr>
            </a:innerShdw>
          </a:effectLst>
        </p:spPr>
      </p:pic>
      <p:sp>
        <p:nvSpPr>
          <p:cNvPr id="6" name="Rectangle 7"/>
          <p:cNvSpPr txBox="1">
            <a:spLocks/>
          </p:cNvSpPr>
          <p:nvPr/>
        </p:nvSpPr>
        <p:spPr bwMode="auto">
          <a:xfrm>
            <a:off x="3657600" y="1588280"/>
            <a:ext cx="76200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Anytime within the past 30 days: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36.4% felt things were hopeless*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27.9% felt so sad nothing could cheer them up*</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25.5% felt worthless*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Within the past 12 months: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31.2% felt anxiety affected academic performance</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Suicide:</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2.3% likely to attempt suicide someday</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2.2% </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attempted suicide within the last 12 months</a:t>
            </a:r>
          </a:p>
        </p:txBody>
      </p:sp>
      <p:sp>
        <p:nvSpPr>
          <p:cNvPr id="2" name="TextBox 1"/>
          <p:cNvSpPr txBox="1"/>
          <p:nvPr/>
        </p:nvSpPr>
        <p:spPr>
          <a:xfrm>
            <a:off x="2133600" y="6266351"/>
            <a:ext cx="7924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Source: American College Health Association-National College Health Assessment (Fall 2023)</a:t>
            </a:r>
          </a:p>
        </p:txBody>
      </p:sp>
      <p:pic>
        <p:nvPicPr>
          <p:cNvPr id="7" name="Picture 6" descr="suicide.jpg"/>
          <p:cNvPicPr/>
          <p:nvPr/>
        </p:nvPicPr>
        <p:blipFill>
          <a:blip r:embed="rId4" cstate="email">
            <a:extLst>
              <a:ext uri="{28A0092B-C50C-407E-A947-70E740481C1C}">
                <a14:useLocalDpi xmlns:a14="http://schemas.microsoft.com/office/drawing/2010/main"/>
              </a:ext>
            </a:extLst>
          </a:blip>
          <a:stretch>
            <a:fillRect/>
          </a:stretch>
        </p:blipFill>
        <p:spPr>
          <a:xfrm>
            <a:off x="1672225" y="4604118"/>
            <a:ext cx="1828800" cy="132646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962400" y="3418254"/>
            <a:ext cx="29536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Some, Most, All of the Time</a:t>
            </a:r>
          </a:p>
        </p:txBody>
      </p:sp>
    </p:spTree>
    <p:extLst>
      <p:ext uri="{BB962C8B-B14F-4D97-AF65-F5344CB8AC3E}">
        <p14:creationId xmlns:p14="http://schemas.microsoft.com/office/powerpoint/2010/main" val="169353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362200"/>
            <a:ext cx="11430000" cy="1828800"/>
          </a:xfrm>
        </p:spPr>
        <p:txBody>
          <a:bodyPr>
            <a:noAutofit/>
          </a:bodyPr>
          <a:lstStyle/>
          <a:p>
            <a:pPr marL="0" indent="0" algn="ctr">
              <a:spcBef>
                <a:spcPts val="0"/>
              </a:spcBef>
              <a:buClrTx/>
              <a:buNone/>
            </a:pPr>
            <a:r>
              <a:rPr lang="en-US" sz="5400" b="1" dirty="0">
                <a:solidFill>
                  <a:schemeClr val="tx1">
                    <a:lumMod val="75000"/>
                    <a:lumOff val="25000"/>
                  </a:schemeClr>
                </a:solidFill>
                <a:latin typeface="+mj-lt"/>
              </a:rPr>
              <a:t>DEA’s Outreach to </a:t>
            </a:r>
          </a:p>
          <a:p>
            <a:pPr marL="0" indent="0" algn="ctr">
              <a:spcBef>
                <a:spcPts val="0"/>
              </a:spcBef>
              <a:buClrTx/>
              <a:buNone/>
            </a:pPr>
            <a:r>
              <a:rPr lang="en-US" sz="5400" b="1" dirty="0">
                <a:solidFill>
                  <a:schemeClr val="tx1">
                    <a:lumMod val="75000"/>
                    <a:lumOff val="25000"/>
                  </a:schemeClr>
                </a:solidFill>
                <a:latin typeface="+mj-lt"/>
              </a:rPr>
              <a:t>Colleges and Universities</a:t>
            </a:r>
          </a:p>
        </p:txBody>
      </p:sp>
    </p:spTree>
    <p:extLst>
      <p:ext uri="{BB962C8B-B14F-4D97-AF65-F5344CB8AC3E}">
        <p14:creationId xmlns:p14="http://schemas.microsoft.com/office/powerpoint/2010/main" val="1190993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53A90-1DFD-324F-8818-9F2663AB3F3F}"/>
              </a:ext>
            </a:extLst>
          </p:cNvPr>
          <p:cNvSpPr/>
          <p:nvPr/>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AFF703A5-51CD-984E-9CFB-466CAAB5D754}"/>
              </a:ext>
            </a:extLst>
          </p:cNvPr>
          <p:cNvSpPr txBox="1"/>
          <p:nvPr/>
        </p:nvSpPr>
        <p:spPr>
          <a:xfrm>
            <a:off x="2107811" y="517633"/>
            <a:ext cx="6394925" cy="502702"/>
          </a:xfrm>
          <a:prstGeom prst="rect">
            <a:avLst/>
          </a:prstGeom>
          <a:noFill/>
        </p:spPr>
        <p:txBody>
          <a:bodyPr wrap="square" rtlCol="0" anchor="ctr">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altLang="en-US" sz="2800" b="0" i="0" u="none" strike="noStrike" kern="1200" cap="none" spc="80" normalizeH="0" baseline="0" noProof="0" dirty="0">
                <a:ln>
                  <a:noFill/>
                </a:ln>
                <a:solidFill>
                  <a:prstClr val="white"/>
                </a:solidFill>
                <a:effectLst/>
                <a:uLnTx/>
                <a:uFillTx/>
                <a:latin typeface="Times New Roman" panose="02020603050405020304" pitchFamily="18" charset="0"/>
                <a:ea typeface="ＭＳ Ｐゴシック" pitchFamily="34" charset="-128"/>
                <a:cs typeface="Times New Roman" panose="02020603050405020304" pitchFamily="18" charset="0"/>
              </a:rPr>
              <a:t>Strategic Prevention Framework</a:t>
            </a:r>
            <a:endParaRPr kumimoji="0" lang="en-US" sz="2800" b="0" i="0" u="none" strike="noStrike" kern="1200" cap="all" spc="8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0CE40BE5-2D98-0142-AE96-3381F09B7ABC}"/>
              </a:ext>
            </a:extLst>
          </p:cNvPr>
          <p:cNvSpPr/>
          <p:nvPr/>
        </p:nvSpPr>
        <p:spPr>
          <a:xfrm>
            <a:off x="0" y="1465325"/>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0" name="Straight Connector 29">
            <a:extLst>
              <a:ext uri="{FF2B5EF4-FFF2-40B4-BE49-F238E27FC236}">
                <a16:creationId xmlns:a16="http://schemas.microsoft.com/office/drawing/2014/main" id="{8265715F-B5F3-444E-B305-863BF18E4096}"/>
              </a:ext>
            </a:extLst>
          </p:cNvPr>
          <p:cNvCxnSpPr>
            <a:cxnSpLocks/>
          </p:cNvCxnSpPr>
          <p:nvPr/>
        </p:nvCxnSpPr>
        <p:spPr>
          <a:xfrm>
            <a:off x="2225824" y="1193332"/>
            <a:ext cx="10065737"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54CAE44-3BB6-FB45-951C-D67484EC9368}"/>
              </a:ext>
            </a:extLst>
          </p:cNvPr>
          <p:cNvSpPr txBox="1"/>
          <p:nvPr/>
        </p:nvSpPr>
        <p:spPr>
          <a:xfrm>
            <a:off x="295564" y="969942"/>
            <a:ext cx="16197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8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Drug Enforcement Administration</a:t>
            </a:r>
          </a:p>
        </p:txBody>
      </p:sp>
      <p:pic>
        <p:nvPicPr>
          <p:cNvPr id="43" name="Picture 42"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pic>
        <p:nvPicPr>
          <p:cNvPr id="5" name="Graphic 4">
            <a:extLst>
              <a:ext uri="{FF2B5EF4-FFF2-40B4-BE49-F238E27FC236}">
                <a16:creationId xmlns:a16="http://schemas.microsoft.com/office/drawing/2014/main" id="{A44F0E40-87F7-5146-9FC8-4904161E40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82483" y="1588474"/>
            <a:ext cx="5427034" cy="5172642"/>
          </a:xfrm>
          <a:prstGeom prst="rect">
            <a:avLst/>
          </a:prstGeom>
        </p:spPr>
      </p:pic>
      <p:sp>
        <p:nvSpPr>
          <p:cNvPr id="11" name="Rectangle 10">
            <a:extLst>
              <a:ext uri="{FF2B5EF4-FFF2-40B4-BE49-F238E27FC236}">
                <a16:creationId xmlns:a16="http://schemas.microsoft.com/office/drawing/2014/main" id="{DCFBB503-AAFA-4976-99A4-14EA492B1BE7}"/>
              </a:ext>
            </a:extLst>
          </p:cNvPr>
          <p:cNvSpPr/>
          <p:nvPr/>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riangle 13">
            <a:extLst>
              <a:ext uri="{FF2B5EF4-FFF2-40B4-BE49-F238E27FC236}">
                <a16:creationId xmlns:a16="http://schemas.microsoft.com/office/drawing/2014/main" id="{04FC0125-5A54-4588-95D1-0E78F0D19185}"/>
              </a:ext>
            </a:extLst>
          </p:cNvPr>
          <p:cNvSpPr/>
          <p:nvPr/>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76DEC58-6DCD-4D8D-A0E6-8D2BD547B5A7}"/>
              </a:ext>
            </a:extLst>
          </p:cNvPr>
          <p:cNvSpPr txBox="1"/>
          <p:nvPr/>
        </p:nvSpPr>
        <p:spPr>
          <a:xfrm>
            <a:off x="8617574" y="68088"/>
            <a:ext cx="2287075" cy="460191"/>
          </a:xfrm>
          <a:prstGeom prst="rect">
            <a:avLst/>
          </a:prstGeom>
          <a:noFill/>
        </p:spPr>
        <p:txBody>
          <a:bodyPr wrap="square" rtlCol="0" anchor="ctr">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2000" b="0" i="0" u="none" strike="noStrike" kern="1200" cap="all" spc="8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CHAPTER</a:t>
            </a:r>
          </a:p>
        </p:txBody>
      </p:sp>
    </p:spTree>
    <p:extLst>
      <p:ext uri="{BB962C8B-B14F-4D97-AF65-F5344CB8AC3E}">
        <p14:creationId xmlns:p14="http://schemas.microsoft.com/office/powerpoint/2010/main" val="3875970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CE40BE5-2D98-0142-AE96-3381F09B7ABC}"/>
              </a:ext>
            </a:extLst>
          </p:cNvPr>
          <p:cNvSpPr/>
          <p:nvPr/>
        </p:nvSpPr>
        <p:spPr>
          <a:xfrm>
            <a:off x="0" y="1465325"/>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1D453A90-1DFD-324F-8818-9F2663AB3F3F}"/>
              </a:ext>
            </a:extLst>
          </p:cNvPr>
          <p:cNvSpPr/>
          <p:nvPr/>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AFF703A5-51CD-984E-9CFB-466CAAB5D754}"/>
              </a:ext>
            </a:extLst>
          </p:cNvPr>
          <p:cNvSpPr txBox="1"/>
          <p:nvPr/>
        </p:nvSpPr>
        <p:spPr>
          <a:xfrm>
            <a:off x="2107811" y="517633"/>
            <a:ext cx="6394925" cy="502702"/>
          </a:xfrm>
          <a:prstGeom prst="rect">
            <a:avLst/>
          </a:prstGeom>
          <a:noFill/>
        </p:spPr>
        <p:txBody>
          <a:bodyPr wrap="square" rtlCol="0" anchor="ctr">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800" b="0" i="0" u="none" strike="noStrike" kern="1200" cap="none" spc="80" normalizeH="0" baseline="0" noProof="0" dirty="0">
                <a:ln>
                  <a:noFill/>
                </a:ln>
                <a:solidFill>
                  <a:prstClr val="white"/>
                </a:solidFill>
                <a:effectLst/>
                <a:uLnTx/>
                <a:uFillTx/>
                <a:latin typeface="Times New Roman" panose="02020603050405020304" pitchFamily="18" charset="0"/>
                <a:ea typeface="ＭＳ Ｐゴシック" pitchFamily="34" charset="-128"/>
                <a:cs typeface="Times New Roman" panose="02020603050405020304" pitchFamily="18" charset="0"/>
              </a:rPr>
              <a:t>The SPF Process Answers…</a:t>
            </a:r>
          </a:p>
        </p:txBody>
      </p:sp>
      <p:cxnSp>
        <p:nvCxnSpPr>
          <p:cNvPr id="30" name="Straight Connector 29">
            <a:extLst>
              <a:ext uri="{FF2B5EF4-FFF2-40B4-BE49-F238E27FC236}">
                <a16:creationId xmlns:a16="http://schemas.microsoft.com/office/drawing/2014/main" id="{8265715F-B5F3-444E-B305-863BF18E4096}"/>
              </a:ext>
            </a:extLst>
          </p:cNvPr>
          <p:cNvCxnSpPr>
            <a:cxnSpLocks/>
          </p:cNvCxnSpPr>
          <p:nvPr/>
        </p:nvCxnSpPr>
        <p:spPr>
          <a:xfrm>
            <a:off x="2225824" y="1193332"/>
            <a:ext cx="10065737"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54CAE44-3BB6-FB45-951C-D67484EC9368}"/>
              </a:ext>
            </a:extLst>
          </p:cNvPr>
          <p:cNvSpPr txBox="1"/>
          <p:nvPr/>
        </p:nvSpPr>
        <p:spPr>
          <a:xfrm>
            <a:off x="295564" y="969942"/>
            <a:ext cx="16197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8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Drug Enforcement Administration</a:t>
            </a:r>
          </a:p>
        </p:txBody>
      </p:sp>
      <p:pic>
        <p:nvPicPr>
          <p:cNvPr id="43" name="Picture 42"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11" name="Rectangle 10">
            <a:extLst>
              <a:ext uri="{FF2B5EF4-FFF2-40B4-BE49-F238E27FC236}">
                <a16:creationId xmlns:a16="http://schemas.microsoft.com/office/drawing/2014/main" id="{CE2EB06F-0526-D743-A4A5-6F3969ABF3A5}"/>
              </a:ext>
            </a:extLst>
          </p:cNvPr>
          <p:cNvSpPr/>
          <p:nvPr/>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539E71F-9E90-694D-A0F8-732200F55B96}"/>
              </a:ext>
            </a:extLst>
          </p:cNvPr>
          <p:cNvSpPr txBox="1"/>
          <p:nvPr/>
        </p:nvSpPr>
        <p:spPr>
          <a:xfrm>
            <a:off x="8617574" y="68088"/>
            <a:ext cx="2287075" cy="460191"/>
          </a:xfrm>
          <a:prstGeom prst="rect">
            <a:avLst/>
          </a:prstGeom>
          <a:noFill/>
        </p:spPr>
        <p:txBody>
          <a:bodyPr wrap="square" rtlCol="0" anchor="ctr">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2000" b="0" i="0" u="none" strike="noStrike" kern="1200" cap="all" spc="8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CHAPTER 2</a:t>
            </a:r>
          </a:p>
        </p:txBody>
      </p:sp>
      <p:sp>
        <p:nvSpPr>
          <p:cNvPr id="14" name="Triangle 13">
            <a:extLst>
              <a:ext uri="{FF2B5EF4-FFF2-40B4-BE49-F238E27FC236}">
                <a16:creationId xmlns:a16="http://schemas.microsoft.com/office/drawing/2014/main" id="{C16ED1F4-E527-B347-B3F5-839E590A5D1E}"/>
              </a:ext>
            </a:extLst>
          </p:cNvPr>
          <p:cNvSpPr/>
          <p:nvPr/>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3">
            <a:extLst>
              <a:ext uri="{FF2B5EF4-FFF2-40B4-BE49-F238E27FC236}">
                <a16:creationId xmlns:a16="http://schemas.microsoft.com/office/drawing/2014/main" id="{E84385A6-8F83-A644-9948-1F140182F0F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
          <a:stretch/>
        </p:blipFill>
        <p:spPr>
          <a:xfrm>
            <a:off x="808799" y="2745159"/>
            <a:ext cx="10675468" cy="2433949"/>
          </a:xfrm>
          <a:prstGeom prst="rect">
            <a:avLst/>
          </a:prstGeom>
          <a:noFill/>
        </p:spPr>
      </p:pic>
      <p:sp>
        <p:nvSpPr>
          <p:cNvPr id="23" name="Rectangle 22">
            <a:extLst>
              <a:ext uri="{FF2B5EF4-FFF2-40B4-BE49-F238E27FC236}">
                <a16:creationId xmlns:a16="http://schemas.microsoft.com/office/drawing/2014/main" id="{9831AF50-F69E-2F41-BD5E-4512E00F62B3}"/>
              </a:ext>
            </a:extLst>
          </p:cNvPr>
          <p:cNvSpPr/>
          <p:nvPr/>
        </p:nvSpPr>
        <p:spPr>
          <a:xfrm>
            <a:off x="707734" y="2227143"/>
            <a:ext cx="10905146" cy="3512424"/>
          </a:xfrm>
          <a:prstGeom prst="rect">
            <a:avLst/>
          </a:prstGeom>
          <a:noFill/>
          <a:ln>
            <a:solidFill>
              <a:srgbClr val="003F5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17623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379" y="494104"/>
            <a:ext cx="9520646" cy="563171"/>
          </a:xfrm>
        </p:spPr>
        <p:txBody>
          <a:bodyPr>
            <a:normAutofit/>
          </a:bodyPr>
          <a:lstStyle/>
          <a:p>
            <a:pPr lvl="0">
              <a:lnSpc>
                <a:spcPts val="3200"/>
              </a:lnSpc>
              <a:spcBef>
                <a:spcPts val="0"/>
              </a:spcBef>
            </a:pPr>
            <a:r>
              <a:rPr lang="en-US" sz="28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Why Use the Strategic Prevention Framework? Because it…</a:t>
            </a:r>
            <a:endParaRPr lang="en-IN" dirty="0"/>
          </a:p>
        </p:txBody>
      </p:sp>
      <p:sp>
        <p:nvSpPr>
          <p:cNvPr id="3" name="Content Placeholder 2" descr="Is data driven."/>
          <p:cNvSpPr>
            <a:spLocks noGrp="1"/>
          </p:cNvSpPr>
          <p:nvPr>
            <p:ph idx="1"/>
          </p:nvPr>
        </p:nvSpPr>
        <p:spPr>
          <a:xfrm>
            <a:off x="1605600" y="1771200"/>
            <a:ext cx="2883600" cy="2156400"/>
          </a:xfrm>
          <a:solidFill>
            <a:srgbClr val="003F59"/>
          </a:solidFill>
        </p:spPr>
        <p:txBody>
          <a:bodyPr tIns="900000" anchor="ctr" anchorCtr="0"/>
          <a:lstStyle/>
          <a:p>
            <a:pPr marL="0" lvl="0" indent="0" algn="ctr">
              <a:lnSpc>
                <a:spcPct val="100000"/>
              </a:lnSpc>
              <a:spcBef>
                <a:spcPts val="0"/>
              </a:spcBef>
              <a:buNone/>
            </a:pPr>
            <a:r>
              <a:rPr lang="en-US" sz="2200" dirty="0">
                <a:solidFill>
                  <a:prstClr val="white"/>
                </a:solidFill>
                <a:latin typeface="Times New Roman" panose="02020603050405020304" pitchFamily="18" charset="0"/>
                <a:cs typeface="Times New Roman" panose="02020603050405020304" pitchFamily="18" charset="0"/>
              </a:rPr>
              <a:t>Is data</a:t>
            </a:r>
            <a:br>
              <a:rPr lang="en-US" sz="2200" dirty="0">
                <a:solidFill>
                  <a:prstClr val="white"/>
                </a:solidFill>
                <a:latin typeface="Times New Roman" panose="02020603050405020304" pitchFamily="18" charset="0"/>
                <a:cs typeface="Times New Roman" panose="02020603050405020304" pitchFamily="18" charset="0"/>
              </a:rPr>
            </a:br>
            <a:r>
              <a:rPr lang="en-US" sz="2200" dirty="0">
                <a:solidFill>
                  <a:prstClr val="white"/>
                </a:solidFill>
                <a:latin typeface="Times New Roman" panose="02020603050405020304" pitchFamily="18" charset="0"/>
                <a:cs typeface="Times New Roman" panose="02020603050405020304" pitchFamily="18" charset="0"/>
              </a:rPr>
              <a:t>driven</a:t>
            </a:r>
          </a:p>
        </p:txBody>
      </p:sp>
      <p:sp>
        <p:nvSpPr>
          <p:cNvPr id="4" name="Content Placeholder 3" descr="Good decisions require data."/>
          <p:cNvSpPr>
            <a:spLocks noGrp="1"/>
          </p:cNvSpPr>
          <p:nvPr>
            <p:ph sz="quarter" idx="13"/>
          </p:nvPr>
        </p:nvSpPr>
        <p:spPr>
          <a:xfrm>
            <a:off x="1605783" y="3930150"/>
            <a:ext cx="2883600" cy="2156400"/>
          </a:xfrm>
          <a:solidFill>
            <a:srgbClr val="D9D9D9"/>
          </a:solidFill>
        </p:spPr>
        <p:txBody>
          <a:bodyPr vert="horz" lIns="91440" tIns="91440" rIns="91440" bIns="45720" rtlCol="0" anchor="t" anchorCtr="0">
            <a:normAutofit/>
          </a:bodyPr>
          <a:lstStyle/>
          <a:p>
            <a:pPr marL="0" indent="0" algn="ctr">
              <a:lnSpc>
                <a:spcPct val="100000"/>
              </a:lnSpc>
              <a:spcBef>
                <a:spcPts val="0"/>
              </a:spcBef>
              <a:buNone/>
            </a:pPr>
            <a:r>
              <a:rPr lang="en-US" sz="2000" dirty="0">
                <a:solidFill>
                  <a:prstClr val="black"/>
                </a:solidFill>
                <a:latin typeface="+mj-lt"/>
              </a:rPr>
              <a:t>Good decisions</a:t>
            </a:r>
            <a:br>
              <a:rPr lang="en-US" sz="2000" dirty="0">
                <a:solidFill>
                  <a:prstClr val="black"/>
                </a:solidFill>
                <a:latin typeface="+mj-lt"/>
              </a:rPr>
            </a:br>
            <a:r>
              <a:rPr lang="en-US" sz="2000" dirty="0">
                <a:solidFill>
                  <a:prstClr val="black"/>
                </a:solidFill>
                <a:latin typeface="+mj-lt"/>
              </a:rPr>
              <a:t>require data.</a:t>
            </a:r>
          </a:p>
        </p:txBody>
      </p:sp>
      <p:sp>
        <p:nvSpPr>
          <p:cNvPr id="5" name="Content Placeholder 4" descr="Is dynamic and iterative."/>
          <p:cNvSpPr>
            <a:spLocks noGrp="1"/>
          </p:cNvSpPr>
          <p:nvPr>
            <p:ph sz="quarter" idx="14"/>
          </p:nvPr>
        </p:nvSpPr>
        <p:spPr>
          <a:xfrm>
            <a:off x="4701600" y="1783275"/>
            <a:ext cx="2883600" cy="2156400"/>
          </a:xfrm>
          <a:solidFill>
            <a:srgbClr val="285780"/>
          </a:solidFill>
        </p:spPr>
        <p:txBody>
          <a:bodyPr vert="horz" lIns="91440" tIns="900000" rIns="91440" bIns="45720" rtlCol="0" anchor="ctr">
            <a:normAutofit/>
          </a:bodyPr>
          <a:lstStyle/>
          <a:p>
            <a:pPr marL="0" indent="0" algn="ctr">
              <a:lnSpc>
                <a:spcPct val="100000"/>
              </a:lnSpc>
              <a:spcBef>
                <a:spcPts val="1800"/>
              </a:spcBef>
              <a:buNone/>
            </a:pPr>
            <a:r>
              <a:rPr lang="en-US" sz="2200" dirty="0">
                <a:solidFill>
                  <a:prstClr val="white"/>
                </a:solidFill>
                <a:latin typeface="Times New Roman" panose="02020603050405020304" pitchFamily="18" charset="0"/>
                <a:cs typeface="Times New Roman" panose="02020603050405020304" pitchFamily="18" charset="0"/>
              </a:rPr>
              <a:t>Is dynamic</a:t>
            </a:r>
            <a:br>
              <a:rPr lang="en-US" sz="2200" dirty="0">
                <a:solidFill>
                  <a:prstClr val="white"/>
                </a:solidFill>
                <a:latin typeface="Times New Roman" panose="02020603050405020304" pitchFamily="18" charset="0"/>
                <a:cs typeface="Times New Roman" panose="02020603050405020304" pitchFamily="18" charset="0"/>
              </a:rPr>
            </a:br>
            <a:r>
              <a:rPr lang="en-US" sz="2200" dirty="0">
                <a:solidFill>
                  <a:prstClr val="white"/>
                </a:solidFill>
                <a:latin typeface="Times New Roman" panose="02020603050405020304" pitchFamily="18" charset="0"/>
                <a:cs typeface="Times New Roman" panose="02020603050405020304" pitchFamily="18" charset="0"/>
              </a:rPr>
              <a:t>and iterative</a:t>
            </a:r>
          </a:p>
        </p:txBody>
      </p:sp>
      <p:sp>
        <p:nvSpPr>
          <p:cNvPr id="6" name="Content Placeholder 5" descr="The SPF is a circular, rather than a linear, model."/>
          <p:cNvSpPr>
            <a:spLocks noGrp="1"/>
          </p:cNvSpPr>
          <p:nvPr>
            <p:ph sz="quarter" idx="15"/>
          </p:nvPr>
        </p:nvSpPr>
        <p:spPr>
          <a:xfrm>
            <a:off x="4704263" y="3920625"/>
            <a:ext cx="2883600" cy="2152800"/>
          </a:xfrm>
          <a:solidFill>
            <a:srgbClr val="D9D9D9"/>
          </a:solidFill>
        </p:spPr>
        <p:txBody>
          <a:bodyPr tIns="91440" anchor="t" anchorCtr="0">
            <a:normAutofit/>
          </a:bodyPr>
          <a:lstStyle/>
          <a:p>
            <a:pPr marL="0" lvl="0" indent="0" algn="ctr">
              <a:lnSpc>
                <a:spcPct val="100000"/>
              </a:lnSpc>
              <a:spcBef>
                <a:spcPts val="0"/>
              </a:spcBef>
              <a:buNone/>
            </a:pPr>
            <a:r>
              <a:rPr lang="en-US" sz="2000" dirty="0">
                <a:solidFill>
                  <a:prstClr val="black"/>
                </a:solidFill>
                <a:latin typeface="Calibri Light" panose="020F0302020204030204"/>
              </a:rPr>
              <a:t>The SPF is a</a:t>
            </a:r>
            <a:br>
              <a:rPr lang="en-US" sz="2000" dirty="0">
                <a:solidFill>
                  <a:prstClr val="black"/>
                </a:solidFill>
                <a:latin typeface="Calibri Light" panose="020F0302020204030204"/>
              </a:rPr>
            </a:br>
            <a:r>
              <a:rPr lang="en-US" sz="2000" dirty="0">
                <a:solidFill>
                  <a:prstClr val="black"/>
                </a:solidFill>
                <a:latin typeface="Calibri Light" panose="020F0302020204030204"/>
              </a:rPr>
              <a:t>circular, rather</a:t>
            </a:r>
            <a:br>
              <a:rPr lang="en-US" sz="2000" dirty="0">
                <a:solidFill>
                  <a:prstClr val="black"/>
                </a:solidFill>
                <a:latin typeface="Calibri Light" panose="020F0302020204030204"/>
              </a:rPr>
            </a:br>
            <a:r>
              <a:rPr lang="en-US" sz="2000" dirty="0">
                <a:solidFill>
                  <a:prstClr val="black"/>
                </a:solidFill>
                <a:latin typeface="Calibri Light" panose="020F0302020204030204"/>
              </a:rPr>
              <a:t>than a linear,</a:t>
            </a:r>
            <a:br>
              <a:rPr lang="en-US" sz="2000" dirty="0">
                <a:solidFill>
                  <a:prstClr val="black"/>
                </a:solidFill>
                <a:latin typeface="Calibri Light" panose="020F0302020204030204"/>
              </a:rPr>
            </a:br>
            <a:r>
              <a:rPr lang="en-US" sz="2000" dirty="0">
                <a:solidFill>
                  <a:prstClr val="black"/>
                </a:solidFill>
                <a:latin typeface="Calibri Light" panose="020F0302020204030204"/>
              </a:rPr>
              <a:t>model.</a:t>
            </a:r>
          </a:p>
        </p:txBody>
      </p:sp>
      <p:sp>
        <p:nvSpPr>
          <p:cNvPr id="7" name="Content Placeholder 6" descr="Relies on and encourages a team approach."/>
          <p:cNvSpPr>
            <a:spLocks noGrp="1"/>
          </p:cNvSpPr>
          <p:nvPr>
            <p:ph sz="quarter" idx="16"/>
          </p:nvPr>
        </p:nvSpPr>
        <p:spPr>
          <a:xfrm>
            <a:off x="7800263" y="1783275"/>
            <a:ext cx="2883600" cy="2152800"/>
          </a:xfrm>
          <a:solidFill>
            <a:srgbClr val="4B3857"/>
          </a:solidFill>
        </p:spPr>
        <p:txBody>
          <a:bodyPr vert="horz" lIns="91440" tIns="900000" rIns="91440" bIns="45720" rtlCol="0" anchor="ctr">
            <a:normAutofit/>
          </a:bodyPr>
          <a:lstStyle/>
          <a:p>
            <a:pPr marL="0" indent="0" algn="ctr">
              <a:lnSpc>
                <a:spcPct val="100000"/>
              </a:lnSpc>
              <a:spcBef>
                <a:spcPts val="4200"/>
              </a:spcBef>
              <a:buNone/>
            </a:pPr>
            <a:r>
              <a:rPr lang="en-US" sz="2200" dirty="0">
                <a:solidFill>
                  <a:prstClr val="white"/>
                </a:solidFill>
                <a:latin typeface="Times New Roman" panose="02020603050405020304" pitchFamily="18" charset="0"/>
                <a:cs typeface="Times New Roman" panose="02020603050405020304" pitchFamily="18" charset="0"/>
              </a:rPr>
              <a:t>Relies on and encourages a</a:t>
            </a:r>
            <a:br>
              <a:rPr lang="en-US" sz="2200" dirty="0">
                <a:solidFill>
                  <a:prstClr val="white"/>
                </a:solidFill>
                <a:latin typeface="Times New Roman" panose="02020603050405020304" pitchFamily="18" charset="0"/>
                <a:cs typeface="Times New Roman" panose="02020603050405020304" pitchFamily="18" charset="0"/>
              </a:rPr>
            </a:br>
            <a:r>
              <a:rPr lang="en-US" sz="2200" dirty="0">
                <a:solidFill>
                  <a:prstClr val="white"/>
                </a:solidFill>
                <a:latin typeface="Times New Roman" panose="02020603050405020304" pitchFamily="18" charset="0"/>
                <a:cs typeface="Times New Roman" panose="02020603050405020304" pitchFamily="18" charset="0"/>
              </a:rPr>
              <a:t>team approach</a:t>
            </a:r>
          </a:p>
        </p:txBody>
      </p:sp>
      <p:sp>
        <p:nvSpPr>
          <p:cNvPr id="8" name="Content Placeholder 7" descr="Requires and benefits from participation from diverse community partners."/>
          <p:cNvSpPr>
            <a:spLocks noGrp="1"/>
          </p:cNvSpPr>
          <p:nvPr>
            <p:ph sz="quarter" idx="17"/>
          </p:nvPr>
        </p:nvSpPr>
        <p:spPr>
          <a:xfrm>
            <a:off x="7797600" y="3947775"/>
            <a:ext cx="2883600" cy="2152800"/>
          </a:xfrm>
          <a:solidFill>
            <a:srgbClr val="D9D9D9"/>
          </a:solidFill>
        </p:spPr>
        <p:txBody>
          <a:bodyPr vert="horz" lIns="91440" tIns="91440" rIns="91440" bIns="45720" rtlCol="0" anchor="t" anchorCtr="0">
            <a:normAutofit/>
          </a:bodyPr>
          <a:lstStyle/>
          <a:p>
            <a:pPr marL="0" lvl="0" indent="0" algn="ctr">
              <a:lnSpc>
                <a:spcPct val="100000"/>
              </a:lnSpc>
              <a:spcBef>
                <a:spcPts val="0"/>
              </a:spcBef>
              <a:buNone/>
            </a:pPr>
            <a:r>
              <a:rPr lang="en-US" sz="2000" dirty="0">
                <a:solidFill>
                  <a:prstClr val="black"/>
                </a:solidFill>
                <a:latin typeface="Calibri Light" panose="020F0302020204030204"/>
              </a:rPr>
              <a:t>Requires—and</a:t>
            </a:r>
            <a:br>
              <a:rPr lang="en-US" sz="2000" dirty="0">
                <a:solidFill>
                  <a:prstClr val="black"/>
                </a:solidFill>
                <a:latin typeface="Calibri Light" panose="020F0302020204030204"/>
              </a:rPr>
            </a:br>
            <a:r>
              <a:rPr lang="en-US" sz="2000" dirty="0">
                <a:solidFill>
                  <a:prstClr val="black"/>
                </a:solidFill>
                <a:latin typeface="Calibri Light" panose="020F0302020204030204"/>
              </a:rPr>
              <a:t>benefits from—participation from</a:t>
            </a:r>
            <a:br>
              <a:rPr lang="en-US" sz="2000" dirty="0">
                <a:solidFill>
                  <a:prstClr val="black"/>
                </a:solidFill>
                <a:latin typeface="Calibri Light" panose="020F0302020204030204"/>
              </a:rPr>
            </a:br>
            <a:r>
              <a:rPr lang="en-US" sz="2000" dirty="0">
                <a:solidFill>
                  <a:prstClr val="black"/>
                </a:solidFill>
                <a:latin typeface="Calibri Light" panose="020F0302020204030204"/>
              </a:rPr>
              <a:t>diverse community partners.</a:t>
            </a:r>
          </a:p>
        </p:txBody>
      </p:sp>
      <p:pic>
        <p:nvPicPr>
          <p:cNvPr id="16" name="Graphic 5">
            <a:extLst>
              <a:ext uri="{FF2B5EF4-FFF2-40B4-BE49-F238E27FC236}">
                <a16:creationId xmlns:a16="http://schemas.microsoft.com/office/drawing/2014/main" id="{FAFB2D72-B665-4C40-80D7-6325F571FE2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08863" y="1851837"/>
            <a:ext cx="896491" cy="896491"/>
          </a:xfrm>
          <a:prstGeom prst="rect">
            <a:avLst/>
          </a:prstGeom>
        </p:spPr>
      </p:pic>
      <p:pic>
        <p:nvPicPr>
          <p:cNvPr id="13" name="Graphic 2">
            <a:extLst>
              <a:ext uri="{FF2B5EF4-FFF2-40B4-BE49-F238E27FC236}">
                <a16:creationId xmlns:a16="http://schemas.microsoft.com/office/drawing/2014/main" id="{4E796EFC-E8C9-0441-AB6A-95915976FF3D}"/>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43798" y="1859692"/>
            <a:ext cx="842639" cy="842639"/>
          </a:xfrm>
          <a:prstGeom prst="rect">
            <a:avLst/>
          </a:prstGeom>
        </p:spPr>
      </p:pic>
      <p:pic>
        <p:nvPicPr>
          <p:cNvPr id="14" name="Graphic 7">
            <a:extLst>
              <a:ext uri="{FF2B5EF4-FFF2-40B4-BE49-F238E27FC236}">
                <a16:creationId xmlns:a16="http://schemas.microsoft.com/office/drawing/2014/main" id="{4A430437-3748-9941-873E-2A89FA8AD852}"/>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13837" y="1948121"/>
            <a:ext cx="713603" cy="713603"/>
          </a:xfrm>
          <a:prstGeom prst="rect">
            <a:avLst/>
          </a:prstGeom>
        </p:spPr>
      </p:pic>
    </p:spTree>
    <p:extLst>
      <p:ext uri="{BB962C8B-B14F-4D97-AF65-F5344CB8AC3E}">
        <p14:creationId xmlns:p14="http://schemas.microsoft.com/office/powerpoint/2010/main" val="3302466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379" y="446479"/>
            <a:ext cx="6110115" cy="652071"/>
          </a:xfrm>
        </p:spPr>
        <p:txBody>
          <a:bodyPr>
            <a:normAutofit/>
          </a:bodyPr>
          <a:lstStyle/>
          <a:p>
            <a:pPr lvl="0">
              <a:lnSpc>
                <a:spcPts val="3200"/>
              </a:lnSpc>
              <a:spcBef>
                <a:spcPts val="0"/>
              </a:spcBef>
            </a:pPr>
            <a:r>
              <a:rPr lang="en-US" sz="28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Prevention with Purpose</a:t>
            </a:r>
            <a:endParaRPr lang="en-IN" dirty="0"/>
          </a:p>
        </p:txBody>
      </p:sp>
      <p:sp>
        <p:nvSpPr>
          <p:cNvPr id="3" name="Content Placeholder 2"/>
          <p:cNvSpPr>
            <a:spLocks noGrp="1"/>
          </p:cNvSpPr>
          <p:nvPr>
            <p:ph idx="1"/>
          </p:nvPr>
        </p:nvSpPr>
        <p:spPr>
          <a:xfrm>
            <a:off x="505988" y="1676400"/>
            <a:ext cx="7609894" cy="5397500"/>
          </a:xfrm>
        </p:spPr>
        <p:txBody>
          <a:bodyPr>
            <a:noAutofit/>
          </a:bodyPr>
          <a:lstStyle/>
          <a:p>
            <a:pPr marL="285750" indent="-285750">
              <a:buFont typeface="Wingdings" panose="05000000000000000000" pitchFamily="2" charset="2"/>
              <a:buChar char="Ø"/>
            </a:pPr>
            <a:r>
              <a:rPr lang="en-US" sz="2000" dirty="0">
                <a:latin typeface="+mj-lt"/>
              </a:rPr>
              <a:t>Provides a road map for prevention professionals to collaborate with a range of stakeholders to address campus-wide drug misuse issues</a:t>
            </a:r>
          </a:p>
          <a:p>
            <a:pPr marL="285750" indent="-285750">
              <a:buFont typeface="Wingdings" panose="05000000000000000000" pitchFamily="2" charset="2"/>
              <a:buChar char="Ø"/>
            </a:pPr>
            <a:endParaRPr lang="en-US" sz="2000" dirty="0">
              <a:latin typeface="+mj-lt"/>
            </a:endParaRPr>
          </a:p>
          <a:p>
            <a:pPr marL="285750" indent="-285750">
              <a:buFont typeface="Wingdings" panose="05000000000000000000" pitchFamily="2" charset="2"/>
              <a:buChar char="Ø"/>
            </a:pPr>
            <a:r>
              <a:rPr lang="en-US" sz="2000" dirty="0">
                <a:latin typeface="+mj-lt"/>
              </a:rPr>
              <a:t>Overview of the guide</a:t>
            </a:r>
          </a:p>
          <a:p>
            <a:pPr marL="742950" lvl="1" indent="-285750">
              <a:buFont typeface="Wingdings" panose="05000000000000000000" pitchFamily="2" charset="2"/>
              <a:buChar char="Ø"/>
            </a:pPr>
            <a:r>
              <a:rPr lang="en-US" sz="2000" dirty="0">
                <a:latin typeface="+mj-lt"/>
              </a:rPr>
              <a:t>Eight easy-to-read chapters with helpful graphics</a:t>
            </a:r>
          </a:p>
          <a:p>
            <a:pPr marL="742950" lvl="1" indent="-285750">
              <a:buFont typeface="Wingdings" panose="05000000000000000000" pitchFamily="2" charset="2"/>
              <a:buChar char="Ø"/>
            </a:pPr>
            <a:r>
              <a:rPr lang="en-US" sz="2000" dirty="0">
                <a:latin typeface="+mj-lt"/>
              </a:rPr>
              <a:t>Print and online versions</a:t>
            </a:r>
          </a:p>
          <a:p>
            <a:pPr marL="742950" lvl="1" indent="-285750">
              <a:buFont typeface="Wingdings" panose="05000000000000000000" pitchFamily="2" charset="2"/>
              <a:buChar char="Ø"/>
            </a:pPr>
            <a:r>
              <a:rPr lang="en-US" sz="2000" dirty="0">
                <a:latin typeface="+mj-lt"/>
              </a:rPr>
              <a:t>Online resources associated with each chapter</a:t>
            </a:r>
          </a:p>
          <a:p>
            <a:pPr marL="742950" lvl="1" indent="-285750">
              <a:buFont typeface="Wingdings" panose="05000000000000000000" pitchFamily="2" charset="2"/>
              <a:buChar char="Ø"/>
            </a:pPr>
            <a:endParaRPr lang="en-US" sz="2000" dirty="0">
              <a:latin typeface="+mj-lt"/>
            </a:endParaRPr>
          </a:p>
          <a:p>
            <a:pPr marL="285750" indent="-285750">
              <a:buFont typeface="Wingdings" panose="05000000000000000000" pitchFamily="2" charset="2"/>
              <a:buChar char="Ø"/>
            </a:pPr>
            <a:r>
              <a:rPr lang="en-US" sz="2000" dirty="0">
                <a:latin typeface="+mj-lt"/>
              </a:rPr>
              <a:t>What’s New in the 2024 Edition</a:t>
            </a:r>
          </a:p>
          <a:p>
            <a:pPr marL="742950" lvl="1" indent="-285750">
              <a:buFont typeface="Wingdings" panose="05000000000000000000" pitchFamily="2" charset="2"/>
              <a:buChar char="Ø"/>
            </a:pPr>
            <a:r>
              <a:rPr lang="en-US" sz="2000" dirty="0">
                <a:latin typeface="+mj-lt"/>
              </a:rPr>
              <a:t>Data update</a:t>
            </a:r>
          </a:p>
          <a:p>
            <a:pPr marL="742950" lvl="1" indent="-285750">
              <a:buFont typeface="Wingdings" panose="05000000000000000000" pitchFamily="2" charset="2"/>
              <a:buChar char="Ø"/>
            </a:pPr>
            <a:r>
              <a:rPr lang="en-US" sz="2000" dirty="0">
                <a:latin typeface="+mj-lt"/>
              </a:rPr>
              <a:t>SPF Profiles in Action</a:t>
            </a:r>
          </a:p>
          <a:p>
            <a:pPr marL="742950" lvl="1" indent="-285750">
              <a:buFont typeface="Wingdings" panose="05000000000000000000" pitchFamily="2" charset="2"/>
              <a:buChar char="Ø"/>
            </a:pPr>
            <a:r>
              <a:rPr lang="en-US" sz="2000" dirty="0">
                <a:latin typeface="+mj-lt"/>
              </a:rPr>
              <a:t>Integrating Culture Throughout the SPF</a:t>
            </a:r>
          </a:p>
          <a:p>
            <a:pPr marL="742950" lvl="1" indent="-285750">
              <a:buFont typeface="Wingdings" panose="05000000000000000000" pitchFamily="2" charset="2"/>
              <a:buChar char="Ø"/>
            </a:pPr>
            <a:r>
              <a:rPr lang="en-US" sz="2000" dirty="0">
                <a:latin typeface="+mj-lt"/>
              </a:rPr>
              <a:t>Prevention Success During Times of Disruption</a:t>
            </a:r>
          </a:p>
        </p:txBody>
      </p:sp>
      <p:pic>
        <p:nvPicPr>
          <p:cNvPr id="6" name="Picture 5">
            <a:extLst>
              <a:ext uri="{FF2B5EF4-FFF2-40B4-BE49-F238E27FC236}">
                <a16:creationId xmlns:a16="http://schemas.microsoft.com/office/drawing/2014/main" id="{545BE2D5-5F3A-244E-98B1-DE89B4451F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7910" y="1098550"/>
            <a:ext cx="3798466" cy="4915663"/>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2419345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24425F0-8DBF-43EF-8A1A-B2B1601A184C}"/>
              </a:ext>
            </a:extLst>
          </p:cNvPr>
          <p:cNvSpPr>
            <a:spLocks noGrp="1"/>
          </p:cNvSpPr>
          <p:nvPr>
            <p:ph type="title"/>
          </p:nvPr>
        </p:nvSpPr>
        <p:spPr>
          <a:xfrm>
            <a:off x="2514600" y="330188"/>
            <a:ext cx="9677400" cy="1143000"/>
          </a:xfrm>
        </p:spPr>
        <p:txBody>
          <a:bodyPr/>
          <a:lstStyle/>
          <a:p>
            <a:r>
              <a:rPr lang="en-US" dirty="0"/>
              <a:t>Updating Prevention with Purpose Data</a:t>
            </a:r>
          </a:p>
        </p:txBody>
      </p:sp>
      <p:pic>
        <p:nvPicPr>
          <p:cNvPr id="6" name="Picture 5" descr="Stack of colorful files">
            <a:extLst>
              <a:ext uri="{FF2B5EF4-FFF2-40B4-BE49-F238E27FC236}">
                <a16:creationId xmlns:a16="http://schemas.microsoft.com/office/drawing/2014/main" id="{0224F95D-9F56-48CD-A381-485ABC4903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442" y="1815111"/>
            <a:ext cx="2752148" cy="1828800"/>
          </a:xfrm>
          <a:prstGeom prst="rect">
            <a:avLst/>
          </a:prstGeom>
          <a:ln w="38100">
            <a:solidFill>
              <a:srgbClr val="23466B"/>
            </a:solidFill>
          </a:ln>
        </p:spPr>
      </p:pic>
      <p:sp>
        <p:nvSpPr>
          <p:cNvPr id="7" name="Content Placeholder 3">
            <a:extLst>
              <a:ext uri="{FF2B5EF4-FFF2-40B4-BE49-F238E27FC236}">
                <a16:creationId xmlns:a16="http://schemas.microsoft.com/office/drawing/2014/main" id="{B7278293-1032-4CD6-AF1A-1554C3F08C54}"/>
              </a:ext>
            </a:extLst>
          </p:cNvPr>
          <p:cNvSpPr>
            <a:spLocks noGrp="1"/>
          </p:cNvSpPr>
          <p:nvPr>
            <p:ph idx="1"/>
          </p:nvPr>
        </p:nvSpPr>
        <p:spPr>
          <a:xfrm>
            <a:off x="655787" y="3754444"/>
            <a:ext cx="2774108" cy="2951156"/>
          </a:xfrm>
        </p:spPr>
        <p:txBody>
          <a:bodyPr>
            <a:noAutofit/>
          </a:bodyPr>
          <a:lstStyle/>
          <a:p>
            <a:r>
              <a:rPr lang="en-US" sz="2300" b="1" dirty="0">
                <a:solidFill>
                  <a:schemeClr val="tx1">
                    <a:lumMod val="65000"/>
                    <a:lumOff val="35000"/>
                  </a:schemeClr>
                </a:solidFill>
              </a:rPr>
              <a:t>Data Sources:</a:t>
            </a:r>
          </a:p>
          <a:p>
            <a:pPr marL="285750" indent="-285750">
              <a:buFont typeface="Arial" panose="020B0604020202020204" pitchFamily="34" charset="0"/>
              <a:buChar char="•"/>
            </a:pPr>
            <a:r>
              <a:rPr lang="en-US" sz="2300" dirty="0">
                <a:solidFill>
                  <a:schemeClr val="tx1">
                    <a:lumMod val="65000"/>
                    <a:lumOff val="35000"/>
                  </a:schemeClr>
                </a:solidFill>
              </a:rPr>
              <a:t>Over 85 references</a:t>
            </a:r>
          </a:p>
          <a:p>
            <a:pPr marL="285750" indent="-285750">
              <a:buFont typeface="Arial" panose="020B0604020202020204" pitchFamily="34" charset="0"/>
              <a:buChar char="•"/>
            </a:pPr>
            <a:r>
              <a:rPr lang="en-US" sz="2300" dirty="0">
                <a:solidFill>
                  <a:schemeClr val="tx1">
                    <a:lumMod val="65000"/>
                    <a:lumOff val="35000"/>
                  </a:schemeClr>
                </a:solidFill>
              </a:rPr>
              <a:t>Key word searches</a:t>
            </a:r>
          </a:p>
          <a:p>
            <a:pPr marL="285750" indent="-285750">
              <a:buFont typeface="Arial" panose="020B0604020202020204" pitchFamily="34" charset="0"/>
              <a:buChar char="•"/>
            </a:pPr>
            <a:r>
              <a:rPr lang="en-US" sz="2300" dirty="0">
                <a:solidFill>
                  <a:schemeClr val="tx1">
                    <a:lumMod val="65000"/>
                    <a:lumOff val="35000"/>
                  </a:schemeClr>
                </a:solidFill>
              </a:rPr>
              <a:t>Reviewed: research articles, archival data sources</a:t>
            </a:r>
          </a:p>
        </p:txBody>
      </p:sp>
      <p:pic>
        <p:nvPicPr>
          <p:cNvPr id="8" name="Content Placeholder 4" descr="Documents on window">
            <a:extLst>
              <a:ext uri="{FF2B5EF4-FFF2-40B4-BE49-F238E27FC236}">
                <a16:creationId xmlns:a16="http://schemas.microsoft.com/office/drawing/2014/main" id="{0CD417B8-DD43-4EDE-8CD9-8CCB00BADC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7938" y="1814955"/>
            <a:ext cx="2743200" cy="1828957"/>
          </a:xfrm>
          <a:prstGeom prst="rect">
            <a:avLst/>
          </a:prstGeom>
          <a:noFill/>
          <a:ln w="38100">
            <a:solidFill>
              <a:srgbClr val="23466B"/>
            </a:solidFill>
          </a:ln>
        </p:spPr>
      </p:pic>
      <p:sp>
        <p:nvSpPr>
          <p:cNvPr id="9" name="Content Placeholder 4">
            <a:extLst>
              <a:ext uri="{FF2B5EF4-FFF2-40B4-BE49-F238E27FC236}">
                <a16:creationId xmlns:a16="http://schemas.microsoft.com/office/drawing/2014/main" id="{2BCA5265-B2C2-419D-AF11-3B64BD470A35}"/>
              </a:ext>
            </a:extLst>
          </p:cNvPr>
          <p:cNvSpPr txBox="1">
            <a:spLocks/>
          </p:cNvSpPr>
          <p:nvPr/>
        </p:nvSpPr>
        <p:spPr>
          <a:xfrm>
            <a:off x="4407498" y="3754444"/>
            <a:ext cx="2774108" cy="2544757"/>
          </a:xfrm>
          <a:prstGeom prst="rect">
            <a:avLst/>
          </a:prstGeom>
        </p:spPr>
        <p:txBody>
          <a:bodyPr>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accent6">
                    <a:lumMod val="10000"/>
                  </a:schemeClr>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6">
                    <a:lumMod val="10000"/>
                  </a:schemeClr>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6">
                    <a:lumMod val="10000"/>
                  </a:schemeClr>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042B4C">
                    <a:lumMod val="65000"/>
                    <a:lumOff val="35000"/>
                  </a:srgbClr>
                </a:solidFill>
                <a:effectLst/>
                <a:uLnTx/>
                <a:uFillTx/>
                <a:latin typeface="Public Sans" pitchFamily="2" charset="77"/>
                <a:ea typeface="+mn-ea"/>
                <a:cs typeface="+mn-cs"/>
              </a:rPr>
              <a:t>Review Criteria:</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42B4C">
                    <a:lumMod val="65000"/>
                    <a:lumOff val="35000"/>
                  </a:srgbClr>
                </a:solidFill>
                <a:effectLst/>
                <a:uLnTx/>
                <a:uFillTx/>
                <a:latin typeface="Public Sans" pitchFamily="2" charset="77"/>
                <a:ea typeface="+mn-ea"/>
                <a:cs typeface="+mn-cs"/>
              </a:rPr>
              <a:t>2019 or later</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42B4C">
                    <a:lumMod val="65000"/>
                    <a:lumOff val="35000"/>
                  </a:srgbClr>
                </a:solidFill>
                <a:effectLst/>
                <a:uLnTx/>
                <a:uFillTx/>
                <a:latin typeface="Public Sans" pitchFamily="2" charset="77"/>
                <a:ea typeface="+mn-ea"/>
                <a:cs typeface="+mn-cs"/>
              </a:rPr>
              <a:t>Still relevant/ accurate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42B4C">
                    <a:lumMod val="65000"/>
                    <a:lumOff val="35000"/>
                  </a:srgbClr>
                </a:solidFill>
                <a:effectLst/>
                <a:uLnTx/>
                <a:uFillTx/>
                <a:latin typeface="Public Sans" pitchFamily="2" charset="77"/>
                <a:ea typeface="+mn-ea"/>
                <a:cs typeface="+mn-cs"/>
              </a:rPr>
              <a:t>New information/ trends</a:t>
            </a:r>
          </a:p>
        </p:txBody>
      </p:sp>
      <p:pic>
        <p:nvPicPr>
          <p:cNvPr id="10" name="Picture 9" descr="Graphs on tablet display">
            <a:extLst>
              <a:ext uri="{FF2B5EF4-FFF2-40B4-BE49-F238E27FC236}">
                <a16:creationId xmlns:a16="http://schemas.microsoft.com/office/drawing/2014/main" id="{5EC3468F-5BA5-40D3-88C6-92605F25BB7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88858" y="1815111"/>
            <a:ext cx="2743200" cy="1828800"/>
          </a:xfrm>
          <a:prstGeom prst="rect">
            <a:avLst/>
          </a:prstGeom>
          <a:ln w="38100">
            <a:solidFill>
              <a:srgbClr val="23466B"/>
            </a:solidFill>
          </a:ln>
        </p:spPr>
      </p:pic>
      <p:sp>
        <p:nvSpPr>
          <p:cNvPr id="11" name="Content Placeholder 1">
            <a:extLst>
              <a:ext uri="{FF2B5EF4-FFF2-40B4-BE49-F238E27FC236}">
                <a16:creationId xmlns:a16="http://schemas.microsoft.com/office/drawing/2014/main" id="{58D0DF63-41F4-420B-8CCB-5314CF6D834E}"/>
              </a:ext>
            </a:extLst>
          </p:cNvPr>
          <p:cNvSpPr txBox="1">
            <a:spLocks/>
          </p:cNvSpPr>
          <p:nvPr/>
        </p:nvSpPr>
        <p:spPr>
          <a:xfrm>
            <a:off x="8159209" y="3754444"/>
            <a:ext cx="2774108" cy="2544757"/>
          </a:xfrm>
          <a:prstGeom prst="rect">
            <a:avLst/>
          </a:prstGeom>
        </p:spPr>
        <p:txBody>
          <a:bodyPr>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accent6">
                    <a:lumMod val="10000"/>
                  </a:schemeClr>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6">
                    <a:lumMod val="10000"/>
                  </a:schemeClr>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6">
                    <a:lumMod val="10000"/>
                  </a:schemeClr>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042B4C">
                    <a:lumMod val="65000"/>
                    <a:lumOff val="35000"/>
                  </a:srgbClr>
                </a:solidFill>
                <a:effectLst/>
                <a:uLnTx/>
                <a:uFillTx/>
                <a:latin typeface="Public Sans" pitchFamily="2" charset="77"/>
                <a:ea typeface="+mn-ea"/>
                <a:cs typeface="+mn-cs"/>
              </a:rPr>
              <a:t>Of All Data: </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42B4C">
                    <a:lumMod val="65000"/>
                    <a:lumOff val="35000"/>
                  </a:srgbClr>
                </a:solidFill>
                <a:effectLst/>
                <a:uLnTx/>
                <a:uFillTx/>
                <a:latin typeface="Public Sans" pitchFamily="2" charset="77"/>
                <a:ea typeface="+mn-ea"/>
                <a:cs typeface="+mn-cs"/>
              </a:rPr>
              <a:t>29% did not require any update</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42B4C">
                    <a:lumMod val="65000"/>
                    <a:lumOff val="35000"/>
                  </a:srgbClr>
                </a:solidFill>
                <a:effectLst/>
                <a:uLnTx/>
                <a:uFillTx/>
                <a:latin typeface="Public Sans" pitchFamily="2" charset="77"/>
                <a:ea typeface="+mn-ea"/>
                <a:cs typeface="+mn-cs"/>
              </a:rPr>
              <a:t>26% was updated </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42B4C">
                    <a:lumMod val="65000"/>
                    <a:lumOff val="35000"/>
                  </a:srgbClr>
                </a:solidFill>
                <a:effectLst/>
                <a:uLnTx/>
                <a:uFillTx/>
                <a:latin typeface="Public Sans" pitchFamily="2" charset="77"/>
                <a:ea typeface="+mn-ea"/>
                <a:cs typeface="+mn-cs"/>
              </a:rPr>
              <a:t>33% required reconsideration of context </a:t>
            </a:r>
          </a:p>
        </p:txBody>
      </p:sp>
    </p:spTree>
    <p:extLst>
      <p:ext uri="{BB962C8B-B14F-4D97-AF65-F5344CB8AC3E}">
        <p14:creationId xmlns:p14="http://schemas.microsoft.com/office/powerpoint/2010/main" val="21839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fade">
                                      <p:cBhvr>
                                        <p:cTn id="34" dur="1000"/>
                                        <p:tgtEl>
                                          <p:spTgt spid="9">
                                            <p:txEl>
                                              <p:pRg st="1" end="1"/>
                                            </p:txEl>
                                          </p:spTgt>
                                        </p:tgtEl>
                                      </p:cBhvr>
                                    </p:animEffect>
                                    <p:anim calcmode="lin" valueType="num">
                                      <p:cBhvr>
                                        <p:cTn id="3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Effect transition="in" filter="fade">
                                      <p:cBhvr>
                                        <p:cTn id="39" dur="1000"/>
                                        <p:tgtEl>
                                          <p:spTgt spid="9">
                                            <p:txEl>
                                              <p:pRg st="2" end="2"/>
                                            </p:txEl>
                                          </p:spTgt>
                                        </p:tgtEl>
                                      </p:cBhvr>
                                    </p:animEffect>
                                    <p:anim calcmode="lin" valueType="num">
                                      <p:cBhvr>
                                        <p:cTn id="4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2" end="2"/>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9">
                                            <p:txEl>
                                              <p:pRg st="3" end="3"/>
                                            </p:txEl>
                                          </p:spTgt>
                                        </p:tgtEl>
                                        <p:attrNameLst>
                                          <p:attrName>style.visibility</p:attrName>
                                        </p:attrNameLst>
                                      </p:cBhvr>
                                      <p:to>
                                        <p:strVal val="visible"/>
                                      </p:to>
                                    </p:set>
                                    <p:animEffect transition="in" filter="fade">
                                      <p:cBhvr>
                                        <p:cTn id="44" dur="1000"/>
                                        <p:tgtEl>
                                          <p:spTgt spid="9">
                                            <p:txEl>
                                              <p:pRg st="3" end="3"/>
                                            </p:txEl>
                                          </p:spTgt>
                                        </p:tgtEl>
                                      </p:cBhvr>
                                    </p:animEffect>
                                    <p:anim calcmode="lin" valueType="num">
                                      <p:cBhvr>
                                        <p:cTn id="4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fade">
                                      <p:cBhvr>
                                        <p:cTn id="51" dur="1000"/>
                                        <p:tgtEl>
                                          <p:spTgt spid="11">
                                            <p:txEl>
                                              <p:pRg st="0" end="0"/>
                                            </p:txEl>
                                          </p:spTgt>
                                        </p:tgtEl>
                                      </p:cBhvr>
                                    </p:animEffect>
                                    <p:anim calcmode="lin" valueType="num">
                                      <p:cBhvr>
                                        <p:cTn id="5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
                                            <p:txEl>
                                              <p:pRg st="1" end="1"/>
                                            </p:txEl>
                                          </p:spTgt>
                                        </p:tgtEl>
                                        <p:attrNameLst>
                                          <p:attrName>style.visibility</p:attrName>
                                        </p:attrNameLst>
                                      </p:cBhvr>
                                      <p:to>
                                        <p:strVal val="visible"/>
                                      </p:to>
                                    </p:set>
                                    <p:animEffect transition="in" filter="fade">
                                      <p:cBhvr>
                                        <p:cTn id="56" dur="1000"/>
                                        <p:tgtEl>
                                          <p:spTgt spid="11">
                                            <p:txEl>
                                              <p:pRg st="1" end="1"/>
                                            </p:txEl>
                                          </p:spTgt>
                                        </p:tgtEl>
                                      </p:cBhvr>
                                    </p:animEffect>
                                    <p:anim calcmode="lin" valueType="num">
                                      <p:cBhvr>
                                        <p:cTn id="57"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1">
                                            <p:txEl>
                                              <p:pRg st="2" end="2"/>
                                            </p:txEl>
                                          </p:spTgt>
                                        </p:tgtEl>
                                        <p:attrNameLst>
                                          <p:attrName>style.visibility</p:attrName>
                                        </p:attrNameLst>
                                      </p:cBhvr>
                                      <p:to>
                                        <p:strVal val="visible"/>
                                      </p:to>
                                    </p:set>
                                    <p:animEffect transition="in" filter="fade">
                                      <p:cBhvr>
                                        <p:cTn id="61" dur="1000"/>
                                        <p:tgtEl>
                                          <p:spTgt spid="11">
                                            <p:txEl>
                                              <p:pRg st="2" end="2"/>
                                            </p:txEl>
                                          </p:spTgt>
                                        </p:tgtEl>
                                      </p:cBhvr>
                                    </p:animEffect>
                                    <p:anim calcmode="lin" valueType="num">
                                      <p:cBhvr>
                                        <p:cTn id="6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1">
                                            <p:txEl>
                                              <p:pRg st="3" end="3"/>
                                            </p:txEl>
                                          </p:spTgt>
                                        </p:tgtEl>
                                        <p:attrNameLst>
                                          <p:attrName>style.visibility</p:attrName>
                                        </p:attrNameLst>
                                      </p:cBhvr>
                                      <p:to>
                                        <p:strVal val="visible"/>
                                      </p:to>
                                    </p:set>
                                    <p:animEffect transition="in" filter="fade">
                                      <p:cBhvr>
                                        <p:cTn id="66" dur="1000"/>
                                        <p:tgtEl>
                                          <p:spTgt spid="11">
                                            <p:txEl>
                                              <p:pRg st="3" end="3"/>
                                            </p:txEl>
                                          </p:spTgt>
                                        </p:tgtEl>
                                      </p:cBhvr>
                                    </p:animEffect>
                                    <p:anim calcmode="lin" valueType="num">
                                      <p:cBhvr>
                                        <p:cTn id="67"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68"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294400"/>
            <a:ext cx="1981200" cy="1192530"/>
          </a:xfrm>
        </p:spPr>
        <p:txBody>
          <a:bodyPr/>
          <a:lstStyle/>
          <a:p>
            <a:r>
              <a:rPr lang="en-US" b="1" dirty="0">
                <a:latin typeface="Calibri" panose="020F0502020204030204" pitchFamily="34" charset="0"/>
              </a:rPr>
              <a:t>Agenda</a:t>
            </a:r>
          </a:p>
        </p:txBody>
      </p:sp>
      <p:sp>
        <p:nvSpPr>
          <p:cNvPr id="3" name="Content Placeholder 2"/>
          <p:cNvSpPr>
            <a:spLocks noGrp="1"/>
          </p:cNvSpPr>
          <p:nvPr>
            <p:ph idx="1"/>
          </p:nvPr>
        </p:nvSpPr>
        <p:spPr>
          <a:xfrm>
            <a:off x="304800" y="1524000"/>
            <a:ext cx="11430000" cy="4800599"/>
          </a:xfrm>
        </p:spPr>
        <p:txBody>
          <a:bodyPr>
            <a:noAutofit/>
          </a:bodyPr>
          <a:lstStyle/>
          <a:p>
            <a:pPr marL="457200" indent="-457200">
              <a:spcBef>
                <a:spcPts val="0"/>
              </a:spcBef>
              <a:buClrTx/>
              <a:buFont typeface="Wingdings" panose="05000000000000000000" pitchFamily="2" charset="2"/>
              <a:buChar char="Ø"/>
            </a:pPr>
            <a:r>
              <a:rPr lang="en-US" sz="2000" b="0" dirty="0">
                <a:latin typeface="Calibri" panose="020F0502020204030204" pitchFamily="34" charset="0"/>
              </a:rPr>
              <a:t>Welcome and Introductions</a:t>
            </a:r>
          </a:p>
          <a:p>
            <a:pPr marL="457200" indent="-457200">
              <a:spcBef>
                <a:spcPts val="0"/>
              </a:spcBef>
              <a:buClrTx/>
              <a:buFont typeface="Wingdings" panose="05000000000000000000" pitchFamily="2" charset="2"/>
              <a:buChar char="Ø"/>
            </a:pPr>
            <a:endParaRPr lang="en-US" sz="2000" dirty="0">
              <a:latin typeface="Calibri" panose="020F0502020204030204" pitchFamily="34" charset="0"/>
            </a:endParaRPr>
          </a:p>
          <a:p>
            <a:pPr marL="457200" indent="-457200">
              <a:spcBef>
                <a:spcPts val="0"/>
              </a:spcBef>
              <a:buFont typeface="Wingdings" panose="05000000000000000000" pitchFamily="2" charset="2"/>
              <a:buChar char="Ø"/>
            </a:pPr>
            <a:r>
              <a:rPr lang="en-US" sz="2000" dirty="0">
                <a:latin typeface="Calibri" panose="020F0502020204030204" pitchFamily="34" charset="0"/>
              </a:rPr>
              <a:t>Drug Use Rates Among College Students</a:t>
            </a:r>
          </a:p>
          <a:p>
            <a:pPr marL="457200" indent="-457200">
              <a:spcBef>
                <a:spcPts val="0"/>
              </a:spcBef>
              <a:buClrTx/>
              <a:buFont typeface="Wingdings" panose="05000000000000000000" pitchFamily="2" charset="2"/>
              <a:buChar char="Ø"/>
            </a:pPr>
            <a:endParaRPr lang="en-US" sz="2000" b="0" dirty="0">
              <a:latin typeface="Calibri" panose="020F0502020204030204" pitchFamily="34" charset="0"/>
            </a:endParaRPr>
          </a:p>
          <a:p>
            <a:pPr marL="457200" indent="-457200">
              <a:spcBef>
                <a:spcPts val="0"/>
              </a:spcBef>
              <a:buClrTx/>
              <a:buFont typeface="Wingdings" panose="05000000000000000000" pitchFamily="2" charset="2"/>
              <a:buChar char="Ø"/>
            </a:pPr>
            <a:r>
              <a:rPr lang="en-US" sz="2000" dirty="0">
                <a:latin typeface="Calibri" panose="020F0502020204030204" pitchFamily="34" charset="0"/>
              </a:rPr>
              <a:t>Prevention with Purpose Strategic Planning Guide</a:t>
            </a:r>
          </a:p>
          <a:p>
            <a:pPr marL="457200" indent="-457200">
              <a:spcBef>
                <a:spcPts val="0"/>
              </a:spcBef>
              <a:buClrTx/>
              <a:buFont typeface="Wingdings" panose="05000000000000000000" pitchFamily="2" charset="2"/>
              <a:buChar char="Ø"/>
            </a:pPr>
            <a:endParaRPr lang="en-US" sz="2000" b="0" dirty="0">
              <a:latin typeface="Calibri" panose="020F0502020204030204" pitchFamily="34" charset="0"/>
            </a:endParaRPr>
          </a:p>
          <a:p>
            <a:pPr marL="457200" indent="-457200">
              <a:spcBef>
                <a:spcPts val="0"/>
              </a:spcBef>
              <a:buClrTx/>
              <a:buFont typeface="Wingdings" panose="05000000000000000000" pitchFamily="2" charset="2"/>
              <a:buChar char="Ø"/>
            </a:pPr>
            <a:r>
              <a:rPr lang="en-US" sz="2000" b="0" dirty="0">
                <a:latin typeface="Calibri" panose="020F0502020204030204" pitchFamily="34" charset="0"/>
              </a:rPr>
              <a:t>Considering Culture in Strategic Planning</a:t>
            </a:r>
          </a:p>
          <a:p>
            <a:pPr marL="457200" indent="-457200">
              <a:spcBef>
                <a:spcPts val="0"/>
              </a:spcBef>
              <a:buFont typeface="Wingdings" panose="05000000000000000000" pitchFamily="2" charset="2"/>
              <a:buChar char="Ø"/>
            </a:pPr>
            <a:endParaRPr lang="en-US" sz="2000" dirty="0">
              <a:latin typeface="Calibri" panose="020F0502020204030204" pitchFamily="34" charset="0"/>
            </a:endParaRPr>
          </a:p>
          <a:p>
            <a:pPr marL="457200" indent="-457200">
              <a:spcBef>
                <a:spcPts val="0"/>
              </a:spcBef>
              <a:buClrTx/>
              <a:buFont typeface="Wingdings" panose="05000000000000000000" pitchFamily="2" charset="2"/>
              <a:buChar char="Ø"/>
            </a:pPr>
            <a:r>
              <a:rPr lang="en-US" sz="2000" dirty="0">
                <a:latin typeface="Calibri" panose="020F0502020204030204" pitchFamily="34" charset="0"/>
              </a:rPr>
              <a:t>DEA’s Prevention Resources</a:t>
            </a:r>
            <a:endParaRPr lang="en-US" sz="2000" b="0" dirty="0">
              <a:latin typeface="Calibri" panose="020F0502020204030204" pitchFamily="34" charset="0"/>
            </a:endParaRPr>
          </a:p>
          <a:p>
            <a:pPr marL="457200" indent="-457200">
              <a:spcBef>
                <a:spcPts val="0"/>
              </a:spcBef>
              <a:buClrTx/>
              <a:buFont typeface="Wingdings" panose="05000000000000000000" pitchFamily="2" charset="2"/>
              <a:buChar char="Ø"/>
            </a:pPr>
            <a:endParaRPr lang="en-US" sz="2000" b="0" dirty="0">
              <a:latin typeface="Calibri" panose="020F0502020204030204" pitchFamily="34" charset="0"/>
            </a:endParaRPr>
          </a:p>
          <a:p>
            <a:pPr marL="457200" indent="-457200">
              <a:spcBef>
                <a:spcPts val="0"/>
              </a:spcBef>
              <a:buClrTx/>
              <a:buFont typeface="Wingdings" panose="05000000000000000000" pitchFamily="2" charset="2"/>
              <a:buChar char="Ø"/>
            </a:pPr>
            <a:r>
              <a:rPr lang="en-US" sz="2000" b="0" dirty="0">
                <a:latin typeface="Calibri" panose="020F0502020204030204" pitchFamily="34" charset="0"/>
              </a:rPr>
              <a:t>Q&amp;A/Discussion</a:t>
            </a:r>
          </a:p>
        </p:txBody>
      </p:sp>
    </p:spTree>
    <p:extLst>
      <p:ext uri="{BB962C8B-B14F-4D97-AF65-F5344CB8AC3E}">
        <p14:creationId xmlns:p14="http://schemas.microsoft.com/office/powerpoint/2010/main" val="338689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24425F0-8DBF-43EF-8A1A-B2B1601A184C}"/>
              </a:ext>
            </a:extLst>
          </p:cNvPr>
          <p:cNvSpPr>
            <a:spLocks noGrp="1"/>
          </p:cNvSpPr>
          <p:nvPr>
            <p:ph type="title"/>
          </p:nvPr>
        </p:nvSpPr>
        <p:spPr>
          <a:xfrm>
            <a:off x="3657600" y="304800"/>
            <a:ext cx="5791200" cy="1143000"/>
          </a:xfrm>
        </p:spPr>
        <p:txBody>
          <a:bodyPr/>
          <a:lstStyle/>
          <a:p>
            <a:r>
              <a:rPr lang="en-US" dirty="0"/>
              <a:t>Development of Profiles</a:t>
            </a:r>
          </a:p>
        </p:txBody>
      </p:sp>
      <p:pic>
        <p:nvPicPr>
          <p:cNvPr id="12" name="Picture 11">
            <a:extLst>
              <a:ext uri="{FF2B5EF4-FFF2-40B4-BE49-F238E27FC236}">
                <a16:creationId xmlns:a16="http://schemas.microsoft.com/office/drawing/2014/main" id="{7A63FABC-C0F3-4AD4-9127-81877F873C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450135">
            <a:off x="5864702" y="2026847"/>
            <a:ext cx="5502477" cy="3706523"/>
          </a:xfrm>
          <a:prstGeom prst="rect">
            <a:avLst/>
          </a:prstGeom>
          <a:ln w="79375">
            <a:solidFill>
              <a:srgbClr val="FFB500"/>
            </a:solidFill>
          </a:ln>
        </p:spPr>
      </p:pic>
      <p:sp>
        <p:nvSpPr>
          <p:cNvPr id="13" name="Content Placeholder 3">
            <a:extLst>
              <a:ext uri="{FF2B5EF4-FFF2-40B4-BE49-F238E27FC236}">
                <a16:creationId xmlns:a16="http://schemas.microsoft.com/office/drawing/2014/main" id="{339E48C9-6B28-4B9D-9D6F-28B2D1FC6671}"/>
              </a:ext>
            </a:extLst>
          </p:cNvPr>
          <p:cNvSpPr>
            <a:spLocks noGrp="1"/>
          </p:cNvSpPr>
          <p:nvPr>
            <p:ph idx="1"/>
          </p:nvPr>
        </p:nvSpPr>
        <p:spPr>
          <a:xfrm>
            <a:off x="457200" y="1683495"/>
            <a:ext cx="4881562" cy="3879105"/>
          </a:xfrm>
        </p:spPr>
        <p:txBody>
          <a:bodyPr>
            <a:normAutofit lnSpcReduction="10000"/>
          </a:bodyPr>
          <a:lstStyle/>
          <a:p>
            <a:pPr marL="457200" indent="-457200">
              <a:buFont typeface="Arial" panose="020B0604020202020204" pitchFamily="34" charset="0"/>
              <a:buChar char="•"/>
            </a:pPr>
            <a:r>
              <a:rPr lang="en-US" sz="2800" dirty="0">
                <a:solidFill>
                  <a:srgbClr val="5F5F5F"/>
                </a:solidFill>
              </a:rPr>
              <a:t>One profile per SPF Step</a:t>
            </a:r>
          </a:p>
          <a:p>
            <a:pPr marL="457200" indent="-457200">
              <a:buFont typeface="Arial" panose="020B0604020202020204" pitchFamily="34" charset="0"/>
              <a:buChar char="•"/>
            </a:pPr>
            <a:r>
              <a:rPr lang="en-US" sz="2800" dirty="0">
                <a:solidFill>
                  <a:srgbClr val="5F5F5F"/>
                </a:solidFill>
              </a:rPr>
              <a:t>More than a dozen</a:t>
            </a:r>
            <a:br>
              <a:rPr lang="en-US" sz="2800" dirty="0">
                <a:solidFill>
                  <a:srgbClr val="5F5F5F"/>
                </a:solidFill>
              </a:rPr>
            </a:br>
            <a:r>
              <a:rPr lang="en-US" sz="2800" dirty="0">
                <a:solidFill>
                  <a:srgbClr val="5F5F5F"/>
                </a:solidFill>
              </a:rPr>
              <a:t>interviews with campus prevention professionals</a:t>
            </a:r>
          </a:p>
          <a:p>
            <a:pPr marL="457200" indent="-457200">
              <a:buFont typeface="Arial" panose="020B0604020202020204" pitchFamily="34" charset="0"/>
              <a:buChar char="•"/>
            </a:pPr>
            <a:r>
              <a:rPr lang="en-US" sz="2800" dirty="0">
                <a:solidFill>
                  <a:srgbClr val="5F5F5F"/>
                </a:solidFill>
              </a:rPr>
              <a:t>Provides real world examples of the application of each SPF step </a:t>
            </a:r>
          </a:p>
          <a:p>
            <a:pPr marL="457200" indent="-457200">
              <a:buFont typeface="Arial" panose="020B0604020202020204" pitchFamily="34" charset="0"/>
              <a:buChar char="•"/>
            </a:pPr>
            <a:r>
              <a:rPr lang="en-US" sz="2800" dirty="0">
                <a:solidFill>
                  <a:srgbClr val="5F5F5F"/>
                </a:solidFill>
              </a:rPr>
              <a:t>Unique approaches to challenges</a:t>
            </a:r>
          </a:p>
        </p:txBody>
      </p:sp>
    </p:spTree>
    <p:extLst>
      <p:ext uri="{BB962C8B-B14F-4D97-AF65-F5344CB8AC3E}">
        <p14:creationId xmlns:p14="http://schemas.microsoft.com/office/powerpoint/2010/main" val="394386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24425F0-8DBF-43EF-8A1A-B2B1601A184C}"/>
              </a:ext>
            </a:extLst>
          </p:cNvPr>
          <p:cNvSpPr>
            <a:spLocks noGrp="1"/>
          </p:cNvSpPr>
          <p:nvPr>
            <p:ph type="title"/>
          </p:nvPr>
        </p:nvSpPr>
        <p:spPr>
          <a:xfrm>
            <a:off x="2590800" y="304800"/>
            <a:ext cx="9296400" cy="1143000"/>
          </a:xfrm>
        </p:spPr>
        <p:txBody>
          <a:bodyPr/>
          <a:lstStyle/>
          <a:p>
            <a:r>
              <a:rPr lang="en-US" dirty="0"/>
              <a:t>Highlighting Culture Across the SPF</a:t>
            </a:r>
          </a:p>
        </p:txBody>
      </p:sp>
      <p:pic>
        <p:nvPicPr>
          <p:cNvPr id="6" name="Picture 5">
            <a:extLst>
              <a:ext uri="{FF2B5EF4-FFF2-40B4-BE49-F238E27FC236}">
                <a16:creationId xmlns:a16="http://schemas.microsoft.com/office/drawing/2014/main" id="{CEC5083F-EC5C-4F54-A8BE-CFBC94098C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68795">
            <a:off x="6121287" y="2077617"/>
            <a:ext cx="5652020" cy="3551630"/>
          </a:xfrm>
          <a:prstGeom prst="rect">
            <a:avLst/>
          </a:prstGeom>
          <a:ln w="57150">
            <a:solidFill>
              <a:srgbClr val="FFB500"/>
            </a:solidFill>
          </a:ln>
        </p:spPr>
      </p:pic>
      <p:sp>
        <p:nvSpPr>
          <p:cNvPr id="7" name="Content Placeholder 3">
            <a:extLst>
              <a:ext uri="{FF2B5EF4-FFF2-40B4-BE49-F238E27FC236}">
                <a16:creationId xmlns:a16="http://schemas.microsoft.com/office/drawing/2014/main" id="{396BC6B0-8316-452B-8008-AB8E191C6749}"/>
              </a:ext>
            </a:extLst>
          </p:cNvPr>
          <p:cNvSpPr>
            <a:spLocks noGrp="1"/>
          </p:cNvSpPr>
          <p:nvPr>
            <p:ph idx="1"/>
          </p:nvPr>
        </p:nvSpPr>
        <p:spPr>
          <a:xfrm>
            <a:off x="152614" y="1636419"/>
            <a:ext cx="5745186" cy="4910685"/>
          </a:xfrm>
        </p:spPr>
        <p:txBody>
          <a:bodyPr>
            <a:normAutofit/>
          </a:bodyPr>
          <a:lstStyle/>
          <a:p>
            <a:pPr marL="457200" indent="-457200">
              <a:spcBef>
                <a:spcPts val="600"/>
              </a:spcBef>
              <a:buFont typeface="Arial" panose="020B0604020202020204" pitchFamily="34" charset="0"/>
              <a:buChar char="•"/>
            </a:pPr>
            <a:r>
              <a:rPr lang="en-US" sz="2800" dirty="0">
                <a:solidFill>
                  <a:srgbClr val="5F5F5F"/>
                </a:solidFill>
              </a:rPr>
              <a:t>New sections in Chapters 3-7</a:t>
            </a:r>
          </a:p>
          <a:p>
            <a:pPr marL="457200" indent="-457200">
              <a:spcBef>
                <a:spcPts val="600"/>
              </a:spcBef>
              <a:buFont typeface="Arial" panose="020B0604020202020204" pitchFamily="34" charset="0"/>
              <a:buChar char="•"/>
            </a:pPr>
            <a:r>
              <a:rPr lang="en-US" sz="2800" dirty="0">
                <a:solidFill>
                  <a:srgbClr val="5F5F5F"/>
                </a:solidFill>
              </a:rPr>
              <a:t>Highlight actions and considerations needed to ensure culturally responsive and inclusive prevention programming and processes.</a:t>
            </a:r>
          </a:p>
          <a:p>
            <a:pPr marL="457200" indent="-457200">
              <a:spcBef>
                <a:spcPts val="600"/>
              </a:spcBef>
              <a:buFont typeface="Arial" panose="020B0604020202020204" pitchFamily="34" charset="0"/>
              <a:buChar char="•"/>
            </a:pPr>
            <a:r>
              <a:rPr lang="en-US" sz="2800" dirty="0">
                <a:solidFill>
                  <a:srgbClr val="5F5F5F"/>
                </a:solidFill>
              </a:rPr>
              <a:t>Links directly to the Prevention with Purpose: Considering Culture Throughout the Strategic Prevention Framework</a:t>
            </a:r>
          </a:p>
          <a:p>
            <a:pPr marL="457200" indent="-457200">
              <a:spcBef>
                <a:spcPts val="600"/>
              </a:spcBef>
              <a:buFont typeface="Arial" panose="020B0604020202020204" pitchFamily="34" charset="0"/>
              <a:buChar char="•"/>
            </a:pPr>
            <a:endParaRPr lang="en-US" sz="2800" dirty="0">
              <a:solidFill>
                <a:srgbClr val="5F5F5F"/>
              </a:solidFill>
            </a:endParaRPr>
          </a:p>
          <a:p>
            <a:pPr marL="457200" indent="-457200">
              <a:spcBef>
                <a:spcPts val="600"/>
              </a:spcBef>
              <a:buFont typeface="Arial" panose="020B0604020202020204" pitchFamily="34" charset="0"/>
              <a:buChar char="•"/>
            </a:pPr>
            <a:endParaRPr lang="en-US" sz="2800" dirty="0">
              <a:solidFill>
                <a:srgbClr val="5F5F5F"/>
              </a:solidFill>
            </a:endParaRPr>
          </a:p>
        </p:txBody>
      </p:sp>
    </p:spTree>
    <p:extLst>
      <p:ext uri="{BB962C8B-B14F-4D97-AF65-F5344CB8AC3E}">
        <p14:creationId xmlns:p14="http://schemas.microsoft.com/office/powerpoint/2010/main" val="3675213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81000"/>
            <a:ext cx="8610600" cy="990600"/>
          </a:xfrm>
        </p:spPr>
        <p:txBody>
          <a:bodyPr>
            <a:noAutofit/>
          </a:bodyPr>
          <a:lstStyle/>
          <a:p>
            <a:pPr algn="ctr"/>
            <a:r>
              <a:rPr lang="en-US" sz="3600" dirty="0">
                <a:solidFill>
                  <a:schemeClr val="tx1">
                    <a:lumMod val="75000"/>
                    <a:lumOff val="25000"/>
                  </a:schemeClr>
                </a:solidFill>
                <a:latin typeface="Calibri" panose="020F0502020204030204" pitchFamily="34" charset="0"/>
              </a:rPr>
              <a:t>Considering Culture in Prevention Planning</a:t>
            </a:r>
          </a:p>
        </p:txBody>
      </p:sp>
      <p:pic>
        <p:nvPicPr>
          <p:cNvPr id="3" name="Picture 2" descr="The Strategic Prevention Framework ">
            <a:extLst>
              <a:ext uri="{FF2B5EF4-FFF2-40B4-BE49-F238E27FC236}">
                <a16:creationId xmlns:a16="http://schemas.microsoft.com/office/drawing/2014/main" id="{CAFF5883-97D6-35E7-F943-50FD20D74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209" y="1371600"/>
            <a:ext cx="6912591" cy="5274023"/>
          </a:xfrm>
          <a:prstGeom prst="rect">
            <a:avLst/>
          </a:prstGeom>
          <a:noFill/>
          <a:extLst>
            <a:ext uri="{909E8E84-426E-40DD-AFC4-6F175D3DCCD1}">
              <a14:hiddenFill xmlns:a14="http://schemas.microsoft.com/office/drawing/2010/main">
                <a:solidFill>
                  <a:srgbClr val="FFFFFF"/>
                </a:solidFill>
              </a14:hiddenFill>
            </a:ext>
          </a:extLst>
        </p:spPr>
      </p:pic>
      <p:sp>
        <p:nvSpPr>
          <p:cNvPr id="5" name="Star: 5 Points 4" descr="Yellow star">
            <a:extLst>
              <a:ext uri="{FF2B5EF4-FFF2-40B4-BE49-F238E27FC236}">
                <a16:creationId xmlns:a16="http://schemas.microsoft.com/office/drawing/2014/main" id="{D4819873-2CD1-A3AD-143D-B9B4B37B6CF4}"/>
              </a:ext>
            </a:extLst>
          </p:cNvPr>
          <p:cNvSpPr/>
          <p:nvPr/>
        </p:nvSpPr>
        <p:spPr>
          <a:xfrm>
            <a:off x="6047380" y="4495800"/>
            <a:ext cx="514919" cy="4572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6958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57200"/>
            <a:ext cx="8610600" cy="990600"/>
          </a:xfrm>
        </p:spPr>
        <p:txBody>
          <a:bodyPr>
            <a:noAutofit/>
          </a:bodyPr>
          <a:lstStyle/>
          <a:p>
            <a:pPr algn="ctr"/>
            <a:r>
              <a:rPr lang="en-US" sz="3600" dirty="0">
                <a:solidFill>
                  <a:schemeClr val="tx1">
                    <a:lumMod val="75000"/>
                    <a:lumOff val="25000"/>
                  </a:schemeClr>
                </a:solidFill>
                <a:latin typeface="Calibri" panose="020F0502020204030204" pitchFamily="34" charset="0"/>
              </a:rPr>
              <a:t>Culture and the Prevention Workforce</a:t>
            </a:r>
          </a:p>
        </p:txBody>
      </p:sp>
      <p:pic>
        <p:nvPicPr>
          <p:cNvPr id="3076" name="Picture 4" descr="13 Top Recruiting Strategies to Use">
            <a:extLst>
              <a:ext uri="{FF2B5EF4-FFF2-40B4-BE49-F238E27FC236}">
                <a16:creationId xmlns:a16="http://schemas.microsoft.com/office/drawing/2014/main" id="{5B776B7C-B18A-665C-05B3-EBAB85FF0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25623"/>
            <a:ext cx="5486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nterlocking gears reading workforce and development">
            <a:extLst>
              <a:ext uri="{FF2B5EF4-FFF2-40B4-BE49-F238E27FC236}">
                <a16:creationId xmlns:a16="http://schemas.microsoft.com/office/drawing/2014/main" id="{D4338F66-EB7A-BFEB-CBD1-4DBB5823BF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28800"/>
            <a:ext cx="5657850" cy="3779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397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71140"/>
            <a:ext cx="8610600" cy="990600"/>
          </a:xfrm>
        </p:spPr>
        <p:txBody>
          <a:bodyPr>
            <a:noAutofit/>
          </a:bodyPr>
          <a:lstStyle/>
          <a:p>
            <a:pPr algn="ctr"/>
            <a:r>
              <a:rPr lang="en-US" sz="3600" dirty="0">
                <a:solidFill>
                  <a:schemeClr val="tx1">
                    <a:lumMod val="75000"/>
                    <a:lumOff val="25000"/>
                  </a:schemeClr>
                </a:solidFill>
                <a:latin typeface="Calibri" panose="020F0502020204030204" pitchFamily="34" charset="0"/>
              </a:rPr>
              <a:t>A Cultural Balancing Act</a:t>
            </a:r>
          </a:p>
        </p:txBody>
      </p:sp>
      <p:pic>
        <p:nvPicPr>
          <p:cNvPr id="3" name="Picture 4" descr="Evidence-Based Practice Resources">
            <a:extLst>
              <a:ext uri="{FF2B5EF4-FFF2-40B4-BE49-F238E27FC236}">
                <a16:creationId xmlns:a16="http://schemas.microsoft.com/office/drawing/2014/main" id="{9D0717D2-7A9A-4994-FB85-2A47251546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600200"/>
            <a:ext cx="4648200" cy="43913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gure holding justice scales uneven up">
            <a:extLst>
              <a:ext uri="{FF2B5EF4-FFF2-40B4-BE49-F238E27FC236}">
                <a16:creationId xmlns:a16="http://schemas.microsoft.com/office/drawing/2014/main" id="{1251B4F5-D592-2BB7-E9E0-FF6E671D4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500" y="1600200"/>
            <a:ext cx="48006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44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457200"/>
            <a:ext cx="8610600" cy="990600"/>
          </a:xfrm>
        </p:spPr>
        <p:txBody>
          <a:bodyPr>
            <a:noAutofit/>
          </a:bodyPr>
          <a:lstStyle/>
          <a:p>
            <a:pPr algn="ctr"/>
            <a:r>
              <a:rPr lang="en-US" sz="3600" dirty="0">
                <a:solidFill>
                  <a:schemeClr val="tx1">
                    <a:lumMod val="75000"/>
                    <a:lumOff val="25000"/>
                  </a:schemeClr>
                </a:solidFill>
                <a:latin typeface="Calibri" panose="020F0502020204030204" pitchFamily="34" charset="0"/>
              </a:rPr>
              <a:t>Cultural Needs Assessment</a:t>
            </a:r>
          </a:p>
        </p:txBody>
      </p:sp>
      <p:pic>
        <p:nvPicPr>
          <p:cNvPr id="3" name="Picture 2" descr="Screenshot of a tweet from Dr. Kizzmekia Corbett ">
            <a:extLst>
              <a:ext uri="{FF2B5EF4-FFF2-40B4-BE49-F238E27FC236}">
                <a16:creationId xmlns:a16="http://schemas.microsoft.com/office/drawing/2014/main" id="{9C3FAE6C-1ACE-635B-9ED8-71F3AFA15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434152"/>
            <a:ext cx="10134600" cy="5119048"/>
          </a:xfrm>
          <a:prstGeom prst="rect">
            <a:avLst/>
          </a:prstGeom>
        </p:spPr>
      </p:pic>
    </p:spTree>
    <p:extLst>
      <p:ext uri="{BB962C8B-B14F-4D97-AF65-F5344CB8AC3E}">
        <p14:creationId xmlns:p14="http://schemas.microsoft.com/office/powerpoint/2010/main" val="3681949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457200"/>
            <a:ext cx="8610600" cy="990600"/>
          </a:xfrm>
        </p:spPr>
        <p:txBody>
          <a:bodyPr>
            <a:noAutofit/>
          </a:bodyPr>
          <a:lstStyle/>
          <a:p>
            <a:pPr algn="ctr"/>
            <a:r>
              <a:rPr lang="en-US" sz="3600" dirty="0">
                <a:solidFill>
                  <a:schemeClr val="tx1">
                    <a:lumMod val="75000"/>
                    <a:lumOff val="25000"/>
                  </a:schemeClr>
                </a:solidFill>
                <a:latin typeface="Calibri" panose="020F0502020204030204" pitchFamily="34" charset="0"/>
              </a:rPr>
              <a:t>Expanding the Cultural Pipeline</a:t>
            </a:r>
          </a:p>
        </p:txBody>
      </p:sp>
      <p:grpSp>
        <p:nvGrpSpPr>
          <p:cNvPr id="7" name="Group 6" descr="Photo of Dr. Kizzmekia Corbett">
            <a:extLst>
              <a:ext uri="{FF2B5EF4-FFF2-40B4-BE49-F238E27FC236}">
                <a16:creationId xmlns:a16="http://schemas.microsoft.com/office/drawing/2014/main" id="{56A8DDB3-7199-F3E7-BFAF-80EF45D281EE}"/>
              </a:ext>
            </a:extLst>
          </p:cNvPr>
          <p:cNvGrpSpPr/>
          <p:nvPr/>
        </p:nvGrpSpPr>
        <p:grpSpPr>
          <a:xfrm>
            <a:off x="277972" y="1790700"/>
            <a:ext cx="5665627" cy="4305300"/>
            <a:chOff x="76200" y="1981200"/>
            <a:chExt cx="5334000" cy="3276599"/>
          </a:xfrm>
        </p:grpSpPr>
        <p:sp>
          <p:nvSpPr>
            <p:cNvPr id="4" name="Speech Bubble: Rectangle with Corners Rounded 3">
              <a:extLst>
                <a:ext uri="{FF2B5EF4-FFF2-40B4-BE49-F238E27FC236}">
                  <a16:creationId xmlns:a16="http://schemas.microsoft.com/office/drawing/2014/main" id="{B9842178-81B8-9780-FD10-A65BCD48146E}"/>
                </a:ext>
              </a:extLst>
            </p:cNvPr>
            <p:cNvSpPr/>
            <p:nvPr/>
          </p:nvSpPr>
          <p:spPr>
            <a:xfrm>
              <a:off x="76200" y="1981200"/>
              <a:ext cx="5334000" cy="3276599"/>
            </a:xfrm>
            <a:prstGeom prst="wedgeRoundRectCallout">
              <a:avLst/>
            </a:prstGeom>
            <a:solidFill>
              <a:srgbClr val="042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Quote from Dr. Kizzmekia Corbett">
              <a:extLst>
                <a:ext uri="{FF2B5EF4-FFF2-40B4-BE49-F238E27FC236}">
                  <a16:creationId xmlns:a16="http://schemas.microsoft.com/office/drawing/2014/main" id="{2DCDE48C-6AF8-AC6A-2E25-3507126AAC35}"/>
                </a:ext>
              </a:extLst>
            </p:cNvPr>
            <p:cNvSpPr txBox="1"/>
            <p:nvPr/>
          </p:nvSpPr>
          <p:spPr>
            <a:xfrm>
              <a:off x="96671" y="2231183"/>
              <a:ext cx="5260928" cy="2857301"/>
            </a:xfrm>
            <a:prstGeom prst="rect">
              <a:avLst/>
            </a:prstGeom>
            <a:noFill/>
          </p:spPr>
          <p:txBody>
            <a:bodyPr wrap="square" rtlCol="0">
              <a:spAutoFit/>
            </a:bodyPr>
            <a:lstStyle/>
            <a:p>
              <a:pPr algn="ctr">
                <a:lnSpc>
                  <a:spcPct val="107000"/>
                </a:lnSpc>
                <a:spcAft>
                  <a:spcPts val="800"/>
                </a:spcAft>
              </a:pPr>
              <a:r>
                <a:rPr lang="en-US" sz="32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“And the truth is, that it's bigger than me at this point. It's not necessarily about me but it is about providing a beacon of hope to younger generations of female and Black scientists…”</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Group 8" descr="Photo of Dr. Kizzmekia Corbettt">
            <a:extLst>
              <a:ext uri="{FF2B5EF4-FFF2-40B4-BE49-F238E27FC236}">
                <a16:creationId xmlns:a16="http://schemas.microsoft.com/office/drawing/2014/main" id="{ED137407-23BB-02F3-5AF6-6DECAA7B91DA}"/>
              </a:ext>
            </a:extLst>
          </p:cNvPr>
          <p:cNvGrpSpPr/>
          <p:nvPr/>
        </p:nvGrpSpPr>
        <p:grpSpPr>
          <a:xfrm>
            <a:off x="6248403" y="1863488"/>
            <a:ext cx="5257800" cy="4573706"/>
            <a:chOff x="2238986" y="1113182"/>
            <a:chExt cx="4562061" cy="4313584"/>
          </a:xfrm>
        </p:grpSpPr>
        <p:pic>
          <p:nvPicPr>
            <p:cNvPr id="10" name="Picture 9">
              <a:extLst>
                <a:ext uri="{FF2B5EF4-FFF2-40B4-BE49-F238E27FC236}">
                  <a16:creationId xmlns:a16="http://schemas.microsoft.com/office/drawing/2014/main" id="{F1CD9A33-E152-D91D-AB64-68EC72FD6B26}"/>
                </a:ext>
              </a:extLst>
            </p:cNvPr>
            <p:cNvPicPr>
              <a:picLocks noChangeAspect="1"/>
            </p:cNvPicPr>
            <p:nvPr/>
          </p:nvPicPr>
          <p:blipFill rotWithShape="1">
            <a:blip r:embed="rId3"/>
            <a:srcRect l="9864" t="70000" r="52717" b="16871"/>
            <a:stretch/>
          </p:blipFill>
          <p:spPr>
            <a:xfrm>
              <a:off x="2238986" y="4731026"/>
              <a:ext cx="4562061" cy="695740"/>
            </a:xfrm>
            <a:prstGeom prst="rect">
              <a:avLst/>
            </a:prstGeom>
          </p:spPr>
        </p:pic>
        <p:pic>
          <p:nvPicPr>
            <p:cNvPr id="11" name="Picture 10">
              <a:extLst>
                <a:ext uri="{FF2B5EF4-FFF2-40B4-BE49-F238E27FC236}">
                  <a16:creationId xmlns:a16="http://schemas.microsoft.com/office/drawing/2014/main" id="{53DE40B0-AD7C-530B-380A-C6E34D3FF1BD}"/>
                </a:ext>
              </a:extLst>
            </p:cNvPr>
            <p:cNvPicPr>
              <a:picLocks noChangeAspect="1"/>
            </p:cNvPicPr>
            <p:nvPr/>
          </p:nvPicPr>
          <p:blipFill rotWithShape="1">
            <a:blip r:embed="rId4"/>
            <a:srcRect l="20952" t="22029" r="44809" b="25218"/>
            <a:stretch/>
          </p:blipFill>
          <p:spPr>
            <a:xfrm>
              <a:off x="2238986" y="1113182"/>
              <a:ext cx="4562061" cy="3617843"/>
            </a:xfrm>
            <a:prstGeom prst="rect">
              <a:avLst/>
            </a:prstGeom>
          </p:spPr>
        </p:pic>
      </p:grpSp>
    </p:spTree>
    <p:extLst>
      <p:ext uri="{BB962C8B-B14F-4D97-AF65-F5344CB8AC3E}">
        <p14:creationId xmlns:p14="http://schemas.microsoft.com/office/powerpoint/2010/main" val="2276156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457200"/>
            <a:ext cx="8610600" cy="990600"/>
          </a:xfrm>
        </p:spPr>
        <p:txBody>
          <a:bodyPr>
            <a:noAutofit/>
          </a:bodyPr>
          <a:lstStyle/>
          <a:p>
            <a:pPr algn="ctr"/>
            <a:r>
              <a:rPr lang="en-US" sz="3600" dirty="0">
                <a:solidFill>
                  <a:schemeClr val="tx1">
                    <a:lumMod val="75000"/>
                    <a:lumOff val="25000"/>
                  </a:schemeClr>
                </a:solidFill>
                <a:latin typeface="Calibri" panose="020F0502020204030204" pitchFamily="34" charset="0"/>
              </a:rPr>
              <a:t>The Case for Culture in Prevention </a:t>
            </a:r>
          </a:p>
        </p:txBody>
      </p:sp>
      <p:pic>
        <p:nvPicPr>
          <p:cNvPr id="3" name="Picture 2" descr="Photo of child Harper Dream Moore holding a poster of Dr. Kizzmekia Corbett for a school project on heroes for Black History Month.">
            <a:extLst>
              <a:ext uri="{FF2B5EF4-FFF2-40B4-BE49-F238E27FC236}">
                <a16:creationId xmlns:a16="http://schemas.microsoft.com/office/drawing/2014/main" id="{C463BDD7-51FE-101F-C03C-339410D35FFF}"/>
              </a:ext>
            </a:extLst>
          </p:cNvPr>
          <p:cNvPicPr>
            <a:picLocks noChangeAspect="1"/>
          </p:cNvPicPr>
          <p:nvPr/>
        </p:nvPicPr>
        <p:blipFill rotWithShape="1">
          <a:blip r:embed="rId3"/>
          <a:srcRect l="25435" r="25815"/>
          <a:stretch/>
        </p:blipFill>
        <p:spPr>
          <a:xfrm>
            <a:off x="304801" y="1447800"/>
            <a:ext cx="5410199" cy="5181600"/>
          </a:xfrm>
          <a:prstGeom prst="rect">
            <a:avLst/>
          </a:prstGeom>
        </p:spPr>
      </p:pic>
      <p:pic>
        <p:nvPicPr>
          <p:cNvPr id="12" name="Picture 11" descr="Tweet by Dr. Kia Conerway with a photo of Dr. Kizzmekia Corbett ">
            <a:extLst>
              <a:ext uri="{FF2B5EF4-FFF2-40B4-BE49-F238E27FC236}">
                <a16:creationId xmlns:a16="http://schemas.microsoft.com/office/drawing/2014/main" id="{A796DB83-993E-2512-A141-E7F58BFCAEE9}"/>
              </a:ext>
            </a:extLst>
          </p:cNvPr>
          <p:cNvPicPr>
            <a:picLocks noChangeAspect="1"/>
          </p:cNvPicPr>
          <p:nvPr/>
        </p:nvPicPr>
        <p:blipFill rotWithShape="1">
          <a:blip r:embed="rId4"/>
          <a:srcRect l="31875" t="17778" r="33750" b="30000"/>
          <a:stretch/>
        </p:blipFill>
        <p:spPr>
          <a:xfrm>
            <a:off x="6095999" y="1295400"/>
            <a:ext cx="5791199" cy="5334000"/>
          </a:xfrm>
          <a:prstGeom prst="rect">
            <a:avLst/>
          </a:prstGeom>
        </p:spPr>
      </p:pic>
    </p:spTree>
    <p:extLst>
      <p:ext uri="{BB962C8B-B14F-4D97-AF65-F5344CB8AC3E}">
        <p14:creationId xmlns:p14="http://schemas.microsoft.com/office/powerpoint/2010/main" val="26320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457200"/>
            <a:ext cx="8610600" cy="990600"/>
          </a:xfrm>
        </p:spPr>
        <p:txBody>
          <a:bodyPr>
            <a:noAutofit/>
          </a:bodyPr>
          <a:lstStyle/>
          <a:p>
            <a:pPr algn="ctr"/>
            <a:r>
              <a:rPr lang="en-US" sz="3600" dirty="0">
                <a:solidFill>
                  <a:schemeClr val="tx1">
                    <a:lumMod val="75000"/>
                    <a:lumOff val="25000"/>
                  </a:schemeClr>
                </a:solidFill>
                <a:latin typeface="Calibri" panose="020F0502020204030204" pitchFamily="34" charset="0"/>
              </a:rPr>
              <a:t>Considering Culture in Prevention</a:t>
            </a:r>
          </a:p>
        </p:txBody>
      </p:sp>
      <p:pic>
        <p:nvPicPr>
          <p:cNvPr id="2056" name="Picture 8" descr="🙏🏾 Folded Hands: Medium-dark Skin Tone Emoji">
            <a:extLst>
              <a:ext uri="{FF2B5EF4-FFF2-40B4-BE49-F238E27FC236}">
                <a16:creationId xmlns:a16="http://schemas.microsoft.com/office/drawing/2014/main" id="{3CF920F7-CB3C-C409-70B4-4347ED2F7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66" y="1683224"/>
            <a:ext cx="3552396" cy="35523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eople - Free people icons">
            <a:extLst>
              <a:ext uri="{FF2B5EF4-FFF2-40B4-BE49-F238E27FC236}">
                <a16:creationId xmlns:a16="http://schemas.microsoft.com/office/drawing/2014/main" id="{11D42A83-1C45-EDA6-B7A7-A7411AEE46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792"/>
          <a:stretch/>
        </p:blipFill>
        <p:spPr bwMode="auto">
          <a:xfrm>
            <a:off x="4381499" y="1591102"/>
            <a:ext cx="3552397" cy="35523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or the Culture icon">
            <a:extLst>
              <a:ext uri="{FF2B5EF4-FFF2-40B4-BE49-F238E27FC236}">
                <a16:creationId xmlns:a16="http://schemas.microsoft.com/office/drawing/2014/main" id="{4BE0C567-38EF-8B17-BA74-D7BBC001D8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1861930"/>
            <a:ext cx="3238500" cy="3281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182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24425F0-8DBF-43EF-8A1A-B2B1601A184C}"/>
              </a:ext>
            </a:extLst>
          </p:cNvPr>
          <p:cNvSpPr>
            <a:spLocks noGrp="1"/>
          </p:cNvSpPr>
          <p:nvPr>
            <p:ph type="title"/>
          </p:nvPr>
        </p:nvSpPr>
        <p:spPr>
          <a:xfrm>
            <a:off x="4038600" y="310896"/>
            <a:ext cx="4724400" cy="1143000"/>
          </a:xfrm>
        </p:spPr>
        <p:txBody>
          <a:bodyPr/>
          <a:lstStyle/>
          <a:p>
            <a:r>
              <a:rPr lang="en-US" dirty="0"/>
              <a:t>Defining Disruption</a:t>
            </a:r>
          </a:p>
        </p:txBody>
      </p:sp>
      <p:sp>
        <p:nvSpPr>
          <p:cNvPr id="8" name="Content Placeholder 2">
            <a:extLst>
              <a:ext uri="{FF2B5EF4-FFF2-40B4-BE49-F238E27FC236}">
                <a16:creationId xmlns:a16="http://schemas.microsoft.com/office/drawing/2014/main" id="{75E0A62E-0506-4F47-B39F-4A921B6C107D}"/>
              </a:ext>
            </a:extLst>
          </p:cNvPr>
          <p:cNvSpPr>
            <a:spLocks noGrp="1"/>
          </p:cNvSpPr>
          <p:nvPr>
            <p:ph idx="1"/>
          </p:nvPr>
        </p:nvSpPr>
        <p:spPr>
          <a:xfrm>
            <a:off x="604084" y="1453896"/>
            <a:ext cx="10983831" cy="3803903"/>
          </a:xfrm>
        </p:spPr>
        <p:txBody>
          <a:bodyPr/>
          <a:lstStyle/>
          <a:p>
            <a:r>
              <a:rPr lang="en-US" dirty="0">
                <a:solidFill>
                  <a:schemeClr val="tx1">
                    <a:lumMod val="75000"/>
                    <a:lumOff val="25000"/>
                  </a:schemeClr>
                </a:solidFill>
              </a:rPr>
              <a:t>Any event that either poses to, or actively interrupts, the regular learning of students on campus – disruption can divert resources and attention from campus prevention efforts.</a:t>
            </a:r>
          </a:p>
          <a:p>
            <a:pPr marL="628650" indent="-342900"/>
            <a:r>
              <a:rPr lang="en-US" sz="2400" dirty="0">
                <a:solidFill>
                  <a:schemeClr val="tx1">
                    <a:lumMod val="75000"/>
                    <a:lumOff val="25000"/>
                  </a:schemeClr>
                </a:solidFill>
              </a:rPr>
              <a:t>Outbreak of disease or virus</a:t>
            </a:r>
          </a:p>
          <a:p>
            <a:pPr marL="628650" indent="-342900"/>
            <a:r>
              <a:rPr lang="en-US" sz="2400" dirty="0">
                <a:solidFill>
                  <a:schemeClr val="tx1">
                    <a:lumMod val="75000"/>
                    <a:lumOff val="25000"/>
                  </a:schemeClr>
                </a:solidFill>
              </a:rPr>
              <a:t>On-campus tragedies</a:t>
            </a:r>
          </a:p>
          <a:p>
            <a:pPr marL="628650" indent="-342900"/>
            <a:r>
              <a:rPr lang="en-US" sz="2400" dirty="0">
                <a:solidFill>
                  <a:schemeClr val="tx1">
                    <a:lumMod val="75000"/>
                    <a:lumOff val="25000"/>
                  </a:schemeClr>
                </a:solidFill>
              </a:rPr>
              <a:t>Severe weather</a:t>
            </a:r>
          </a:p>
          <a:p>
            <a:pPr marL="628650" indent="-342900"/>
            <a:r>
              <a:rPr lang="en-US" sz="2400" dirty="0">
                <a:solidFill>
                  <a:schemeClr val="tx1">
                    <a:lumMod val="75000"/>
                    <a:lumOff val="25000"/>
                  </a:schemeClr>
                </a:solidFill>
              </a:rPr>
              <a:t>Transitions in leadership</a:t>
            </a:r>
          </a:p>
          <a:p>
            <a:pPr marL="628650" indent="-342900"/>
            <a:r>
              <a:rPr lang="en-US" sz="2400" dirty="0">
                <a:solidFill>
                  <a:schemeClr val="tx1">
                    <a:lumMod val="75000"/>
                    <a:lumOff val="25000"/>
                  </a:schemeClr>
                </a:solidFill>
              </a:rPr>
              <a:t>Cuts in services </a:t>
            </a:r>
          </a:p>
        </p:txBody>
      </p:sp>
      <p:pic>
        <p:nvPicPr>
          <p:cNvPr id="10" name="Picture 9" descr="A classroom with a chalkboard&#10;&#10;Description automatically generated">
            <a:extLst>
              <a:ext uri="{FF2B5EF4-FFF2-40B4-BE49-F238E27FC236}">
                <a16:creationId xmlns:a16="http://schemas.microsoft.com/office/drawing/2014/main" id="{B35F2F92-C2B2-418B-B80D-0052A458EB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05400" y="3124200"/>
            <a:ext cx="6634915" cy="2870484"/>
          </a:xfrm>
          <a:prstGeom prst="rect">
            <a:avLst/>
          </a:prstGeom>
          <a:ln w="127000">
            <a:solidFill>
              <a:srgbClr val="27628E"/>
            </a:solidFill>
          </a:ln>
        </p:spPr>
      </p:pic>
    </p:spTree>
    <p:extLst>
      <p:ext uri="{BB962C8B-B14F-4D97-AF65-F5344CB8AC3E}">
        <p14:creationId xmlns:p14="http://schemas.microsoft.com/office/powerpoint/2010/main" val="389704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anim calcmode="lin" valueType="num">
                                      <p:cBhvr>
                                        <p:cTn id="1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1000"/>
                                        <p:tgtEl>
                                          <p:spTgt spid="8">
                                            <p:txEl>
                                              <p:pRg st="3" end="3"/>
                                            </p:txEl>
                                          </p:spTgt>
                                        </p:tgtEl>
                                      </p:cBhvr>
                                    </p:animEffect>
                                    <p:anim calcmode="lin" valueType="num">
                                      <p:cBhvr>
                                        <p:cTn id="1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1000"/>
                                        <p:tgtEl>
                                          <p:spTgt spid="8">
                                            <p:txEl>
                                              <p:pRg st="4" end="4"/>
                                            </p:txEl>
                                          </p:spTgt>
                                        </p:tgtEl>
                                      </p:cBhvr>
                                    </p:animEffect>
                                    <p:anim calcmode="lin" valueType="num">
                                      <p:cBhvr>
                                        <p:cTn id="2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1000"/>
                                        <p:tgtEl>
                                          <p:spTgt spid="8">
                                            <p:txEl>
                                              <p:pRg st="5" end="5"/>
                                            </p:txEl>
                                          </p:spTgt>
                                        </p:tgtEl>
                                      </p:cBhvr>
                                    </p:animEffect>
                                    <p:anim calcmode="lin" valueType="num">
                                      <p:cBhvr>
                                        <p:cTn id="28"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17B072-6B98-4601-B8A0-6EA93640101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22698" y="1190238"/>
            <a:ext cx="6035052" cy="5282195"/>
          </a:xfrm>
          <a:prstGeom prst="rect">
            <a:avLst/>
          </a:prstGeom>
        </p:spPr>
      </p:pic>
      <p:sp>
        <p:nvSpPr>
          <p:cNvPr id="3" name="Rectangle 2">
            <a:extLst>
              <a:ext uri="{FF2B5EF4-FFF2-40B4-BE49-F238E27FC236}">
                <a16:creationId xmlns:a16="http://schemas.microsoft.com/office/drawing/2014/main" id="{874BB879-1FFF-4932-9E83-0E48654A6C77}"/>
              </a:ext>
            </a:extLst>
          </p:cNvPr>
          <p:cNvSpPr/>
          <p:nvPr/>
        </p:nvSpPr>
        <p:spPr>
          <a:xfrm>
            <a:off x="8382000" y="4648200"/>
            <a:ext cx="3276600"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Late-breaking news: In 2023, new lows in binge drinking among males and females.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Source: 2024 MTF Study</a:t>
            </a:r>
          </a:p>
        </p:txBody>
      </p:sp>
    </p:spTree>
    <p:extLst>
      <p:ext uri="{BB962C8B-B14F-4D97-AF65-F5344CB8AC3E}">
        <p14:creationId xmlns:p14="http://schemas.microsoft.com/office/powerpoint/2010/main" val="249806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24425F0-8DBF-43EF-8A1A-B2B1601A184C}"/>
              </a:ext>
            </a:extLst>
          </p:cNvPr>
          <p:cNvSpPr>
            <a:spLocks noGrp="1"/>
          </p:cNvSpPr>
          <p:nvPr>
            <p:ph type="title"/>
          </p:nvPr>
        </p:nvSpPr>
        <p:spPr>
          <a:xfrm>
            <a:off x="2514599" y="310896"/>
            <a:ext cx="9073315" cy="1143000"/>
          </a:xfrm>
        </p:spPr>
        <p:txBody>
          <a:bodyPr/>
          <a:lstStyle/>
          <a:p>
            <a:r>
              <a:rPr lang="en-US" dirty="0"/>
              <a:t>Prevention in Times of Disruption</a:t>
            </a:r>
          </a:p>
        </p:txBody>
      </p:sp>
      <p:pic>
        <p:nvPicPr>
          <p:cNvPr id="6" name="Picture 5" descr="A person holding a megaphone&#10;&#10;Description automatically generated">
            <a:extLst>
              <a:ext uri="{FF2B5EF4-FFF2-40B4-BE49-F238E27FC236}">
                <a16:creationId xmlns:a16="http://schemas.microsoft.com/office/drawing/2014/main" id="{FDB8F3BB-C3AA-4440-B8BE-D664533A14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94537">
            <a:off x="6507287" y="2112104"/>
            <a:ext cx="5015253" cy="3443632"/>
          </a:xfrm>
          <a:prstGeom prst="rect">
            <a:avLst/>
          </a:prstGeom>
          <a:ln w="127000">
            <a:solidFill>
              <a:srgbClr val="FFB500"/>
            </a:solidFill>
          </a:ln>
        </p:spPr>
      </p:pic>
      <p:sp>
        <p:nvSpPr>
          <p:cNvPr id="7" name="Content Placeholder 2">
            <a:extLst>
              <a:ext uri="{FF2B5EF4-FFF2-40B4-BE49-F238E27FC236}">
                <a16:creationId xmlns:a16="http://schemas.microsoft.com/office/drawing/2014/main" id="{FA954519-FFD9-4AF2-953F-113CB5D8AE74}"/>
              </a:ext>
            </a:extLst>
          </p:cNvPr>
          <p:cNvSpPr txBox="1">
            <a:spLocks/>
          </p:cNvSpPr>
          <p:nvPr/>
        </p:nvSpPr>
        <p:spPr>
          <a:xfrm>
            <a:off x="311527" y="1435608"/>
            <a:ext cx="5784473" cy="4525963"/>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lang="en-US" sz="3200" kern="1200" dirty="0" smtClean="0">
                <a:solidFill>
                  <a:srgbClr val="777777"/>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777777"/>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77777"/>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77777"/>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7777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Calibri"/>
                <a:ea typeface="+mn-ea"/>
                <a:cs typeface="Calibri"/>
              </a:rPr>
              <a:t>Strategies for preparing for and responding to disruptions</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alibri"/>
                <a:ea typeface="+mn-ea"/>
                <a:cs typeface="Calibri"/>
              </a:rPr>
              <a:t>Based on interviews with campus prevention professionals </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alibri"/>
                <a:ea typeface="+mn-ea"/>
                <a:cs typeface="Calibri"/>
              </a:rPr>
              <a:t>Builds on learning during the COVID-19 pandemic</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alibri"/>
                <a:ea typeface="+mn-ea"/>
                <a:cs typeface="Calibri"/>
              </a:rPr>
              <a:t>Strategies are connected to the SPF process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prstClr val="black">
                  <a:lumMod val="75000"/>
                  <a:lumOff val="25000"/>
                </a:prstClr>
              </a:solidFill>
              <a:effectLst/>
              <a:uLnTx/>
              <a:uFillTx/>
              <a:latin typeface="Calibri"/>
              <a:ea typeface="+mn-ea"/>
              <a:cs typeface="Calibri"/>
            </a:endParaRPr>
          </a:p>
        </p:txBody>
      </p:sp>
    </p:spTree>
    <p:extLst>
      <p:ext uri="{BB962C8B-B14F-4D97-AF65-F5344CB8AC3E}">
        <p14:creationId xmlns:p14="http://schemas.microsoft.com/office/powerpoint/2010/main" val="272875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24425F0-8DBF-43EF-8A1A-B2B1601A184C}"/>
              </a:ext>
            </a:extLst>
          </p:cNvPr>
          <p:cNvSpPr>
            <a:spLocks noGrp="1"/>
          </p:cNvSpPr>
          <p:nvPr>
            <p:ph type="title"/>
          </p:nvPr>
        </p:nvSpPr>
        <p:spPr>
          <a:xfrm>
            <a:off x="2514599" y="310896"/>
            <a:ext cx="9073315" cy="1143000"/>
          </a:xfrm>
        </p:spPr>
        <p:txBody>
          <a:bodyPr/>
          <a:lstStyle/>
          <a:p>
            <a:r>
              <a:rPr lang="en-US" dirty="0"/>
              <a:t>Strategies to Prepare for Disruption</a:t>
            </a:r>
          </a:p>
        </p:txBody>
      </p:sp>
      <p:pic>
        <p:nvPicPr>
          <p:cNvPr id="8" name="Picture 7" descr="A person wearing a mask and holding a clipboard&#10;&#10;Description automatically generated">
            <a:extLst>
              <a:ext uri="{FF2B5EF4-FFF2-40B4-BE49-F238E27FC236}">
                <a16:creationId xmlns:a16="http://schemas.microsoft.com/office/drawing/2014/main" id="{31DD84AF-36FD-4041-9AFA-DD5730F108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981018">
            <a:off x="529590" y="2072071"/>
            <a:ext cx="5406257" cy="3604171"/>
          </a:xfrm>
          <a:prstGeom prst="rect">
            <a:avLst/>
          </a:prstGeom>
          <a:ln w="127000">
            <a:solidFill>
              <a:srgbClr val="FFB500"/>
            </a:solidFill>
          </a:ln>
        </p:spPr>
      </p:pic>
      <p:sp>
        <p:nvSpPr>
          <p:cNvPr id="9" name="Content Placeholder 2">
            <a:extLst>
              <a:ext uri="{FF2B5EF4-FFF2-40B4-BE49-F238E27FC236}">
                <a16:creationId xmlns:a16="http://schemas.microsoft.com/office/drawing/2014/main" id="{8F988191-0DA0-424F-A072-AE98773D64AF}"/>
              </a:ext>
            </a:extLst>
          </p:cNvPr>
          <p:cNvSpPr>
            <a:spLocks noGrp="1"/>
          </p:cNvSpPr>
          <p:nvPr>
            <p:ph idx="1"/>
          </p:nvPr>
        </p:nvSpPr>
        <p:spPr>
          <a:xfrm>
            <a:off x="6248400" y="1617118"/>
            <a:ext cx="5856541" cy="3184874"/>
          </a:xfrm>
        </p:spPr>
        <p:txBody>
          <a:bodyPr>
            <a:normAutofit/>
          </a:bodyPr>
          <a:lstStyle/>
          <a:p>
            <a:pPr marL="514350" indent="-514350">
              <a:buAutoNum type="arabicPeriod"/>
            </a:pPr>
            <a:r>
              <a:rPr lang="en-US" sz="3100" dirty="0">
                <a:solidFill>
                  <a:schemeClr val="tx1">
                    <a:lumMod val="65000"/>
                    <a:lumOff val="35000"/>
                  </a:schemeClr>
                </a:solidFill>
              </a:rPr>
              <a:t>Stay Strategic</a:t>
            </a:r>
          </a:p>
          <a:p>
            <a:pPr marL="514350" indent="-514350">
              <a:buAutoNum type="arabicPeriod"/>
            </a:pPr>
            <a:r>
              <a:rPr lang="en-US" sz="3100" dirty="0">
                <a:solidFill>
                  <a:schemeClr val="tx1">
                    <a:lumMod val="65000"/>
                    <a:lumOff val="35000"/>
                  </a:schemeClr>
                </a:solidFill>
              </a:rPr>
              <a:t>Commit to Assessment</a:t>
            </a:r>
          </a:p>
          <a:p>
            <a:pPr marL="514350" indent="-514350">
              <a:buAutoNum type="arabicPeriod"/>
            </a:pPr>
            <a:r>
              <a:rPr lang="en-US" sz="3100" dirty="0">
                <a:solidFill>
                  <a:schemeClr val="tx1">
                    <a:lumMod val="65000"/>
                    <a:lumOff val="35000"/>
                  </a:schemeClr>
                </a:solidFill>
              </a:rPr>
              <a:t>Leverage Existing Partnerships</a:t>
            </a:r>
          </a:p>
          <a:p>
            <a:pPr marL="514350" indent="-514350">
              <a:buAutoNum type="arabicPeriod"/>
            </a:pPr>
            <a:r>
              <a:rPr lang="en-US" sz="3100" dirty="0">
                <a:solidFill>
                  <a:schemeClr val="tx1">
                    <a:lumMod val="65000"/>
                    <a:lumOff val="35000"/>
                  </a:schemeClr>
                </a:solidFill>
              </a:rPr>
              <a:t>Get Close to Leadership</a:t>
            </a:r>
          </a:p>
          <a:p>
            <a:pPr marL="514350" indent="-514350">
              <a:buAutoNum type="arabicPeriod"/>
            </a:pPr>
            <a:r>
              <a:rPr lang="en-US" sz="3100" dirty="0">
                <a:solidFill>
                  <a:schemeClr val="tx1">
                    <a:lumMod val="65000"/>
                    <a:lumOff val="35000"/>
                  </a:schemeClr>
                </a:solidFill>
              </a:rPr>
              <a:t>Be Flexible and Creative</a:t>
            </a:r>
          </a:p>
        </p:txBody>
      </p:sp>
      <p:sp>
        <p:nvSpPr>
          <p:cNvPr id="2" name="Rectangle 1">
            <a:extLst>
              <a:ext uri="{FF2B5EF4-FFF2-40B4-BE49-F238E27FC236}">
                <a16:creationId xmlns:a16="http://schemas.microsoft.com/office/drawing/2014/main" id="{5762B0A5-E39C-413B-9A39-62FB5C6ABBA8}"/>
              </a:ext>
            </a:extLst>
          </p:cNvPr>
          <p:cNvSpPr/>
          <p:nvPr/>
        </p:nvSpPr>
        <p:spPr>
          <a:xfrm>
            <a:off x="4038600" y="6063584"/>
            <a:ext cx="831131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rPr>
              <a:t>Strategic planning is the best preparation for the unknown.</a:t>
            </a:r>
          </a:p>
        </p:txBody>
      </p:sp>
    </p:spTree>
    <p:extLst>
      <p:ext uri="{BB962C8B-B14F-4D97-AF65-F5344CB8AC3E}">
        <p14:creationId xmlns:p14="http://schemas.microsoft.com/office/powerpoint/2010/main" val="268830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Effect transition="in" filter="fade">
                                      <p:cBhvr>
                                        <p:cTn id="42" dur="1000"/>
                                        <p:tgtEl>
                                          <p:spTgt spid="2">
                                            <p:txEl>
                                              <p:pRg st="0" end="0"/>
                                            </p:txEl>
                                          </p:spTgt>
                                        </p:tgtEl>
                                      </p:cBhvr>
                                    </p:animEffect>
                                    <p:anim calcmode="lin" valueType="num">
                                      <p:cBhvr>
                                        <p:cTn id="4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121" y="381000"/>
            <a:ext cx="9424279" cy="914400"/>
          </a:xfrm>
        </p:spPr>
        <p:txBody>
          <a:bodyPr>
            <a:noAutofit/>
          </a:bodyPr>
          <a:lstStyle/>
          <a:p>
            <a:pPr algn="ctr"/>
            <a:r>
              <a:rPr lang="en-US" sz="3200" dirty="0">
                <a:solidFill>
                  <a:schemeClr val="tx1">
                    <a:lumMod val="75000"/>
                    <a:lumOff val="25000"/>
                  </a:schemeClr>
                </a:solidFill>
                <a:latin typeface="+mj-lt"/>
                <a:cs typeface="Calibri" panose="020F0502020204030204" pitchFamily="34" charset="0"/>
              </a:rPr>
              <a:t>DEA’s Resources for Colleges and Universities</a:t>
            </a:r>
            <a:br>
              <a:rPr lang="en-US" sz="3200" dirty="0">
                <a:solidFill>
                  <a:schemeClr val="tx1">
                    <a:lumMod val="75000"/>
                    <a:lumOff val="25000"/>
                  </a:schemeClr>
                </a:solidFill>
                <a:latin typeface="+mj-lt"/>
                <a:cs typeface="Calibri" panose="020F0502020204030204" pitchFamily="34" charset="0"/>
              </a:rPr>
            </a:br>
            <a:r>
              <a:rPr lang="en-US" sz="3200" b="0" dirty="0">
                <a:solidFill>
                  <a:schemeClr val="tx1">
                    <a:lumMod val="75000"/>
                    <a:lumOff val="25000"/>
                  </a:schemeClr>
                </a:solidFill>
                <a:latin typeface="+mj-lt"/>
                <a:cs typeface="Calibri" panose="020F0502020204030204" pitchFamily="34" charset="0"/>
              </a:rPr>
              <a:t>Campus-Specific Fact Cards</a:t>
            </a:r>
          </a:p>
        </p:txBody>
      </p:sp>
      <p:sp>
        <p:nvSpPr>
          <p:cNvPr id="7" name="TextBox 6"/>
          <p:cNvSpPr txBox="1"/>
          <p:nvPr/>
        </p:nvSpPr>
        <p:spPr>
          <a:xfrm>
            <a:off x="2210101" y="6019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937813" y="4495800"/>
            <a:ext cx="182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2"/>
          <p:cNvSpPr>
            <a:spLocks noChangeArrowheads="1"/>
          </p:cNvSpPr>
          <p:nvPr/>
        </p:nvSpPr>
        <p:spPr bwMode="auto">
          <a:xfrm>
            <a:off x="1524174" y="-13661026"/>
            <a:ext cx="144289" cy="27322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220" tIns="26737776" rIns="4761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3"/>
          <p:cNvSpPr>
            <a:spLocks noChangeArrowheads="1"/>
          </p:cNvSpPr>
          <p:nvPr/>
        </p:nvSpPr>
        <p:spPr bwMode="auto">
          <a:xfrm>
            <a:off x="1676700" y="-13508626"/>
            <a:ext cx="144289" cy="27322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220" tIns="26737776" rIns="4761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5BA67DA-27C9-4CA0-A027-89CB7CE0A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9124" y="2514600"/>
            <a:ext cx="3805768" cy="2743200"/>
          </a:xfrm>
          <a:prstGeom prst="rect">
            <a:avLst/>
          </a:prstGeom>
        </p:spPr>
      </p:pic>
      <p:pic>
        <p:nvPicPr>
          <p:cNvPr id="8" name="Picture 7">
            <a:extLst>
              <a:ext uri="{FF2B5EF4-FFF2-40B4-BE49-F238E27FC236}">
                <a16:creationId xmlns:a16="http://schemas.microsoft.com/office/drawing/2014/main" id="{21A5EE88-4C30-48AC-9DF1-03DCDA0E1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8422" y="3458308"/>
            <a:ext cx="3816809" cy="2743200"/>
          </a:xfrm>
          <a:prstGeom prst="rect">
            <a:avLst/>
          </a:prstGeom>
        </p:spPr>
      </p:pic>
      <p:pic>
        <p:nvPicPr>
          <p:cNvPr id="13" name="Picture 12">
            <a:extLst>
              <a:ext uri="{FF2B5EF4-FFF2-40B4-BE49-F238E27FC236}">
                <a16:creationId xmlns:a16="http://schemas.microsoft.com/office/drawing/2014/main" id="{BD129AEB-EEDD-473D-B718-7E8D85CC9C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818" y="1600200"/>
            <a:ext cx="3558441" cy="2654342"/>
          </a:xfrm>
          <a:prstGeom prst="rect">
            <a:avLst/>
          </a:prstGeom>
        </p:spPr>
      </p:pic>
    </p:spTree>
    <p:extLst>
      <p:ext uri="{BB962C8B-B14F-4D97-AF65-F5344CB8AC3E}">
        <p14:creationId xmlns:p14="http://schemas.microsoft.com/office/powerpoint/2010/main" val="63482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121" y="381000"/>
            <a:ext cx="9424279" cy="914400"/>
          </a:xfrm>
        </p:spPr>
        <p:txBody>
          <a:bodyPr>
            <a:noAutofit/>
          </a:bodyPr>
          <a:lstStyle/>
          <a:p>
            <a:pPr algn="ctr"/>
            <a:r>
              <a:rPr lang="en-US" sz="3200" dirty="0">
                <a:solidFill>
                  <a:schemeClr val="tx1">
                    <a:lumMod val="75000"/>
                    <a:lumOff val="25000"/>
                  </a:schemeClr>
                </a:solidFill>
                <a:latin typeface="+mj-lt"/>
                <a:cs typeface="Calibri" panose="020F0502020204030204" pitchFamily="34" charset="0"/>
              </a:rPr>
              <a:t>DEA’s Resources for Colleges and Universities</a:t>
            </a:r>
            <a:br>
              <a:rPr lang="en-US" sz="3200" dirty="0">
                <a:solidFill>
                  <a:schemeClr val="tx1">
                    <a:lumMod val="75000"/>
                    <a:lumOff val="25000"/>
                  </a:schemeClr>
                </a:solidFill>
                <a:latin typeface="+mj-lt"/>
                <a:cs typeface="Calibri" panose="020F0502020204030204" pitchFamily="34" charset="0"/>
              </a:rPr>
            </a:br>
            <a:r>
              <a:rPr lang="en-US" sz="3200" b="0" dirty="0">
                <a:solidFill>
                  <a:schemeClr val="tx1">
                    <a:lumMod val="75000"/>
                    <a:lumOff val="25000"/>
                  </a:schemeClr>
                </a:solidFill>
                <a:latin typeface="+mj-lt"/>
                <a:cs typeface="Calibri" panose="020F0502020204030204" pitchFamily="34" charset="0"/>
              </a:rPr>
              <a:t>www.campusdrugprevention.gov</a:t>
            </a:r>
          </a:p>
        </p:txBody>
      </p:sp>
      <p:sp>
        <p:nvSpPr>
          <p:cNvPr id="7" name="TextBox 6"/>
          <p:cNvSpPr txBox="1"/>
          <p:nvPr/>
        </p:nvSpPr>
        <p:spPr>
          <a:xfrm>
            <a:off x="2210101" y="6019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937813" y="4495800"/>
            <a:ext cx="182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2"/>
          <p:cNvSpPr>
            <a:spLocks noChangeArrowheads="1"/>
          </p:cNvSpPr>
          <p:nvPr/>
        </p:nvSpPr>
        <p:spPr bwMode="auto">
          <a:xfrm>
            <a:off x="1524174" y="-13661026"/>
            <a:ext cx="144289" cy="27322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220" tIns="26737776" rIns="4761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3"/>
          <p:cNvSpPr>
            <a:spLocks noChangeArrowheads="1"/>
          </p:cNvSpPr>
          <p:nvPr/>
        </p:nvSpPr>
        <p:spPr bwMode="auto">
          <a:xfrm>
            <a:off x="1676700" y="-13508626"/>
            <a:ext cx="144289" cy="27322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220" tIns="26737776" rIns="4761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FA8C0366-5E91-46C5-8753-4D13A59121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174" y="1619348"/>
            <a:ext cx="8991126" cy="4867856"/>
          </a:xfrm>
          <a:prstGeom prst="rect">
            <a:avLst/>
          </a:prstGeom>
          <a:ln>
            <a:solidFill>
              <a:schemeClr val="tx1"/>
            </a:solidFill>
          </a:ln>
        </p:spPr>
      </p:pic>
    </p:spTree>
    <p:extLst>
      <p:ext uri="{BB962C8B-B14F-4D97-AF65-F5344CB8AC3E}">
        <p14:creationId xmlns:p14="http://schemas.microsoft.com/office/powerpoint/2010/main" val="2717867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379" y="446479"/>
            <a:ext cx="6110115" cy="652071"/>
          </a:xfrm>
        </p:spPr>
        <p:txBody>
          <a:bodyPr>
            <a:normAutofit/>
          </a:bodyPr>
          <a:lstStyle/>
          <a:p>
            <a:pPr lvl="0">
              <a:lnSpc>
                <a:spcPts val="3200"/>
              </a:lnSpc>
              <a:spcBef>
                <a:spcPts val="0"/>
              </a:spcBef>
            </a:pPr>
            <a:r>
              <a:rPr lang="en-US" sz="28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Prevention with Purpose</a:t>
            </a:r>
            <a:endParaRPr lang="en-IN" dirty="0"/>
          </a:p>
        </p:txBody>
      </p:sp>
      <p:sp>
        <p:nvSpPr>
          <p:cNvPr id="3" name="Content Placeholder 2"/>
          <p:cNvSpPr>
            <a:spLocks noGrp="1"/>
          </p:cNvSpPr>
          <p:nvPr>
            <p:ph idx="1"/>
          </p:nvPr>
        </p:nvSpPr>
        <p:spPr>
          <a:xfrm>
            <a:off x="505988" y="1676400"/>
            <a:ext cx="7609894" cy="5397500"/>
          </a:xfrm>
        </p:spPr>
        <p:txBody>
          <a:bodyPr>
            <a:noAutofit/>
          </a:bodyPr>
          <a:lstStyle/>
          <a:p>
            <a:pPr marL="285750" indent="-285750">
              <a:buFont typeface="Wingdings" panose="05000000000000000000" pitchFamily="2" charset="2"/>
              <a:buChar char="Ø"/>
            </a:pPr>
            <a:r>
              <a:rPr lang="en-US" sz="2000" dirty="0">
                <a:latin typeface="+mj-lt"/>
              </a:rPr>
              <a:t>Provides a road map for prevention professionals to collaborate with a range of stakeholders to address campus-wide drug misuse issues</a:t>
            </a:r>
          </a:p>
          <a:p>
            <a:pPr marL="285750" indent="-285750">
              <a:buFont typeface="Wingdings" panose="05000000000000000000" pitchFamily="2" charset="2"/>
              <a:buChar char="Ø"/>
            </a:pPr>
            <a:endParaRPr lang="en-US" sz="2000" dirty="0">
              <a:latin typeface="+mj-lt"/>
            </a:endParaRPr>
          </a:p>
          <a:p>
            <a:pPr marL="285750" indent="-285750">
              <a:buFont typeface="Wingdings" panose="05000000000000000000" pitchFamily="2" charset="2"/>
              <a:buChar char="Ø"/>
            </a:pPr>
            <a:r>
              <a:rPr lang="en-US" sz="2000" dirty="0">
                <a:latin typeface="+mj-lt"/>
              </a:rPr>
              <a:t>Overview of the guide</a:t>
            </a:r>
          </a:p>
          <a:p>
            <a:pPr marL="742950" lvl="1" indent="-285750">
              <a:buFont typeface="Wingdings" panose="05000000000000000000" pitchFamily="2" charset="2"/>
              <a:buChar char="Ø"/>
            </a:pPr>
            <a:r>
              <a:rPr lang="en-US" sz="2000" dirty="0">
                <a:latin typeface="+mj-lt"/>
              </a:rPr>
              <a:t>Eight easy-to-read chapters with helpful graphics</a:t>
            </a:r>
          </a:p>
          <a:p>
            <a:pPr marL="742950" lvl="1" indent="-285750">
              <a:buFont typeface="Wingdings" panose="05000000000000000000" pitchFamily="2" charset="2"/>
              <a:buChar char="Ø"/>
            </a:pPr>
            <a:r>
              <a:rPr lang="en-US" sz="2000" dirty="0">
                <a:latin typeface="+mj-lt"/>
              </a:rPr>
              <a:t>Print and online versions</a:t>
            </a:r>
          </a:p>
          <a:p>
            <a:pPr marL="742950" lvl="1" indent="-285750">
              <a:buFont typeface="Wingdings" panose="05000000000000000000" pitchFamily="2" charset="2"/>
              <a:buChar char="Ø"/>
            </a:pPr>
            <a:r>
              <a:rPr lang="en-US" sz="2000" dirty="0">
                <a:latin typeface="+mj-lt"/>
              </a:rPr>
              <a:t>Online resources associated with each chapter</a:t>
            </a:r>
          </a:p>
          <a:p>
            <a:pPr marL="742950" lvl="1" indent="-285750">
              <a:buFont typeface="Wingdings" panose="05000000000000000000" pitchFamily="2" charset="2"/>
              <a:buChar char="Ø"/>
            </a:pPr>
            <a:endParaRPr lang="en-US" sz="2000" dirty="0">
              <a:latin typeface="+mj-lt"/>
            </a:endParaRPr>
          </a:p>
          <a:p>
            <a:pPr marL="285750" indent="-285750">
              <a:buFont typeface="Wingdings" panose="05000000000000000000" pitchFamily="2" charset="2"/>
              <a:buChar char="Ø"/>
            </a:pPr>
            <a:r>
              <a:rPr lang="en-US" sz="2000" dirty="0">
                <a:latin typeface="+mj-lt"/>
              </a:rPr>
              <a:t>What’s New in the 2024 Edition</a:t>
            </a:r>
          </a:p>
          <a:p>
            <a:pPr marL="742950" lvl="1" indent="-285750">
              <a:buFont typeface="Wingdings" panose="05000000000000000000" pitchFamily="2" charset="2"/>
              <a:buChar char="Ø"/>
            </a:pPr>
            <a:r>
              <a:rPr lang="en-US" sz="2000" dirty="0">
                <a:latin typeface="+mj-lt"/>
              </a:rPr>
              <a:t>Data update</a:t>
            </a:r>
          </a:p>
          <a:p>
            <a:pPr marL="742950" lvl="1" indent="-285750">
              <a:buFont typeface="Wingdings" panose="05000000000000000000" pitchFamily="2" charset="2"/>
              <a:buChar char="Ø"/>
            </a:pPr>
            <a:r>
              <a:rPr lang="en-US" sz="2000" dirty="0">
                <a:latin typeface="+mj-lt"/>
              </a:rPr>
              <a:t>SPF Profiles in Action</a:t>
            </a:r>
          </a:p>
          <a:p>
            <a:pPr marL="742950" lvl="1" indent="-285750">
              <a:buFont typeface="Wingdings" panose="05000000000000000000" pitchFamily="2" charset="2"/>
              <a:buChar char="Ø"/>
            </a:pPr>
            <a:r>
              <a:rPr lang="en-US" sz="2000" dirty="0">
                <a:latin typeface="+mj-lt"/>
              </a:rPr>
              <a:t>Integrating Culture Throughout the SPF</a:t>
            </a:r>
          </a:p>
          <a:p>
            <a:pPr marL="742950" lvl="1" indent="-285750">
              <a:buFont typeface="Wingdings" panose="05000000000000000000" pitchFamily="2" charset="2"/>
              <a:buChar char="Ø"/>
            </a:pPr>
            <a:r>
              <a:rPr lang="en-US" sz="2000" dirty="0">
                <a:latin typeface="+mj-lt"/>
              </a:rPr>
              <a:t>Prevention Success During Times of Disruption</a:t>
            </a:r>
          </a:p>
        </p:txBody>
      </p:sp>
      <p:pic>
        <p:nvPicPr>
          <p:cNvPr id="6" name="Picture 5">
            <a:extLst>
              <a:ext uri="{FF2B5EF4-FFF2-40B4-BE49-F238E27FC236}">
                <a16:creationId xmlns:a16="http://schemas.microsoft.com/office/drawing/2014/main" id="{545BE2D5-5F3A-244E-98B1-DE89B4451F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8166" y="1098550"/>
            <a:ext cx="3975111" cy="5144263"/>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536828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121" y="381000"/>
            <a:ext cx="9424279" cy="1143000"/>
          </a:xfrm>
        </p:spPr>
        <p:txBody>
          <a:bodyPr>
            <a:noAutofit/>
          </a:bodyPr>
          <a:lstStyle/>
          <a:p>
            <a:pPr algn="ctr"/>
            <a:r>
              <a:rPr lang="en-US" sz="2800" dirty="0">
                <a:solidFill>
                  <a:schemeClr val="tx1">
                    <a:lumMod val="75000"/>
                    <a:lumOff val="25000"/>
                  </a:schemeClr>
                </a:solidFill>
                <a:latin typeface="+mj-lt"/>
                <a:cs typeface="Calibri" panose="020F0502020204030204" pitchFamily="34" charset="0"/>
              </a:rPr>
              <a:t>DEA’s Resources for Colleges and Universities</a:t>
            </a:r>
            <a:br>
              <a:rPr lang="en-US" sz="2800" dirty="0">
                <a:solidFill>
                  <a:schemeClr val="tx1">
                    <a:lumMod val="75000"/>
                    <a:lumOff val="25000"/>
                  </a:schemeClr>
                </a:solidFill>
                <a:latin typeface="+mj-lt"/>
                <a:cs typeface="Calibri" panose="020F0502020204030204" pitchFamily="34" charset="0"/>
              </a:rPr>
            </a:br>
            <a:r>
              <a:rPr lang="en-US" sz="2800" b="0" i="1" dirty="0">
                <a:solidFill>
                  <a:schemeClr val="tx1">
                    <a:lumMod val="75000"/>
                    <a:lumOff val="25000"/>
                  </a:schemeClr>
                </a:solidFill>
                <a:latin typeface="+mj-lt"/>
                <a:cs typeface="Calibri" panose="020F0502020204030204" pitchFamily="34" charset="0"/>
              </a:rPr>
              <a:t>Prevention with Purpose</a:t>
            </a:r>
            <a:r>
              <a:rPr lang="en-US" sz="2800" b="0" dirty="0">
                <a:solidFill>
                  <a:schemeClr val="tx1">
                    <a:lumMod val="75000"/>
                    <a:lumOff val="25000"/>
                  </a:schemeClr>
                </a:solidFill>
                <a:latin typeface="+mj-lt"/>
                <a:cs typeface="Calibri" panose="020F0502020204030204" pitchFamily="34" charset="0"/>
              </a:rPr>
              <a:t> Supplemental Resources</a:t>
            </a:r>
          </a:p>
        </p:txBody>
      </p:sp>
      <p:sp>
        <p:nvSpPr>
          <p:cNvPr id="7" name="TextBox 6"/>
          <p:cNvSpPr txBox="1"/>
          <p:nvPr/>
        </p:nvSpPr>
        <p:spPr>
          <a:xfrm>
            <a:off x="2210101" y="6019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937813" y="4495800"/>
            <a:ext cx="182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2"/>
          <p:cNvSpPr>
            <a:spLocks noChangeArrowheads="1"/>
          </p:cNvSpPr>
          <p:nvPr/>
        </p:nvSpPr>
        <p:spPr bwMode="auto">
          <a:xfrm>
            <a:off x="1524174" y="-13661026"/>
            <a:ext cx="144289" cy="27322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220" tIns="26737776" rIns="4761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3"/>
          <p:cNvSpPr>
            <a:spLocks noChangeArrowheads="1"/>
          </p:cNvSpPr>
          <p:nvPr/>
        </p:nvSpPr>
        <p:spPr bwMode="auto">
          <a:xfrm>
            <a:off x="1676700" y="-13508626"/>
            <a:ext cx="144289" cy="27322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220" tIns="26737776" rIns="4761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B7D7E7F-BFDE-47E7-9973-698C2C9039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3" y="1710231"/>
            <a:ext cx="2329568" cy="1444332"/>
          </a:xfrm>
          <a:prstGeom prst="rect">
            <a:avLst/>
          </a:prstGeom>
        </p:spPr>
      </p:pic>
      <p:pic>
        <p:nvPicPr>
          <p:cNvPr id="8" name="Picture 7">
            <a:extLst>
              <a:ext uri="{FF2B5EF4-FFF2-40B4-BE49-F238E27FC236}">
                <a16:creationId xmlns:a16="http://schemas.microsoft.com/office/drawing/2014/main" id="{75D8179D-875C-485E-B495-017E8C73ED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1797" y="1654667"/>
            <a:ext cx="2514600" cy="1555459"/>
          </a:xfrm>
          <a:prstGeom prst="rect">
            <a:avLst/>
          </a:prstGeom>
        </p:spPr>
      </p:pic>
      <p:pic>
        <p:nvPicPr>
          <p:cNvPr id="13" name="Picture 12">
            <a:extLst>
              <a:ext uri="{FF2B5EF4-FFF2-40B4-BE49-F238E27FC236}">
                <a16:creationId xmlns:a16="http://schemas.microsoft.com/office/drawing/2014/main" id="{EE54BA92-5A23-48AC-B28D-D344F9E5AB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4244" y="1681193"/>
            <a:ext cx="2514600" cy="1559052"/>
          </a:xfrm>
          <a:prstGeom prst="rect">
            <a:avLst/>
          </a:prstGeom>
        </p:spPr>
      </p:pic>
      <p:pic>
        <p:nvPicPr>
          <p:cNvPr id="15" name="Picture 14">
            <a:extLst>
              <a:ext uri="{FF2B5EF4-FFF2-40B4-BE49-F238E27FC236}">
                <a16:creationId xmlns:a16="http://schemas.microsoft.com/office/drawing/2014/main" id="{6CB46CAD-3987-4B1D-8E4A-661277EA8A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4022" y="1594050"/>
            <a:ext cx="2654418" cy="1641947"/>
          </a:xfrm>
          <a:prstGeom prst="rect">
            <a:avLst/>
          </a:prstGeom>
        </p:spPr>
      </p:pic>
      <p:pic>
        <p:nvPicPr>
          <p:cNvPr id="17" name="Picture 16">
            <a:extLst>
              <a:ext uri="{FF2B5EF4-FFF2-40B4-BE49-F238E27FC236}">
                <a16:creationId xmlns:a16="http://schemas.microsoft.com/office/drawing/2014/main" id="{1827D324-8797-422B-B102-EFD915834A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232" y="3559081"/>
            <a:ext cx="2463554" cy="1523884"/>
          </a:xfrm>
          <a:prstGeom prst="rect">
            <a:avLst/>
          </a:prstGeom>
        </p:spPr>
      </p:pic>
      <p:pic>
        <p:nvPicPr>
          <p:cNvPr id="19" name="Picture 18">
            <a:extLst>
              <a:ext uri="{FF2B5EF4-FFF2-40B4-BE49-F238E27FC236}">
                <a16:creationId xmlns:a16="http://schemas.microsoft.com/office/drawing/2014/main" id="{1F7E5D5F-38F4-424A-A256-BFF4F019FC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64022" y="3523912"/>
            <a:ext cx="2615582" cy="1629134"/>
          </a:xfrm>
          <a:prstGeom prst="rect">
            <a:avLst/>
          </a:prstGeom>
        </p:spPr>
      </p:pic>
      <p:pic>
        <p:nvPicPr>
          <p:cNvPr id="21" name="Picture 20">
            <a:extLst>
              <a:ext uri="{FF2B5EF4-FFF2-40B4-BE49-F238E27FC236}">
                <a16:creationId xmlns:a16="http://schemas.microsoft.com/office/drawing/2014/main" id="{27F49729-0E3F-4631-ACAE-4AED3C31B7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33018" y="3559081"/>
            <a:ext cx="2576849" cy="1593965"/>
          </a:xfrm>
          <a:prstGeom prst="rect">
            <a:avLst/>
          </a:prstGeom>
        </p:spPr>
      </p:pic>
      <p:pic>
        <p:nvPicPr>
          <p:cNvPr id="23" name="Picture 22">
            <a:extLst>
              <a:ext uri="{FF2B5EF4-FFF2-40B4-BE49-F238E27FC236}">
                <a16:creationId xmlns:a16="http://schemas.microsoft.com/office/drawing/2014/main" id="{22BFC2DE-78CA-4A1D-A20B-8780FE6892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52540" y="3570804"/>
            <a:ext cx="2514600" cy="1559052"/>
          </a:xfrm>
          <a:prstGeom prst="rect">
            <a:avLst/>
          </a:prstGeom>
        </p:spPr>
      </p:pic>
      <p:pic>
        <p:nvPicPr>
          <p:cNvPr id="25" name="Picture 24">
            <a:extLst>
              <a:ext uri="{FF2B5EF4-FFF2-40B4-BE49-F238E27FC236}">
                <a16:creationId xmlns:a16="http://schemas.microsoft.com/office/drawing/2014/main" id="{AA2B6430-2ADC-4770-932B-558D76B9F8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46286" y="5265001"/>
            <a:ext cx="2463554" cy="1527403"/>
          </a:xfrm>
          <a:prstGeom prst="rect">
            <a:avLst/>
          </a:prstGeom>
        </p:spPr>
      </p:pic>
      <p:pic>
        <p:nvPicPr>
          <p:cNvPr id="27" name="Picture 26">
            <a:extLst>
              <a:ext uri="{FF2B5EF4-FFF2-40B4-BE49-F238E27FC236}">
                <a16:creationId xmlns:a16="http://schemas.microsoft.com/office/drawing/2014/main" id="{85E3E6ED-66BE-44F0-8C3A-4B676BD91E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31952" y="5244078"/>
            <a:ext cx="2503067" cy="1548326"/>
          </a:xfrm>
          <a:prstGeom prst="rect">
            <a:avLst/>
          </a:prstGeom>
        </p:spPr>
      </p:pic>
      <p:pic>
        <p:nvPicPr>
          <p:cNvPr id="5" name="Picture 4">
            <a:extLst>
              <a:ext uri="{FF2B5EF4-FFF2-40B4-BE49-F238E27FC236}">
                <a16:creationId xmlns:a16="http://schemas.microsoft.com/office/drawing/2014/main" id="{2F00528E-0F22-4BBA-941D-FC80764A59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1544" y="5252778"/>
            <a:ext cx="2368656" cy="1539626"/>
          </a:xfrm>
          <a:prstGeom prst="rect">
            <a:avLst/>
          </a:prstGeom>
        </p:spPr>
      </p:pic>
    </p:spTree>
    <p:extLst>
      <p:ext uri="{BB962C8B-B14F-4D97-AF65-F5344CB8AC3E}">
        <p14:creationId xmlns:p14="http://schemas.microsoft.com/office/powerpoint/2010/main" val="1788400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121" y="381000"/>
            <a:ext cx="9424279" cy="1143000"/>
          </a:xfrm>
        </p:spPr>
        <p:txBody>
          <a:bodyPr>
            <a:noAutofit/>
          </a:bodyPr>
          <a:lstStyle/>
          <a:p>
            <a:pPr algn="ctr"/>
            <a:r>
              <a:rPr lang="en-US" sz="2800" dirty="0">
                <a:solidFill>
                  <a:schemeClr val="tx1">
                    <a:lumMod val="75000"/>
                    <a:lumOff val="25000"/>
                  </a:schemeClr>
                </a:solidFill>
                <a:latin typeface="+mj-lt"/>
                <a:cs typeface="Calibri" panose="020F0502020204030204" pitchFamily="34" charset="0"/>
              </a:rPr>
              <a:t>DEA’s Resources for Colleges and Universities</a:t>
            </a:r>
            <a:br>
              <a:rPr lang="en-US" sz="2800" dirty="0">
                <a:solidFill>
                  <a:schemeClr val="tx1">
                    <a:lumMod val="75000"/>
                    <a:lumOff val="25000"/>
                  </a:schemeClr>
                </a:solidFill>
                <a:latin typeface="+mj-lt"/>
                <a:cs typeface="Calibri" panose="020F0502020204030204" pitchFamily="34" charset="0"/>
              </a:rPr>
            </a:br>
            <a:r>
              <a:rPr lang="en-US" sz="2800" b="0" dirty="0">
                <a:solidFill>
                  <a:schemeClr val="tx1">
                    <a:lumMod val="75000"/>
                    <a:lumOff val="25000"/>
                  </a:schemeClr>
                </a:solidFill>
                <a:latin typeface="+mj-lt"/>
                <a:cs typeface="Calibri" panose="020F0502020204030204" pitchFamily="34" charset="0"/>
              </a:rPr>
              <a:t>Red Ribbon Week Campus Video PSA Contest</a:t>
            </a:r>
          </a:p>
        </p:txBody>
      </p:sp>
      <p:sp>
        <p:nvSpPr>
          <p:cNvPr id="7" name="TextBox 6"/>
          <p:cNvSpPr txBox="1"/>
          <p:nvPr/>
        </p:nvSpPr>
        <p:spPr>
          <a:xfrm>
            <a:off x="2210101" y="6019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937813" y="4495800"/>
            <a:ext cx="182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2"/>
          <p:cNvSpPr>
            <a:spLocks noChangeArrowheads="1"/>
          </p:cNvSpPr>
          <p:nvPr/>
        </p:nvSpPr>
        <p:spPr bwMode="auto">
          <a:xfrm>
            <a:off x="1524174" y="-13661026"/>
            <a:ext cx="144289" cy="27322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220" tIns="26737776" rIns="4761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3"/>
          <p:cNvSpPr>
            <a:spLocks noChangeArrowheads="1"/>
          </p:cNvSpPr>
          <p:nvPr/>
        </p:nvSpPr>
        <p:spPr bwMode="auto">
          <a:xfrm>
            <a:off x="1676700" y="-13508626"/>
            <a:ext cx="144289" cy="27322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220" tIns="26737776" rIns="4761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E56F910-11AC-4FCD-813E-62F25BF17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01" y="2362200"/>
            <a:ext cx="3048000" cy="30480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C896552F-4B52-4121-B546-26F0B3F12EC5}"/>
              </a:ext>
            </a:extLst>
          </p:cNvPr>
          <p:cNvPicPr>
            <a:picLocks noChangeAspect="1"/>
          </p:cNvPicPr>
          <p:nvPr/>
        </p:nvPicPr>
        <p:blipFill>
          <a:blip r:embed="rId4"/>
          <a:stretch>
            <a:fillRect/>
          </a:stretch>
        </p:blipFill>
        <p:spPr>
          <a:xfrm>
            <a:off x="4397813" y="1943100"/>
            <a:ext cx="6908800" cy="3886200"/>
          </a:xfrm>
          <a:prstGeom prst="rect">
            <a:avLst/>
          </a:prstGeom>
        </p:spPr>
      </p:pic>
    </p:spTree>
    <p:extLst>
      <p:ext uri="{BB962C8B-B14F-4D97-AF65-F5344CB8AC3E}">
        <p14:creationId xmlns:p14="http://schemas.microsoft.com/office/powerpoint/2010/main" val="163734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379" y="446479"/>
            <a:ext cx="6110115" cy="652071"/>
          </a:xfrm>
        </p:spPr>
        <p:txBody>
          <a:bodyPr>
            <a:normAutofit/>
          </a:bodyPr>
          <a:lstStyle/>
          <a:p>
            <a:pPr lvl="0">
              <a:lnSpc>
                <a:spcPts val="3200"/>
              </a:lnSpc>
              <a:spcBef>
                <a:spcPts val="0"/>
              </a:spcBef>
            </a:pPr>
            <a:r>
              <a:rPr lang="en-US" sz="28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Strategic Planning Guide</a:t>
            </a:r>
            <a:endParaRPr lang="en-IN" dirty="0"/>
          </a:p>
        </p:txBody>
      </p:sp>
      <p:sp>
        <p:nvSpPr>
          <p:cNvPr id="3" name="Content Placeholder 2"/>
          <p:cNvSpPr>
            <a:spLocks noGrp="1"/>
          </p:cNvSpPr>
          <p:nvPr>
            <p:ph idx="1"/>
          </p:nvPr>
        </p:nvSpPr>
        <p:spPr>
          <a:xfrm>
            <a:off x="1179320" y="3065521"/>
            <a:ext cx="5345112" cy="2039880"/>
          </a:xfrm>
        </p:spPr>
        <p:txBody>
          <a:bodyPr/>
          <a:lstStyle/>
          <a:p>
            <a:pPr>
              <a:lnSpc>
                <a:spcPct val="100000"/>
              </a:lnSpc>
              <a:spcBef>
                <a:spcPts val="0"/>
              </a:spcBef>
              <a:spcAft>
                <a:spcPts val="2000"/>
              </a:spcAft>
            </a:pPr>
            <a:r>
              <a:rPr lang="en-US" sz="2500" b="1" dirty="0">
                <a:solidFill>
                  <a:srgbClr val="003F59"/>
                </a:solidFill>
                <a:latin typeface="Calibri Light" panose="020F0302020204030204"/>
              </a:rPr>
              <a:t>Prevention </a:t>
            </a:r>
            <a:r>
              <a:rPr lang="en-US" sz="2500" dirty="0">
                <a:latin typeface="Calibri Light" panose="020F0302020204030204"/>
              </a:rPr>
              <a:t>needs to be </a:t>
            </a:r>
            <a:r>
              <a:rPr lang="en-US" sz="2500" b="1" dirty="0">
                <a:solidFill>
                  <a:srgbClr val="003F59"/>
                </a:solidFill>
                <a:latin typeface="Calibri Light" panose="020F0302020204030204"/>
              </a:rPr>
              <a:t>intentional.</a:t>
            </a:r>
          </a:p>
          <a:p>
            <a:pPr>
              <a:lnSpc>
                <a:spcPct val="100000"/>
              </a:lnSpc>
              <a:spcBef>
                <a:spcPts val="0"/>
              </a:spcBef>
              <a:spcAft>
                <a:spcPts val="2000"/>
              </a:spcAft>
            </a:pPr>
            <a:r>
              <a:rPr lang="en-US" sz="2500" dirty="0">
                <a:latin typeface="Calibri Light" panose="020F0302020204030204"/>
              </a:rPr>
              <a:t>It needs to be </a:t>
            </a:r>
            <a:r>
              <a:rPr lang="en-US" sz="2500" b="1" dirty="0">
                <a:solidFill>
                  <a:srgbClr val="003F59"/>
                </a:solidFill>
                <a:latin typeface="Calibri Light" panose="020F0302020204030204"/>
              </a:rPr>
              <a:t>purposeful.</a:t>
            </a:r>
            <a:r>
              <a:rPr lang="en-US" sz="2500" b="1" dirty="0">
                <a:latin typeface="Calibri Light" panose="020F0302020204030204"/>
              </a:rPr>
              <a:t> </a:t>
            </a:r>
          </a:p>
          <a:p>
            <a:pPr>
              <a:lnSpc>
                <a:spcPct val="100000"/>
              </a:lnSpc>
              <a:spcBef>
                <a:spcPts val="0"/>
              </a:spcBef>
              <a:spcAft>
                <a:spcPts val="2000"/>
              </a:spcAft>
            </a:pPr>
            <a:r>
              <a:rPr lang="en-US" sz="2500" dirty="0">
                <a:latin typeface="Calibri Light" panose="020F0302020204030204"/>
              </a:rPr>
              <a:t>It needs to be </a:t>
            </a:r>
            <a:r>
              <a:rPr lang="en-US" sz="2500" b="1" dirty="0">
                <a:solidFill>
                  <a:srgbClr val="003F59"/>
                </a:solidFill>
                <a:latin typeface="Calibri Light" panose="020F0302020204030204"/>
              </a:rPr>
              <a:t>strategic.</a:t>
            </a:r>
            <a:endParaRPr lang="en-US" sz="2500" b="1" dirty="0">
              <a:latin typeface="Calibri Light" panose="020F0302020204030204"/>
            </a:endParaRPr>
          </a:p>
        </p:txBody>
      </p:sp>
      <p:sp>
        <p:nvSpPr>
          <p:cNvPr id="7" name="Rectangle 6">
            <a:extLst>
              <a:ext uri="{FF2B5EF4-FFF2-40B4-BE49-F238E27FC236}">
                <a16:creationId xmlns:a16="http://schemas.microsoft.com/office/drawing/2014/main" id="{0D11FB69-D598-4E91-AC78-4CC442B2C4F1}"/>
              </a:ext>
            </a:extLst>
          </p:cNvPr>
          <p:cNvSpPr/>
          <p:nvPr/>
        </p:nvSpPr>
        <p:spPr>
          <a:xfrm>
            <a:off x="1153044" y="2057400"/>
            <a:ext cx="494295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3600" b="1" i="0" u="none" strike="noStrike" kern="1200" cap="none" spc="0" normalizeH="0" baseline="0" noProof="0" dirty="0">
                <a:ln>
                  <a:noFill/>
                </a:ln>
                <a:solidFill>
                  <a:srgbClr val="003F59"/>
                </a:solidFill>
                <a:effectLst/>
                <a:uLnTx/>
                <a:uFillTx/>
                <a:latin typeface="Calibri Light" panose="020F0302020204030204"/>
                <a:ea typeface="+mn-ea"/>
                <a:cs typeface="+mn-cs"/>
              </a:rPr>
              <a:t>Prevention </a:t>
            </a: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is not random.</a:t>
            </a:r>
          </a:p>
        </p:txBody>
      </p:sp>
      <p:pic>
        <p:nvPicPr>
          <p:cNvPr id="8" name="Picture 7">
            <a:extLst>
              <a:ext uri="{FF2B5EF4-FFF2-40B4-BE49-F238E27FC236}">
                <a16:creationId xmlns:a16="http://schemas.microsoft.com/office/drawing/2014/main" id="{0199F29D-1C3D-4EEC-B55F-D648EC52D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70" y="1104137"/>
            <a:ext cx="4101159" cy="5307384"/>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91626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304800"/>
            <a:ext cx="7086600" cy="990600"/>
          </a:xfrm>
        </p:spPr>
        <p:txBody>
          <a:bodyPr>
            <a:normAutofit/>
          </a:bodyPr>
          <a:lstStyle/>
          <a:p>
            <a:r>
              <a:rPr lang="en-US" sz="4800" dirty="0">
                <a:latin typeface="Calibri" panose="020F0502020204030204" pitchFamily="34" charset="0"/>
              </a:rPr>
              <a:t>Contact Information</a:t>
            </a:r>
          </a:p>
        </p:txBody>
      </p:sp>
      <p:sp>
        <p:nvSpPr>
          <p:cNvPr id="3" name="Content Placeholder 2"/>
          <p:cNvSpPr>
            <a:spLocks noGrp="1"/>
          </p:cNvSpPr>
          <p:nvPr>
            <p:ph idx="1"/>
          </p:nvPr>
        </p:nvSpPr>
        <p:spPr>
          <a:xfrm>
            <a:off x="1143000" y="1600200"/>
            <a:ext cx="9753600" cy="3962400"/>
          </a:xfrm>
        </p:spPr>
        <p:txBody>
          <a:bodyPr>
            <a:normAutofit/>
          </a:bodyPr>
          <a:lstStyle/>
          <a:p>
            <a:pPr>
              <a:spcBef>
                <a:spcPts val="0"/>
              </a:spcBef>
            </a:pPr>
            <a:r>
              <a:rPr lang="en-US" sz="3600" b="0" dirty="0">
                <a:solidFill>
                  <a:schemeClr val="tx1"/>
                </a:solidFill>
                <a:latin typeface="Calibri" panose="020F0502020204030204" pitchFamily="34" charset="0"/>
              </a:rPr>
              <a:t>Rich Lucey - </a:t>
            </a:r>
            <a:r>
              <a:rPr lang="en-US" sz="3600" b="0" dirty="0">
                <a:latin typeface="Calibri" panose="020F0502020204030204" pitchFamily="34" charset="0"/>
                <a:hlinkClick r:id="rId3"/>
              </a:rPr>
              <a:t>richard.lucey@dea.gov</a:t>
            </a:r>
            <a:endParaRPr lang="en-US" sz="3600" b="0" dirty="0">
              <a:latin typeface="Calibri" panose="020F0502020204030204" pitchFamily="34" charset="0"/>
            </a:endParaRPr>
          </a:p>
          <a:p>
            <a:pPr>
              <a:spcBef>
                <a:spcPts val="0"/>
              </a:spcBef>
            </a:pPr>
            <a:endParaRPr lang="en-US" sz="3600" dirty="0">
              <a:latin typeface="Calibri" panose="020F0502020204030204" pitchFamily="34" charset="0"/>
            </a:endParaRPr>
          </a:p>
          <a:p>
            <a:pPr>
              <a:spcBef>
                <a:spcPts val="0"/>
              </a:spcBef>
            </a:pPr>
            <a:r>
              <a:rPr lang="en-US" sz="3600" b="0" dirty="0">
                <a:latin typeface="Calibri" panose="020F0502020204030204" pitchFamily="34" charset="0"/>
              </a:rPr>
              <a:t>Allison Smith, Ph.D. - </a:t>
            </a:r>
            <a:r>
              <a:rPr lang="en-US" sz="3600" dirty="0">
                <a:latin typeface="Calibri" pitchFamily="34" charset="0"/>
                <a:cs typeface="Calibri" pitchFamily="34" charset="0"/>
                <a:hlinkClick r:id="rId4"/>
              </a:rPr>
              <a:t>allison.smith@laregents.edu</a:t>
            </a:r>
            <a:endParaRPr lang="en-US" sz="3600" dirty="0">
              <a:latin typeface="Calibri" pitchFamily="34" charset="0"/>
              <a:cs typeface="Calibri" pitchFamily="34" charset="0"/>
            </a:endParaRPr>
          </a:p>
        </p:txBody>
      </p:sp>
    </p:spTree>
    <p:extLst>
      <p:ext uri="{BB962C8B-B14F-4D97-AF65-F5344CB8AC3E}">
        <p14:creationId xmlns:p14="http://schemas.microsoft.com/office/powerpoint/2010/main" val="2128974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3BDF31-E806-4F08-B0A8-8D85C2C4C4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22698" y="1190238"/>
            <a:ext cx="6035052" cy="5282195"/>
          </a:xfrm>
          <a:prstGeom prst="rect">
            <a:avLst/>
          </a:prstGeom>
        </p:spPr>
      </p:pic>
      <p:sp>
        <p:nvSpPr>
          <p:cNvPr id="4" name="Rectangle 3">
            <a:extLst>
              <a:ext uri="{FF2B5EF4-FFF2-40B4-BE49-F238E27FC236}">
                <a16:creationId xmlns:a16="http://schemas.microsoft.com/office/drawing/2014/main" id="{D4736524-6DF5-4DC1-B3AC-C7D900882120}"/>
              </a:ext>
            </a:extLst>
          </p:cNvPr>
          <p:cNvSpPr/>
          <p:nvPr/>
        </p:nvSpPr>
        <p:spPr>
          <a:xfrm>
            <a:off x="8382000" y="4648200"/>
            <a:ext cx="3276600"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Late-breaking news: In 2023, high-intensity drinking was 5.1%.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Source: 2024 MTF Study</a:t>
            </a:r>
          </a:p>
        </p:txBody>
      </p:sp>
    </p:spTree>
    <p:extLst>
      <p:ext uri="{BB962C8B-B14F-4D97-AF65-F5344CB8AC3E}">
        <p14:creationId xmlns:p14="http://schemas.microsoft.com/office/powerpoint/2010/main" val="82911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019301" y="381000"/>
            <a:ext cx="8003822" cy="1752600"/>
          </a:xfrm>
          <a:prstGeom prst="rect">
            <a:avLst/>
          </a:prstGeom>
          <a:noFill/>
          <a:ln w="9525">
            <a:noFill/>
            <a:miter lim="800000"/>
            <a:headEnd/>
            <a:tailEnd/>
          </a:ln>
        </p:spPr>
        <p:txBody>
          <a:bodyPr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Calibri" pitchFamily="34" charset="0"/>
                <a:ea typeface="+mn-ea"/>
                <a:cs typeface="Arial" charset="0"/>
              </a:rPr>
              <a:t>Alcohol-related risk factors for suicide (</a:t>
            </a:r>
            <a:r>
              <a:rPr kumimoji="0" lang="en-US" sz="3600" b="1" i="0" u="none" strike="noStrike" kern="1200" cap="none" spc="0" normalizeH="0" baseline="0" noProof="0" dirty="0" err="1">
                <a:ln>
                  <a:noFill/>
                </a:ln>
                <a:solidFill>
                  <a:srgbClr val="7030A0"/>
                </a:solidFill>
                <a:effectLst/>
                <a:uLnTx/>
                <a:uFillTx/>
                <a:latin typeface="Calibri" pitchFamily="34" charset="0"/>
                <a:ea typeface="+mn-ea"/>
                <a:cs typeface="Arial" charset="0"/>
              </a:rPr>
              <a:t>Hufford</a:t>
            </a:r>
            <a:r>
              <a:rPr kumimoji="0" lang="en-US" sz="3600" b="1" i="0" u="none" strike="noStrike" kern="1200" cap="none" spc="0" normalizeH="0" baseline="0" noProof="0" dirty="0">
                <a:ln>
                  <a:noFill/>
                </a:ln>
                <a:solidFill>
                  <a:srgbClr val="7030A0"/>
                </a:solidFill>
                <a:effectLst/>
                <a:uLnTx/>
                <a:uFillTx/>
                <a:latin typeface="Calibri" pitchFamily="34" charset="0"/>
                <a:ea typeface="+mn-ea"/>
                <a:cs typeface="Arial" charset="0"/>
              </a:rPr>
              <a:t>, 2001)</a:t>
            </a:r>
            <a:endParaRPr kumimoji="0" lang="en-US" sz="3600" b="0" i="0" u="none" strike="noStrike" kern="1200" cap="none" spc="0" normalizeH="0" baseline="0" noProof="0" dirty="0">
              <a:ln>
                <a:noFill/>
              </a:ln>
              <a:solidFill>
                <a:srgbClr val="7030A0"/>
              </a:solidFill>
              <a:effectLst/>
              <a:uLnTx/>
              <a:uFillTx/>
              <a:latin typeface="Calibri" pitchFamily="34" charset="0"/>
              <a:ea typeface="+mn-ea"/>
              <a:cs typeface="Arial" charset="0"/>
            </a:endParaRPr>
          </a:p>
        </p:txBody>
      </p:sp>
      <p:sp>
        <p:nvSpPr>
          <p:cNvPr id="7" name="Rectangle 3"/>
          <p:cNvSpPr txBox="1">
            <a:spLocks noChangeArrowheads="1"/>
          </p:cNvSpPr>
          <p:nvPr/>
        </p:nvSpPr>
        <p:spPr bwMode="auto">
          <a:xfrm>
            <a:off x="1143000" y="1905000"/>
            <a:ext cx="9906000" cy="44958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3200" b="1" i="0" u="none" strike="noStrike" kern="1200" cap="none" spc="0" normalizeH="0" baseline="0" noProof="0" dirty="0">
                <a:ln>
                  <a:noFill/>
                </a:ln>
                <a:solidFill>
                  <a:srgbClr val="000066"/>
                </a:solidFill>
                <a:effectLst/>
                <a:uLnTx/>
                <a:uFillTx/>
                <a:latin typeface="Calibri" pitchFamily="34" charset="0"/>
                <a:ea typeface="+mn-ea"/>
                <a:cs typeface="Arial" charset="0"/>
              </a:rPr>
              <a:t> Proximal risk factors</a:t>
            </a:r>
            <a:endParaRPr kumimoji="0" lang="en-US" sz="3200" b="1" i="0" u="none" strike="noStrike" kern="1200" cap="none" spc="0" normalizeH="0" baseline="0" noProof="0" dirty="0">
              <a:ln>
                <a:noFill/>
              </a:ln>
              <a:solidFill>
                <a:srgbClr val="438086"/>
              </a:solidFill>
              <a:effectLst/>
              <a:uLnTx/>
              <a:uFillTx/>
              <a:latin typeface="Calibri" pitchFamily="34" charset="0"/>
              <a:ea typeface="+mn-ea"/>
              <a:cs typeface="Arial" charset="0"/>
            </a:endParaRPr>
          </a:p>
          <a:p>
            <a:pPr marL="457200" marR="0" lvl="1" indent="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800" b="1" i="0" u="none" strike="noStrike" kern="1200" cap="none" spc="0" normalizeH="0" baseline="0" noProof="0" dirty="0">
                <a:ln>
                  <a:noFill/>
                </a:ln>
                <a:solidFill>
                  <a:srgbClr val="438086"/>
                </a:solidFill>
                <a:effectLst/>
                <a:uLnTx/>
                <a:uFillTx/>
                <a:latin typeface="Calibri" pitchFamily="34" charset="0"/>
                <a:ea typeface="+mn-ea"/>
                <a:cs typeface="Arial" charset="0"/>
              </a:rPr>
              <a:t> Suicidal behavior during alcohol intoxication</a:t>
            </a:r>
            <a:endParaRPr kumimoji="0" lang="en-US" sz="2400" b="1" i="0" u="none" strike="noStrike" kern="1200" cap="none" spc="0" normalizeH="0" baseline="0" noProof="0" dirty="0">
              <a:ln>
                <a:noFill/>
              </a:ln>
              <a:solidFill>
                <a:srgbClr val="7030A0"/>
              </a:solidFill>
              <a:effectLst/>
              <a:uLnTx/>
              <a:uFillTx/>
              <a:latin typeface="Calibri" pitchFamily="34" charset="0"/>
              <a:ea typeface="+mn-ea"/>
              <a:cs typeface="Arial" charset="0"/>
            </a:endParaRPr>
          </a:p>
          <a:p>
            <a:pPr marL="914400" marR="0" lvl="2" indent="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1" i="0" u="none" strike="noStrike" kern="1200" cap="none" spc="0" normalizeH="0" baseline="0" noProof="0" dirty="0">
                <a:ln>
                  <a:noFill/>
                </a:ln>
                <a:solidFill>
                  <a:srgbClr val="7030A0"/>
                </a:solidFill>
                <a:effectLst/>
                <a:uLnTx/>
                <a:uFillTx/>
                <a:latin typeface="Calibri" pitchFamily="34" charset="0"/>
                <a:ea typeface="+mn-ea"/>
                <a:cs typeface="Arial" charset="0"/>
              </a:rPr>
              <a:t> Looking at odds ratios, Borges &amp; Rosovsky (1996) showed consumption of over 10 standard drinks increases risk for suicide attempts </a:t>
            </a:r>
            <a:r>
              <a:rPr kumimoji="0" lang="en-US" sz="2400" b="1" i="1" u="sng" strike="noStrike" kern="1200" cap="none" spc="0" normalizeH="0" baseline="0" noProof="0" dirty="0">
                <a:ln>
                  <a:noFill/>
                </a:ln>
                <a:solidFill>
                  <a:srgbClr val="7030A0"/>
                </a:solidFill>
                <a:effectLst/>
                <a:uLnTx/>
                <a:uFillTx/>
                <a:latin typeface="Calibri" pitchFamily="34" charset="0"/>
                <a:ea typeface="+mn-ea"/>
                <a:cs typeface="Arial" charset="0"/>
              </a:rPr>
              <a:t>90 times</a:t>
            </a:r>
            <a:r>
              <a:rPr kumimoji="0" lang="en-US" sz="2400" b="1" i="0" u="none" strike="noStrike" kern="1200" cap="none" spc="0" normalizeH="0" baseline="0" noProof="0" dirty="0">
                <a:ln>
                  <a:noFill/>
                </a:ln>
                <a:solidFill>
                  <a:srgbClr val="7030A0"/>
                </a:solidFill>
                <a:effectLst/>
                <a:uLnTx/>
                <a:uFillTx/>
                <a:latin typeface="Calibri" pitchFamily="34" charset="0"/>
                <a:ea typeface="+mn-ea"/>
                <a:cs typeface="Arial" charset="0"/>
              </a:rPr>
              <a:t> in comparison to abstinence</a:t>
            </a:r>
          </a:p>
        </p:txBody>
      </p:sp>
      <p:pic>
        <p:nvPicPr>
          <p:cNvPr id="4098" name="Picture 2" descr="http://newlifehouse.com/wp-content/uploads/2014/05/alcoholsho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4152900"/>
            <a:ext cx="2384600" cy="1584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56A068-8805-43ED-AEDD-07FE6D976FE3}"/>
              </a:ext>
            </a:extLst>
          </p:cNvPr>
          <p:cNvSpPr txBox="1"/>
          <p:nvPr/>
        </p:nvSpPr>
        <p:spPr>
          <a:xfrm>
            <a:off x="1143000" y="4945117"/>
            <a:ext cx="54069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Slide courtesy of Jason Kilmer, University of Washington</a:t>
            </a:r>
          </a:p>
        </p:txBody>
      </p:sp>
    </p:spTree>
    <p:extLst>
      <p:ext uri="{BB962C8B-B14F-4D97-AF65-F5344CB8AC3E}">
        <p14:creationId xmlns:p14="http://schemas.microsoft.com/office/powerpoint/2010/main" val="48086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D0D063-F5AF-45B4-8AD6-924886C188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22698" y="1190238"/>
            <a:ext cx="6035052" cy="5282195"/>
          </a:xfrm>
          <a:prstGeom prst="rect">
            <a:avLst/>
          </a:prstGeom>
        </p:spPr>
      </p:pic>
      <p:sp>
        <p:nvSpPr>
          <p:cNvPr id="4" name="Rectangle 3">
            <a:extLst>
              <a:ext uri="{FF2B5EF4-FFF2-40B4-BE49-F238E27FC236}">
                <a16:creationId xmlns:a16="http://schemas.microsoft.com/office/drawing/2014/main" id="{11500027-633F-464A-A45C-FADEBFB4744C}"/>
              </a:ext>
            </a:extLst>
          </p:cNvPr>
          <p:cNvSpPr/>
          <p:nvPr/>
        </p:nvSpPr>
        <p:spPr>
          <a:xfrm>
            <a:off x="8382000" y="4648200"/>
            <a:ext cx="3276600"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Late-breaking news: In 2023, current cannabis use was 26.1%.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Source: 2024 MTF Study</a:t>
            </a:r>
          </a:p>
        </p:txBody>
      </p:sp>
    </p:spTree>
    <p:extLst>
      <p:ext uri="{BB962C8B-B14F-4D97-AF65-F5344CB8AC3E}">
        <p14:creationId xmlns:p14="http://schemas.microsoft.com/office/powerpoint/2010/main" val="72526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273200-4E5A-4A1B-8D9B-26A4DA1AE6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22698" y="1190238"/>
            <a:ext cx="6035052" cy="5282195"/>
          </a:xfrm>
          <a:prstGeom prst="rect">
            <a:avLst/>
          </a:prstGeom>
        </p:spPr>
      </p:pic>
      <p:sp>
        <p:nvSpPr>
          <p:cNvPr id="7" name="Rectangle 6">
            <a:extLst>
              <a:ext uri="{FF2B5EF4-FFF2-40B4-BE49-F238E27FC236}">
                <a16:creationId xmlns:a16="http://schemas.microsoft.com/office/drawing/2014/main" id="{AFBBCC26-5EA5-4725-B7B7-D9D69ABB1075}"/>
              </a:ext>
            </a:extLst>
          </p:cNvPr>
          <p:cNvSpPr/>
          <p:nvPr/>
        </p:nvSpPr>
        <p:spPr>
          <a:xfrm>
            <a:off x="8382000" y="4648200"/>
            <a:ext cx="3276600" cy="19082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Late-breaking news: In 2023, current cannabis use among males was 26.7% and among females was 25.6%.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Source: 2024 MTF Study</a:t>
            </a:r>
          </a:p>
        </p:txBody>
      </p:sp>
    </p:spTree>
    <p:extLst>
      <p:ext uri="{BB962C8B-B14F-4D97-AF65-F5344CB8AC3E}">
        <p14:creationId xmlns:p14="http://schemas.microsoft.com/office/powerpoint/2010/main" val="267292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4FBCBF-BF52-48AB-80AE-D51FC90F77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22698" y="1190238"/>
            <a:ext cx="6035052" cy="5282195"/>
          </a:xfrm>
          <a:prstGeom prst="rect">
            <a:avLst/>
          </a:prstGeom>
        </p:spPr>
      </p:pic>
      <p:sp>
        <p:nvSpPr>
          <p:cNvPr id="6" name="Rectangle 5">
            <a:extLst>
              <a:ext uri="{FF2B5EF4-FFF2-40B4-BE49-F238E27FC236}">
                <a16:creationId xmlns:a16="http://schemas.microsoft.com/office/drawing/2014/main" id="{C63D25C7-75D6-4ED5-8BED-5F0952162E8F}"/>
              </a:ext>
            </a:extLst>
          </p:cNvPr>
          <p:cNvSpPr/>
          <p:nvPr/>
        </p:nvSpPr>
        <p:spPr>
          <a:xfrm>
            <a:off x="8382000" y="4648200"/>
            <a:ext cx="3276600" cy="19082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Late-breaking news: In 2023, current nicotine vaping was 18% (college) vs. 28.8% (noncollege).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Source: 2024 MTF Study</a:t>
            </a:r>
          </a:p>
        </p:txBody>
      </p:sp>
    </p:spTree>
    <p:extLst>
      <p:ext uri="{BB962C8B-B14F-4D97-AF65-F5344CB8AC3E}">
        <p14:creationId xmlns:p14="http://schemas.microsoft.com/office/powerpoint/2010/main" val="280177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13A12E-A6F7-4DFF-998F-15D1974144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22698" y="1190238"/>
            <a:ext cx="6035052" cy="5282195"/>
          </a:xfrm>
          <a:prstGeom prst="rect">
            <a:avLst/>
          </a:prstGeom>
        </p:spPr>
      </p:pic>
      <p:sp>
        <p:nvSpPr>
          <p:cNvPr id="6" name="Rectangle 5">
            <a:extLst>
              <a:ext uri="{FF2B5EF4-FFF2-40B4-BE49-F238E27FC236}">
                <a16:creationId xmlns:a16="http://schemas.microsoft.com/office/drawing/2014/main" id="{F4EB74A3-DE37-4F67-A4EA-B7ADD7643C53}"/>
              </a:ext>
            </a:extLst>
          </p:cNvPr>
          <p:cNvSpPr/>
          <p:nvPr/>
        </p:nvSpPr>
        <p:spPr>
          <a:xfrm>
            <a:off x="8382000" y="4648200"/>
            <a:ext cx="3276600" cy="19082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Late-breaking news: In 2023, current cannabis vaping was 14.2% (college) vs. 19.6% (noncollege).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Source: 2024 MTF Study</a:t>
            </a:r>
          </a:p>
        </p:txBody>
      </p:sp>
    </p:spTree>
    <p:extLst>
      <p:ext uri="{BB962C8B-B14F-4D97-AF65-F5344CB8AC3E}">
        <p14:creationId xmlns:p14="http://schemas.microsoft.com/office/powerpoint/2010/main" val="195253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_rels/theme12.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8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ue Horizontal">
  <a:themeElements>
    <a:clrScheme name="DEA Community Outreach 2021 1">
      <a:dk1>
        <a:srgbClr val="042B4C"/>
      </a:dk1>
      <a:lt1>
        <a:srgbClr val="FFFFFF"/>
      </a:lt1>
      <a:dk2>
        <a:srgbClr val="696969"/>
      </a:dk2>
      <a:lt2>
        <a:srgbClr val="E6E6E6"/>
      </a:lt2>
      <a:accent1>
        <a:srgbClr val="042B4C"/>
      </a:accent1>
      <a:accent2>
        <a:srgbClr val="5AAC41"/>
      </a:accent2>
      <a:accent3>
        <a:srgbClr val="00A1E5"/>
      </a:accent3>
      <a:accent4>
        <a:srgbClr val="744142"/>
      </a:accent4>
      <a:accent5>
        <a:srgbClr val="696969"/>
      </a:accent5>
      <a:accent6>
        <a:srgbClr val="E6E6E6"/>
      </a:accent6>
      <a:hlink>
        <a:srgbClr val="005EA2"/>
      </a:hlink>
      <a:folHlink>
        <a:srgbClr val="00A1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6.xml><?xml version="1.0" encoding="utf-8"?>
<a:theme xmlns:a="http://schemas.openxmlformats.org/drawingml/2006/main" name="Dark Blue Horizontal">
  <a:themeElements>
    <a:clrScheme name="DEA Community Outreach 2021 1">
      <a:dk1>
        <a:srgbClr val="042B4C"/>
      </a:dk1>
      <a:lt1>
        <a:srgbClr val="FFFFFF"/>
      </a:lt1>
      <a:dk2>
        <a:srgbClr val="696969"/>
      </a:dk2>
      <a:lt2>
        <a:srgbClr val="E6E6E6"/>
      </a:lt2>
      <a:accent1>
        <a:srgbClr val="042B4C"/>
      </a:accent1>
      <a:accent2>
        <a:srgbClr val="5AAC41"/>
      </a:accent2>
      <a:accent3>
        <a:srgbClr val="00A1E5"/>
      </a:accent3>
      <a:accent4>
        <a:srgbClr val="744142"/>
      </a:accent4>
      <a:accent5>
        <a:srgbClr val="696969"/>
      </a:accent5>
      <a:accent6>
        <a:srgbClr val="E6E6E6"/>
      </a:accent6>
      <a:hlink>
        <a:srgbClr val="005EA2"/>
      </a:hlink>
      <a:folHlink>
        <a:srgbClr val="00A1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7.xml><?xml version="1.0" encoding="utf-8"?>
<a:theme xmlns:a="http://schemas.openxmlformats.org/drawingml/2006/main" name="1_Blue Horizontal">
  <a:themeElements>
    <a:clrScheme name="DEA Community Outreach 2021 1">
      <a:dk1>
        <a:srgbClr val="042B4C"/>
      </a:dk1>
      <a:lt1>
        <a:srgbClr val="FFFFFF"/>
      </a:lt1>
      <a:dk2>
        <a:srgbClr val="696969"/>
      </a:dk2>
      <a:lt2>
        <a:srgbClr val="E6E6E6"/>
      </a:lt2>
      <a:accent1>
        <a:srgbClr val="042B4C"/>
      </a:accent1>
      <a:accent2>
        <a:srgbClr val="5AAC41"/>
      </a:accent2>
      <a:accent3>
        <a:srgbClr val="00A1E5"/>
      </a:accent3>
      <a:accent4>
        <a:srgbClr val="744142"/>
      </a:accent4>
      <a:accent5>
        <a:srgbClr val="696969"/>
      </a:accent5>
      <a:accent6>
        <a:srgbClr val="E6E6E6"/>
      </a:accent6>
      <a:hlink>
        <a:srgbClr val="005EA2"/>
      </a:hlink>
      <a:folHlink>
        <a:srgbClr val="00A1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8.xml><?xml version="1.0" encoding="utf-8"?>
<a:theme xmlns:a="http://schemas.openxmlformats.org/drawingml/2006/main" name="Gray OPCK Horizontal">
  <a:themeElements>
    <a:clrScheme name="DEA OPCK 2022">
      <a:dk1>
        <a:srgbClr val="000000"/>
      </a:dk1>
      <a:lt1>
        <a:srgbClr val="FFFFFF"/>
      </a:lt1>
      <a:dk2>
        <a:srgbClr val="626569"/>
      </a:dk2>
      <a:lt2>
        <a:srgbClr val="E6E6E6"/>
      </a:lt2>
      <a:accent1>
        <a:srgbClr val="00000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9.xml><?xml version="1.0" encoding="utf-8"?>
<a:theme xmlns:a="http://schemas.openxmlformats.org/drawingml/2006/main" name="2_Blue Horizontal">
  <a:themeElements>
    <a:clrScheme name="DEA Community Outreach 2021 1">
      <a:dk1>
        <a:srgbClr val="042B4C"/>
      </a:dk1>
      <a:lt1>
        <a:srgbClr val="FFFFFF"/>
      </a:lt1>
      <a:dk2>
        <a:srgbClr val="696969"/>
      </a:dk2>
      <a:lt2>
        <a:srgbClr val="E6E6E6"/>
      </a:lt2>
      <a:accent1>
        <a:srgbClr val="042B4C"/>
      </a:accent1>
      <a:accent2>
        <a:srgbClr val="5AAC41"/>
      </a:accent2>
      <a:accent3>
        <a:srgbClr val="00A1E5"/>
      </a:accent3>
      <a:accent4>
        <a:srgbClr val="744142"/>
      </a:accent4>
      <a:accent5>
        <a:srgbClr val="696969"/>
      </a:accent5>
      <a:accent6>
        <a:srgbClr val="E6E6E6"/>
      </a:accent6>
      <a:hlink>
        <a:srgbClr val="005EA2"/>
      </a:hlink>
      <a:folHlink>
        <a:srgbClr val="00A1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3F341FA1D27C49941FCBF59239CD26" ma:contentTypeVersion="11" ma:contentTypeDescription="Create a new document." ma:contentTypeScope="" ma:versionID="63cb8a2001c5f8346bfab24591c82469">
  <xsd:schema xmlns:xsd="http://www.w3.org/2001/XMLSchema" xmlns:xs="http://www.w3.org/2001/XMLSchema" xmlns:p="http://schemas.microsoft.com/office/2006/metadata/properties" xmlns:ns3="3d623b13-e270-4686-b7b8-24e808f2942b" targetNamespace="http://schemas.microsoft.com/office/2006/metadata/properties" ma:root="true" ma:fieldsID="1563d33d9817ae82b84b0c4bb32b0673" ns3:_="">
    <xsd:import namespace="3d623b13-e270-4686-b7b8-24e808f2942b"/>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623b13-e270-4686-b7b8-24e808f294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52FA01-625A-44F8-A972-5DE2EEF1C36E}">
  <ds:schemaRefs>
    <ds:schemaRef ds:uri="http://purl.org/dc/terms/"/>
    <ds:schemaRef ds:uri="http://purl.org/dc/dcmitype/"/>
    <ds:schemaRef ds:uri="http://schemas.microsoft.com/office/2006/documentManagement/types"/>
    <ds:schemaRef ds:uri="http://purl.org/dc/elements/1.1/"/>
    <ds:schemaRef ds:uri="3d623b13-e270-4686-b7b8-24e808f2942b"/>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F3040B31-8147-4C5C-8D02-96DA33D10E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623b13-e270-4686-b7b8-24e808f294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65AB96-2ADD-48AC-A1D3-F2CFA611CA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6633</TotalTime>
  <Words>4289</Words>
  <Application>Microsoft Office PowerPoint</Application>
  <PresentationFormat>Widescreen</PresentationFormat>
  <Paragraphs>374</Paragraphs>
  <Slides>38</Slides>
  <Notes>38</Notes>
  <HiddenSlides>0</HiddenSlides>
  <MMClips>0</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38</vt:i4>
      </vt:variant>
    </vt:vector>
  </HeadingPairs>
  <TitlesOfParts>
    <vt:vector size="65" baseType="lpstr">
      <vt:lpstr>ＭＳ Ｐゴシック</vt:lpstr>
      <vt:lpstr>Arial</vt:lpstr>
      <vt:lpstr>Calibri</vt:lpstr>
      <vt:lpstr>Calibri Light</vt:lpstr>
      <vt:lpstr>Calisto MT</vt:lpstr>
      <vt:lpstr>Garamond</vt:lpstr>
      <vt:lpstr>Georgia</vt:lpstr>
      <vt:lpstr>Merriweather</vt:lpstr>
      <vt:lpstr>Public Sans</vt:lpstr>
      <vt:lpstr>Public Sans Medium</vt:lpstr>
      <vt:lpstr>Symbol</vt:lpstr>
      <vt:lpstr>Times New Roman</vt:lpstr>
      <vt:lpstr>Trebuchet MS</vt:lpstr>
      <vt:lpstr>Wingdings</vt:lpstr>
      <vt:lpstr>Wingdings 2</vt:lpstr>
      <vt:lpstr>5_Office Theme</vt:lpstr>
      <vt:lpstr>6_Office Theme</vt:lpstr>
      <vt:lpstr>26_Office Theme</vt:lpstr>
      <vt:lpstr>7_Office Theme</vt:lpstr>
      <vt:lpstr>Blue Horizontal</vt:lpstr>
      <vt:lpstr>Dark Blue Horizontal</vt:lpstr>
      <vt:lpstr>1_Blue Horizontal</vt:lpstr>
      <vt:lpstr>Gray OPCK Horizontal</vt:lpstr>
      <vt:lpstr>2_Blue Horizontal</vt:lpstr>
      <vt:lpstr>1_Office Theme</vt:lpstr>
      <vt:lpstr>3_Office Theme</vt:lpstr>
      <vt:lpstr>28_Urban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Mental Health of College Students</vt:lpstr>
      <vt:lpstr>PowerPoint Presentation</vt:lpstr>
      <vt:lpstr>PowerPoint Presentation</vt:lpstr>
      <vt:lpstr>PowerPoint Presentation</vt:lpstr>
      <vt:lpstr>Why Use the Strategic Prevention Framework? Because it…</vt:lpstr>
      <vt:lpstr>Prevention with Purpose</vt:lpstr>
      <vt:lpstr>Updating Prevention with Purpose Data</vt:lpstr>
      <vt:lpstr>Development of Profiles</vt:lpstr>
      <vt:lpstr>Highlighting Culture Across the SPF</vt:lpstr>
      <vt:lpstr>Considering Culture in Prevention Planning</vt:lpstr>
      <vt:lpstr>Culture and the Prevention Workforce</vt:lpstr>
      <vt:lpstr>A Cultural Balancing Act</vt:lpstr>
      <vt:lpstr>Cultural Needs Assessment</vt:lpstr>
      <vt:lpstr>Expanding the Cultural Pipeline</vt:lpstr>
      <vt:lpstr>The Case for Culture in Prevention </vt:lpstr>
      <vt:lpstr>Considering Culture in Prevention</vt:lpstr>
      <vt:lpstr>Defining Disruption</vt:lpstr>
      <vt:lpstr>Prevention in Times of Disruption</vt:lpstr>
      <vt:lpstr>Strategies to Prepare for Disruption</vt:lpstr>
      <vt:lpstr>DEA’s Resources for Colleges and Universities Campus-Specific Fact Cards</vt:lpstr>
      <vt:lpstr>DEA’s Resources for Colleges and Universities www.campusdrugprevention.gov</vt:lpstr>
      <vt:lpstr>Prevention with Purpose</vt:lpstr>
      <vt:lpstr>DEA’s Resources for Colleges and Universities Prevention with Purpose Supplemental Resources</vt:lpstr>
      <vt:lpstr>DEA’s Resources for Colleges and Universities Red Ribbon Week Campus Video PSA Contest</vt:lpstr>
      <vt:lpstr>Strategic Planning Guide</vt:lpstr>
      <vt:lpstr>Contact Information</vt:lpstr>
    </vt:vector>
  </TitlesOfParts>
  <Company>DEA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Diversion Partnership</dc:title>
  <dc:creator>Fearns, Sean T.</dc:creator>
  <cp:lastModifiedBy>Lucey, Richard</cp:lastModifiedBy>
  <cp:revision>506</cp:revision>
  <cp:lastPrinted>2023-11-06T18:31:21Z</cp:lastPrinted>
  <dcterms:created xsi:type="dcterms:W3CDTF">2016-06-02T11:53:41Z</dcterms:created>
  <dcterms:modified xsi:type="dcterms:W3CDTF">2024-08-05T13:56:13Z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0x0101004D3F341FA1D27C49941FCBF59239CD26</vt:lpwstr>
  </property>
</Properties>
</file>