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handoutMasterIdLst>
    <p:handoutMasterId r:id="rId42"/>
  </p:handoutMasterIdLst>
  <p:sldIdLst>
    <p:sldId id="256" r:id="rId2"/>
    <p:sldId id="261" r:id="rId3"/>
    <p:sldId id="294" r:id="rId4"/>
    <p:sldId id="264" r:id="rId5"/>
    <p:sldId id="1256" r:id="rId6"/>
    <p:sldId id="313" r:id="rId7"/>
    <p:sldId id="263" r:id="rId8"/>
    <p:sldId id="265" r:id="rId9"/>
    <p:sldId id="1274" r:id="rId10"/>
    <p:sldId id="266" r:id="rId11"/>
    <p:sldId id="267" r:id="rId12"/>
    <p:sldId id="268" r:id="rId13"/>
    <p:sldId id="269" r:id="rId14"/>
    <p:sldId id="272" r:id="rId15"/>
    <p:sldId id="276" r:id="rId16"/>
    <p:sldId id="293" r:id="rId17"/>
    <p:sldId id="277" r:id="rId18"/>
    <p:sldId id="292" r:id="rId19"/>
    <p:sldId id="1268" r:id="rId20"/>
    <p:sldId id="1264" r:id="rId21"/>
    <p:sldId id="1267" r:id="rId22"/>
    <p:sldId id="1266" r:id="rId23"/>
    <p:sldId id="1269" r:id="rId24"/>
    <p:sldId id="1270" r:id="rId25"/>
    <p:sldId id="1272" r:id="rId26"/>
    <p:sldId id="1273" r:id="rId27"/>
    <p:sldId id="1265" r:id="rId28"/>
    <p:sldId id="278" r:id="rId29"/>
    <p:sldId id="281" r:id="rId30"/>
    <p:sldId id="298" r:id="rId31"/>
    <p:sldId id="1260" r:id="rId32"/>
    <p:sldId id="1258" r:id="rId33"/>
    <p:sldId id="1259" r:id="rId34"/>
    <p:sldId id="284" r:id="rId35"/>
    <p:sldId id="1261" r:id="rId36"/>
    <p:sldId id="275" r:id="rId37"/>
    <p:sldId id="279" r:id="rId38"/>
    <p:sldId id="287" r:id="rId39"/>
    <p:sldId id="262"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EF5D12-2B7D-E0B3-83BB-DFD37F1A2816}" name="Michael George" initials="MG" userId="5f08006cdcf37a0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on, Crystal" initials="GC" lastIdx="1" clrIdx="0">
    <p:extLst>
      <p:ext uri="{19B8F6BF-5375-455C-9EA6-DF929625EA0E}">
        <p15:presenceInfo xmlns:p15="http://schemas.microsoft.com/office/powerpoint/2012/main" userId="Gordon, Cryst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8B"/>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EFA87-8961-42A0-BB1F-97D900EDC79C}" v="6" dt="2024-07-25T19:06:08.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247" autoAdjust="0"/>
  </p:normalViewPr>
  <p:slideViewPr>
    <p:cSldViewPr snapToGrid="0">
      <p:cViewPr varScale="1">
        <p:scale>
          <a:sx n="76" d="100"/>
          <a:sy n="76" d="100"/>
        </p:scale>
        <p:origin x="1627" y="58"/>
      </p:cViewPr>
      <p:guideLst/>
    </p:cSldViewPr>
  </p:slideViewPr>
  <p:outlineViewPr>
    <p:cViewPr>
      <p:scale>
        <a:sx n="33" d="100"/>
        <a:sy n="33" d="100"/>
      </p:scale>
      <p:origin x="0" y="-3696"/>
    </p:cViewPr>
  </p:outlineViewPr>
  <p:notesTextViewPr>
    <p:cViewPr>
      <p:scale>
        <a:sx n="1" d="1"/>
        <a:sy n="1" d="1"/>
      </p:scale>
      <p:origin x="0" y="0"/>
    </p:cViewPr>
  </p:notesTextViewPr>
  <p:sorterViewPr>
    <p:cViewPr>
      <p:scale>
        <a:sx n="100" d="100"/>
        <a:sy n="100" d="100"/>
      </p:scale>
      <p:origin x="0" y="-2172"/>
    </p:cViewPr>
  </p:sorterViewPr>
  <p:notesViewPr>
    <p:cSldViewPr snapToGrid="0">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E1257-D8BD-4795-A57C-A5FBCC632423}" type="doc">
      <dgm:prSet loTypeId="urn:microsoft.com/office/officeart/2009/3/layout/StepUpProcess" loCatId="process" qsTypeId="urn:microsoft.com/office/officeart/2005/8/quickstyle/simple3" qsCatId="simple" csTypeId="urn:microsoft.com/office/officeart/2005/8/colors/accent1_2" csCatId="accent1" phldr="1"/>
      <dgm:spPr/>
      <dgm:t>
        <a:bodyPr/>
        <a:lstStyle/>
        <a:p>
          <a:endParaRPr lang="en-US"/>
        </a:p>
      </dgm:t>
    </dgm:pt>
    <dgm:pt modelId="{50CA84F9-E1AE-4B4C-9EC1-7FB5726FB0FB}">
      <dgm:prSet custT="1"/>
      <dgm:spPr>
        <a:xfrm>
          <a:off x="2532" y="290375"/>
          <a:ext cx="2009342" cy="2813079"/>
        </a:xfrm>
      </dgm:spPr>
      <dgm:t>
        <a:bodyPr/>
        <a:lstStyle/>
        <a:p>
          <a:pPr>
            <a:buNone/>
          </a:pPr>
          <a:r>
            <a:rPr lang="en-US" sz="1600" b="1" dirty="0">
              <a:latin typeface="Tw Cen MT" panose="020B0602020104020603"/>
              <a:ea typeface="+mn-ea"/>
              <a:cs typeface="+mn-cs"/>
            </a:rPr>
            <a:t>(1993) Community Trials research effort led by Dr. Harold Holder, PIRE in Florence, South Carolina.</a:t>
          </a:r>
        </a:p>
      </dgm:t>
    </dgm:pt>
    <dgm:pt modelId="{00BB1E08-A27E-4FBE-84C0-558BFB8809B9}" type="parTrans" cxnId="{47E04C07-B665-47AA-BEF4-4DEF1EC6B88D}">
      <dgm:prSet/>
      <dgm:spPr/>
      <dgm:t>
        <a:bodyPr/>
        <a:lstStyle/>
        <a:p>
          <a:endParaRPr lang="en-US"/>
        </a:p>
      </dgm:t>
    </dgm:pt>
    <dgm:pt modelId="{26760E2E-987C-4760-B467-2E9369ED40FF}" type="sibTrans" cxnId="{47E04C07-B665-47AA-BEF4-4DEF1EC6B88D}">
      <dgm:prSet phldrT="1" phldr="0"/>
      <dgm:spPr>
        <a:xfrm>
          <a:off x="585242" y="571683"/>
          <a:ext cx="843923" cy="843923"/>
        </a:xfrm>
        <a:prstGeom prst="ellipse">
          <a:avLst/>
        </a:prstGeom>
      </dgm:spPr>
    </dgm:pt>
    <dgm:pt modelId="{230F2182-DEA2-48EF-AC4D-B3975E086128}">
      <dgm:prSet custT="1"/>
      <dgm:spPr>
        <a:xfrm>
          <a:off x="2212809" y="290375"/>
          <a:ext cx="2009342" cy="2813079"/>
        </a:xfrm>
      </dgm:spPr>
      <dgm:t>
        <a:bodyPr/>
        <a:lstStyle/>
        <a:p>
          <a:pPr>
            <a:buNone/>
          </a:pPr>
          <a:r>
            <a:rPr lang="en-US" sz="1400" b="1" dirty="0">
              <a:latin typeface="Tw Cen MT" panose="020B0602020104020603"/>
              <a:ea typeface="+mn-ea"/>
              <a:cs typeface="+mn-cs"/>
            </a:rPr>
            <a:t>(1998-2002) Enforcing Underage Drinking Laws (EUDL) Block grant funds primarily allocated to colleges to implement campus education programs, alternative events and social norms campaigns.  Very little attention paid to Enforcement strategies</a:t>
          </a:r>
          <a:r>
            <a:rPr lang="en-US" sz="1100" b="1" dirty="0">
              <a:latin typeface="Tw Cen MT" panose="020B0602020104020603"/>
              <a:ea typeface="+mn-ea"/>
              <a:cs typeface="+mn-cs"/>
            </a:rPr>
            <a:t>.</a:t>
          </a:r>
        </a:p>
      </dgm:t>
    </dgm:pt>
    <dgm:pt modelId="{6EE7E975-CF64-499C-A660-9F4A51E4A807}" type="parTrans" cxnId="{554D7107-46DC-4768-B97B-E6C0C2730B7A}">
      <dgm:prSet/>
      <dgm:spPr/>
      <dgm:t>
        <a:bodyPr/>
        <a:lstStyle/>
        <a:p>
          <a:endParaRPr lang="en-US"/>
        </a:p>
      </dgm:t>
    </dgm:pt>
    <dgm:pt modelId="{34F10FEC-09C2-4935-B468-987C248DB903}" type="sibTrans" cxnId="{554D7107-46DC-4768-B97B-E6C0C2730B7A}">
      <dgm:prSet phldrT="2" phldr="0"/>
      <dgm:spPr>
        <a:xfrm>
          <a:off x="2795518" y="571683"/>
          <a:ext cx="843923" cy="843923"/>
        </a:xfrm>
        <a:prstGeom prst="ellipse">
          <a:avLst/>
        </a:prstGeom>
      </dgm:spPr>
    </dgm:pt>
    <dgm:pt modelId="{7815027E-6F72-4B7B-B80D-F871E9F68698}">
      <dgm:prSet custT="1"/>
      <dgm:spPr>
        <a:xfrm>
          <a:off x="4423085" y="290375"/>
          <a:ext cx="2009342" cy="2813079"/>
        </a:xfrm>
      </dgm:spPr>
      <dgm:t>
        <a:bodyPr/>
        <a:lstStyle/>
        <a:p>
          <a:pPr>
            <a:buNone/>
          </a:pPr>
          <a:r>
            <a:rPr lang="en-US" sz="1400" b="1" dirty="0">
              <a:latin typeface="Tw Cen MT" panose="020B0602020104020603"/>
              <a:ea typeface="+mn-ea"/>
              <a:cs typeface="+mn-cs"/>
            </a:rPr>
            <a:t>(2002-2005) EUDL Discretionary grant -3 SC counties were funded to implement a comprehensive approach to underage drinking prevention based on enforcement, education/awareness and community support (AET Model).</a:t>
          </a:r>
        </a:p>
      </dgm:t>
    </dgm:pt>
    <dgm:pt modelId="{9BBE327E-B00B-4716-9ECC-215C7B016925}" type="parTrans" cxnId="{B54AF96F-97F9-48C6-A001-050DC945C283}">
      <dgm:prSet/>
      <dgm:spPr/>
      <dgm:t>
        <a:bodyPr/>
        <a:lstStyle/>
        <a:p>
          <a:endParaRPr lang="en-US"/>
        </a:p>
      </dgm:t>
    </dgm:pt>
    <dgm:pt modelId="{DF8650A5-BD57-4E95-8E03-454C78C5BAC6}" type="sibTrans" cxnId="{B54AF96F-97F9-48C6-A001-050DC945C283}">
      <dgm:prSet phldrT="3" phldr="0"/>
      <dgm:spPr>
        <a:xfrm>
          <a:off x="5005794" y="571683"/>
          <a:ext cx="843923" cy="843923"/>
        </a:xfrm>
        <a:prstGeom prst="ellipse">
          <a:avLst/>
        </a:prstGeom>
      </dgm:spPr>
    </dgm:pt>
    <dgm:pt modelId="{C7C32BCF-9E1F-4760-9E03-FCC31CE8A3B0}">
      <dgm:prSet/>
      <dgm:spPr>
        <a:xfrm>
          <a:off x="6633362" y="290375"/>
          <a:ext cx="2009342" cy="2813079"/>
        </a:xfrm>
      </dgm:spPr>
      <dgm:t>
        <a:bodyPr/>
        <a:lstStyle/>
        <a:p>
          <a:pPr>
            <a:buNone/>
          </a:pPr>
          <a:r>
            <a:rPr lang="en-US" b="1">
              <a:latin typeface="Tw Cen MT" panose="020B0602020104020603"/>
              <a:ea typeface="+mn-ea"/>
              <a:cs typeface="+mn-cs"/>
            </a:rPr>
            <a:t>(2005-2006) EUDL Block Grant funds used to expand discretionary grant concepts.  The sites funded under the discretionary grant became mentor sites to 4 new sites in SC. </a:t>
          </a:r>
          <a:endParaRPr lang="en-US" b="1" dirty="0">
            <a:latin typeface="Tw Cen MT" panose="020B0602020104020603"/>
            <a:ea typeface="+mn-ea"/>
            <a:cs typeface="+mn-cs"/>
          </a:endParaRPr>
        </a:p>
      </dgm:t>
    </dgm:pt>
    <dgm:pt modelId="{E0D80662-9C28-47ED-AB42-01D7F6F8F9BA}" type="parTrans" cxnId="{476817BA-D2E9-4B38-A917-F1E8D98054FD}">
      <dgm:prSet/>
      <dgm:spPr/>
      <dgm:t>
        <a:bodyPr/>
        <a:lstStyle/>
        <a:p>
          <a:endParaRPr lang="en-US"/>
        </a:p>
      </dgm:t>
    </dgm:pt>
    <dgm:pt modelId="{FEE23E98-26A4-4372-87DB-1F179C4CBCD5}" type="sibTrans" cxnId="{476817BA-D2E9-4B38-A917-F1E8D98054FD}">
      <dgm:prSet phldrT="4" phldr="0"/>
      <dgm:spPr>
        <a:xfrm>
          <a:off x="7216071" y="571683"/>
          <a:ext cx="843923" cy="843923"/>
        </a:xfrm>
        <a:prstGeom prst="ellipse">
          <a:avLst/>
        </a:prstGeom>
      </dgm:spPr>
    </dgm:pt>
    <dgm:pt modelId="{DD86E3F8-0AA8-44C3-BA0E-83087BBD668C}" type="pres">
      <dgm:prSet presAssocID="{05DE1257-D8BD-4795-A57C-A5FBCC632423}" presName="rootnode" presStyleCnt="0">
        <dgm:presLayoutVars>
          <dgm:chMax/>
          <dgm:chPref/>
          <dgm:dir/>
          <dgm:animLvl val="lvl"/>
        </dgm:presLayoutVars>
      </dgm:prSet>
      <dgm:spPr/>
    </dgm:pt>
    <dgm:pt modelId="{08DB3EFA-D539-4D8E-B40D-75BFBFD9BB57}" type="pres">
      <dgm:prSet presAssocID="{50CA84F9-E1AE-4B4C-9EC1-7FB5726FB0FB}" presName="composite" presStyleCnt="0"/>
      <dgm:spPr/>
    </dgm:pt>
    <dgm:pt modelId="{337D25DD-5527-4380-9061-9CB0E185F52A}" type="pres">
      <dgm:prSet presAssocID="{50CA84F9-E1AE-4B4C-9EC1-7FB5726FB0FB}" presName="LShape" presStyleLbl="alignNode1" presStyleIdx="0" presStyleCnt="7"/>
      <dgm:spPr/>
    </dgm:pt>
    <dgm:pt modelId="{09FA49B2-8CC0-4F2F-A18C-F0C17A968AF8}" type="pres">
      <dgm:prSet presAssocID="{50CA84F9-E1AE-4B4C-9EC1-7FB5726FB0FB}" presName="ParentText" presStyleLbl="revTx" presStyleIdx="0" presStyleCnt="4">
        <dgm:presLayoutVars>
          <dgm:chMax val="0"/>
          <dgm:chPref val="0"/>
          <dgm:bulletEnabled val="1"/>
        </dgm:presLayoutVars>
      </dgm:prSet>
      <dgm:spPr>
        <a:prstGeom prst="rect">
          <a:avLst/>
        </a:prstGeom>
      </dgm:spPr>
    </dgm:pt>
    <dgm:pt modelId="{A55E9342-8A82-48D8-A43F-88542C308F5F}" type="pres">
      <dgm:prSet presAssocID="{50CA84F9-E1AE-4B4C-9EC1-7FB5726FB0FB}" presName="Triangle" presStyleLbl="alignNode1" presStyleIdx="1" presStyleCnt="7"/>
      <dgm:spPr/>
    </dgm:pt>
    <dgm:pt modelId="{5D60AF6F-4155-48E5-B718-545C99975095}" type="pres">
      <dgm:prSet presAssocID="{26760E2E-987C-4760-B467-2E9369ED40FF}" presName="sibTrans" presStyleCnt="0"/>
      <dgm:spPr/>
    </dgm:pt>
    <dgm:pt modelId="{FF7C01B3-A679-4232-B208-BC04032B5690}" type="pres">
      <dgm:prSet presAssocID="{26760E2E-987C-4760-B467-2E9369ED40FF}" presName="space" presStyleCnt="0"/>
      <dgm:spPr/>
    </dgm:pt>
    <dgm:pt modelId="{EE0976E7-7441-44FA-89AA-B6E2AFDE0118}" type="pres">
      <dgm:prSet presAssocID="{230F2182-DEA2-48EF-AC4D-B3975E086128}" presName="composite" presStyleCnt="0"/>
      <dgm:spPr/>
    </dgm:pt>
    <dgm:pt modelId="{83C4291E-6C10-4B6F-875E-1F62A2041ED3}" type="pres">
      <dgm:prSet presAssocID="{230F2182-DEA2-48EF-AC4D-B3975E086128}" presName="LShape" presStyleLbl="alignNode1" presStyleIdx="2" presStyleCnt="7"/>
      <dgm:spPr/>
    </dgm:pt>
    <dgm:pt modelId="{0F5995F0-AE7A-4837-86FB-009B3EA3045D}" type="pres">
      <dgm:prSet presAssocID="{230F2182-DEA2-48EF-AC4D-B3975E086128}" presName="ParentText" presStyleLbl="revTx" presStyleIdx="1" presStyleCnt="4">
        <dgm:presLayoutVars>
          <dgm:chMax val="0"/>
          <dgm:chPref val="0"/>
          <dgm:bulletEnabled val="1"/>
        </dgm:presLayoutVars>
      </dgm:prSet>
      <dgm:spPr>
        <a:prstGeom prst="rect">
          <a:avLst/>
        </a:prstGeom>
      </dgm:spPr>
    </dgm:pt>
    <dgm:pt modelId="{8107B329-1BDB-47DC-9ABB-2F7F328ECF92}" type="pres">
      <dgm:prSet presAssocID="{230F2182-DEA2-48EF-AC4D-B3975E086128}" presName="Triangle" presStyleLbl="alignNode1" presStyleIdx="3" presStyleCnt="7"/>
      <dgm:spPr/>
    </dgm:pt>
    <dgm:pt modelId="{95F79595-BD95-4E81-84A7-E241D1782D9C}" type="pres">
      <dgm:prSet presAssocID="{34F10FEC-09C2-4935-B468-987C248DB903}" presName="sibTrans" presStyleCnt="0"/>
      <dgm:spPr/>
    </dgm:pt>
    <dgm:pt modelId="{DA404DC1-8B94-4A14-A532-59DD95CBE4F4}" type="pres">
      <dgm:prSet presAssocID="{34F10FEC-09C2-4935-B468-987C248DB903}" presName="space" presStyleCnt="0"/>
      <dgm:spPr/>
    </dgm:pt>
    <dgm:pt modelId="{3CBA47ED-046B-4937-B6D2-C279C6565F68}" type="pres">
      <dgm:prSet presAssocID="{7815027E-6F72-4B7B-B80D-F871E9F68698}" presName="composite" presStyleCnt="0"/>
      <dgm:spPr/>
    </dgm:pt>
    <dgm:pt modelId="{7ECC9018-638D-4F81-B0DA-9518407E75A9}" type="pres">
      <dgm:prSet presAssocID="{7815027E-6F72-4B7B-B80D-F871E9F68698}" presName="LShape" presStyleLbl="alignNode1" presStyleIdx="4" presStyleCnt="7"/>
      <dgm:spPr/>
    </dgm:pt>
    <dgm:pt modelId="{D9FBFAF0-60DB-4D39-8D32-4F579F434C8A}" type="pres">
      <dgm:prSet presAssocID="{7815027E-6F72-4B7B-B80D-F871E9F68698}" presName="ParentText" presStyleLbl="revTx" presStyleIdx="2" presStyleCnt="4">
        <dgm:presLayoutVars>
          <dgm:chMax val="0"/>
          <dgm:chPref val="0"/>
          <dgm:bulletEnabled val="1"/>
        </dgm:presLayoutVars>
      </dgm:prSet>
      <dgm:spPr>
        <a:prstGeom prst="rect">
          <a:avLst/>
        </a:prstGeom>
      </dgm:spPr>
    </dgm:pt>
    <dgm:pt modelId="{255D8526-92D4-4198-B63B-F52B9B13AD2C}" type="pres">
      <dgm:prSet presAssocID="{7815027E-6F72-4B7B-B80D-F871E9F68698}" presName="Triangle" presStyleLbl="alignNode1" presStyleIdx="5" presStyleCnt="7"/>
      <dgm:spPr/>
    </dgm:pt>
    <dgm:pt modelId="{037EB245-373D-41FF-B083-BF4A998414FF}" type="pres">
      <dgm:prSet presAssocID="{DF8650A5-BD57-4E95-8E03-454C78C5BAC6}" presName="sibTrans" presStyleCnt="0"/>
      <dgm:spPr/>
    </dgm:pt>
    <dgm:pt modelId="{435D223B-3313-4E7F-8112-C8A4A0F68926}" type="pres">
      <dgm:prSet presAssocID="{DF8650A5-BD57-4E95-8E03-454C78C5BAC6}" presName="space" presStyleCnt="0"/>
      <dgm:spPr/>
    </dgm:pt>
    <dgm:pt modelId="{4DFE4A63-45BD-4979-A301-6E4CA6332221}" type="pres">
      <dgm:prSet presAssocID="{C7C32BCF-9E1F-4760-9E03-FCC31CE8A3B0}" presName="composite" presStyleCnt="0"/>
      <dgm:spPr/>
    </dgm:pt>
    <dgm:pt modelId="{0772CD1B-4020-4AE1-848E-DA07B65D7383}" type="pres">
      <dgm:prSet presAssocID="{C7C32BCF-9E1F-4760-9E03-FCC31CE8A3B0}" presName="LShape" presStyleLbl="alignNode1" presStyleIdx="6" presStyleCnt="7"/>
      <dgm:spPr/>
    </dgm:pt>
    <dgm:pt modelId="{22ED88B4-A02D-4DE9-AB9E-9674532931D7}" type="pres">
      <dgm:prSet presAssocID="{C7C32BCF-9E1F-4760-9E03-FCC31CE8A3B0}" presName="ParentText" presStyleLbl="revTx" presStyleIdx="3" presStyleCnt="4">
        <dgm:presLayoutVars>
          <dgm:chMax val="0"/>
          <dgm:chPref val="0"/>
          <dgm:bulletEnabled val="1"/>
        </dgm:presLayoutVars>
      </dgm:prSet>
      <dgm:spPr>
        <a:prstGeom prst="rect">
          <a:avLst/>
        </a:prstGeom>
      </dgm:spPr>
    </dgm:pt>
  </dgm:ptLst>
  <dgm:cxnLst>
    <dgm:cxn modelId="{47E04C07-B665-47AA-BEF4-4DEF1EC6B88D}" srcId="{05DE1257-D8BD-4795-A57C-A5FBCC632423}" destId="{50CA84F9-E1AE-4B4C-9EC1-7FB5726FB0FB}" srcOrd="0" destOrd="0" parTransId="{00BB1E08-A27E-4FBE-84C0-558BFB8809B9}" sibTransId="{26760E2E-987C-4760-B467-2E9369ED40FF}"/>
    <dgm:cxn modelId="{554D7107-46DC-4768-B97B-E6C0C2730B7A}" srcId="{05DE1257-D8BD-4795-A57C-A5FBCC632423}" destId="{230F2182-DEA2-48EF-AC4D-B3975E086128}" srcOrd="1" destOrd="0" parTransId="{6EE7E975-CF64-499C-A660-9F4A51E4A807}" sibTransId="{34F10FEC-09C2-4935-B468-987C248DB903}"/>
    <dgm:cxn modelId="{22BD4E27-BE49-4254-92D9-EA80614CB061}" type="presOf" srcId="{230F2182-DEA2-48EF-AC4D-B3975E086128}" destId="{0F5995F0-AE7A-4837-86FB-009B3EA3045D}" srcOrd="0" destOrd="0" presId="urn:microsoft.com/office/officeart/2009/3/layout/StepUpProcess"/>
    <dgm:cxn modelId="{7045366E-50A3-4F0A-842C-D376DCA6492A}" type="presOf" srcId="{05DE1257-D8BD-4795-A57C-A5FBCC632423}" destId="{DD86E3F8-0AA8-44C3-BA0E-83087BBD668C}" srcOrd="0" destOrd="0" presId="urn:microsoft.com/office/officeart/2009/3/layout/StepUpProcess"/>
    <dgm:cxn modelId="{B54AF96F-97F9-48C6-A001-050DC945C283}" srcId="{05DE1257-D8BD-4795-A57C-A5FBCC632423}" destId="{7815027E-6F72-4B7B-B80D-F871E9F68698}" srcOrd="2" destOrd="0" parTransId="{9BBE327E-B00B-4716-9ECC-215C7B016925}" sibTransId="{DF8650A5-BD57-4E95-8E03-454C78C5BAC6}"/>
    <dgm:cxn modelId="{84D96D55-E9ED-48FA-A14B-12F99D08BEF9}" type="presOf" srcId="{7815027E-6F72-4B7B-B80D-F871E9F68698}" destId="{D9FBFAF0-60DB-4D39-8D32-4F579F434C8A}" srcOrd="0" destOrd="0" presId="urn:microsoft.com/office/officeart/2009/3/layout/StepUpProcess"/>
    <dgm:cxn modelId="{E5427691-03DB-43FB-91B7-D0FD60E162DB}" type="presOf" srcId="{C7C32BCF-9E1F-4760-9E03-FCC31CE8A3B0}" destId="{22ED88B4-A02D-4DE9-AB9E-9674532931D7}" srcOrd="0" destOrd="0" presId="urn:microsoft.com/office/officeart/2009/3/layout/StepUpProcess"/>
    <dgm:cxn modelId="{476817BA-D2E9-4B38-A917-F1E8D98054FD}" srcId="{05DE1257-D8BD-4795-A57C-A5FBCC632423}" destId="{C7C32BCF-9E1F-4760-9E03-FCC31CE8A3B0}" srcOrd="3" destOrd="0" parTransId="{E0D80662-9C28-47ED-AB42-01D7F6F8F9BA}" sibTransId="{FEE23E98-26A4-4372-87DB-1F179C4CBCD5}"/>
    <dgm:cxn modelId="{7AC86AFE-74ED-40F9-946B-EEAE5D28DC36}" type="presOf" srcId="{50CA84F9-E1AE-4B4C-9EC1-7FB5726FB0FB}" destId="{09FA49B2-8CC0-4F2F-A18C-F0C17A968AF8}" srcOrd="0" destOrd="0" presId="urn:microsoft.com/office/officeart/2009/3/layout/StepUpProcess"/>
    <dgm:cxn modelId="{361E5CB6-C9A2-47A8-8491-BBE259590A4D}" type="presParOf" srcId="{DD86E3F8-0AA8-44C3-BA0E-83087BBD668C}" destId="{08DB3EFA-D539-4D8E-B40D-75BFBFD9BB57}" srcOrd="0" destOrd="0" presId="urn:microsoft.com/office/officeart/2009/3/layout/StepUpProcess"/>
    <dgm:cxn modelId="{1E8575A8-7CAB-47EC-8E90-CB8751E43ADE}" type="presParOf" srcId="{08DB3EFA-D539-4D8E-B40D-75BFBFD9BB57}" destId="{337D25DD-5527-4380-9061-9CB0E185F52A}" srcOrd="0" destOrd="0" presId="urn:microsoft.com/office/officeart/2009/3/layout/StepUpProcess"/>
    <dgm:cxn modelId="{E150E8A0-11D5-49AC-8DB0-46012EBE9709}" type="presParOf" srcId="{08DB3EFA-D539-4D8E-B40D-75BFBFD9BB57}" destId="{09FA49B2-8CC0-4F2F-A18C-F0C17A968AF8}" srcOrd="1" destOrd="0" presId="urn:microsoft.com/office/officeart/2009/3/layout/StepUpProcess"/>
    <dgm:cxn modelId="{4EAF1E61-FB6A-4754-81CC-4E00378CD2C7}" type="presParOf" srcId="{08DB3EFA-D539-4D8E-B40D-75BFBFD9BB57}" destId="{A55E9342-8A82-48D8-A43F-88542C308F5F}" srcOrd="2" destOrd="0" presId="urn:microsoft.com/office/officeart/2009/3/layout/StepUpProcess"/>
    <dgm:cxn modelId="{C3E2695B-C5BD-47A0-B1BE-E52FF53C783E}" type="presParOf" srcId="{DD86E3F8-0AA8-44C3-BA0E-83087BBD668C}" destId="{5D60AF6F-4155-48E5-B718-545C99975095}" srcOrd="1" destOrd="0" presId="urn:microsoft.com/office/officeart/2009/3/layout/StepUpProcess"/>
    <dgm:cxn modelId="{AFB4FCA1-7652-426C-8CCD-7F0A5E923844}" type="presParOf" srcId="{5D60AF6F-4155-48E5-B718-545C99975095}" destId="{FF7C01B3-A679-4232-B208-BC04032B5690}" srcOrd="0" destOrd="0" presId="urn:microsoft.com/office/officeart/2009/3/layout/StepUpProcess"/>
    <dgm:cxn modelId="{31DDBB81-2FB7-4A36-91D9-09385F35DB35}" type="presParOf" srcId="{DD86E3F8-0AA8-44C3-BA0E-83087BBD668C}" destId="{EE0976E7-7441-44FA-89AA-B6E2AFDE0118}" srcOrd="2" destOrd="0" presId="urn:microsoft.com/office/officeart/2009/3/layout/StepUpProcess"/>
    <dgm:cxn modelId="{6B2FA629-3FAD-4E29-9253-D3685A584D4C}" type="presParOf" srcId="{EE0976E7-7441-44FA-89AA-B6E2AFDE0118}" destId="{83C4291E-6C10-4B6F-875E-1F62A2041ED3}" srcOrd="0" destOrd="0" presId="urn:microsoft.com/office/officeart/2009/3/layout/StepUpProcess"/>
    <dgm:cxn modelId="{FB4F9BAA-FA87-44E2-8498-34C552CB48E3}" type="presParOf" srcId="{EE0976E7-7441-44FA-89AA-B6E2AFDE0118}" destId="{0F5995F0-AE7A-4837-86FB-009B3EA3045D}" srcOrd="1" destOrd="0" presId="urn:microsoft.com/office/officeart/2009/3/layout/StepUpProcess"/>
    <dgm:cxn modelId="{362EA2CC-ADF7-4CFF-88C7-7FCD0421541F}" type="presParOf" srcId="{EE0976E7-7441-44FA-89AA-B6E2AFDE0118}" destId="{8107B329-1BDB-47DC-9ABB-2F7F328ECF92}" srcOrd="2" destOrd="0" presId="urn:microsoft.com/office/officeart/2009/3/layout/StepUpProcess"/>
    <dgm:cxn modelId="{20F406B8-BD3E-464F-B763-C0BAC9725549}" type="presParOf" srcId="{DD86E3F8-0AA8-44C3-BA0E-83087BBD668C}" destId="{95F79595-BD95-4E81-84A7-E241D1782D9C}" srcOrd="3" destOrd="0" presId="urn:microsoft.com/office/officeart/2009/3/layout/StepUpProcess"/>
    <dgm:cxn modelId="{7DB7585C-58D5-4EB9-B30F-B08F9D781816}" type="presParOf" srcId="{95F79595-BD95-4E81-84A7-E241D1782D9C}" destId="{DA404DC1-8B94-4A14-A532-59DD95CBE4F4}" srcOrd="0" destOrd="0" presId="urn:microsoft.com/office/officeart/2009/3/layout/StepUpProcess"/>
    <dgm:cxn modelId="{AAEC9EA0-7FBC-48C3-B705-E62EF818A77E}" type="presParOf" srcId="{DD86E3F8-0AA8-44C3-BA0E-83087BBD668C}" destId="{3CBA47ED-046B-4937-B6D2-C279C6565F68}" srcOrd="4" destOrd="0" presId="urn:microsoft.com/office/officeart/2009/3/layout/StepUpProcess"/>
    <dgm:cxn modelId="{6FE8A887-948C-4049-AC36-66ABA0299DE9}" type="presParOf" srcId="{3CBA47ED-046B-4937-B6D2-C279C6565F68}" destId="{7ECC9018-638D-4F81-B0DA-9518407E75A9}" srcOrd="0" destOrd="0" presId="urn:microsoft.com/office/officeart/2009/3/layout/StepUpProcess"/>
    <dgm:cxn modelId="{DF5CF19E-F6BB-4C81-881D-C765F3275D6E}" type="presParOf" srcId="{3CBA47ED-046B-4937-B6D2-C279C6565F68}" destId="{D9FBFAF0-60DB-4D39-8D32-4F579F434C8A}" srcOrd="1" destOrd="0" presId="urn:microsoft.com/office/officeart/2009/3/layout/StepUpProcess"/>
    <dgm:cxn modelId="{9E16A0A7-B7FA-48E9-9629-2AE233FDBDD2}" type="presParOf" srcId="{3CBA47ED-046B-4937-B6D2-C279C6565F68}" destId="{255D8526-92D4-4198-B63B-F52B9B13AD2C}" srcOrd="2" destOrd="0" presId="urn:microsoft.com/office/officeart/2009/3/layout/StepUpProcess"/>
    <dgm:cxn modelId="{CBA34A72-846B-43BB-A3F5-C0DF43DF9195}" type="presParOf" srcId="{DD86E3F8-0AA8-44C3-BA0E-83087BBD668C}" destId="{037EB245-373D-41FF-B083-BF4A998414FF}" srcOrd="5" destOrd="0" presId="urn:microsoft.com/office/officeart/2009/3/layout/StepUpProcess"/>
    <dgm:cxn modelId="{F0E65E06-EE8A-4566-A5CA-5C9A05A40FAC}" type="presParOf" srcId="{037EB245-373D-41FF-B083-BF4A998414FF}" destId="{435D223B-3313-4E7F-8112-C8A4A0F68926}" srcOrd="0" destOrd="0" presId="urn:microsoft.com/office/officeart/2009/3/layout/StepUpProcess"/>
    <dgm:cxn modelId="{F9C1EBB7-9AA7-4337-8B8B-90F8B3B256D7}" type="presParOf" srcId="{DD86E3F8-0AA8-44C3-BA0E-83087BBD668C}" destId="{4DFE4A63-45BD-4979-A301-6E4CA6332221}" srcOrd="6" destOrd="0" presId="urn:microsoft.com/office/officeart/2009/3/layout/StepUpProcess"/>
    <dgm:cxn modelId="{705D447B-FCB9-4134-8A3A-FC91639A170E}" type="presParOf" srcId="{4DFE4A63-45BD-4979-A301-6E4CA6332221}" destId="{0772CD1B-4020-4AE1-848E-DA07B65D7383}" srcOrd="0" destOrd="0" presId="urn:microsoft.com/office/officeart/2009/3/layout/StepUpProcess"/>
    <dgm:cxn modelId="{8BE8F848-42EE-4F8B-8E5B-726AB5D9DB61}" type="presParOf" srcId="{4DFE4A63-45BD-4979-A301-6E4CA6332221}" destId="{22ED88B4-A02D-4DE9-AB9E-9674532931D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850E4B-FE48-44F8-B106-A4F9883BE1C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2F14616-C444-4E13-BA6F-5810E148F7C3}">
      <dgm:prSet/>
      <dgm:spPr/>
      <dgm:t>
        <a:bodyPr/>
        <a:lstStyle/>
        <a:p>
          <a:r>
            <a:rPr lang="en-US" dirty="0"/>
            <a:t>The Alcohol Enforcement Team efforts have been funded through a combination of federal (SUPTR BG/EUDL BG and EUDL Discretionary grants), state and local funds.</a:t>
          </a:r>
        </a:p>
      </dgm:t>
    </dgm:pt>
    <dgm:pt modelId="{ED7E84EC-22DB-4B26-A9CB-C9F28E3F60A0}" type="parTrans" cxnId="{2E92792C-1150-47A2-87D2-CA7E6DD2573A}">
      <dgm:prSet/>
      <dgm:spPr/>
      <dgm:t>
        <a:bodyPr/>
        <a:lstStyle/>
        <a:p>
          <a:endParaRPr lang="en-US"/>
        </a:p>
      </dgm:t>
    </dgm:pt>
    <dgm:pt modelId="{04E4899B-F745-4F3A-96EF-8C25B29A7748}" type="sibTrans" cxnId="{2E92792C-1150-47A2-87D2-CA7E6DD2573A}">
      <dgm:prSet/>
      <dgm:spPr/>
      <dgm:t>
        <a:bodyPr/>
        <a:lstStyle/>
        <a:p>
          <a:endParaRPr lang="en-US"/>
        </a:p>
      </dgm:t>
    </dgm:pt>
    <dgm:pt modelId="{850AEEC8-4239-4654-8EBE-6988B8C2DCD6}">
      <dgm:prSet/>
      <dgm:spPr/>
      <dgm:t>
        <a:bodyPr/>
        <a:lstStyle/>
        <a:p>
          <a:r>
            <a:rPr lang="en-US" dirty="0"/>
            <a:t>Funding levels = varied  through the years (highest $98,000, stable $35,000 to $50,000 based on population)</a:t>
          </a:r>
        </a:p>
      </dgm:t>
    </dgm:pt>
    <dgm:pt modelId="{8FCA403D-429A-4836-A77C-BD3B1508BEDC}" type="parTrans" cxnId="{332C6BAB-543B-4FB5-A7A6-9258039D5F46}">
      <dgm:prSet/>
      <dgm:spPr/>
      <dgm:t>
        <a:bodyPr/>
        <a:lstStyle/>
        <a:p>
          <a:endParaRPr lang="en-US"/>
        </a:p>
      </dgm:t>
    </dgm:pt>
    <dgm:pt modelId="{404D0F3D-EE28-4057-9FDD-97BFF649C1E2}" type="sibTrans" cxnId="{332C6BAB-543B-4FB5-A7A6-9258039D5F46}">
      <dgm:prSet/>
      <dgm:spPr/>
      <dgm:t>
        <a:bodyPr/>
        <a:lstStyle/>
        <a:p>
          <a:endParaRPr lang="en-US"/>
        </a:p>
      </dgm:t>
    </dgm:pt>
    <dgm:pt modelId="{55131252-094C-4519-901E-EBC83C21B349}">
      <dgm:prSet/>
      <dgm:spPr/>
      <dgm:t>
        <a:bodyPr/>
        <a:lstStyle/>
        <a:p>
          <a:r>
            <a:rPr lang="en-US"/>
            <a:t>Some counties awarded federal grants (NHTSA, Drug Free Communities, SAMHSA Discretionary grants</a:t>
          </a:r>
        </a:p>
      </dgm:t>
    </dgm:pt>
    <dgm:pt modelId="{D1869D32-D193-45D0-9DEC-8B118EB9D734}" type="parTrans" cxnId="{80D7A50A-4263-4B20-883D-84C0CC94B589}">
      <dgm:prSet/>
      <dgm:spPr/>
      <dgm:t>
        <a:bodyPr/>
        <a:lstStyle/>
        <a:p>
          <a:endParaRPr lang="en-US"/>
        </a:p>
      </dgm:t>
    </dgm:pt>
    <dgm:pt modelId="{E2DA6C3C-C1BC-4D04-BDEE-6D0FD973B4D2}" type="sibTrans" cxnId="{80D7A50A-4263-4B20-883D-84C0CC94B589}">
      <dgm:prSet/>
      <dgm:spPr/>
      <dgm:t>
        <a:bodyPr/>
        <a:lstStyle/>
        <a:p>
          <a:endParaRPr lang="en-US"/>
        </a:p>
      </dgm:t>
    </dgm:pt>
    <dgm:pt modelId="{7561960D-75B4-489F-AA0B-090F5724A804}" type="pres">
      <dgm:prSet presAssocID="{E0850E4B-FE48-44F8-B106-A4F9883BE1C3}" presName="root" presStyleCnt="0">
        <dgm:presLayoutVars>
          <dgm:dir/>
          <dgm:resizeHandles val="exact"/>
        </dgm:presLayoutVars>
      </dgm:prSet>
      <dgm:spPr/>
    </dgm:pt>
    <dgm:pt modelId="{76BF9949-C4BE-476C-BC5F-EA77A2D47744}" type="pres">
      <dgm:prSet presAssocID="{82F14616-C444-4E13-BA6F-5810E148F7C3}" presName="compNode" presStyleCnt="0"/>
      <dgm:spPr/>
    </dgm:pt>
    <dgm:pt modelId="{A9BED5D5-313A-44B7-BE00-88C0B84B074A}" type="pres">
      <dgm:prSet presAssocID="{82F14616-C444-4E13-BA6F-5810E148F7C3}" presName="bgRect" presStyleLbl="bgShp" presStyleIdx="0" presStyleCnt="3" custLinFactNeighborX="7577" custLinFactNeighborY="714"/>
      <dgm:spPr/>
    </dgm:pt>
    <dgm:pt modelId="{0496C634-3660-458E-93D6-024AFB5A207A}" type="pres">
      <dgm:prSet presAssocID="{82F14616-C444-4E13-BA6F-5810E148F7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mpagne Glasses"/>
        </a:ext>
      </dgm:extLst>
    </dgm:pt>
    <dgm:pt modelId="{516FE077-C1B0-42F6-A440-A8E11B2794CD}" type="pres">
      <dgm:prSet presAssocID="{82F14616-C444-4E13-BA6F-5810E148F7C3}" presName="spaceRect" presStyleCnt="0"/>
      <dgm:spPr/>
    </dgm:pt>
    <dgm:pt modelId="{A6F1BACA-6FFC-4D77-A278-92FA14038F81}" type="pres">
      <dgm:prSet presAssocID="{82F14616-C444-4E13-BA6F-5810E148F7C3}" presName="parTx" presStyleLbl="revTx" presStyleIdx="0" presStyleCnt="3">
        <dgm:presLayoutVars>
          <dgm:chMax val="0"/>
          <dgm:chPref val="0"/>
        </dgm:presLayoutVars>
      </dgm:prSet>
      <dgm:spPr/>
    </dgm:pt>
    <dgm:pt modelId="{FF98793B-36FB-4B06-AE35-7B2493E2483F}" type="pres">
      <dgm:prSet presAssocID="{04E4899B-F745-4F3A-96EF-8C25B29A7748}" presName="sibTrans" presStyleCnt="0"/>
      <dgm:spPr/>
    </dgm:pt>
    <dgm:pt modelId="{C5F4075E-C6A6-468A-B227-480326419241}" type="pres">
      <dgm:prSet presAssocID="{850AEEC8-4239-4654-8EBE-6988B8C2DCD6}" presName="compNode" presStyleCnt="0"/>
      <dgm:spPr/>
    </dgm:pt>
    <dgm:pt modelId="{94D19672-2443-4E71-89F4-4412BCFA1DEF}" type="pres">
      <dgm:prSet presAssocID="{850AEEC8-4239-4654-8EBE-6988B8C2DCD6}" presName="bgRect" presStyleLbl="bgShp" presStyleIdx="1" presStyleCnt="3"/>
      <dgm:spPr/>
    </dgm:pt>
    <dgm:pt modelId="{3575F187-029B-45BF-A306-85CE044D75A8}" type="pres">
      <dgm:prSet presAssocID="{850AEEC8-4239-4654-8EBE-6988B8C2DC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ECDD893B-5137-4312-B792-CD0B216851B9}" type="pres">
      <dgm:prSet presAssocID="{850AEEC8-4239-4654-8EBE-6988B8C2DCD6}" presName="spaceRect" presStyleCnt="0"/>
      <dgm:spPr/>
    </dgm:pt>
    <dgm:pt modelId="{3E52DDFE-0105-4A87-8455-96D12CBFD7DD}" type="pres">
      <dgm:prSet presAssocID="{850AEEC8-4239-4654-8EBE-6988B8C2DCD6}" presName="parTx" presStyleLbl="revTx" presStyleIdx="1" presStyleCnt="3">
        <dgm:presLayoutVars>
          <dgm:chMax val="0"/>
          <dgm:chPref val="0"/>
        </dgm:presLayoutVars>
      </dgm:prSet>
      <dgm:spPr/>
    </dgm:pt>
    <dgm:pt modelId="{BECD2FC7-D5C6-4BEC-B874-E6945043460E}" type="pres">
      <dgm:prSet presAssocID="{404D0F3D-EE28-4057-9FDD-97BFF649C1E2}" presName="sibTrans" presStyleCnt="0"/>
      <dgm:spPr/>
    </dgm:pt>
    <dgm:pt modelId="{3F7A24F2-13AB-46EF-9F90-92C1077F4D9A}" type="pres">
      <dgm:prSet presAssocID="{55131252-094C-4519-901E-EBC83C21B349}" presName="compNode" presStyleCnt="0"/>
      <dgm:spPr/>
    </dgm:pt>
    <dgm:pt modelId="{D2648773-B24E-473F-994B-071C6ADE3416}" type="pres">
      <dgm:prSet presAssocID="{55131252-094C-4519-901E-EBC83C21B349}" presName="bgRect" presStyleLbl="bgShp" presStyleIdx="2" presStyleCnt="3"/>
      <dgm:spPr/>
    </dgm:pt>
    <dgm:pt modelId="{1CB12C55-E7D0-4F68-BC2A-74B1339BE3FE}" type="pres">
      <dgm:prSet presAssocID="{55131252-094C-4519-901E-EBC83C21B3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9BCE9DAA-4E9F-4D94-9F97-B89D3AC49640}" type="pres">
      <dgm:prSet presAssocID="{55131252-094C-4519-901E-EBC83C21B349}" presName="spaceRect" presStyleCnt="0"/>
      <dgm:spPr/>
    </dgm:pt>
    <dgm:pt modelId="{7182A284-A598-4255-9FF0-6AFB697FE776}" type="pres">
      <dgm:prSet presAssocID="{55131252-094C-4519-901E-EBC83C21B349}" presName="parTx" presStyleLbl="revTx" presStyleIdx="2" presStyleCnt="3">
        <dgm:presLayoutVars>
          <dgm:chMax val="0"/>
          <dgm:chPref val="0"/>
        </dgm:presLayoutVars>
      </dgm:prSet>
      <dgm:spPr/>
    </dgm:pt>
  </dgm:ptLst>
  <dgm:cxnLst>
    <dgm:cxn modelId="{80D7A50A-4263-4B20-883D-84C0CC94B589}" srcId="{E0850E4B-FE48-44F8-B106-A4F9883BE1C3}" destId="{55131252-094C-4519-901E-EBC83C21B349}" srcOrd="2" destOrd="0" parTransId="{D1869D32-D193-45D0-9DEC-8B118EB9D734}" sibTransId="{E2DA6C3C-C1BC-4D04-BDEE-6D0FD973B4D2}"/>
    <dgm:cxn modelId="{2E92792C-1150-47A2-87D2-CA7E6DD2573A}" srcId="{E0850E4B-FE48-44F8-B106-A4F9883BE1C3}" destId="{82F14616-C444-4E13-BA6F-5810E148F7C3}" srcOrd="0" destOrd="0" parTransId="{ED7E84EC-22DB-4B26-A9CB-C9F28E3F60A0}" sibTransId="{04E4899B-F745-4F3A-96EF-8C25B29A7748}"/>
    <dgm:cxn modelId="{8D153761-3359-42BD-A62A-43603D6BD2D0}" type="presOf" srcId="{55131252-094C-4519-901E-EBC83C21B349}" destId="{7182A284-A598-4255-9FF0-6AFB697FE776}" srcOrd="0" destOrd="0" presId="urn:microsoft.com/office/officeart/2018/2/layout/IconVerticalSolidList"/>
    <dgm:cxn modelId="{AF8DCE83-856F-4910-A5B0-5CEB9BE1BC7D}" type="presOf" srcId="{E0850E4B-FE48-44F8-B106-A4F9883BE1C3}" destId="{7561960D-75B4-489F-AA0B-090F5724A804}" srcOrd="0" destOrd="0" presId="urn:microsoft.com/office/officeart/2018/2/layout/IconVerticalSolidList"/>
    <dgm:cxn modelId="{424B5F84-091E-44C0-ABBD-10030A90711E}" type="presOf" srcId="{82F14616-C444-4E13-BA6F-5810E148F7C3}" destId="{A6F1BACA-6FFC-4D77-A278-92FA14038F81}" srcOrd="0" destOrd="0" presId="urn:microsoft.com/office/officeart/2018/2/layout/IconVerticalSolidList"/>
    <dgm:cxn modelId="{34928E8F-0BA4-4998-B17E-E67ACB9AABF9}" type="presOf" srcId="{850AEEC8-4239-4654-8EBE-6988B8C2DCD6}" destId="{3E52DDFE-0105-4A87-8455-96D12CBFD7DD}" srcOrd="0" destOrd="0" presId="urn:microsoft.com/office/officeart/2018/2/layout/IconVerticalSolidList"/>
    <dgm:cxn modelId="{332C6BAB-543B-4FB5-A7A6-9258039D5F46}" srcId="{E0850E4B-FE48-44F8-B106-A4F9883BE1C3}" destId="{850AEEC8-4239-4654-8EBE-6988B8C2DCD6}" srcOrd="1" destOrd="0" parTransId="{8FCA403D-429A-4836-A77C-BD3B1508BEDC}" sibTransId="{404D0F3D-EE28-4057-9FDD-97BFF649C1E2}"/>
    <dgm:cxn modelId="{4A6B3B9C-00F4-43A0-9E90-130C68176D32}" type="presParOf" srcId="{7561960D-75B4-489F-AA0B-090F5724A804}" destId="{76BF9949-C4BE-476C-BC5F-EA77A2D47744}" srcOrd="0" destOrd="0" presId="urn:microsoft.com/office/officeart/2018/2/layout/IconVerticalSolidList"/>
    <dgm:cxn modelId="{F042740D-F01B-4A1D-ACC6-208EF7153038}" type="presParOf" srcId="{76BF9949-C4BE-476C-BC5F-EA77A2D47744}" destId="{A9BED5D5-313A-44B7-BE00-88C0B84B074A}" srcOrd="0" destOrd="0" presId="urn:microsoft.com/office/officeart/2018/2/layout/IconVerticalSolidList"/>
    <dgm:cxn modelId="{A7C400A3-223C-4FE1-8F26-B4884845D5A9}" type="presParOf" srcId="{76BF9949-C4BE-476C-BC5F-EA77A2D47744}" destId="{0496C634-3660-458E-93D6-024AFB5A207A}" srcOrd="1" destOrd="0" presId="urn:microsoft.com/office/officeart/2018/2/layout/IconVerticalSolidList"/>
    <dgm:cxn modelId="{90C6F608-9A13-4C73-AA90-940022D10EE3}" type="presParOf" srcId="{76BF9949-C4BE-476C-BC5F-EA77A2D47744}" destId="{516FE077-C1B0-42F6-A440-A8E11B2794CD}" srcOrd="2" destOrd="0" presId="urn:microsoft.com/office/officeart/2018/2/layout/IconVerticalSolidList"/>
    <dgm:cxn modelId="{98BA1798-D479-473A-9197-5BD7BE179B88}" type="presParOf" srcId="{76BF9949-C4BE-476C-BC5F-EA77A2D47744}" destId="{A6F1BACA-6FFC-4D77-A278-92FA14038F81}" srcOrd="3" destOrd="0" presId="urn:microsoft.com/office/officeart/2018/2/layout/IconVerticalSolidList"/>
    <dgm:cxn modelId="{6547409C-06D3-4A8F-8F2D-A66F4B851C35}" type="presParOf" srcId="{7561960D-75B4-489F-AA0B-090F5724A804}" destId="{FF98793B-36FB-4B06-AE35-7B2493E2483F}" srcOrd="1" destOrd="0" presId="urn:microsoft.com/office/officeart/2018/2/layout/IconVerticalSolidList"/>
    <dgm:cxn modelId="{75F4CA2F-461A-4E7B-A3C0-868FB5ECD5A8}" type="presParOf" srcId="{7561960D-75B4-489F-AA0B-090F5724A804}" destId="{C5F4075E-C6A6-468A-B227-480326419241}" srcOrd="2" destOrd="0" presId="urn:microsoft.com/office/officeart/2018/2/layout/IconVerticalSolidList"/>
    <dgm:cxn modelId="{15A1B688-3393-4450-82D8-028BFB14A76B}" type="presParOf" srcId="{C5F4075E-C6A6-468A-B227-480326419241}" destId="{94D19672-2443-4E71-89F4-4412BCFA1DEF}" srcOrd="0" destOrd="0" presId="urn:microsoft.com/office/officeart/2018/2/layout/IconVerticalSolidList"/>
    <dgm:cxn modelId="{9987D34B-CF70-4C8A-BEF5-0B3839773EC3}" type="presParOf" srcId="{C5F4075E-C6A6-468A-B227-480326419241}" destId="{3575F187-029B-45BF-A306-85CE044D75A8}" srcOrd="1" destOrd="0" presId="urn:microsoft.com/office/officeart/2018/2/layout/IconVerticalSolidList"/>
    <dgm:cxn modelId="{08938422-B016-473D-9D1F-2A760D245BC4}" type="presParOf" srcId="{C5F4075E-C6A6-468A-B227-480326419241}" destId="{ECDD893B-5137-4312-B792-CD0B216851B9}" srcOrd="2" destOrd="0" presId="urn:microsoft.com/office/officeart/2018/2/layout/IconVerticalSolidList"/>
    <dgm:cxn modelId="{13E6E5E5-E5B0-40CB-9E91-C3A63D0EA328}" type="presParOf" srcId="{C5F4075E-C6A6-468A-B227-480326419241}" destId="{3E52DDFE-0105-4A87-8455-96D12CBFD7DD}" srcOrd="3" destOrd="0" presId="urn:microsoft.com/office/officeart/2018/2/layout/IconVerticalSolidList"/>
    <dgm:cxn modelId="{28E941F9-45A8-4D03-875B-3535FFF4DBF6}" type="presParOf" srcId="{7561960D-75B4-489F-AA0B-090F5724A804}" destId="{BECD2FC7-D5C6-4BEC-B874-E6945043460E}" srcOrd="3" destOrd="0" presId="urn:microsoft.com/office/officeart/2018/2/layout/IconVerticalSolidList"/>
    <dgm:cxn modelId="{FAF51383-B234-4ACB-9120-618EB82D5C6F}" type="presParOf" srcId="{7561960D-75B4-489F-AA0B-090F5724A804}" destId="{3F7A24F2-13AB-46EF-9F90-92C1077F4D9A}" srcOrd="4" destOrd="0" presId="urn:microsoft.com/office/officeart/2018/2/layout/IconVerticalSolidList"/>
    <dgm:cxn modelId="{44BF98D0-BC4B-4BBC-B683-60CACC12A356}" type="presParOf" srcId="{3F7A24F2-13AB-46EF-9F90-92C1077F4D9A}" destId="{D2648773-B24E-473F-994B-071C6ADE3416}" srcOrd="0" destOrd="0" presId="urn:microsoft.com/office/officeart/2018/2/layout/IconVerticalSolidList"/>
    <dgm:cxn modelId="{8BBBFFA9-F535-45BA-8698-F327B904F5F9}" type="presParOf" srcId="{3F7A24F2-13AB-46EF-9F90-92C1077F4D9A}" destId="{1CB12C55-E7D0-4F68-BC2A-74B1339BE3FE}" srcOrd="1" destOrd="0" presId="urn:microsoft.com/office/officeart/2018/2/layout/IconVerticalSolidList"/>
    <dgm:cxn modelId="{87D12E72-2FE0-4290-AB77-6520A56274AE}" type="presParOf" srcId="{3F7A24F2-13AB-46EF-9F90-92C1077F4D9A}" destId="{9BCE9DAA-4E9F-4D94-9F97-B89D3AC49640}" srcOrd="2" destOrd="0" presId="urn:microsoft.com/office/officeart/2018/2/layout/IconVerticalSolidList"/>
    <dgm:cxn modelId="{D659DABD-7B91-4EAA-B271-51FFFD2E9EFE}" type="presParOf" srcId="{3F7A24F2-13AB-46EF-9F90-92C1077F4D9A}" destId="{7182A284-A598-4255-9FF0-6AFB697FE77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0CCA0C-1FAF-4A57-A074-1F312F747747}" type="doc">
      <dgm:prSet loTypeId="urn:microsoft.com/office/officeart/2016/7/layout/RepeatingBendingProcessNew" loCatId="process" qsTypeId="urn:microsoft.com/office/officeart/2005/8/quickstyle/simple1" qsCatId="simple" csTypeId="urn:microsoft.com/office/officeart/2005/8/colors/accent0_3" csCatId="mainScheme" phldr="1"/>
      <dgm:spPr/>
    </dgm:pt>
    <dgm:pt modelId="{CFD9555A-776F-4B4E-B753-7EF0B2CE35E4}">
      <dgm:prSet phldrT="[Text]"/>
      <dgm:spPr>
        <a:solidFill>
          <a:schemeClr val="accent2"/>
        </a:solidFill>
      </dgm:spPr>
      <dgm:t>
        <a:bodyPr/>
        <a:lstStyle/>
        <a:p>
          <a:r>
            <a:rPr lang="en-US" dirty="0"/>
            <a:t>State AET Liaison hired</a:t>
          </a:r>
        </a:p>
      </dgm:t>
    </dgm:pt>
    <dgm:pt modelId="{9EC2AFE9-2764-4789-B71C-0DB4B25FE355}" type="parTrans" cxnId="{5C8F6C40-2DB0-4451-ADA3-3C0E702E58F9}">
      <dgm:prSet/>
      <dgm:spPr/>
      <dgm:t>
        <a:bodyPr/>
        <a:lstStyle/>
        <a:p>
          <a:endParaRPr lang="en-US"/>
        </a:p>
      </dgm:t>
    </dgm:pt>
    <dgm:pt modelId="{8AE7AC01-FD1E-469E-B128-D56CAF002928}" type="sibTrans" cxnId="{5C8F6C40-2DB0-4451-ADA3-3C0E702E58F9}">
      <dgm:prSet/>
      <dgm:spPr/>
      <dgm:t>
        <a:bodyPr/>
        <a:lstStyle/>
        <a:p>
          <a:endParaRPr lang="en-US"/>
        </a:p>
      </dgm:t>
    </dgm:pt>
    <dgm:pt modelId="{83B74F99-00FB-4973-BDBF-A483C847DF80}">
      <dgm:prSet phldrT="[Text]"/>
      <dgm:spPr>
        <a:solidFill>
          <a:schemeClr val="accent2"/>
        </a:solidFill>
      </dgm:spPr>
      <dgm:t>
        <a:bodyPr/>
        <a:lstStyle/>
        <a:p>
          <a:r>
            <a:rPr lang="en-US" dirty="0"/>
            <a:t>State meeting involving coordinators</a:t>
          </a:r>
        </a:p>
      </dgm:t>
    </dgm:pt>
    <dgm:pt modelId="{728B7E72-AEF6-4578-810E-3873AFE5BD04}" type="parTrans" cxnId="{18ED93E0-9668-4FB4-98E8-495581B1D896}">
      <dgm:prSet/>
      <dgm:spPr/>
      <dgm:t>
        <a:bodyPr/>
        <a:lstStyle/>
        <a:p>
          <a:endParaRPr lang="en-US"/>
        </a:p>
      </dgm:t>
    </dgm:pt>
    <dgm:pt modelId="{74A26700-E3B6-480A-997F-B0FB11F5605C}" type="sibTrans" cxnId="{18ED93E0-9668-4FB4-98E8-495581B1D896}">
      <dgm:prSet/>
      <dgm:spPr/>
      <dgm:t>
        <a:bodyPr/>
        <a:lstStyle/>
        <a:p>
          <a:endParaRPr lang="en-US"/>
        </a:p>
      </dgm:t>
    </dgm:pt>
    <dgm:pt modelId="{17E00633-C025-4F9F-A085-76BF58D55C76}">
      <dgm:prSet phldrT="[Text]"/>
      <dgm:spPr>
        <a:solidFill>
          <a:schemeClr val="accent2"/>
        </a:solidFill>
      </dgm:spPr>
      <dgm:t>
        <a:bodyPr/>
        <a:lstStyle/>
        <a:p>
          <a:r>
            <a:rPr lang="en-US" dirty="0"/>
            <a:t>Regional AET Training for LEOs &amp; partners</a:t>
          </a:r>
        </a:p>
      </dgm:t>
    </dgm:pt>
    <dgm:pt modelId="{0CF06A72-B735-4D49-90D8-E673942B2A5B}" type="parTrans" cxnId="{AC2B9C8D-46A1-48D2-A5F7-AB33EC021A62}">
      <dgm:prSet/>
      <dgm:spPr/>
      <dgm:t>
        <a:bodyPr/>
        <a:lstStyle/>
        <a:p>
          <a:endParaRPr lang="en-US"/>
        </a:p>
      </dgm:t>
    </dgm:pt>
    <dgm:pt modelId="{5A8DA2B8-B81C-43D0-8BB0-230E432CA63D}" type="sibTrans" cxnId="{AC2B9C8D-46A1-48D2-A5F7-AB33EC021A62}">
      <dgm:prSet/>
      <dgm:spPr/>
      <dgm:t>
        <a:bodyPr/>
        <a:lstStyle/>
        <a:p>
          <a:endParaRPr lang="en-US"/>
        </a:p>
      </dgm:t>
    </dgm:pt>
    <dgm:pt modelId="{EBF4D955-E686-4118-A367-AEBA43A4038B}">
      <dgm:prSet phldrT="[Text]"/>
      <dgm:spPr>
        <a:solidFill>
          <a:schemeClr val="accent2"/>
        </a:solidFill>
      </dgm:spPr>
      <dgm:t>
        <a:bodyPr/>
        <a:lstStyle/>
        <a:p>
          <a:r>
            <a:rPr lang="en-US" dirty="0"/>
            <a:t>Lead Agency in Circuit Identified</a:t>
          </a:r>
        </a:p>
      </dgm:t>
    </dgm:pt>
    <dgm:pt modelId="{0503D728-57C0-4A94-B9E0-2B3D194C79BE}" type="parTrans" cxnId="{C16F5DDE-69D1-4846-A3A7-8966ADF1CAE1}">
      <dgm:prSet/>
      <dgm:spPr/>
      <dgm:t>
        <a:bodyPr/>
        <a:lstStyle/>
        <a:p>
          <a:endParaRPr lang="en-US"/>
        </a:p>
      </dgm:t>
    </dgm:pt>
    <dgm:pt modelId="{E9BAAE4D-ADA4-4369-BE44-D31D45621FDC}" type="sibTrans" cxnId="{C16F5DDE-69D1-4846-A3A7-8966ADF1CAE1}">
      <dgm:prSet/>
      <dgm:spPr/>
      <dgm:t>
        <a:bodyPr/>
        <a:lstStyle/>
        <a:p>
          <a:endParaRPr lang="en-US"/>
        </a:p>
      </dgm:t>
    </dgm:pt>
    <dgm:pt modelId="{D1F5F3B4-6BFC-4785-8B57-F2E33EFCA613}">
      <dgm:prSet phldrT="[Text]"/>
      <dgm:spPr>
        <a:solidFill>
          <a:schemeClr val="accent2"/>
        </a:solidFill>
      </dgm:spPr>
      <dgm:t>
        <a:bodyPr/>
        <a:lstStyle/>
        <a:p>
          <a:r>
            <a:rPr lang="en-US" dirty="0">
              <a:highlight>
                <a:srgbClr val="00838B"/>
              </a:highlight>
            </a:rPr>
            <a:t>Began</a:t>
          </a:r>
          <a:r>
            <a:rPr lang="en-US" dirty="0"/>
            <a:t> Bi-monthly State Meetings</a:t>
          </a:r>
        </a:p>
      </dgm:t>
    </dgm:pt>
    <dgm:pt modelId="{8D23125B-8495-4924-BA4E-2A1798E227EA}" type="parTrans" cxnId="{DCA9E719-FCCC-4AF1-9C83-2DF0D8300894}">
      <dgm:prSet/>
      <dgm:spPr/>
      <dgm:t>
        <a:bodyPr/>
        <a:lstStyle/>
        <a:p>
          <a:endParaRPr lang="en-US"/>
        </a:p>
      </dgm:t>
    </dgm:pt>
    <dgm:pt modelId="{25A7C785-BB45-4ED9-832E-FCBD6801A70F}" type="sibTrans" cxnId="{DCA9E719-FCCC-4AF1-9C83-2DF0D8300894}">
      <dgm:prSet/>
      <dgm:spPr/>
      <dgm:t>
        <a:bodyPr/>
        <a:lstStyle/>
        <a:p>
          <a:endParaRPr lang="en-US"/>
        </a:p>
      </dgm:t>
    </dgm:pt>
    <dgm:pt modelId="{71704556-6D5F-4889-BA40-6C1CEB338D5B}">
      <dgm:prSet phldrT="[Text]"/>
      <dgm:spPr>
        <a:solidFill>
          <a:schemeClr val="accent2"/>
        </a:solidFill>
      </dgm:spPr>
      <dgm:t>
        <a:bodyPr/>
        <a:lstStyle/>
        <a:p>
          <a:r>
            <a:rPr lang="en-US" dirty="0">
              <a:highlight>
                <a:srgbClr val="00838B"/>
              </a:highlight>
            </a:rPr>
            <a:t>Statewide</a:t>
          </a:r>
          <a:r>
            <a:rPr lang="en-US" dirty="0"/>
            <a:t> reporting system established</a:t>
          </a:r>
        </a:p>
      </dgm:t>
    </dgm:pt>
    <dgm:pt modelId="{F5A12E88-BBF0-4E41-802C-B6C895694930}" type="parTrans" cxnId="{1D117320-9EEF-4AC0-9800-8C5E687B4E73}">
      <dgm:prSet/>
      <dgm:spPr/>
      <dgm:t>
        <a:bodyPr/>
        <a:lstStyle/>
        <a:p>
          <a:endParaRPr lang="en-US"/>
        </a:p>
      </dgm:t>
    </dgm:pt>
    <dgm:pt modelId="{58A37083-27AE-487F-B2C8-4E35470C1FFB}" type="sibTrans" cxnId="{1D117320-9EEF-4AC0-9800-8C5E687B4E73}">
      <dgm:prSet/>
      <dgm:spPr/>
      <dgm:t>
        <a:bodyPr/>
        <a:lstStyle/>
        <a:p>
          <a:endParaRPr lang="en-US"/>
        </a:p>
      </dgm:t>
    </dgm:pt>
    <dgm:pt modelId="{B18ECAA4-9CE0-429C-B2C8-7DB71F3E26A6}">
      <dgm:prSet phldrT="[Text]"/>
      <dgm:spPr>
        <a:solidFill>
          <a:schemeClr val="accent2"/>
        </a:solidFill>
      </dgm:spPr>
      <dgm:t>
        <a:bodyPr/>
        <a:lstStyle/>
        <a:p>
          <a:r>
            <a:rPr lang="en-US" dirty="0"/>
            <a:t>15 AET Coordinators hired for 16 circuits</a:t>
          </a:r>
        </a:p>
      </dgm:t>
    </dgm:pt>
    <dgm:pt modelId="{C61863FB-1F11-499B-AF1B-A323D674EEF5}" type="parTrans" cxnId="{8BDBF6C8-80DE-4333-A7DF-3EB7ACD4319E}">
      <dgm:prSet/>
      <dgm:spPr/>
      <dgm:t>
        <a:bodyPr/>
        <a:lstStyle/>
        <a:p>
          <a:endParaRPr lang="en-US"/>
        </a:p>
      </dgm:t>
    </dgm:pt>
    <dgm:pt modelId="{AEDEA358-D600-4361-93AB-8366056547EC}" type="sibTrans" cxnId="{8BDBF6C8-80DE-4333-A7DF-3EB7ACD4319E}">
      <dgm:prSet/>
      <dgm:spPr/>
      <dgm:t>
        <a:bodyPr/>
        <a:lstStyle/>
        <a:p>
          <a:endParaRPr lang="en-US"/>
        </a:p>
      </dgm:t>
    </dgm:pt>
    <dgm:pt modelId="{CFD85554-902B-4080-BC29-8973063240D7}" type="pres">
      <dgm:prSet presAssocID="{C60CCA0C-1FAF-4A57-A074-1F312F747747}" presName="Name0" presStyleCnt="0">
        <dgm:presLayoutVars>
          <dgm:dir/>
          <dgm:resizeHandles val="exact"/>
        </dgm:presLayoutVars>
      </dgm:prSet>
      <dgm:spPr/>
    </dgm:pt>
    <dgm:pt modelId="{E00304D0-DA8D-4CC9-9584-EC9A665751E6}" type="pres">
      <dgm:prSet presAssocID="{EBF4D955-E686-4118-A367-AEBA43A4038B}" presName="node" presStyleLbl="node1" presStyleIdx="0" presStyleCnt="7">
        <dgm:presLayoutVars>
          <dgm:bulletEnabled val="1"/>
        </dgm:presLayoutVars>
      </dgm:prSet>
      <dgm:spPr/>
    </dgm:pt>
    <dgm:pt modelId="{6437169B-86A0-4DF4-854C-C153A146725F}" type="pres">
      <dgm:prSet presAssocID="{E9BAAE4D-ADA4-4369-BE44-D31D45621FDC}" presName="sibTrans" presStyleLbl="sibTrans1D1" presStyleIdx="0" presStyleCnt="6"/>
      <dgm:spPr/>
    </dgm:pt>
    <dgm:pt modelId="{31C671CF-64FA-4155-AA17-C61EE1B3AA1A}" type="pres">
      <dgm:prSet presAssocID="{E9BAAE4D-ADA4-4369-BE44-D31D45621FDC}" presName="connectorText" presStyleLbl="sibTrans1D1" presStyleIdx="0" presStyleCnt="6"/>
      <dgm:spPr/>
    </dgm:pt>
    <dgm:pt modelId="{AEA0C7AF-50B5-4CBB-8072-71657BC7CA8A}" type="pres">
      <dgm:prSet presAssocID="{CFD9555A-776F-4B4E-B753-7EF0B2CE35E4}" presName="node" presStyleLbl="node1" presStyleIdx="1" presStyleCnt="7">
        <dgm:presLayoutVars>
          <dgm:bulletEnabled val="1"/>
        </dgm:presLayoutVars>
      </dgm:prSet>
      <dgm:spPr/>
    </dgm:pt>
    <dgm:pt modelId="{19E8B1A7-8344-4DF5-8287-9074F1ED33BB}" type="pres">
      <dgm:prSet presAssocID="{8AE7AC01-FD1E-469E-B128-D56CAF002928}" presName="sibTrans" presStyleLbl="sibTrans1D1" presStyleIdx="1" presStyleCnt="6"/>
      <dgm:spPr/>
    </dgm:pt>
    <dgm:pt modelId="{8FD538E5-A566-4A7A-849D-0A9504EA221E}" type="pres">
      <dgm:prSet presAssocID="{8AE7AC01-FD1E-469E-B128-D56CAF002928}" presName="connectorText" presStyleLbl="sibTrans1D1" presStyleIdx="1" presStyleCnt="6"/>
      <dgm:spPr/>
    </dgm:pt>
    <dgm:pt modelId="{4E31EDFF-426C-41B3-93B5-77D2CF98C943}" type="pres">
      <dgm:prSet presAssocID="{B18ECAA4-9CE0-429C-B2C8-7DB71F3E26A6}" presName="node" presStyleLbl="node1" presStyleIdx="2" presStyleCnt="7">
        <dgm:presLayoutVars>
          <dgm:bulletEnabled val="1"/>
        </dgm:presLayoutVars>
      </dgm:prSet>
      <dgm:spPr/>
    </dgm:pt>
    <dgm:pt modelId="{D9527FB8-1445-4C2E-AB12-1F9BCE052C1C}" type="pres">
      <dgm:prSet presAssocID="{AEDEA358-D600-4361-93AB-8366056547EC}" presName="sibTrans" presStyleLbl="sibTrans1D1" presStyleIdx="2" presStyleCnt="6"/>
      <dgm:spPr/>
    </dgm:pt>
    <dgm:pt modelId="{2FC9CCB3-9BD8-4C4B-B264-31F4629F3582}" type="pres">
      <dgm:prSet presAssocID="{AEDEA358-D600-4361-93AB-8366056547EC}" presName="connectorText" presStyleLbl="sibTrans1D1" presStyleIdx="2" presStyleCnt="6"/>
      <dgm:spPr/>
    </dgm:pt>
    <dgm:pt modelId="{1FBA6067-A29E-49C4-A69D-A65E48D008E4}" type="pres">
      <dgm:prSet presAssocID="{83B74F99-00FB-4973-BDBF-A483C847DF80}" presName="node" presStyleLbl="node1" presStyleIdx="3" presStyleCnt="7">
        <dgm:presLayoutVars>
          <dgm:bulletEnabled val="1"/>
        </dgm:presLayoutVars>
      </dgm:prSet>
      <dgm:spPr/>
    </dgm:pt>
    <dgm:pt modelId="{1D0EFAC2-9348-4B64-8AED-5EE827DF2089}" type="pres">
      <dgm:prSet presAssocID="{74A26700-E3B6-480A-997F-B0FB11F5605C}" presName="sibTrans" presStyleLbl="sibTrans1D1" presStyleIdx="3" presStyleCnt="6"/>
      <dgm:spPr/>
    </dgm:pt>
    <dgm:pt modelId="{7F3187BE-6B83-4116-A806-821716A20DCD}" type="pres">
      <dgm:prSet presAssocID="{74A26700-E3B6-480A-997F-B0FB11F5605C}" presName="connectorText" presStyleLbl="sibTrans1D1" presStyleIdx="3" presStyleCnt="6"/>
      <dgm:spPr/>
    </dgm:pt>
    <dgm:pt modelId="{2887EB96-17BF-40A1-B061-44F45F9A433E}" type="pres">
      <dgm:prSet presAssocID="{17E00633-C025-4F9F-A085-76BF58D55C76}" presName="node" presStyleLbl="node1" presStyleIdx="4" presStyleCnt="7">
        <dgm:presLayoutVars>
          <dgm:bulletEnabled val="1"/>
        </dgm:presLayoutVars>
      </dgm:prSet>
      <dgm:spPr/>
    </dgm:pt>
    <dgm:pt modelId="{1185C5F0-1F08-4518-8CC9-4335A1A6F2F6}" type="pres">
      <dgm:prSet presAssocID="{5A8DA2B8-B81C-43D0-8BB0-230E432CA63D}" presName="sibTrans" presStyleLbl="sibTrans1D1" presStyleIdx="4" presStyleCnt="6"/>
      <dgm:spPr/>
    </dgm:pt>
    <dgm:pt modelId="{16DBB212-4220-42A9-804B-B398E251FD0B}" type="pres">
      <dgm:prSet presAssocID="{5A8DA2B8-B81C-43D0-8BB0-230E432CA63D}" presName="connectorText" presStyleLbl="sibTrans1D1" presStyleIdx="4" presStyleCnt="6"/>
      <dgm:spPr/>
    </dgm:pt>
    <dgm:pt modelId="{B5D7B119-E2CB-4BD9-B8E8-4F9DFFFF33C8}" type="pres">
      <dgm:prSet presAssocID="{71704556-6D5F-4889-BA40-6C1CEB338D5B}" presName="node" presStyleLbl="node1" presStyleIdx="5" presStyleCnt="7">
        <dgm:presLayoutVars>
          <dgm:bulletEnabled val="1"/>
        </dgm:presLayoutVars>
      </dgm:prSet>
      <dgm:spPr/>
    </dgm:pt>
    <dgm:pt modelId="{914FBA3A-741A-4ECB-8AA6-BF46C9AF1AA4}" type="pres">
      <dgm:prSet presAssocID="{58A37083-27AE-487F-B2C8-4E35470C1FFB}" presName="sibTrans" presStyleLbl="sibTrans1D1" presStyleIdx="5" presStyleCnt="6"/>
      <dgm:spPr/>
    </dgm:pt>
    <dgm:pt modelId="{53B8E1E7-4C97-4C0D-86C1-58BE7AA200AD}" type="pres">
      <dgm:prSet presAssocID="{58A37083-27AE-487F-B2C8-4E35470C1FFB}" presName="connectorText" presStyleLbl="sibTrans1D1" presStyleIdx="5" presStyleCnt="6"/>
      <dgm:spPr/>
    </dgm:pt>
    <dgm:pt modelId="{3749FE2F-5FC8-4072-926E-840F08ACE54A}" type="pres">
      <dgm:prSet presAssocID="{D1F5F3B4-6BFC-4785-8B57-F2E33EFCA613}" presName="node" presStyleLbl="node1" presStyleIdx="6" presStyleCnt="7">
        <dgm:presLayoutVars>
          <dgm:bulletEnabled val="1"/>
        </dgm:presLayoutVars>
      </dgm:prSet>
      <dgm:spPr/>
    </dgm:pt>
  </dgm:ptLst>
  <dgm:cxnLst>
    <dgm:cxn modelId="{C1F87E0E-F766-4D48-A173-AEEF4655F88C}" type="presOf" srcId="{AEDEA358-D600-4361-93AB-8366056547EC}" destId="{2FC9CCB3-9BD8-4C4B-B264-31F4629F3582}" srcOrd="1" destOrd="0" presId="urn:microsoft.com/office/officeart/2016/7/layout/RepeatingBendingProcessNew"/>
    <dgm:cxn modelId="{DCA9E719-FCCC-4AF1-9C83-2DF0D8300894}" srcId="{C60CCA0C-1FAF-4A57-A074-1F312F747747}" destId="{D1F5F3B4-6BFC-4785-8B57-F2E33EFCA613}" srcOrd="6" destOrd="0" parTransId="{8D23125B-8495-4924-BA4E-2A1798E227EA}" sibTransId="{25A7C785-BB45-4ED9-832E-FCBD6801A70F}"/>
    <dgm:cxn modelId="{1D117320-9EEF-4AC0-9800-8C5E687B4E73}" srcId="{C60CCA0C-1FAF-4A57-A074-1F312F747747}" destId="{71704556-6D5F-4889-BA40-6C1CEB338D5B}" srcOrd="5" destOrd="0" parTransId="{F5A12E88-BBF0-4E41-802C-B6C895694930}" sibTransId="{58A37083-27AE-487F-B2C8-4E35470C1FFB}"/>
    <dgm:cxn modelId="{20129E28-3995-4C11-B3F8-6F45B9B984D0}" type="presOf" srcId="{58A37083-27AE-487F-B2C8-4E35470C1FFB}" destId="{53B8E1E7-4C97-4C0D-86C1-58BE7AA200AD}" srcOrd="1" destOrd="0" presId="urn:microsoft.com/office/officeart/2016/7/layout/RepeatingBendingProcessNew"/>
    <dgm:cxn modelId="{E029D332-773C-49CA-B4E9-C74423FE9997}" type="presOf" srcId="{E9BAAE4D-ADA4-4369-BE44-D31D45621FDC}" destId="{6437169B-86A0-4DF4-854C-C153A146725F}" srcOrd="0" destOrd="0" presId="urn:microsoft.com/office/officeart/2016/7/layout/RepeatingBendingProcessNew"/>
    <dgm:cxn modelId="{5C8F6C40-2DB0-4451-ADA3-3C0E702E58F9}" srcId="{C60CCA0C-1FAF-4A57-A074-1F312F747747}" destId="{CFD9555A-776F-4B4E-B753-7EF0B2CE35E4}" srcOrd="1" destOrd="0" parTransId="{9EC2AFE9-2764-4789-B71C-0DB4B25FE355}" sibTransId="{8AE7AC01-FD1E-469E-B128-D56CAF002928}"/>
    <dgm:cxn modelId="{3FE4F84B-1797-4B1E-8777-8CAAEAF840F5}" type="presOf" srcId="{5A8DA2B8-B81C-43D0-8BB0-230E432CA63D}" destId="{1185C5F0-1F08-4518-8CC9-4335A1A6F2F6}" srcOrd="0" destOrd="0" presId="urn:microsoft.com/office/officeart/2016/7/layout/RepeatingBendingProcessNew"/>
    <dgm:cxn modelId="{D6E61F54-73A0-41C1-9F9A-573AC184519E}" type="presOf" srcId="{CFD9555A-776F-4B4E-B753-7EF0B2CE35E4}" destId="{AEA0C7AF-50B5-4CBB-8072-71657BC7CA8A}" srcOrd="0" destOrd="0" presId="urn:microsoft.com/office/officeart/2016/7/layout/RepeatingBendingProcessNew"/>
    <dgm:cxn modelId="{C16C525A-2824-49F7-AD0E-7840CB04781A}" type="presOf" srcId="{B18ECAA4-9CE0-429C-B2C8-7DB71F3E26A6}" destId="{4E31EDFF-426C-41B3-93B5-77D2CF98C943}" srcOrd="0" destOrd="0" presId="urn:microsoft.com/office/officeart/2016/7/layout/RepeatingBendingProcessNew"/>
    <dgm:cxn modelId="{E62BD27D-13B1-48C6-ACC3-FFD11C66282D}" type="presOf" srcId="{D1F5F3B4-6BFC-4785-8B57-F2E33EFCA613}" destId="{3749FE2F-5FC8-4072-926E-840F08ACE54A}" srcOrd="0" destOrd="0" presId="urn:microsoft.com/office/officeart/2016/7/layout/RepeatingBendingProcessNew"/>
    <dgm:cxn modelId="{AC2B9C8D-46A1-48D2-A5F7-AB33EC021A62}" srcId="{C60CCA0C-1FAF-4A57-A074-1F312F747747}" destId="{17E00633-C025-4F9F-A085-76BF58D55C76}" srcOrd="4" destOrd="0" parTransId="{0CF06A72-B735-4D49-90D8-E673942B2A5B}" sibTransId="{5A8DA2B8-B81C-43D0-8BB0-230E432CA63D}"/>
    <dgm:cxn modelId="{8BA3C099-21ED-4765-83A2-C3C7AB95CFD5}" type="presOf" srcId="{5A8DA2B8-B81C-43D0-8BB0-230E432CA63D}" destId="{16DBB212-4220-42A9-804B-B398E251FD0B}" srcOrd="1" destOrd="0" presId="urn:microsoft.com/office/officeart/2016/7/layout/RepeatingBendingProcessNew"/>
    <dgm:cxn modelId="{FE9C6CA2-BDCD-43FD-8789-625E8B4FEDFD}" type="presOf" srcId="{58A37083-27AE-487F-B2C8-4E35470C1FFB}" destId="{914FBA3A-741A-4ECB-8AA6-BF46C9AF1AA4}" srcOrd="0" destOrd="0" presId="urn:microsoft.com/office/officeart/2016/7/layout/RepeatingBendingProcessNew"/>
    <dgm:cxn modelId="{305973A5-6B3A-482A-90FF-8A840E0C5BC4}" type="presOf" srcId="{EBF4D955-E686-4118-A367-AEBA43A4038B}" destId="{E00304D0-DA8D-4CC9-9584-EC9A665751E6}" srcOrd="0" destOrd="0" presId="urn:microsoft.com/office/officeart/2016/7/layout/RepeatingBendingProcessNew"/>
    <dgm:cxn modelId="{11AEE5AC-3EEF-4C3F-9C8D-F59F2B6A562F}" type="presOf" srcId="{74A26700-E3B6-480A-997F-B0FB11F5605C}" destId="{7F3187BE-6B83-4116-A806-821716A20DCD}" srcOrd="1" destOrd="0" presId="urn:microsoft.com/office/officeart/2016/7/layout/RepeatingBendingProcessNew"/>
    <dgm:cxn modelId="{E09258B4-8165-4673-90CB-AC395E8FBABD}" type="presOf" srcId="{AEDEA358-D600-4361-93AB-8366056547EC}" destId="{D9527FB8-1445-4C2E-AB12-1F9BCE052C1C}" srcOrd="0" destOrd="0" presId="urn:microsoft.com/office/officeart/2016/7/layout/RepeatingBendingProcessNew"/>
    <dgm:cxn modelId="{494C6FBC-9DAB-43BE-A44C-E375995B9DD5}" type="presOf" srcId="{C60CCA0C-1FAF-4A57-A074-1F312F747747}" destId="{CFD85554-902B-4080-BC29-8973063240D7}" srcOrd="0" destOrd="0" presId="urn:microsoft.com/office/officeart/2016/7/layout/RepeatingBendingProcessNew"/>
    <dgm:cxn modelId="{42CCBDBE-BFF0-4D3F-9EE8-7B8C16D60C36}" type="presOf" srcId="{71704556-6D5F-4889-BA40-6C1CEB338D5B}" destId="{B5D7B119-E2CB-4BD9-B8E8-4F9DFFFF33C8}" srcOrd="0" destOrd="0" presId="urn:microsoft.com/office/officeart/2016/7/layout/RepeatingBendingProcessNew"/>
    <dgm:cxn modelId="{93686EC8-88D0-43BB-A89B-5C1502DF7928}" type="presOf" srcId="{8AE7AC01-FD1E-469E-B128-D56CAF002928}" destId="{19E8B1A7-8344-4DF5-8287-9074F1ED33BB}" srcOrd="0" destOrd="0" presId="urn:microsoft.com/office/officeart/2016/7/layout/RepeatingBendingProcessNew"/>
    <dgm:cxn modelId="{8BDBF6C8-80DE-4333-A7DF-3EB7ACD4319E}" srcId="{C60CCA0C-1FAF-4A57-A074-1F312F747747}" destId="{B18ECAA4-9CE0-429C-B2C8-7DB71F3E26A6}" srcOrd="2" destOrd="0" parTransId="{C61863FB-1F11-499B-AF1B-A323D674EEF5}" sibTransId="{AEDEA358-D600-4361-93AB-8366056547EC}"/>
    <dgm:cxn modelId="{C9C3B8CF-BE52-44DB-9162-F4A269352DEC}" type="presOf" srcId="{E9BAAE4D-ADA4-4369-BE44-D31D45621FDC}" destId="{31C671CF-64FA-4155-AA17-C61EE1B3AA1A}" srcOrd="1" destOrd="0" presId="urn:microsoft.com/office/officeart/2016/7/layout/RepeatingBendingProcessNew"/>
    <dgm:cxn modelId="{C16F5DDE-69D1-4846-A3A7-8966ADF1CAE1}" srcId="{C60CCA0C-1FAF-4A57-A074-1F312F747747}" destId="{EBF4D955-E686-4118-A367-AEBA43A4038B}" srcOrd="0" destOrd="0" parTransId="{0503D728-57C0-4A94-B9E0-2B3D194C79BE}" sibTransId="{E9BAAE4D-ADA4-4369-BE44-D31D45621FDC}"/>
    <dgm:cxn modelId="{18ED93E0-9668-4FB4-98E8-495581B1D896}" srcId="{C60CCA0C-1FAF-4A57-A074-1F312F747747}" destId="{83B74F99-00FB-4973-BDBF-A483C847DF80}" srcOrd="3" destOrd="0" parTransId="{728B7E72-AEF6-4578-810E-3873AFE5BD04}" sibTransId="{74A26700-E3B6-480A-997F-B0FB11F5605C}"/>
    <dgm:cxn modelId="{E320D4E2-8953-49A4-B286-2CE34A29F352}" type="presOf" srcId="{17E00633-C025-4F9F-A085-76BF58D55C76}" destId="{2887EB96-17BF-40A1-B061-44F45F9A433E}" srcOrd="0" destOrd="0" presId="urn:microsoft.com/office/officeart/2016/7/layout/RepeatingBendingProcessNew"/>
    <dgm:cxn modelId="{B4AA54EB-44F4-434F-8C76-45989279E108}" type="presOf" srcId="{74A26700-E3B6-480A-997F-B0FB11F5605C}" destId="{1D0EFAC2-9348-4B64-8AED-5EE827DF2089}" srcOrd="0" destOrd="0" presId="urn:microsoft.com/office/officeart/2016/7/layout/RepeatingBendingProcessNew"/>
    <dgm:cxn modelId="{CBFB06EE-4A64-453C-95EB-C01A65633688}" type="presOf" srcId="{8AE7AC01-FD1E-469E-B128-D56CAF002928}" destId="{8FD538E5-A566-4A7A-849D-0A9504EA221E}" srcOrd="1" destOrd="0" presId="urn:microsoft.com/office/officeart/2016/7/layout/RepeatingBendingProcessNew"/>
    <dgm:cxn modelId="{5F741BEE-09F4-4D06-8B6E-A25B8C4AC9DD}" type="presOf" srcId="{83B74F99-00FB-4973-BDBF-A483C847DF80}" destId="{1FBA6067-A29E-49C4-A69D-A65E48D008E4}" srcOrd="0" destOrd="0" presId="urn:microsoft.com/office/officeart/2016/7/layout/RepeatingBendingProcessNew"/>
    <dgm:cxn modelId="{09F51076-FE39-4389-BCC3-4F51227C1EEA}" type="presParOf" srcId="{CFD85554-902B-4080-BC29-8973063240D7}" destId="{E00304D0-DA8D-4CC9-9584-EC9A665751E6}" srcOrd="0" destOrd="0" presId="urn:microsoft.com/office/officeart/2016/7/layout/RepeatingBendingProcessNew"/>
    <dgm:cxn modelId="{355E52F4-4242-4286-85B8-6411C527032D}" type="presParOf" srcId="{CFD85554-902B-4080-BC29-8973063240D7}" destId="{6437169B-86A0-4DF4-854C-C153A146725F}" srcOrd="1" destOrd="0" presId="urn:microsoft.com/office/officeart/2016/7/layout/RepeatingBendingProcessNew"/>
    <dgm:cxn modelId="{FD79B3C7-ECDD-491B-B01D-FA34676C68A6}" type="presParOf" srcId="{6437169B-86A0-4DF4-854C-C153A146725F}" destId="{31C671CF-64FA-4155-AA17-C61EE1B3AA1A}" srcOrd="0" destOrd="0" presId="urn:microsoft.com/office/officeart/2016/7/layout/RepeatingBendingProcessNew"/>
    <dgm:cxn modelId="{822F4B1E-8609-4C79-8806-00946BED9745}" type="presParOf" srcId="{CFD85554-902B-4080-BC29-8973063240D7}" destId="{AEA0C7AF-50B5-4CBB-8072-71657BC7CA8A}" srcOrd="2" destOrd="0" presId="urn:microsoft.com/office/officeart/2016/7/layout/RepeatingBendingProcessNew"/>
    <dgm:cxn modelId="{E9FCDC56-BAE2-4B77-8F1F-3D87971A01E6}" type="presParOf" srcId="{CFD85554-902B-4080-BC29-8973063240D7}" destId="{19E8B1A7-8344-4DF5-8287-9074F1ED33BB}" srcOrd="3" destOrd="0" presId="urn:microsoft.com/office/officeart/2016/7/layout/RepeatingBendingProcessNew"/>
    <dgm:cxn modelId="{C785F816-45FB-40BC-A7AF-2049E93DF9C9}" type="presParOf" srcId="{19E8B1A7-8344-4DF5-8287-9074F1ED33BB}" destId="{8FD538E5-A566-4A7A-849D-0A9504EA221E}" srcOrd="0" destOrd="0" presId="urn:microsoft.com/office/officeart/2016/7/layout/RepeatingBendingProcessNew"/>
    <dgm:cxn modelId="{6B54A07B-90FA-4EE0-8CD8-4E6BC381F0A0}" type="presParOf" srcId="{CFD85554-902B-4080-BC29-8973063240D7}" destId="{4E31EDFF-426C-41B3-93B5-77D2CF98C943}" srcOrd="4" destOrd="0" presId="urn:microsoft.com/office/officeart/2016/7/layout/RepeatingBendingProcessNew"/>
    <dgm:cxn modelId="{2CEDF6D9-08D2-4915-A866-CD1ADBECDE30}" type="presParOf" srcId="{CFD85554-902B-4080-BC29-8973063240D7}" destId="{D9527FB8-1445-4C2E-AB12-1F9BCE052C1C}" srcOrd="5" destOrd="0" presId="urn:microsoft.com/office/officeart/2016/7/layout/RepeatingBendingProcessNew"/>
    <dgm:cxn modelId="{2264D679-A24A-43EC-9669-E5262B9325ED}" type="presParOf" srcId="{D9527FB8-1445-4C2E-AB12-1F9BCE052C1C}" destId="{2FC9CCB3-9BD8-4C4B-B264-31F4629F3582}" srcOrd="0" destOrd="0" presId="urn:microsoft.com/office/officeart/2016/7/layout/RepeatingBendingProcessNew"/>
    <dgm:cxn modelId="{0C702C7A-53A9-4F07-9920-153F5CDDB4FB}" type="presParOf" srcId="{CFD85554-902B-4080-BC29-8973063240D7}" destId="{1FBA6067-A29E-49C4-A69D-A65E48D008E4}" srcOrd="6" destOrd="0" presId="urn:microsoft.com/office/officeart/2016/7/layout/RepeatingBendingProcessNew"/>
    <dgm:cxn modelId="{5692BE22-2AAA-40AF-ADA7-16A8DCC4DC89}" type="presParOf" srcId="{CFD85554-902B-4080-BC29-8973063240D7}" destId="{1D0EFAC2-9348-4B64-8AED-5EE827DF2089}" srcOrd="7" destOrd="0" presId="urn:microsoft.com/office/officeart/2016/7/layout/RepeatingBendingProcessNew"/>
    <dgm:cxn modelId="{42FA31FA-E21B-42E0-A171-B3E10FF0E047}" type="presParOf" srcId="{1D0EFAC2-9348-4B64-8AED-5EE827DF2089}" destId="{7F3187BE-6B83-4116-A806-821716A20DCD}" srcOrd="0" destOrd="0" presId="urn:microsoft.com/office/officeart/2016/7/layout/RepeatingBendingProcessNew"/>
    <dgm:cxn modelId="{681E5CD3-FA01-4985-897E-B4BF66B51B13}" type="presParOf" srcId="{CFD85554-902B-4080-BC29-8973063240D7}" destId="{2887EB96-17BF-40A1-B061-44F45F9A433E}" srcOrd="8" destOrd="0" presId="urn:microsoft.com/office/officeart/2016/7/layout/RepeatingBendingProcessNew"/>
    <dgm:cxn modelId="{339F2D9F-2140-46D3-BC00-9CEFEBBBC294}" type="presParOf" srcId="{CFD85554-902B-4080-BC29-8973063240D7}" destId="{1185C5F0-1F08-4518-8CC9-4335A1A6F2F6}" srcOrd="9" destOrd="0" presId="urn:microsoft.com/office/officeart/2016/7/layout/RepeatingBendingProcessNew"/>
    <dgm:cxn modelId="{CA61B490-229C-4E31-9EB5-E5D431D5659F}" type="presParOf" srcId="{1185C5F0-1F08-4518-8CC9-4335A1A6F2F6}" destId="{16DBB212-4220-42A9-804B-B398E251FD0B}" srcOrd="0" destOrd="0" presId="urn:microsoft.com/office/officeart/2016/7/layout/RepeatingBendingProcessNew"/>
    <dgm:cxn modelId="{058254D2-A92C-4690-A008-BFFA0D173710}" type="presParOf" srcId="{CFD85554-902B-4080-BC29-8973063240D7}" destId="{B5D7B119-E2CB-4BD9-B8E8-4F9DFFFF33C8}" srcOrd="10" destOrd="0" presId="urn:microsoft.com/office/officeart/2016/7/layout/RepeatingBendingProcessNew"/>
    <dgm:cxn modelId="{8A684C2C-C15E-4CAA-AE45-1EB34C620257}" type="presParOf" srcId="{CFD85554-902B-4080-BC29-8973063240D7}" destId="{914FBA3A-741A-4ECB-8AA6-BF46C9AF1AA4}" srcOrd="11" destOrd="0" presId="urn:microsoft.com/office/officeart/2016/7/layout/RepeatingBendingProcessNew"/>
    <dgm:cxn modelId="{ACB65C67-4780-4AD2-9F70-F3CFE0F5E6B6}" type="presParOf" srcId="{914FBA3A-741A-4ECB-8AA6-BF46C9AF1AA4}" destId="{53B8E1E7-4C97-4C0D-86C1-58BE7AA200AD}" srcOrd="0" destOrd="0" presId="urn:microsoft.com/office/officeart/2016/7/layout/RepeatingBendingProcessNew"/>
    <dgm:cxn modelId="{1B2D15F3-BD27-4868-B127-191C8FF26830}" type="presParOf" srcId="{CFD85554-902B-4080-BC29-8973063240D7}" destId="{3749FE2F-5FC8-4072-926E-840F08ACE54A}"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D25DD-5527-4380-9061-9CB0E185F52A}">
      <dsp:nvSpPr>
        <dsp:cNvPr id="0" name=""/>
        <dsp:cNvSpPr/>
      </dsp:nvSpPr>
      <dsp:spPr>
        <a:xfrm rot="5400000">
          <a:off x="402628" y="1637024"/>
          <a:ext cx="1207967" cy="2010031"/>
        </a:xfrm>
        <a:prstGeom prst="corner">
          <a:avLst>
            <a:gd name="adj1" fmla="val 16120"/>
            <a:gd name="adj2" fmla="val 1611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9FA49B2-8CC0-4F2F-A18C-F0C17A968AF8}">
      <dsp:nvSpPr>
        <dsp:cNvPr id="0" name=""/>
        <dsp:cNvSpPr/>
      </dsp:nvSpPr>
      <dsp:spPr>
        <a:xfrm>
          <a:off x="200988" y="2237590"/>
          <a:ext cx="1814667" cy="15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Tw Cen MT" panose="020B0602020104020603"/>
              <a:ea typeface="+mn-ea"/>
              <a:cs typeface="+mn-cs"/>
            </a:rPr>
            <a:t>(1993) Community Trials research effort led by Dr. Harold Holder, PIRE in Florence, South Carolina.</a:t>
          </a:r>
        </a:p>
      </dsp:txBody>
      <dsp:txXfrm>
        <a:off x="200988" y="2237590"/>
        <a:ext cx="1814667" cy="1590662"/>
      </dsp:txXfrm>
    </dsp:sp>
    <dsp:sp modelId="{A55E9342-8A82-48D8-A43F-88542C308F5F}">
      <dsp:nvSpPr>
        <dsp:cNvPr id="0" name=""/>
        <dsp:cNvSpPr/>
      </dsp:nvSpPr>
      <dsp:spPr>
        <a:xfrm>
          <a:off x="1673266" y="1489043"/>
          <a:ext cx="342390" cy="342390"/>
        </a:xfrm>
        <a:prstGeom prst="triangle">
          <a:avLst>
            <a:gd name="adj" fmla="val 10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3C4291E-6C10-4B6F-875E-1F62A2041ED3}">
      <dsp:nvSpPr>
        <dsp:cNvPr id="0" name=""/>
        <dsp:cNvSpPr/>
      </dsp:nvSpPr>
      <dsp:spPr>
        <a:xfrm rot="5400000">
          <a:off x="2624136" y="1087310"/>
          <a:ext cx="1207967" cy="2010031"/>
        </a:xfrm>
        <a:prstGeom prst="corner">
          <a:avLst>
            <a:gd name="adj1" fmla="val 16120"/>
            <a:gd name="adj2" fmla="val 1611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F5995F0-AE7A-4837-86FB-009B3EA3045D}">
      <dsp:nvSpPr>
        <dsp:cNvPr id="0" name=""/>
        <dsp:cNvSpPr/>
      </dsp:nvSpPr>
      <dsp:spPr>
        <a:xfrm>
          <a:off x="2422496" y="1687876"/>
          <a:ext cx="1814667" cy="15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Tw Cen MT" panose="020B0602020104020603"/>
              <a:ea typeface="+mn-ea"/>
              <a:cs typeface="+mn-cs"/>
            </a:rPr>
            <a:t>(1998-2002) Enforcing Underage Drinking Laws (EUDL) Block grant funds primarily allocated to colleges to implement campus education programs, alternative events and social norms campaigns.  Very little attention paid to Enforcement strategies</a:t>
          </a:r>
          <a:r>
            <a:rPr lang="en-US" sz="1100" b="1" kern="1200" dirty="0">
              <a:latin typeface="Tw Cen MT" panose="020B0602020104020603"/>
              <a:ea typeface="+mn-ea"/>
              <a:cs typeface="+mn-cs"/>
            </a:rPr>
            <a:t>.</a:t>
          </a:r>
        </a:p>
      </dsp:txBody>
      <dsp:txXfrm>
        <a:off x="2422496" y="1687876"/>
        <a:ext cx="1814667" cy="1590662"/>
      </dsp:txXfrm>
    </dsp:sp>
    <dsp:sp modelId="{8107B329-1BDB-47DC-9ABB-2F7F328ECF92}">
      <dsp:nvSpPr>
        <dsp:cNvPr id="0" name=""/>
        <dsp:cNvSpPr/>
      </dsp:nvSpPr>
      <dsp:spPr>
        <a:xfrm>
          <a:off x="3894774" y="939329"/>
          <a:ext cx="342390" cy="342390"/>
        </a:xfrm>
        <a:prstGeom prst="triangle">
          <a:avLst>
            <a:gd name="adj" fmla="val 10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7ECC9018-638D-4F81-B0DA-9518407E75A9}">
      <dsp:nvSpPr>
        <dsp:cNvPr id="0" name=""/>
        <dsp:cNvSpPr/>
      </dsp:nvSpPr>
      <dsp:spPr>
        <a:xfrm rot="5400000">
          <a:off x="4845644" y="537595"/>
          <a:ext cx="1207967" cy="2010031"/>
        </a:xfrm>
        <a:prstGeom prst="corner">
          <a:avLst>
            <a:gd name="adj1" fmla="val 16120"/>
            <a:gd name="adj2" fmla="val 1611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9FBFAF0-60DB-4D39-8D32-4F579F434C8A}">
      <dsp:nvSpPr>
        <dsp:cNvPr id="0" name=""/>
        <dsp:cNvSpPr/>
      </dsp:nvSpPr>
      <dsp:spPr>
        <a:xfrm>
          <a:off x="4644004" y="1138162"/>
          <a:ext cx="1814667" cy="15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Tw Cen MT" panose="020B0602020104020603"/>
              <a:ea typeface="+mn-ea"/>
              <a:cs typeface="+mn-cs"/>
            </a:rPr>
            <a:t>(2002-2005) EUDL Discretionary grant -3 SC counties were funded to implement a comprehensive approach to underage drinking prevention based on enforcement, education/awareness and community support (AET Model).</a:t>
          </a:r>
        </a:p>
      </dsp:txBody>
      <dsp:txXfrm>
        <a:off x="4644004" y="1138162"/>
        <a:ext cx="1814667" cy="1590662"/>
      </dsp:txXfrm>
    </dsp:sp>
    <dsp:sp modelId="{255D8526-92D4-4198-B63B-F52B9B13AD2C}">
      <dsp:nvSpPr>
        <dsp:cNvPr id="0" name=""/>
        <dsp:cNvSpPr/>
      </dsp:nvSpPr>
      <dsp:spPr>
        <a:xfrm>
          <a:off x="6116282" y="389615"/>
          <a:ext cx="342390" cy="342390"/>
        </a:xfrm>
        <a:prstGeom prst="triangle">
          <a:avLst>
            <a:gd name="adj" fmla="val 10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772CD1B-4020-4AE1-848E-DA07B65D7383}">
      <dsp:nvSpPr>
        <dsp:cNvPr id="0" name=""/>
        <dsp:cNvSpPr/>
      </dsp:nvSpPr>
      <dsp:spPr>
        <a:xfrm rot="5400000">
          <a:off x="7067152" y="-12118"/>
          <a:ext cx="1207967" cy="2010031"/>
        </a:xfrm>
        <a:prstGeom prst="corner">
          <a:avLst>
            <a:gd name="adj1" fmla="val 16120"/>
            <a:gd name="adj2" fmla="val 1611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2ED88B4-A02D-4DE9-AB9E-9674532931D7}">
      <dsp:nvSpPr>
        <dsp:cNvPr id="0" name=""/>
        <dsp:cNvSpPr/>
      </dsp:nvSpPr>
      <dsp:spPr>
        <a:xfrm>
          <a:off x="6865512" y="588447"/>
          <a:ext cx="1814667" cy="15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latin typeface="Tw Cen MT" panose="020B0602020104020603"/>
              <a:ea typeface="+mn-ea"/>
              <a:cs typeface="+mn-cs"/>
            </a:rPr>
            <a:t>(2005-2006) EUDL Block Grant funds used to expand discretionary grant concepts.  The sites funded under the discretionary grant became mentor sites to 4 new sites in SC. </a:t>
          </a:r>
          <a:endParaRPr lang="en-US" sz="1300" b="1" kern="1200" dirty="0">
            <a:latin typeface="Tw Cen MT" panose="020B0602020104020603"/>
            <a:ea typeface="+mn-ea"/>
            <a:cs typeface="+mn-cs"/>
          </a:endParaRPr>
        </a:p>
      </dsp:txBody>
      <dsp:txXfrm>
        <a:off x="6865512" y="588447"/>
        <a:ext cx="1814667" cy="1590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ED5D5-313A-44B7-BE00-88C0B84B074A}">
      <dsp:nvSpPr>
        <dsp:cNvPr id="0" name=""/>
        <dsp:cNvSpPr/>
      </dsp:nvSpPr>
      <dsp:spPr>
        <a:xfrm>
          <a:off x="0" y="10313"/>
          <a:ext cx="7697368" cy="13628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6C634-3660-458E-93D6-024AFB5A207A}">
      <dsp:nvSpPr>
        <dsp:cNvPr id="0" name=""/>
        <dsp:cNvSpPr/>
      </dsp:nvSpPr>
      <dsp:spPr>
        <a:xfrm>
          <a:off x="412272" y="307231"/>
          <a:ext cx="749585" cy="749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F1BACA-6FFC-4D77-A278-92FA14038F81}">
      <dsp:nvSpPr>
        <dsp:cNvPr id="0" name=""/>
        <dsp:cNvSpPr/>
      </dsp:nvSpPr>
      <dsp:spPr>
        <a:xfrm>
          <a:off x="1574130" y="582"/>
          <a:ext cx="6123237" cy="136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38" tIns="144238" rIns="144238" bIns="144238" numCol="1" spcCol="1270" anchor="ctr" anchorCtr="0">
          <a:noAutofit/>
        </a:bodyPr>
        <a:lstStyle/>
        <a:p>
          <a:pPr marL="0" lvl="0" indent="0" algn="l" defTabSz="844550">
            <a:lnSpc>
              <a:spcPct val="90000"/>
            </a:lnSpc>
            <a:spcBef>
              <a:spcPct val="0"/>
            </a:spcBef>
            <a:spcAft>
              <a:spcPct val="35000"/>
            </a:spcAft>
            <a:buNone/>
          </a:pPr>
          <a:r>
            <a:rPr lang="en-US" sz="1900" kern="1200" dirty="0"/>
            <a:t>The Alcohol Enforcement Team efforts have been funded through a combination of federal (SUPTR BG/EUDL BG and EUDL Discretionary grants), state and local funds.</a:t>
          </a:r>
        </a:p>
      </dsp:txBody>
      <dsp:txXfrm>
        <a:off x="1574130" y="582"/>
        <a:ext cx="6123237" cy="1362883"/>
      </dsp:txXfrm>
    </dsp:sp>
    <dsp:sp modelId="{94D19672-2443-4E71-89F4-4412BCFA1DEF}">
      <dsp:nvSpPr>
        <dsp:cNvPr id="0" name=""/>
        <dsp:cNvSpPr/>
      </dsp:nvSpPr>
      <dsp:spPr>
        <a:xfrm>
          <a:off x="0" y="1704186"/>
          <a:ext cx="7697368" cy="13628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5F187-029B-45BF-A306-85CE044D75A8}">
      <dsp:nvSpPr>
        <dsp:cNvPr id="0" name=""/>
        <dsp:cNvSpPr/>
      </dsp:nvSpPr>
      <dsp:spPr>
        <a:xfrm>
          <a:off x="412272" y="2010835"/>
          <a:ext cx="749585" cy="749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52DDFE-0105-4A87-8455-96D12CBFD7DD}">
      <dsp:nvSpPr>
        <dsp:cNvPr id="0" name=""/>
        <dsp:cNvSpPr/>
      </dsp:nvSpPr>
      <dsp:spPr>
        <a:xfrm>
          <a:off x="1574130" y="1704186"/>
          <a:ext cx="6123237" cy="136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38" tIns="144238" rIns="144238" bIns="144238" numCol="1" spcCol="1270" anchor="ctr" anchorCtr="0">
          <a:noAutofit/>
        </a:bodyPr>
        <a:lstStyle/>
        <a:p>
          <a:pPr marL="0" lvl="0" indent="0" algn="l" defTabSz="844550">
            <a:lnSpc>
              <a:spcPct val="90000"/>
            </a:lnSpc>
            <a:spcBef>
              <a:spcPct val="0"/>
            </a:spcBef>
            <a:spcAft>
              <a:spcPct val="35000"/>
            </a:spcAft>
            <a:buNone/>
          </a:pPr>
          <a:r>
            <a:rPr lang="en-US" sz="1900" kern="1200" dirty="0"/>
            <a:t>Funding levels = varied  through the years (highest $98,000, stable $35,000 to $50,000 based on population)</a:t>
          </a:r>
        </a:p>
      </dsp:txBody>
      <dsp:txXfrm>
        <a:off x="1574130" y="1704186"/>
        <a:ext cx="6123237" cy="1362883"/>
      </dsp:txXfrm>
    </dsp:sp>
    <dsp:sp modelId="{D2648773-B24E-473F-994B-071C6ADE3416}">
      <dsp:nvSpPr>
        <dsp:cNvPr id="0" name=""/>
        <dsp:cNvSpPr/>
      </dsp:nvSpPr>
      <dsp:spPr>
        <a:xfrm>
          <a:off x="0" y="3407790"/>
          <a:ext cx="7697368" cy="13628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12C55-E7D0-4F68-BC2A-74B1339BE3FE}">
      <dsp:nvSpPr>
        <dsp:cNvPr id="0" name=""/>
        <dsp:cNvSpPr/>
      </dsp:nvSpPr>
      <dsp:spPr>
        <a:xfrm>
          <a:off x="412272" y="3714439"/>
          <a:ext cx="749585" cy="749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82A284-A598-4255-9FF0-6AFB697FE776}">
      <dsp:nvSpPr>
        <dsp:cNvPr id="0" name=""/>
        <dsp:cNvSpPr/>
      </dsp:nvSpPr>
      <dsp:spPr>
        <a:xfrm>
          <a:off x="1574130" y="3407790"/>
          <a:ext cx="6123237" cy="136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38" tIns="144238" rIns="144238" bIns="144238" numCol="1" spcCol="1270" anchor="ctr" anchorCtr="0">
          <a:noAutofit/>
        </a:bodyPr>
        <a:lstStyle/>
        <a:p>
          <a:pPr marL="0" lvl="0" indent="0" algn="l" defTabSz="844550">
            <a:lnSpc>
              <a:spcPct val="90000"/>
            </a:lnSpc>
            <a:spcBef>
              <a:spcPct val="0"/>
            </a:spcBef>
            <a:spcAft>
              <a:spcPct val="35000"/>
            </a:spcAft>
            <a:buNone/>
          </a:pPr>
          <a:r>
            <a:rPr lang="en-US" sz="1900" kern="1200"/>
            <a:t>Some counties awarded federal grants (NHTSA, Drug Free Communities, SAMHSA Discretionary grants</a:t>
          </a:r>
        </a:p>
      </dsp:txBody>
      <dsp:txXfrm>
        <a:off x="1574130" y="3407790"/>
        <a:ext cx="6123237" cy="1362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7169B-86A0-4DF4-854C-C153A146725F}">
      <dsp:nvSpPr>
        <dsp:cNvPr id="0" name=""/>
        <dsp:cNvSpPr/>
      </dsp:nvSpPr>
      <dsp:spPr>
        <a:xfrm>
          <a:off x="2887059" y="563100"/>
          <a:ext cx="435413" cy="91440"/>
        </a:xfrm>
        <a:custGeom>
          <a:avLst/>
          <a:gdLst/>
          <a:ahLst/>
          <a:cxnLst/>
          <a:rect l="0" t="0" r="0" b="0"/>
          <a:pathLst>
            <a:path>
              <a:moveTo>
                <a:pt x="0" y="45720"/>
              </a:moveTo>
              <a:lnTo>
                <a:pt x="435413"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3115" y="606490"/>
        <a:ext cx="23300" cy="4660"/>
      </dsp:txXfrm>
    </dsp:sp>
    <dsp:sp modelId="{E00304D0-DA8D-4CC9-9584-EC9A665751E6}">
      <dsp:nvSpPr>
        <dsp:cNvPr id="0" name=""/>
        <dsp:cNvSpPr/>
      </dsp:nvSpPr>
      <dsp:spPr>
        <a:xfrm>
          <a:off x="862712" y="976"/>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t>Lead Agency in Circuit Identified</a:t>
          </a:r>
        </a:p>
      </dsp:txBody>
      <dsp:txXfrm>
        <a:off x="862712" y="976"/>
        <a:ext cx="2026147" cy="1215688"/>
      </dsp:txXfrm>
    </dsp:sp>
    <dsp:sp modelId="{19E8B1A7-8344-4DF5-8287-9074F1ED33BB}">
      <dsp:nvSpPr>
        <dsp:cNvPr id="0" name=""/>
        <dsp:cNvSpPr/>
      </dsp:nvSpPr>
      <dsp:spPr>
        <a:xfrm>
          <a:off x="5379220" y="563100"/>
          <a:ext cx="435413" cy="91440"/>
        </a:xfrm>
        <a:custGeom>
          <a:avLst/>
          <a:gdLst/>
          <a:ahLst/>
          <a:cxnLst/>
          <a:rect l="0" t="0" r="0" b="0"/>
          <a:pathLst>
            <a:path>
              <a:moveTo>
                <a:pt x="0" y="45720"/>
              </a:moveTo>
              <a:lnTo>
                <a:pt x="435413"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5276" y="606490"/>
        <a:ext cx="23300" cy="4660"/>
      </dsp:txXfrm>
    </dsp:sp>
    <dsp:sp modelId="{AEA0C7AF-50B5-4CBB-8072-71657BC7CA8A}">
      <dsp:nvSpPr>
        <dsp:cNvPr id="0" name=""/>
        <dsp:cNvSpPr/>
      </dsp:nvSpPr>
      <dsp:spPr>
        <a:xfrm>
          <a:off x="3354872" y="976"/>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t>State AET Liaison hired</a:t>
          </a:r>
        </a:p>
      </dsp:txBody>
      <dsp:txXfrm>
        <a:off x="3354872" y="976"/>
        <a:ext cx="2026147" cy="1215688"/>
      </dsp:txXfrm>
    </dsp:sp>
    <dsp:sp modelId="{D9527FB8-1445-4C2E-AB12-1F9BCE052C1C}">
      <dsp:nvSpPr>
        <dsp:cNvPr id="0" name=""/>
        <dsp:cNvSpPr/>
      </dsp:nvSpPr>
      <dsp:spPr>
        <a:xfrm>
          <a:off x="1875785" y="1214865"/>
          <a:ext cx="4984321" cy="435413"/>
        </a:xfrm>
        <a:custGeom>
          <a:avLst/>
          <a:gdLst/>
          <a:ahLst/>
          <a:cxnLst/>
          <a:rect l="0" t="0" r="0" b="0"/>
          <a:pathLst>
            <a:path>
              <a:moveTo>
                <a:pt x="4984321" y="0"/>
              </a:moveTo>
              <a:lnTo>
                <a:pt x="4984321" y="234806"/>
              </a:lnTo>
              <a:lnTo>
                <a:pt x="0" y="234806"/>
              </a:lnTo>
              <a:lnTo>
                <a:pt x="0" y="435413"/>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795" y="1430241"/>
        <a:ext cx="250302" cy="4660"/>
      </dsp:txXfrm>
    </dsp:sp>
    <dsp:sp modelId="{4E31EDFF-426C-41B3-93B5-77D2CF98C943}">
      <dsp:nvSpPr>
        <dsp:cNvPr id="0" name=""/>
        <dsp:cNvSpPr/>
      </dsp:nvSpPr>
      <dsp:spPr>
        <a:xfrm>
          <a:off x="5847033" y="976"/>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t>15 AET Coordinators hired for 16 circuits</a:t>
          </a:r>
        </a:p>
      </dsp:txBody>
      <dsp:txXfrm>
        <a:off x="5847033" y="976"/>
        <a:ext cx="2026147" cy="1215688"/>
      </dsp:txXfrm>
    </dsp:sp>
    <dsp:sp modelId="{1D0EFAC2-9348-4B64-8AED-5EE827DF2089}">
      <dsp:nvSpPr>
        <dsp:cNvPr id="0" name=""/>
        <dsp:cNvSpPr/>
      </dsp:nvSpPr>
      <dsp:spPr>
        <a:xfrm>
          <a:off x="2887059" y="2244802"/>
          <a:ext cx="435413" cy="91440"/>
        </a:xfrm>
        <a:custGeom>
          <a:avLst/>
          <a:gdLst/>
          <a:ahLst/>
          <a:cxnLst/>
          <a:rect l="0" t="0" r="0" b="0"/>
          <a:pathLst>
            <a:path>
              <a:moveTo>
                <a:pt x="0" y="45720"/>
              </a:moveTo>
              <a:lnTo>
                <a:pt x="435413"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3115" y="2288192"/>
        <a:ext cx="23300" cy="4660"/>
      </dsp:txXfrm>
    </dsp:sp>
    <dsp:sp modelId="{1FBA6067-A29E-49C4-A69D-A65E48D008E4}">
      <dsp:nvSpPr>
        <dsp:cNvPr id="0" name=""/>
        <dsp:cNvSpPr/>
      </dsp:nvSpPr>
      <dsp:spPr>
        <a:xfrm>
          <a:off x="862712" y="1682678"/>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t>State meeting involving coordinators</a:t>
          </a:r>
        </a:p>
      </dsp:txBody>
      <dsp:txXfrm>
        <a:off x="862712" y="1682678"/>
        <a:ext cx="2026147" cy="1215688"/>
      </dsp:txXfrm>
    </dsp:sp>
    <dsp:sp modelId="{1185C5F0-1F08-4518-8CC9-4335A1A6F2F6}">
      <dsp:nvSpPr>
        <dsp:cNvPr id="0" name=""/>
        <dsp:cNvSpPr/>
      </dsp:nvSpPr>
      <dsp:spPr>
        <a:xfrm>
          <a:off x="5379220" y="2244802"/>
          <a:ext cx="435413" cy="91440"/>
        </a:xfrm>
        <a:custGeom>
          <a:avLst/>
          <a:gdLst/>
          <a:ahLst/>
          <a:cxnLst/>
          <a:rect l="0" t="0" r="0" b="0"/>
          <a:pathLst>
            <a:path>
              <a:moveTo>
                <a:pt x="0" y="45720"/>
              </a:moveTo>
              <a:lnTo>
                <a:pt x="435413"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5276" y="2288192"/>
        <a:ext cx="23300" cy="4660"/>
      </dsp:txXfrm>
    </dsp:sp>
    <dsp:sp modelId="{2887EB96-17BF-40A1-B061-44F45F9A433E}">
      <dsp:nvSpPr>
        <dsp:cNvPr id="0" name=""/>
        <dsp:cNvSpPr/>
      </dsp:nvSpPr>
      <dsp:spPr>
        <a:xfrm>
          <a:off x="3354872" y="1682678"/>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t>Regional AET Training for LEOs &amp; partners</a:t>
          </a:r>
        </a:p>
      </dsp:txBody>
      <dsp:txXfrm>
        <a:off x="3354872" y="1682678"/>
        <a:ext cx="2026147" cy="1215688"/>
      </dsp:txXfrm>
    </dsp:sp>
    <dsp:sp modelId="{914FBA3A-741A-4ECB-8AA6-BF46C9AF1AA4}">
      <dsp:nvSpPr>
        <dsp:cNvPr id="0" name=""/>
        <dsp:cNvSpPr/>
      </dsp:nvSpPr>
      <dsp:spPr>
        <a:xfrm>
          <a:off x="1875785" y="2896567"/>
          <a:ext cx="4984321" cy="435413"/>
        </a:xfrm>
        <a:custGeom>
          <a:avLst/>
          <a:gdLst/>
          <a:ahLst/>
          <a:cxnLst/>
          <a:rect l="0" t="0" r="0" b="0"/>
          <a:pathLst>
            <a:path>
              <a:moveTo>
                <a:pt x="4984321" y="0"/>
              </a:moveTo>
              <a:lnTo>
                <a:pt x="4984321" y="234806"/>
              </a:lnTo>
              <a:lnTo>
                <a:pt x="0" y="234806"/>
              </a:lnTo>
              <a:lnTo>
                <a:pt x="0" y="435413"/>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795" y="3111943"/>
        <a:ext cx="250302" cy="4660"/>
      </dsp:txXfrm>
    </dsp:sp>
    <dsp:sp modelId="{B5D7B119-E2CB-4BD9-B8E8-4F9DFFFF33C8}">
      <dsp:nvSpPr>
        <dsp:cNvPr id="0" name=""/>
        <dsp:cNvSpPr/>
      </dsp:nvSpPr>
      <dsp:spPr>
        <a:xfrm>
          <a:off x="5847033" y="1682678"/>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highlight>
                <a:srgbClr val="00838B"/>
              </a:highlight>
            </a:rPr>
            <a:t>Statewide</a:t>
          </a:r>
          <a:r>
            <a:rPr lang="en-US" sz="1800" kern="1200" dirty="0"/>
            <a:t> reporting system established</a:t>
          </a:r>
        </a:p>
      </dsp:txBody>
      <dsp:txXfrm>
        <a:off x="5847033" y="1682678"/>
        <a:ext cx="2026147" cy="1215688"/>
      </dsp:txXfrm>
    </dsp:sp>
    <dsp:sp modelId="{3749FE2F-5FC8-4072-926E-840F08ACE54A}">
      <dsp:nvSpPr>
        <dsp:cNvPr id="0" name=""/>
        <dsp:cNvSpPr/>
      </dsp:nvSpPr>
      <dsp:spPr>
        <a:xfrm>
          <a:off x="862712" y="3364380"/>
          <a:ext cx="2026147" cy="1215688"/>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283" tIns="104215" rIns="99283" bIns="104215" numCol="1" spcCol="1270" anchor="ctr" anchorCtr="0">
          <a:noAutofit/>
        </a:bodyPr>
        <a:lstStyle/>
        <a:p>
          <a:pPr marL="0" lvl="0" indent="0" algn="ctr" defTabSz="800100">
            <a:lnSpc>
              <a:spcPct val="90000"/>
            </a:lnSpc>
            <a:spcBef>
              <a:spcPct val="0"/>
            </a:spcBef>
            <a:spcAft>
              <a:spcPct val="35000"/>
            </a:spcAft>
            <a:buNone/>
          </a:pPr>
          <a:r>
            <a:rPr lang="en-US" sz="1800" kern="1200" dirty="0">
              <a:highlight>
                <a:srgbClr val="00838B"/>
              </a:highlight>
            </a:rPr>
            <a:t>Began</a:t>
          </a:r>
          <a:r>
            <a:rPr lang="en-US" sz="1800" kern="1200" dirty="0"/>
            <a:t> Bi-monthly State Meetings</a:t>
          </a:r>
        </a:p>
      </dsp:txBody>
      <dsp:txXfrm>
        <a:off x="862712" y="3364380"/>
        <a:ext cx="2026147" cy="121568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A0BA778-1992-468D-8754-F996B226CC24}" type="datetimeFigureOut">
              <a:rPr lang="en-US" smtClean="0"/>
              <a:t>8/8/2024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38802D-3382-4DDA-8099-73A1E42A06A0}" type="slidenum">
              <a:rPr lang="en-US" smtClean="0"/>
              <a:t>‹#›</a:t>
            </a:fld>
            <a:endParaRPr lang="en-US"/>
          </a:p>
        </p:txBody>
      </p:sp>
    </p:spTree>
    <p:extLst>
      <p:ext uri="{BB962C8B-B14F-4D97-AF65-F5344CB8AC3E}">
        <p14:creationId xmlns:p14="http://schemas.microsoft.com/office/powerpoint/2010/main" val="110763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E194CB-0B2D-47E2-81FD-4E16A770C2B5}" type="datetimeFigureOut">
              <a:rPr lang="en-US" smtClean="0"/>
              <a:t>8/8/2024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FB1307-1F50-4DB0-9CD2-C9A18C8ACC11}" type="slidenum">
              <a:rPr lang="en-US" smtClean="0"/>
              <a:t>‹#›</a:t>
            </a:fld>
            <a:endParaRPr lang="en-US"/>
          </a:p>
        </p:txBody>
      </p:sp>
    </p:spTree>
    <p:extLst>
      <p:ext uri="{BB962C8B-B14F-4D97-AF65-F5344CB8AC3E}">
        <p14:creationId xmlns:p14="http://schemas.microsoft.com/office/powerpoint/2010/main" val="412486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 DAODAS color codes</a:t>
            </a:r>
            <a:r>
              <a:rPr lang="en-US" b="1" baseline="0" dirty="0"/>
              <a:t> is : Red-0 </a:t>
            </a:r>
          </a:p>
          <a:p>
            <a:r>
              <a:rPr lang="en-US" b="1" baseline="0" dirty="0"/>
              <a:t>		      Green-131 </a:t>
            </a:r>
          </a:p>
          <a:p>
            <a:r>
              <a:rPr lang="en-US" b="1" baseline="0" dirty="0"/>
              <a:t>		      Blue-139</a:t>
            </a:r>
            <a:endParaRPr lang="en-US" b="1" dirty="0"/>
          </a:p>
        </p:txBody>
      </p:sp>
      <p:sp>
        <p:nvSpPr>
          <p:cNvPr id="4" name="Slide Number Placeholder 3"/>
          <p:cNvSpPr>
            <a:spLocks noGrp="1"/>
          </p:cNvSpPr>
          <p:nvPr>
            <p:ph type="sldNum" sz="quarter" idx="10"/>
          </p:nvPr>
        </p:nvSpPr>
        <p:spPr/>
        <p:txBody>
          <a:bodyPr/>
          <a:lstStyle/>
          <a:p>
            <a:fld id="{60FB1307-1F50-4DB0-9CD2-C9A18C8ACC11}" type="slidenum">
              <a:rPr lang="en-US" smtClean="0"/>
              <a:t>1</a:t>
            </a:fld>
            <a:endParaRPr lang="en-US"/>
          </a:p>
        </p:txBody>
      </p:sp>
    </p:spTree>
    <p:extLst>
      <p:ext uri="{BB962C8B-B14F-4D97-AF65-F5344CB8AC3E}">
        <p14:creationId xmlns:p14="http://schemas.microsoft.com/office/powerpoint/2010/main" val="322706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12</a:t>
            </a:fld>
            <a:endParaRPr lang="en-US"/>
          </a:p>
        </p:txBody>
      </p:sp>
    </p:spTree>
    <p:extLst>
      <p:ext uri="{BB962C8B-B14F-4D97-AF65-F5344CB8AC3E}">
        <p14:creationId xmlns:p14="http://schemas.microsoft.com/office/powerpoint/2010/main" val="711060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Temporarily, prevention professionals were at loss to deliver prevention programs because public meetings were not allowed. Prevention professionals adapted to stay at home orders &amp; implemented virtual meetings and virtual community events </a:t>
            </a:r>
          </a:p>
          <a:p>
            <a:r>
              <a:rPr lang="en-US" dirty="0"/>
              <a:t>Information indicate that the strong partner relationships built and maintained prior to pandemic sustained community efforts through the pandemic</a:t>
            </a:r>
          </a:p>
          <a:p>
            <a:r>
              <a:rPr lang="en-US" dirty="0"/>
              <a:t>For instance, in many counties, partner organizations expressed creative ideas to still implement AET activities during COVID-19 through social media and Facebook Live</a:t>
            </a:r>
          </a:p>
        </p:txBody>
      </p:sp>
      <p:sp>
        <p:nvSpPr>
          <p:cNvPr id="4" name="Slide Number Placeholder 3"/>
          <p:cNvSpPr>
            <a:spLocks noGrp="1"/>
          </p:cNvSpPr>
          <p:nvPr>
            <p:ph type="sldNum" sz="quarter" idx="5"/>
          </p:nvPr>
        </p:nvSpPr>
        <p:spPr/>
        <p:txBody>
          <a:bodyPr/>
          <a:lstStyle/>
          <a:p>
            <a:fld id="{60FB1307-1F50-4DB0-9CD2-C9A18C8ACC11}" type="slidenum">
              <a:rPr lang="en-US" smtClean="0"/>
              <a:t>18</a:t>
            </a:fld>
            <a:endParaRPr lang="en-US"/>
          </a:p>
        </p:txBody>
      </p:sp>
    </p:spTree>
    <p:extLst>
      <p:ext uri="{BB962C8B-B14F-4D97-AF65-F5344CB8AC3E}">
        <p14:creationId xmlns:p14="http://schemas.microsoft.com/office/powerpoint/2010/main" val="68335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B1307-1F50-4DB0-9CD2-C9A18C8ACC11}" type="slidenum">
              <a:rPr lang="en-US" smtClean="0"/>
              <a:t>21</a:t>
            </a:fld>
            <a:endParaRPr lang="en-US"/>
          </a:p>
        </p:txBody>
      </p:sp>
    </p:spTree>
    <p:extLst>
      <p:ext uri="{BB962C8B-B14F-4D97-AF65-F5344CB8AC3E}">
        <p14:creationId xmlns:p14="http://schemas.microsoft.com/office/powerpoint/2010/main" val="306262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0C3F9-08FE-43E4-9DE7-B320BC836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5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B1307-1F50-4DB0-9CD2-C9A18C8ACC11}" type="slidenum">
              <a:rPr lang="en-US" smtClean="0"/>
              <a:t>35</a:t>
            </a:fld>
            <a:endParaRPr lang="en-US"/>
          </a:p>
        </p:txBody>
      </p:sp>
    </p:spTree>
    <p:extLst>
      <p:ext uri="{BB962C8B-B14F-4D97-AF65-F5344CB8AC3E}">
        <p14:creationId xmlns:p14="http://schemas.microsoft.com/office/powerpoint/2010/main" val="155615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Q&amp;A Slide</a:t>
            </a:r>
          </a:p>
        </p:txBody>
      </p:sp>
      <p:sp>
        <p:nvSpPr>
          <p:cNvPr id="4" name="Slide Number Placeholder 3"/>
          <p:cNvSpPr>
            <a:spLocks noGrp="1"/>
          </p:cNvSpPr>
          <p:nvPr>
            <p:ph type="sldNum" sz="quarter" idx="10"/>
          </p:nvPr>
        </p:nvSpPr>
        <p:spPr/>
        <p:txBody>
          <a:bodyPr/>
          <a:lstStyle/>
          <a:p>
            <a:fld id="{60FB1307-1F50-4DB0-9CD2-C9A18C8ACC11}" type="slidenum">
              <a:rPr lang="en-US" smtClean="0"/>
              <a:t>39</a:t>
            </a:fld>
            <a:endParaRPr lang="en-US"/>
          </a:p>
        </p:txBody>
      </p:sp>
    </p:spTree>
    <p:extLst>
      <p:ext uri="{BB962C8B-B14F-4D97-AF65-F5344CB8AC3E}">
        <p14:creationId xmlns:p14="http://schemas.microsoft.com/office/powerpoint/2010/main" val="204521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a:t>
            </a:fld>
            <a:endParaRPr lang="en-US"/>
          </a:p>
        </p:txBody>
      </p:sp>
    </p:spTree>
    <p:extLst>
      <p:ext uri="{BB962C8B-B14F-4D97-AF65-F5344CB8AC3E}">
        <p14:creationId xmlns:p14="http://schemas.microsoft.com/office/powerpoint/2010/main" val="73428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00C3F9-08FE-43E4-9DE7-B320BC836B18}"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77842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4</a:t>
            </a:fld>
            <a:endParaRPr lang="en-US"/>
          </a:p>
        </p:txBody>
      </p:sp>
    </p:spTree>
    <p:extLst>
      <p:ext uri="{BB962C8B-B14F-4D97-AF65-F5344CB8AC3E}">
        <p14:creationId xmlns:p14="http://schemas.microsoft.com/office/powerpoint/2010/main" val="194544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With No Bottom</a:t>
            </a:r>
            <a:r>
              <a:rPr lang="en-US" baseline="0" dirty="0"/>
              <a:t> Border</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7</a:t>
            </a:fld>
            <a:endParaRPr lang="en-US"/>
          </a:p>
        </p:txBody>
      </p:sp>
    </p:spTree>
    <p:extLst>
      <p:ext uri="{BB962C8B-B14F-4D97-AF65-F5344CB8AC3E}">
        <p14:creationId xmlns:p14="http://schemas.microsoft.com/office/powerpoint/2010/main" val="11316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8</a:t>
            </a:fld>
            <a:endParaRPr lang="en-US"/>
          </a:p>
        </p:txBody>
      </p:sp>
    </p:spTree>
    <p:extLst>
      <p:ext uri="{BB962C8B-B14F-4D97-AF65-F5344CB8AC3E}">
        <p14:creationId xmlns:p14="http://schemas.microsoft.com/office/powerpoint/2010/main" val="351766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10</a:t>
            </a:fld>
            <a:endParaRPr lang="en-US"/>
          </a:p>
        </p:txBody>
      </p:sp>
    </p:spTree>
    <p:extLst>
      <p:ext uri="{BB962C8B-B14F-4D97-AF65-F5344CB8AC3E}">
        <p14:creationId xmlns:p14="http://schemas.microsoft.com/office/powerpoint/2010/main" val="114109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11</a:t>
            </a:fld>
            <a:endParaRPr lang="en-US"/>
          </a:p>
        </p:txBody>
      </p:sp>
    </p:spTree>
    <p:extLst>
      <p:ext uri="{BB962C8B-B14F-4D97-AF65-F5344CB8AC3E}">
        <p14:creationId xmlns:p14="http://schemas.microsoft.com/office/powerpoint/2010/main" val="121544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p:spTree>
      <p:nvGrpSpPr>
        <p:cNvPr id="1" name=""/>
        <p:cNvGrpSpPr/>
        <p:nvPr/>
      </p:nvGrpSpPr>
      <p:grpSpPr>
        <a:xfrm>
          <a:off x="0" y="0"/>
          <a:ext cx="0" cy="0"/>
          <a:chOff x="0" y="0"/>
          <a:chExt cx="0" cy="0"/>
        </a:xfrm>
      </p:grpSpPr>
      <p:grpSp>
        <p:nvGrpSpPr>
          <p:cNvPr id="13" name="Group 12"/>
          <p:cNvGrpSpPr/>
          <p:nvPr userDrawn="1"/>
        </p:nvGrpSpPr>
        <p:grpSpPr>
          <a:xfrm>
            <a:off x="228600" y="148157"/>
            <a:ext cx="8524754" cy="700937"/>
            <a:chOff x="228600" y="148157"/>
            <a:chExt cx="8524754" cy="700937"/>
          </a:xfrm>
        </p:grpSpPr>
        <p:sp>
          <p:nvSpPr>
            <p:cNvPr id="14"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5" name="Straight Connector 14"/>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7" name="Rectangle 1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8/8/2024</a:t>
            </a:fld>
            <a:endParaRPr lang="en-US"/>
          </a:p>
        </p:txBody>
      </p:sp>
      <p:sp>
        <p:nvSpPr>
          <p:cNvPr id="19"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78370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ODAS Slide With Header2">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228600" y="148157"/>
            <a:ext cx="8524754" cy="700937"/>
            <a:chOff x="228600" y="148157"/>
            <a:chExt cx="8524754" cy="700937"/>
          </a:xfrm>
        </p:grpSpPr>
        <p:sp>
          <p:nvSpPr>
            <p:cNvPr id="12"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3" name="Straight Connector 12"/>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5" name="Rectangle 14"/>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8/8/2024</a:t>
            </a:fld>
            <a:endParaRPr lang="en-US"/>
          </a:p>
        </p:txBody>
      </p:sp>
      <p:sp>
        <p:nvSpPr>
          <p:cNvPr id="17"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2774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ODAS Slide With Header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228600" y="148157"/>
            <a:ext cx="8524754" cy="700937"/>
            <a:chOff x="228600" y="148157"/>
            <a:chExt cx="8524754" cy="700937"/>
          </a:xfrm>
        </p:grpSpPr>
        <p:sp>
          <p:nvSpPr>
            <p:cNvPr id="12"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3" name="Straight Connector 12"/>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8/8/2024</a:t>
            </a:fld>
            <a:endParaRPr lang="en-US"/>
          </a:p>
        </p:txBody>
      </p:sp>
      <p:sp>
        <p:nvSpPr>
          <p:cNvPr id="15"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347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ODAS Master No Heade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8/8/2024</a:t>
            </a:fld>
            <a:endParaRPr lang="en-US"/>
          </a:p>
        </p:txBody>
      </p:sp>
      <p:sp>
        <p:nvSpPr>
          <p:cNvPr id="11"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418197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426123" y="400050"/>
            <a:ext cx="6485791" cy="1185045"/>
          </a:xfrm>
        </p:spPr>
        <p:txBody>
          <a:bodyPr lIns="0">
            <a:normAutofit/>
          </a:bodyPr>
          <a:lstStyle>
            <a:lvl1pPr>
              <a:defRPr sz="27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426123" y="1997132"/>
            <a:ext cx="6489595" cy="4232218"/>
          </a:xfrm>
        </p:spPr>
        <p:txBody>
          <a:bodyPr lIns="0">
            <a:normAutofit/>
          </a:bodyPr>
          <a:lstStyle>
            <a:lvl1pPr marL="214313" indent="-214313">
              <a:lnSpc>
                <a:spcPct val="130000"/>
              </a:lnSpc>
              <a:buFont typeface="Arial" panose="020B0604020202020204" pitchFamily="34" charset="0"/>
              <a:buChar char="•"/>
              <a:defRPr sz="1350"/>
            </a:lvl1pPr>
            <a:lvl2pPr marL="484313" indent="-214313">
              <a:lnSpc>
                <a:spcPct val="130000"/>
              </a:lnSpc>
              <a:buFont typeface="Arial" panose="020B0604020202020204" pitchFamily="34" charset="0"/>
              <a:buChar char="•"/>
              <a:defRPr sz="1350"/>
            </a:lvl2pPr>
            <a:lvl3pPr marL="754313" indent="-214313">
              <a:lnSpc>
                <a:spcPct val="130000"/>
              </a:lnSpc>
              <a:buFont typeface="Arial" panose="020B0604020202020204" pitchFamily="34" charset="0"/>
              <a:buChar char="•"/>
              <a:defRPr sz="1350"/>
            </a:lvl3pPr>
            <a:lvl4pPr marL="1024313" indent="-214313">
              <a:lnSpc>
                <a:spcPct val="130000"/>
              </a:lnSpc>
              <a:buFont typeface="Arial" panose="020B0604020202020204" pitchFamily="34" charset="0"/>
              <a:buChar char="•"/>
              <a:defRPr sz="1350"/>
            </a:lvl4pPr>
            <a:lvl5pPr marL="1294313" indent="-214313">
              <a:lnSpc>
                <a:spcPct val="130000"/>
              </a:lnSpc>
              <a:buFont typeface="Arial" panose="020B0604020202020204" pitchFamily="34" charset="0"/>
              <a:buChar char="•"/>
              <a:defRPr sz="135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7317798" y="457965"/>
            <a:ext cx="1658422"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426122" y="1799498"/>
            <a:ext cx="405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7305313" y="3721101"/>
            <a:ext cx="1658422"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426123" y="6357169"/>
            <a:ext cx="1231490" cy="461665"/>
          </a:xfrm>
          <a:prstGeom prst="rect">
            <a:avLst/>
          </a:prstGeom>
        </p:spPr>
        <p:txBody>
          <a:bodyPr vert="horz" lIns="91440" tIns="45720" rIns="91440" bIns="45720" rtlCol="0" anchor="ctr">
            <a:normAutofit/>
          </a:bodyPr>
          <a:lstStyle>
            <a:lvl1pPr algn="l">
              <a:defRPr sz="750" cap="all" spc="15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7487100" y="6357600"/>
            <a:ext cx="1230777" cy="460800"/>
          </a:xfrm>
          <a:prstGeom prst="rect">
            <a:avLst/>
          </a:prstGeom>
        </p:spPr>
        <p:txBody>
          <a:bodyPr vert="horz" lIns="91440" tIns="45720" rIns="91440" bIns="45720" rtlCol="0" anchor="ctr"/>
          <a:lstStyle>
            <a:lvl1pPr algn="r">
              <a:defRPr sz="750" cap="all" spc="15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66324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790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691" r:id="rId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rawpixel.com/image/322567/three-dimensional-men-jigsaw-pieces-teamwork"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hyperlink" Target="https://doi.org/https:/doi.org/10.1111/acer.14507"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mailto:mgeorge@pire.org" TargetMode="External"/><Relationship Id="rId5" Type="http://schemas.openxmlformats.org/officeDocument/2006/relationships/hyperlink" Target="mailto:whutto@ekcenter.org" TargetMode="External"/><Relationship Id="rId4" Type="http://schemas.openxmlformats.org/officeDocument/2006/relationships/hyperlink" Target="mailto:mnienhius@daodas.s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prstGeom prst="rect">
            <a:avLst/>
          </a:prstGeom>
        </p:spPr>
        <p:txBody>
          <a:bodyPr/>
          <a:lstStyle/>
          <a:p>
            <a:fld id="{550433CB-2468-4709-8666-6219B9183C54}" type="datetime1">
              <a:rPr lang="en-US" smtClean="0"/>
              <a:t>8/8/2024</a:t>
            </a:fld>
            <a:endParaRPr lang="en-US"/>
          </a:p>
        </p:txBody>
      </p:sp>
      <p:sp>
        <p:nvSpPr>
          <p:cNvPr id="9" name="Slide Number Placeholder 8"/>
          <p:cNvSpPr>
            <a:spLocks noGrp="1"/>
          </p:cNvSpPr>
          <p:nvPr>
            <p:ph type="sldNum" sz="quarter" idx="4"/>
          </p:nvPr>
        </p:nvSpPr>
        <p:spPr>
          <a:prstGeom prst="rect">
            <a:avLst/>
          </a:prstGeom>
        </p:spPr>
        <p:txBody>
          <a:bodyPr/>
          <a:lstStyle/>
          <a:p>
            <a:fld id="{A339896C-E2EF-470F-BA91-85D676E592B3}" type="slidenum">
              <a:rPr lang="en-US" smtClean="0"/>
              <a:t>1</a:t>
            </a:fld>
            <a:endParaRPr lang="en-US"/>
          </a:p>
        </p:txBody>
      </p:sp>
      <p:sp>
        <p:nvSpPr>
          <p:cNvPr id="2" name="Title 1"/>
          <p:cNvSpPr>
            <a:spLocks noGrp="1"/>
          </p:cNvSpPr>
          <p:nvPr>
            <p:ph type="ctrTitle" idx="4294967295"/>
          </p:nvPr>
        </p:nvSpPr>
        <p:spPr>
          <a:xfrm>
            <a:off x="0" y="1679575"/>
            <a:ext cx="8229600" cy="800100"/>
          </a:xfrm>
          <a:prstGeom prst="rect">
            <a:avLst/>
          </a:prstGeom>
        </p:spPr>
        <p:txBody>
          <a:bodyPr anchor="ctr" anchorCtr="1">
            <a:normAutofit/>
          </a:bodyPr>
          <a:lstStyle/>
          <a:p>
            <a:pPr algn="ctr"/>
            <a:r>
              <a:rPr lang="en-US" sz="2400" b="1" dirty="0">
                <a:effectLst/>
                <a:latin typeface="Calibri" panose="020F0502020204030204" pitchFamily="34" charset="0"/>
                <a:ea typeface="Calibri" panose="020F0502020204030204" pitchFamily="34" charset="0"/>
              </a:rPr>
              <a:t>Navigating Underage Drinking Enforcement Before, During &amp; After the Pandemic: The South Carolina Experience</a:t>
            </a:r>
            <a:endParaRPr lang="en-US" sz="2400" b="1" dirty="0">
              <a:solidFill>
                <a:srgbClr val="00838B"/>
              </a:solidFill>
            </a:endParaRPr>
          </a:p>
        </p:txBody>
      </p:sp>
      <p:sp>
        <p:nvSpPr>
          <p:cNvPr id="3" name="Subtitle 2"/>
          <p:cNvSpPr>
            <a:spLocks noGrp="1"/>
          </p:cNvSpPr>
          <p:nvPr>
            <p:ph type="subTitle" idx="4294967295"/>
          </p:nvPr>
        </p:nvSpPr>
        <p:spPr>
          <a:xfrm>
            <a:off x="801688" y="2703513"/>
            <a:ext cx="8342312" cy="1419225"/>
          </a:xfrm>
          <a:prstGeom prst="rect">
            <a:avLst/>
          </a:prstGeom>
        </p:spPr>
        <p:txBody>
          <a:bodyPr>
            <a:noAutofit/>
          </a:bodyPr>
          <a:lstStyle/>
          <a:p>
            <a:pPr algn="ctr"/>
            <a:r>
              <a:rPr lang="en-US" sz="2400" b="1" dirty="0">
                <a:solidFill>
                  <a:schemeClr val="tx1"/>
                </a:solidFill>
              </a:rPr>
              <a:t>Michelle M. Nienhius, MPH, NPN (SC), DAODAS</a:t>
            </a:r>
          </a:p>
          <a:p>
            <a:pPr algn="ctr"/>
            <a:r>
              <a:rPr lang="en-US" sz="2400" b="1" dirty="0">
                <a:solidFill>
                  <a:schemeClr val="tx1"/>
                </a:solidFill>
                <a:effectLst/>
                <a:ea typeface="Times New Roman" panose="02020603050405020304" pitchFamily="18" charset="0"/>
              </a:rPr>
              <a:t>Wehme A. Hutto, MPA, CSPS, ICPS, Kennedy Center</a:t>
            </a:r>
            <a:endParaRPr lang="en-US" sz="2400" b="1" dirty="0">
              <a:solidFill>
                <a:schemeClr val="tx1"/>
              </a:solidFill>
            </a:endParaRPr>
          </a:p>
          <a:p>
            <a:pPr algn="ctr"/>
            <a:r>
              <a:rPr lang="en-US" sz="2400" b="1" dirty="0">
                <a:solidFill>
                  <a:schemeClr val="tx1"/>
                </a:solidFill>
              </a:rPr>
              <a:t>Michael D. George, Ph.D., PIRE</a:t>
            </a:r>
          </a:p>
        </p:txBody>
      </p:sp>
      <p:cxnSp>
        <p:nvCxnSpPr>
          <p:cNvPr id="6" name="Straight Connector 5"/>
          <p:cNvCxnSpPr/>
          <p:nvPr/>
        </p:nvCxnSpPr>
        <p:spPr>
          <a:xfrm>
            <a:off x="352522" y="1579526"/>
            <a:ext cx="82296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89739"/>
            <a:ext cx="82296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178494" y="297733"/>
            <a:ext cx="3508306" cy="1158608"/>
          </a:xfrm>
          <a:prstGeom prst="rect">
            <a:avLst/>
          </a:prstGeom>
        </p:spPr>
      </p:pic>
      <p:sp>
        <p:nvSpPr>
          <p:cNvPr id="14" name="TextBox 13">
            <a:extLst>
              <a:ext uri="{FF2B5EF4-FFF2-40B4-BE49-F238E27FC236}">
                <a16:creationId xmlns:a16="http://schemas.microsoft.com/office/drawing/2014/main" id="{944B7C56-E103-3325-BCE1-A58E4E06B56E}"/>
              </a:ext>
            </a:extLst>
          </p:cNvPr>
          <p:cNvSpPr txBox="1"/>
          <p:nvPr/>
        </p:nvSpPr>
        <p:spPr>
          <a:xfrm>
            <a:off x="1849708" y="6421233"/>
            <a:ext cx="6400800" cy="369332"/>
          </a:xfrm>
          <a:prstGeom prst="rect">
            <a:avLst/>
          </a:prstGeom>
          <a:noFill/>
        </p:spPr>
        <p:txBody>
          <a:bodyPr wrap="square" rtlCol="0">
            <a:spAutoFit/>
          </a:bodyPr>
          <a:lstStyle/>
          <a:p>
            <a:r>
              <a:rPr lang="en-US" b="1" dirty="0"/>
              <a:t>NPN Conference; August 13-15, 2024: Phoenix, AZ </a:t>
            </a:r>
          </a:p>
        </p:txBody>
      </p:sp>
      <p:pic>
        <p:nvPicPr>
          <p:cNvPr id="18" name="Picture 17">
            <a:extLst>
              <a:ext uri="{FF2B5EF4-FFF2-40B4-BE49-F238E27FC236}">
                <a16:creationId xmlns:a16="http://schemas.microsoft.com/office/drawing/2014/main" id="{D57FDB06-CC9F-7905-613E-83D8079604E1}"/>
              </a:ext>
            </a:extLst>
          </p:cNvPr>
          <p:cNvPicPr>
            <a:picLocks noChangeAspect="1"/>
          </p:cNvPicPr>
          <p:nvPr/>
        </p:nvPicPr>
        <p:blipFill>
          <a:blip r:embed="rId4"/>
          <a:stretch>
            <a:fillRect/>
          </a:stretch>
        </p:blipFill>
        <p:spPr>
          <a:xfrm>
            <a:off x="212315" y="4511967"/>
            <a:ext cx="4359685" cy="1632676"/>
          </a:xfrm>
          <a:prstGeom prst="rect">
            <a:avLst/>
          </a:prstGeom>
        </p:spPr>
      </p:pic>
      <p:pic>
        <p:nvPicPr>
          <p:cNvPr id="21" name="Picture 20">
            <a:extLst>
              <a:ext uri="{FF2B5EF4-FFF2-40B4-BE49-F238E27FC236}">
                <a16:creationId xmlns:a16="http://schemas.microsoft.com/office/drawing/2014/main" id="{C911BA52-534E-113C-E1E6-70D83E4C30E0}"/>
              </a:ext>
            </a:extLst>
          </p:cNvPr>
          <p:cNvPicPr>
            <a:picLocks noChangeAspect="1"/>
          </p:cNvPicPr>
          <p:nvPr/>
        </p:nvPicPr>
        <p:blipFill>
          <a:blip r:embed="rId5"/>
          <a:stretch>
            <a:fillRect/>
          </a:stretch>
        </p:blipFill>
        <p:spPr>
          <a:xfrm>
            <a:off x="5188795" y="5026634"/>
            <a:ext cx="3393328" cy="1075402"/>
          </a:xfrm>
          <a:prstGeom prst="rect">
            <a:avLst/>
          </a:prstGeom>
        </p:spPr>
      </p:pic>
      <p:pic>
        <p:nvPicPr>
          <p:cNvPr id="10" name="Picture 9">
            <a:extLst>
              <a:ext uri="{FF2B5EF4-FFF2-40B4-BE49-F238E27FC236}">
                <a16:creationId xmlns:a16="http://schemas.microsoft.com/office/drawing/2014/main" id="{A6655030-3B46-6699-3435-970ADD2A3A9B}"/>
              </a:ext>
            </a:extLst>
          </p:cNvPr>
          <p:cNvPicPr>
            <a:picLocks noChangeAspect="1"/>
          </p:cNvPicPr>
          <p:nvPr/>
        </p:nvPicPr>
        <p:blipFill>
          <a:blip r:embed="rId6"/>
          <a:stretch>
            <a:fillRect/>
          </a:stretch>
        </p:blipFill>
        <p:spPr>
          <a:xfrm>
            <a:off x="352522" y="308103"/>
            <a:ext cx="3884500" cy="1047292"/>
          </a:xfrm>
          <a:prstGeom prst="rect">
            <a:avLst/>
          </a:prstGeom>
        </p:spPr>
      </p:pic>
    </p:spTree>
    <p:extLst>
      <p:ext uri="{BB962C8B-B14F-4D97-AF65-F5344CB8AC3E}">
        <p14:creationId xmlns:p14="http://schemas.microsoft.com/office/powerpoint/2010/main" val="3026795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8/8/2024</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10</a:t>
            </a:fld>
            <a:endParaRPr lang="en-US"/>
          </a:p>
        </p:txBody>
      </p:sp>
      <p:sp>
        <p:nvSpPr>
          <p:cNvPr id="2" name="Title 1"/>
          <p:cNvSpPr>
            <a:spLocks noGrp="1"/>
          </p:cNvSpPr>
          <p:nvPr>
            <p:ph type="title" idx="4294967295"/>
          </p:nvPr>
        </p:nvSpPr>
        <p:spPr>
          <a:xfrm>
            <a:off x="0" y="825500"/>
            <a:ext cx="7518400" cy="600075"/>
          </a:xfrm>
          <a:prstGeom prst="rect">
            <a:avLst/>
          </a:prstGeom>
        </p:spPr>
        <p:txBody>
          <a:bodyPr>
            <a:noAutofit/>
          </a:bodyPr>
          <a:lstStyle/>
          <a:p>
            <a:pPr algn="ctr"/>
            <a:r>
              <a:rPr lang="en-US" sz="2400" b="1" dirty="0">
                <a:solidFill>
                  <a:schemeClr val="accent2"/>
                </a:solidFill>
              </a:rPr>
              <a:t>Infusion of Cultural Competency in AET model….</a:t>
            </a:r>
            <a:br>
              <a:rPr lang="en-US" sz="2400" b="1" dirty="0">
                <a:solidFill>
                  <a:schemeClr val="accent2"/>
                </a:solidFill>
              </a:rPr>
            </a:br>
            <a:r>
              <a:rPr lang="en-US" sz="2400" b="1" dirty="0">
                <a:solidFill>
                  <a:schemeClr val="accent2"/>
                </a:solidFill>
              </a:rPr>
              <a:t>What do we mean?</a:t>
            </a:r>
          </a:p>
        </p:txBody>
      </p:sp>
      <p:cxnSp>
        <p:nvCxnSpPr>
          <p:cNvPr id="9" name="Straight Connector 8"/>
          <p:cNvCxnSpPr/>
          <p:nvPr/>
        </p:nvCxnSpPr>
        <p:spPr>
          <a:xfrm>
            <a:off x="800100" y="1585835"/>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61836D6-1412-4ADD-857F-18CBE4833402}"/>
              </a:ext>
            </a:extLst>
          </p:cNvPr>
          <p:cNvSpPr/>
          <p:nvPr/>
        </p:nvSpPr>
        <p:spPr>
          <a:xfrm>
            <a:off x="775504" y="1689460"/>
            <a:ext cx="7568396" cy="923330"/>
          </a:xfrm>
          <a:prstGeom prst="rect">
            <a:avLst/>
          </a:prstGeom>
        </p:spPr>
        <p:txBody>
          <a:bodyPr wrap="square">
            <a:spAutoFit/>
          </a:bodyPr>
          <a:lstStyle/>
          <a:p>
            <a:pPr lvl="0"/>
            <a:r>
              <a:rPr lang="en-US" b="1" dirty="0"/>
              <a:t>SAMHSA defines</a:t>
            </a:r>
            <a:r>
              <a:rPr lang="en-US" dirty="0"/>
              <a:t> cultural competence as "</a:t>
            </a:r>
            <a:r>
              <a:rPr lang="en-US" b="1" dirty="0"/>
              <a:t>the ability of an individual or organization to interact effectively with members of diverse population groups</a:t>
            </a:r>
            <a:r>
              <a:rPr lang="en-US" dirty="0"/>
              <a:t>”</a:t>
            </a:r>
          </a:p>
        </p:txBody>
      </p:sp>
      <p:sp>
        <p:nvSpPr>
          <p:cNvPr id="4" name="Rectangle 3">
            <a:extLst>
              <a:ext uri="{FF2B5EF4-FFF2-40B4-BE49-F238E27FC236}">
                <a16:creationId xmlns:a16="http://schemas.microsoft.com/office/drawing/2014/main" id="{85077E65-DB10-4C7D-B2C3-9051B581661A}"/>
              </a:ext>
            </a:extLst>
          </p:cNvPr>
          <p:cNvSpPr/>
          <p:nvPr/>
        </p:nvSpPr>
        <p:spPr>
          <a:xfrm>
            <a:off x="775504" y="2598331"/>
            <a:ext cx="7454096" cy="646331"/>
          </a:xfrm>
          <a:prstGeom prst="rect">
            <a:avLst/>
          </a:prstGeom>
        </p:spPr>
        <p:txBody>
          <a:bodyPr wrap="square">
            <a:spAutoFit/>
          </a:bodyPr>
          <a:lstStyle/>
          <a:p>
            <a:r>
              <a:rPr lang="en-US" dirty="0"/>
              <a:t>While awareness of cultural aspects of population groups is tantamount to ensure ALL population groups are reached….</a:t>
            </a:r>
          </a:p>
        </p:txBody>
      </p:sp>
      <p:sp>
        <p:nvSpPr>
          <p:cNvPr id="5" name="Rectangle 4">
            <a:extLst>
              <a:ext uri="{FF2B5EF4-FFF2-40B4-BE49-F238E27FC236}">
                <a16:creationId xmlns:a16="http://schemas.microsoft.com/office/drawing/2014/main" id="{097DAB37-9C67-455D-B193-4E84182EFC10}"/>
              </a:ext>
            </a:extLst>
          </p:cNvPr>
          <p:cNvSpPr/>
          <p:nvPr/>
        </p:nvSpPr>
        <p:spPr>
          <a:xfrm>
            <a:off x="800100" y="3305699"/>
            <a:ext cx="7543800" cy="646331"/>
          </a:xfrm>
          <a:prstGeom prst="rect">
            <a:avLst/>
          </a:prstGeom>
        </p:spPr>
        <p:txBody>
          <a:bodyPr wrap="square">
            <a:spAutoFit/>
          </a:bodyPr>
          <a:lstStyle/>
          <a:p>
            <a:r>
              <a:rPr lang="en-US" b="1" dirty="0"/>
              <a:t>Understanding organizational culture of coalition members is important to successful collaboration on community problems.</a:t>
            </a:r>
            <a:endParaRPr lang="en-US" dirty="0"/>
          </a:p>
        </p:txBody>
      </p:sp>
      <p:sp>
        <p:nvSpPr>
          <p:cNvPr id="7" name="Rectangle 6">
            <a:extLst>
              <a:ext uri="{FF2B5EF4-FFF2-40B4-BE49-F238E27FC236}">
                <a16:creationId xmlns:a16="http://schemas.microsoft.com/office/drawing/2014/main" id="{46AC3210-B5A6-4C4F-9E99-AF3FC17C2BEC}"/>
              </a:ext>
            </a:extLst>
          </p:cNvPr>
          <p:cNvSpPr/>
          <p:nvPr/>
        </p:nvSpPr>
        <p:spPr>
          <a:xfrm>
            <a:off x="800100" y="4074104"/>
            <a:ext cx="7680512" cy="1754326"/>
          </a:xfrm>
          <a:prstGeom prst="rect">
            <a:avLst/>
          </a:prstGeom>
        </p:spPr>
        <p:txBody>
          <a:bodyPr wrap="square">
            <a:spAutoFit/>
          </a:bodyPr>
          <a:lstStyle/>
          <a:p>
            <a:r>
              <a:rPr lang="en-US" dirty="0"/>
              <a:t>Schein (2010) defines organizational culture as “</a:t>
            </a:r>
            <a:r>
              <a:rPr lang="en-US" i="1" dirty="0"/>
              <a:t>the basic tacit assumptions about how the world is and ought to be that a group of people share and that determines their perceptions, thoughts, feelings, and their overt behavior”.</a:t>
            </a:r>
          </a:p>
          <a:p>
            <a:endParaRPr lang="en-US" i="1" dirty="0"/>
          </a:p>
          <a:p>
            <a:r>
              <a:rPr lang="en-US" b="1" dirty="0"/>
              <a:t>An understanding begins</a:t>
            </a:r>
            <a:r>
              <a:rPr lang="en-US" dirty="0"/>
              <a:t> by spending </a:t>
            </a:r>
            <a:r>
              <a:rPr lang="en-US" b="1" dirty="0"/>
              <a:t>time with coalition members</a:t>
            </a:r>
            <a:r>
              <a:rPr lang="en-US" dirty="0"/>
              <a:t> (i.e., social events, coalition meetings, training, community events)</a:t>
            </a:r>
          </a:p>
        </p:txBody>
      </p:sp>
      <p:sp>
        <p:nvSpPr>
          <p:cNvPr id="10" name="Rectangle 9">
            <a:extLst>
              <a:ext uri="{FF2B5EF4-FFF2-40B4-BE49-F238E27FC236}">
                <a16:creationId xmlns:a16="http://schemas.microsoft.com/office/drawing/2014/main" id="{0E3234A2-6B38-4E05-A11D-34F4A304ECD2}"/>
              </a:ext>
            </a:extLst>
          </p:cNvPr>
          <p:cNvSpPr/>
          <p:nvPr/>
        </p:nvSpPr>
        <p:spPr>
          <a:xfrm>
            <a:off x="800100" y="6029935"/>
            <a:ext cx="7523715" cy="307777"/>
          </a:xfrm>
          <a:prstGeom prst="rect">
            <a:avLst/>
          </a:prstGeom>
        </p:spPr>
        <p:txBody>
          <a:bodyPr wrap="square">
            <a:spAutoFit/>
          </a:bodyPr>
          <a:lstStyle/>
          <a:p>
            <a:pPr>
              <a:spcAft>
                <a:spcPts val="800"/>
              </a:spcAft>
            </a:pPr>
            <a:r>
              <a:rPr lang="en-US" sz="1400" dirty="0">
                <a:latin typeface="Calibri" panose="020F0502020204030204" pitchFamily="34" charset="0"/>
                <a:ea typeface="Calibri" panose="020F0502020204030204" pitchFamily="34" charset="0"/>
              </a:rPr>
              <a:t>Schein, E. H. (2010). Organizational culture and leadership (4th ed.). San Francisco: Jossey-Bass.</a:t>
            </a:r>
          </a:p>
        </p:txBody>
      </p:sp>
    </p:spTree>
    <p:extLst>
      <p:ext uri="{BB962C8B-B14F-4D97-AF65-F5344CB8AC3E}">
        <p14:creationId xmlns:p14="http://schemas.microsoft.com/office/powerpoint/2010/main" val="40473563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8/8/2024</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11</a:t>
            </a:fld>
            <a:endParaRPr lang="en-US"/>
          </a:p>
        </p:txBody>
      </p:sp>
      <p:sp>
        <p:nvSpPr>
          <p:cNvPr id="2" name="Title 1"/>
          <p:cNvSpPr>
            <a:spLocks noGrp="1"/>
          </p:cNvSpPr>
          <p:nvPr>
            <p:ph type="title" idx="4294967295"/>
          </p:nvPr>
        </p:nvSpPr>
        <p:spPr>
          <a:xfrm>
            <a:off x="0" y="881063"/>
            <a:ext cx="7543800" cy="600075"/>
          </a:xfrm>
          <a:prstGeom prst="rect">
            <a:avLst/>
          </a:prstGeom>
        </p:spPr>
        <p:txBody>
          <a:bodyPr>
            <a:noAutofit/>
          </a:bodyPr>
          <a:lstStyle/>
          <a:p>
            <a:pPr algn="ctr"/>
            <a:r>
              <a:rPr lang="en-US" sz="4000" b="1" dirty="0">
                <a:solidFill>
                  <a:schemeClr val="accent2"/>
                </a:solidFill>
              </a:rPr>
              <a:t>What did DAODAS Provide?</a:t>
            </a:r>
          </a:p>
        </p:txBody>
      </p:sp>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854C2F4-7BD8-4B3B-897A-F99EE36B83CF}"/>
              </a:ext>
            </a:extLst>
          </p:cNvPr>
          <p:cNvSpPr/>
          <p:nvPr/>
        </p:nvSpPr>
        <p:spPr>
          <a:xfrm>
            <a:off x="775504" y="1640071"/>
            <a:ext cx="7499119" cy="646331"/>
          </a:xfrm>
          <a:prstGeom prst="rect">
            <a:avLst/>
          </a:prstGeom>
        </p:spPr>
        <p:txBody>
          <a:bodyPr wrap="square">
            <a:spAutoFit/>
          </a:bodyPr>
          <a:lstStyle/>
          <a:p>
            <a:pPr algn="ctr"/>
            <a:r>
              <a:rPr lang="en-US" dirty="0"/>
              <a:t>Short training at Initial state meetings for Prevention staff in South Carolina to acclimate them to law enforcement profession &amp; culture</a:t>
            </a:r>
          </a:p>
        </p:txBody>
      </p:sp>
      <p:sp>
        <p:nvSpPr>
          <p:cNvPr id="4" name="Rectangle 3">
            <a:extLst>
              <a:ext uri="{FF2B5EF4-FFF2-40B4-BE49-F238E27FC236}">
                <a16:creationId xmlns:a16="http://schemas.microsoft.com/office/drawing/2014/main" id="{2A6C6079-F70F-4FE3-A794-2291A7C61203}"/>
              </a:ext>
            </a:extLst>
          </p:cNvPr>
          <p:cNvSpPr/>
          <p:nvPr/>
        </p:nvSpPr>
        <p:spPr>
          <a:xfrm>
            <a:off x="899234" y="2307736"/>
            <a:ext cx="7149297"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4400" b="1" i="0" u="none" strike="noStrike" kern="0" cap="none" spc="0" normalizeH="0" baseline="0" noProof="0" dirty="0">
                <a:ln>
                  <a:noFill/>
                </a:ln>
                <a:solidFill>
                  <a:srgbClr val="006666"/>
                </a:solidFill>
                <a:effectLst>
                  <a:glow rad="228600">
                    <a:srgbClr val="005656">
                      <a:satMod val="175000"/>
                      <a:alpha val="40000"/>
                    </a:srgbClr>
                  </a:glow>
                </a:effectLst>
                <a:uLnTx/>
                <a:uFillTx/>
                <a:latin typeface="Arial"/>
              </a:rPr>
              <a:t>Law Enforcement 101</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FE9E2046-C1CD-47E5-873B-BFA4A0F9C63A}"/>
              </a:ext>
            </a:extLst>
          </p:cNvPr>
          <p:cNvPicPr>
            <a:picLocks noChangeAspect="1"/>
          </p:cNvPicPr>
          <p:nvPr/>
        </p:nvPicPr>
        <p:blipFill>
          <a:blip r:embed="rId3"/>
          <a:stretch>
            <a:fillRect/>
          </a:stretch>
        </p:blipFill>
        <p:spPr>
          <a:xfrm>
            <a:off x="800100" y="3043014"/>
            <a:ext cx="7519204" cy="749873"/>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9BD3040A-0065-4C81-86F1-98ABC9A1B25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91648" y="4043872"/>
            <a:ext cx="2656883" cy="1818858"/>
          </a:xfrm>
          <a:prstGeom prst="rect">
            <a:avLst/>
          </a:prstGeom>
        </p:spPr>
      </p:pic>
      <p:sp>
        <p:nvSpPr>
          <p:cNvPr id="7" name="Content Placeholder 2">
            <a:extLst>
              <a:ext uri="{FF2B5EF4-FFF2-40B4-BE49-F238E27FC236}">
                <a16:creationId xmlns:a16="http://schemas.microsoft.com/office/drawing/2014/main" id="{ABB33D4D-DC67-3827-B749-D0AE7110563C}"/>
              </a:ext>
            </a:extLst>
          </p:cNvPr>
          <p:cNvSpPr txBox="1">
            <a:spLocks/>
          </p:cNvSpPr>
          <p:nvPr/>
        </p:nvSpPr>
        <p:spPr>
          <a:xfrm>
            <a:off x="497035" y="3690841"/>
            <a:ext cx="4581959" cy="2402141"/>
          </a:xfrm>
        </p:spPr>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1323" indent="-71323" defTabSz="713232">
              <a:spcBef>
                <a:spcPts val="936"/>
              </a:spcBef>
              <a:spcAft>
                <a:spcPts val="156"/>
              </a:spcAft>
            </a:pPr>
            <a:r>
              <a:rPr lang="en-US" sz="1600" b="1" dirty="0">
                <a:cs typeface="Aharoni" pitchFamily="2" charset="-79"/>
              </a:rPr>
              <a:t>Some agencies may embrace the underage drinking enforcement concept &amp; and provide officers at no charge</a:t>
            </a:r>
          </a:p>
          <a:p>
            <a:pPr marL="71323" indent="-71323" defTabSz="713232">
              <a:spcBef>
                <a:spcPts val="936"/>
              </a:spcBef>
              <a:spcAft>
                <a:spcPts val="156"/>
              </a:spcAft>
            </a:pPr>
            <a:r>
              <a:rPr lang="en-US" sz="1600" b="1" dirty="0">
                <a:cs typeface="Aharoni" pitchFamily="2" charset="-79"/>
              </a:rPr>
              <a:t>Paying overtime may be possible; other methods of “payment” may work</a:t>
            </a:r>
          </a:p>
          <a:p>
            <a:pPr marL="71323" indent="-71323" defTabSz="713232">
              <a:spcBef>
                <a:spcPts val="936"/>
              </a:spcBef>
              <a:spcAft>
                <a:spcPts val="156"/>
              </a:spcAft>
            </a:pPr>
            <a:r>
              <a:rPr lang="en-US" sz="1600" b="1" dirty="0">
                <a:ln w="15875">
                  <a:solidFill>
                    <a:srgbClr val="FFFF00"/>
                  </a:solidFill>
                </a:ln>
                <a:solidFill>
                  <a:schemeClr val="tx1"/>
                </a:solidFill>
                <a:cs typeface="Aharoni" pitchFamily="2" charset="-79"/>
              </a:rPr>
              <a:t>Recognition, training, &amp; equipment…other incentives or rewards</a:t>
            </a:r>
            <a:endParaRPr lang="en-US" sz="1600" dirty="0">
              <a:solidFill>
                <a:schemeClr val="tx1"/>
              </a:solidFill>
            </a:endParaRPr>
          </a:p>
        </p:txBody>
      </p:sp>
    </p:spTree>
    <p:extLst>
      <p:ext uri="{BB962C8B-B14F-4D97-AF65-F5344CB8AC3E}">
        <p14:creationId xmlns:p14="http://schemas.microsoft.com/office/powerpoint/2010/main" val="36707581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8/8/2024</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12</a:t>
            </a:fld>
            <a:endParaRPr lang="en-US"/>
          </a:p>
        </p:txBody>
      </p:sp>
      <p:graphicFrame>
        <p:nvGraphicFramePr>
          <p:cNvPr id="13" name="Table 12">
            <a:extLst>
              <a:ext uri="{FF2B5EF4-FFF2-40B4-BE49-F238E27FC236}">
                <a16:creationId xmlns:a16="http://schemas.microsoft.com/office/drawing/2014/main" id="{DC55E9A2-D509-41B7-91E2-61A5BACD5C72}"/>
              </a:ext>
            </a:extLst>
          </p:cNvPr>
          <p:cNvGraphicFramePr>
            <a:graphicFrameLocks noGrp="1"/>
          </p:cNvGraphicFramePr>
          <p:nvPr>
            <p:extLst>
              <p:ext uri="{D42A27DB-BD31-4B8C-83A1-F6EECF244321}">
                <p14:modId xmlns:p14="http://schemas.microsoft.com/office/powerpoint/2010/main" val="121031744"/>
              </p:ext>
            </p:extLst>
          </p:nvPr>
        </p:nvGraphicFramePr>
        <p:xfrm>
          <a:off x="4958293" y="863429"/>
          <a:ext cx="3592377" cy="5205912"/>
        </p:xfrm>
        <a:graphic>
          <a:graphicData uri="http://schemas.openxmlformats.org/drawingml/2006/table">
            <a:tbl>
              <a:tblPr firstRow="1" bandRow="1">
                <a:solidFill>
                  <a:schemeClr val="bg1"/>
                </a:solidFill>
                <a:tableStyleId>{5C22544A-7EE6-4342-B048-85BDC9FD1C3A}</a:tableStyleId>
              </a:tblPr>
              <a:tblGrid>
                <a:gridCol w="2660086">
                  <a:extLst>
                    <a:ext uri="{9D8B030D-6E8A-4147-A177-3AD203B41FA5}">
                      <a16:colId xmlns:a16="http://schemas.microsoft.com/office/drawing/2014/main" val="999210169"/>
                    </a:ext>
                  </a:extLst>
                </a:gridCol>
                <a:gridCol w="932291">
                  <a:extLst>
                    <a:ext uri="{9D8B030D-6E8A-4147-A177-3AD203B41FA5}">
                      <a16:colId xmlns:a16="http://schemas.microsoft.com/office/drawing/2014/main" val="2169123801"/>
                    </a:ext>
                  </a:extLst>
                </a:gridCol>
              </a:tblGrid>
              <a:tr h="446101">
                <a:tc>
                  <a:txBody>
                    <a:bodyPr/>
                    <a:lstStyle/>
                    <a:p>
                      <a:pPr algn="ctr" fontAlgn="b"/>
                      <a:r>
                        <a:rPr lang="en-US" sz="1000" b="0" i="0" u="none" strike="noStrike" cap="none" spc="0" dirty="0">
                          <a:solidFill>
                            <a:schemeClr val="bg1"/>
                          </a:solidFill>
                          <a:effectLst/>
                          <a:latin typeface="Arial Black" panose="020B0A04020102020204" pitchFamily="34" charset="0"/>
                        </a:rPr>
                        <a:t>SCAET Class Title</a:t>
                      </a:r>
                    </a:p>
                  </a:txBody>
                  <a:tcPr marL="87966" marR="6081" marT="67666" marB="67666"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b"/>
                      <a:r>
                        <a:rPr lang="en-US" sz="1000" b="0" i="0" u="none" strike="noStrike" cap="none" spc="0" dirty="0">
                          <a:solidFill>
                            <a:schemeClr val="bg1"/>
                          </a:solidFill>
                          <a:effectLst/>
                          <a:latin typeface="Arial Black" panose="020B0A04020102020204" pitchFamily="34" charset="0"/>
                        </a:rPr>
                        <a:t>SCCJA Hrs. awarded</a:t>
                      </a:r>
                    </a:p>
                  </a:txBody>
                  <a:tcPr marL="87966" marR="6081" marT="67666" marB="67666"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768145685"/>
                  </a:ext>
                </a:extLst>
              </a:tr>
              <a:tr h="298803">
                <a:tc>
                  <a:txBody>
                    <a:bodyPr/>
                    <a:lstStyle/>
                    <a:p>
                      <a:pPr algn="l" fontAlgn="b"/>
                      <a:r>
                        <a:rPr lang="en-US" sz="1000" b="0" i="0" u="none" strike="noStrike" cap="none" spc="0" dirty="0">
                          <a:solidFill>
                            <a:schemeClr val="tx1"/>
                          </a:solidFill>
                          <a:effectLst/>
                          <a:latin typeface="Arial Black" panose="020B0A04020102020204" pitchFamily="34" charset="0"/>
                        </a:rPr>
                        <a:t>Fake and Fraudulent ID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5.0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336606615"/>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AET: SC Underage Drinking Laws and Alcohol Products (AET 101)</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3.0</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304833422"/>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Alcohol Enforcement Team Activities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848629198"/>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Alcohol Enforcement Team Training – Mock Party Dispersal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4.5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399312779"/>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Special Alcohol Events Management Law Enforcement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848509443"/>
                  </a:ext>
                </a:extLst>
              </a:tr>
              <a:tr h="593398">
                <a:tc>
                  <a:txBody>
                    <a:bodyPr/>
                    <a:lstStyle/>
                    <a:p>
                      <a:pPr algn="l" fontAlgn="b"/>
                      <a:r>
                        <a:rPr lang="en-US" sz="1000" b="0" i="0" u="none" strike="noStrike" cap="none" spc="0">
                          <a:solidFill>
                            <a:schemeClr val="tx1"/>
                          </a:solidFill>
                          <a:effectLst/>
                          <a:latin typeface="Arial Black" panose="020B0A04020102020204" pitchFamily="34" charset="0"/>
                        </a:rPr>
                        <a:t>AET: Keys to Implementing Effective Environmental Strategies in Local Communities</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12.25, 6.25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799105478"/>
                  </a:ext>
                </a:extLst>
              </a:tr>
              <a:tr h="446101">
                <a:tc>
                  <a:txBody>
                    <a:bodyPr/>
                    <a:lstStyle/>
                    <a:p>
                      <a:pPr algn="l" fontAlgn="b"/>
                      <a:r>
                        <a:rPr lang="en-US" sz="1000" b="0" i="0" u="none" strike="noStrike" cap="none" spc="0">
                          <a:solidFill>
                            <a:schemeClr val="tx1"/>
                          </a:solidFill>
                          <a:effectLst/>
                          <a:latin typeface="Arial Black" panose="020B0A04020102020204" pitchFamily="34" charset="0"/>
                        </a:rPr>
                        <a:t>Impaired Driving Public Safety Checkpoint Instruction  (DVD)</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0.5</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515888061"/>
                  </a:ext>
                </a:extLst>
              </a:tr>
              <a:tr h="298803">
                <a:tc>
                  <a:txBody>
                    <a:bodyPr/>
                    <a:lstStyle/>
                    <a:p>
                      <a:pPr algn="l" fontAlgn="b"/>
                      <a:r>
                        <a:rPr lang="en-US" sz="1000" b="0" i="0" u="none" strike="noStrike" cap="none" spc="0">
                          <a:solidFill>
                            <a:schemeClr val="tx1"/>
                          </a:solidFill>
                          <a:effectLst/>
                          <a:latin typeface="Arial Black" panose="020B0A04020102020204" pitchFamily="34" charset="0"/>
                        </a:rPr>
                        <a:t>PAS Systems Training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2.0</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079132709"/>
                  </a:ext>
                </a:extLst>
              </a:tr>
              <a:tr h="298803">
                <a:tc>
                  <a:txBody>
                    <a:bodyPr/>
                    <a:lstStyle/>
                    <a:p>
                      <a:pPr algn="l" fontAlgn="b"/>
                      <a:r>
                        <a:rPr lang="en-US" sz="1000" b="0" i="0" u="none" strike="noStrike" cap="none" spc="0" dirty="0">
                          <a:solidFill>
                            <a:schemeClr val="tx1"/>
                          </a:solidFill>
                          <a:effectLst/>
                          <a:latin typeface="Arial Black" panose="020B0A04020102020204" pitchFamily="34" charset="0"/>
                        </a:rPr>
                        <a:t>Source Investigation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93109552"/>
                  </a:ext>
                </a:extLst>
              </a:tr>
              <a:tr h="446101">
                <a:tc>
                  <a:txBody>
                    <a:bodyPr/>
                    <a:lstStyle/>
                    <a:p>
                      <a:pPr algn="l" fontAlgn="b"/>
                      <a:r>
                        <a:rPr lang="en-US" sz="1000" b="0" i="0" u="none" strike="noStrike" cap="none" spc="0">
                          <a:solidFill>
                            <a:schemeClr val="tx1"/>
                          </a:solidFill>
                          <a:effectLst/>
                          <a:latin typeface="Arial Black" panose="020B0A04020102020204" pitchFamily="34" charset="0"/>
                        </a:rPr>
                        <a:t>South Carolina Youth Tobacco Education &amp; Enforcement Training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2.5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930144341"/>
                  </a:ext>
                </a:extLst>
              </a:tr>
              <a:tr h="593398">
                <a:tc>
                  <a:txBody>
                    <a:bodyPr/>
                    <a:lstStyle/>
                    <a:p>
                      <a:pPr algn="l" fontAlgn="b"/>
                      <a:r>
                        <a:rPr lang="en-US" sz="1000" b="0" i="0" u="none" strike="noStrike" cap="none" spc="0">
                          <a:solidFill>
                            <a:schemeClr val="tx1"/>
                          </a:solidFill>
                          <a:effectLst/>
                          <a:latin typeface="Arial Black" panose="020B0A04020102020204" pitchFamily="34" charset="0"/>
                        </a:rPr>
                        <a:t>Public Safety Checkpoints: A tool to combat impaired driving in local communities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4242946229"/>
                  </a:ext>
                </a:extLst>
              </a:tr>
            </a:tbl>
          </a:graphicData>
        </a:graphic>
      </p:graphicFrame>
      <p:pic>
        <p:nvPicPr>
          <p:cNvPr id="3" name="Picture 2" descr="A room with a white table and chairs and a television&#10;&#10;Description automatically generated">
            <a:extLst>
              <a:ext uri="{FF2B5EF4-FFF2-40B4-BE49-F238E27FC236}">
                <a16:creationId xmlns:a16="http://schemas.microsoft.com/office/drawing/2014/main" id="{154831C6-3EAC-8CFC-A0E9-5DA79B83F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018" y="1325110"/>
            <a:ext cx="2576422" cy="1631357"/>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E6EFA809-94B3-CA3E-4D09-F64BDCD04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560" y="3925725"/>
            <a:ext cx="2414451" cy="1810839"/>
          </a:xfrm>
          <a:prstGeom prst="rect">
            <a:avLst/>
          </a:prstGeom>
        </p:spPr>
      </p:pic>
      <p:sp>
        <p:nvSpPr>
          <p:cNvPr id="2" name="TextBox 1">
            <a:extLst>
              <a:ext uri="{FF2B5EF4-FFF2-40B4-BE49-F238E27FC236}">
                <a16:creationId xmlns:a16="http://schemas.microsoft.com/office/drawing/2014/main" id="{EF14D3E4-E2E7-7253-D315-C3170643920C}"/>
              </a:ext>
            </a:extLst>
          </p:cNvPr>
          <p:cNvSpPr txBox="1"/>
          <p:nvPr/>
        </p:nvSpPr>
        <p:spPr>
          <a:xfrm>
            <a:off x="2252436" y="788659"/>
            <a:ext cx="2705857" cy="2862322"/>
          </a:xfrm>
          <a:prstGeom prst="rect">
            <a:avLst/>
          </a:prstGeom>
          <a:noFill/>
        </p:spPr>
        <p:txBody>
          <a:bodyPr wrap="square" rtlCol="0">
            <a:spAutoFit/>
          </a:bodyPr>
          <a:lstStyle/>
          <a:p>
            <a:r>
              <a:rPr lang="en-US" sz="2000" b="1" dirty="0"/>
              <a:t>Free regional training </a:t>
            </a:r>
            <a:r>
              <a:rPr lang="en-US" sz="2000" dirty="0"/>
              <a:t>for law enforcement, prevention specialists, and other community stakeholders-built </a:t>
            </a:r>
            <a:r>
              <a:rPr lang="en-US" sz="2000" b="1" dirty="0"/>
              <a:t>CAPACITY</a:t>
            </a:r>
            <a:r>
              <a:rPr lang="en-US" sz="2000" dirty="0"/>
              <a:t> </a:t>
            </a:r>
            <a:r>
              <a:rPr lang="en-US" sz="2000" b="1" dirty="0"/>
              <a:t>for underage drinking enforcement and education </a:t>
            </a:r>
            <a:r>
              <a:rPr lang="en-US" sz="2000" dirty="0"/>
              <a:t>in the community.</a:t>
            </a:r>
          </a:p>
        </p:txBody>
      </p:sp>
      <p:sp>
        <p:nvSpPr>
          <p:cNvPr id="4" name="TextBox 3">
            <a:extLst>
              <a:ext uri="{FF2B5EF4-FFF2-40B4-BE49-F238E27FC236}">
                <a16:creationId xmlns:a16="http://schemas.microsoft.com/office/drawing/2014/main" id="{89FB1339-2778-684A-3E97-8A9509C1363F}"/>
              </a:ext>
            </a:extLst>
          </p:cNvPr>
          <p:cNvSpPr txBox="1"/>
          <p:nvPr/>
        </p:nvSpPr>
        <p:spPr>
          <a:xfrm>
            <a:off x="232913" y="3761017"/>
            <a:ext cx="2056944" cy="2246769"/>
          </a:xfrm>
          <a:prstGeom prst="rect">
            <a:avLst/>
          </a:prstGeom>
          <a:noFill/>
        </p:spPr>
        <p:txBody>
          <a:bodyPr wrap="square" rtlCol="0">
            <a:spAutoFit/>
          </a:bodyPr>
          <a:lstStyle/>
          <a:p>
            <a:r>
              <a:rPr lang="en-US" sz="2000" dirty="0"/>
              <a:t>The training also helped develop and extend </a:t>
            </a:r>
            <a:r>
              <a:rPr lang="en-US" sz="2000" b="1" dirty="0"/>
              <a:t>community relationships </a:t>
            </a:r>
            <a:r>
              <a:rPr lang="en-US" sz="2000" dirty="0"/>
              <a:t>among stakeholders.</a:t>
            </a:r>
          </a:p>
        </p:txBody>
      </p:sp>
    </p:spTree>
    <p:extLst>
      <p:ext uri="{BB962C8B-B14F-4D97-AF65-F5344CB8AC3E}">
        <p14:creationId xmlns:p14="http://schemas.microsoft.com/office/powerpoint/2010/main" val="318391538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212849-88FF-4C3F-8629-9ED22188D542}"/>
              </a:ext>
            </a:extLst>
          </p:cNvPr>
          <p:cNvSpPr>
            <a:spLocks noGrp="1"/>
          </p:cNvSpPr>
          <p:nvPr>
            <p:ph idx="1"/>
          </p:nvPr>
        </p:nvSpPr>
        <p:spPr>
          <a:xfrm>
            <a:off x="822961" y="2240768"/>
            <a:ext cx="7543801" cy="4023360"/>
          </a:xfrm>
        </p:spPr>
        <p:txBody>
          <a:bodyPr/>
          <a:lstStyle/>
          <a:p>
            <a:r>
              <a:rPr lang="en-US" sz="1800" dirty="0"/>
              <a:t>DAODAS funded several county-level AETs previously</a:t>
            </a:r>
          </a:p>
          <a:p>
            <a:r>
              <a:rPr lang="en-US" sz="1800" dirty="0"/>
              <a:t>Alcohol Compliance Checks</a:t>
            </a:r>
          </a:p>
          <a:p>
            <a:r>
              <a:rPr lang="en-US" sz="1800" dirty="0"/>
              <a:t>Circuit AETs had capacity</a:t>
            </a:r>
          </a:p>
          <a:p>
            <a:r>
              <a:rPr lang="en-US" sz="1800" dirty="0"/>
              <a:t>Many law enforcement agencies were experienced in compliance checks</a:t>
            </a:r>
          </a:p>
          <a:p>
            <a:r>
              <a:rPr lang="en-US" sz="1800" dirty="0"/>
              <a:t>County AOD Agency Prevention staff conducted merchant education (responsible beverage service) training</a:t>
            </a:r>
          </a:p>
          <a:p>
            <a:r>
              <a:rPr lang="en-US" sz="1800" dirty="0"/>
              <a:t>State-level enforcement reporting was in place</a:t>
            </a:r>
          </a:p>
        </p:txBody>
      </p:sp>
      <p:sp>
        <p:nvSpPr>
          <p:cNvPr id="3" name="Date Placeholder 2">
            <a:extLst>
              <a:ext uri="{FF2B5EF4-FFF2-40B4-BE49-F238E27FC236}">
                <a16:creationId xmlns:a16="http://schemas.microsoft.com/office/drawing/2014/main" id="{0D8EF21A-A96A-48DD-83E2-8BB30870D0A9}"/>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8050944E-2E34-4B2A-94AE-41BC1F382FDF}"/>
              </a:ext>
            </a:extLst>
          </p:cNvPr>
          <p:cNvSpPr>
            <a:spLocks noGrp="1"/>
          </p:cNvSpPr>
          <p:nvPr>
            <p:ph type="sldNum" sz="quarter" idx="4"/>
          </p:nvPr>
        </p:nvSpPr>
        <p:spPr/>
        <p:txBody>
          <a:bodyPr/>
          <a:lstStyle/>
          <a:p>
            <a:fld id="{A339896C-E2EF-470F-BA91-85D676E592B3}" type="slidenum">
              <a:rPr lang="en-US" smtClean="0"/>
              <a:t>13</a:t>
            </a:fld>
            <a:endParaRPr lang="en-US"/>
          </a:p>
        </p:txBody>
      </p:sp>
      <p:pic>
        <p:nvPicPr>
          <p:cNvPr id="5" name="Picture 4">
            <a:extLst>
              <a:ext uri="{FF2B5EF4-FFF2-40B4-BE49-F238E27FC236}">
                <a16:creationId xmlns:a16="http://schemas.microsoft.com/office/drawing/2014/main" id="{1D3E209C-9005-4704-BB78-50252FF08956}"/>
              </a:ext>
            </a:extLst>
          </p:cNvPr>
          <p:cNvPicPr>
            <a:picLocks noChangeAspect="1"/>
          </p:cNvPicPr>
          <p:nvPr/>
        </p:nvPicPr>
        <p:blipFill>
          <a:blip r:embed="rId2"/>
          <a:stretch>
            <a:fillRect/>
          </a:stretch>
        </p:blipFill>
        <p:spPr>
          <a:xfrm>
            <a:off x="5982534" y="4416194"/>
            <a:ext cx="2885620" cy="1847934"/>
          </a:xfrm>
          <a:prstGeom prst="rect">
            <a:avLst/>
          </a:prstGeom>
        </p:spPr>
      </p:pic>
      <p:pic>
        <p:nvPicPr>
          <p:cNvPr id="6" name="Picture 2">
            <a:extLst>
              <a:ext uri="{FF2B5EF4-FFF2-40B4-BE49-F238E27FC236}">
                <a16:creationId xmlns:a16="http://schemas.microsoft.com/office/drawing/2014/main" id="{4C6B5BD2-1E45-4CC2-97E6-86FF4E1EBA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1569" y="764788"/>
            <a:ext cx="2012799" cy="1338511"/>
          </a:xfrm>
          <a:custGeom>
            <a:avLst/>
            <a:gdLst/>
            <a:ahLst/>
            <a:cxnLst/>
            <a:rect l="l" t="t" r="r" b="b"/>
            <a:pathLst>
              <a:path w="3976051" h="2331947">
                <a:moveTo>
                  <a:pt x="0" y="0"/>
                </a:moveTo>
                <a:lnTo>
                  <a:pt x="3976051" y="0"/>
                </a:lnTo>
                <a:lnTo>
                  <a:pt x="3976051" y="2331947"/>
                </a:lnTo>
                <a:lnTo>
                  <a:pt x="0" y="2331947"/>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a:extLst>
              <a:ext uri="{FF2B5EF4-FFF2-40B4-BE49-F238E27FC236}">
                <a16:creationId xmlns:a16="http://schemas.microsoft.com/office/drawing/2014/main" id="{F25152E3-2451-46BC-A36A-0C6B2313229D}"/>
              </a:ext>
            </a:extLst>
          </p:cNvPr>
          <p:cNvSpPr/>
          <p:nvPr/>
        </p:nvSpPr>
        <p:spPr>
          <a:xfrm>
            <a:off x="3479823" y="874549"/>
            <a:ext cx="4437530" cy="461665"/>
          </a:xfrm>
          <a:prstGeom prst="rect">
            <a:avLst/>
          </a:prstGeom>
        </p:spPr>
        <p:txBody>
          <a:bodyPr wrap="square">
            <a:spAutoFit/>
          </a:bodyPr>
          <a:lstStyle/>
          <a:p>
            <a:r>
              <a:rPr lang="en-US" sz="2400" b="1" dirty="0">
                <a:solidFill>
                  <a:schemeClr val="accent2"/>
                </a:solidFill>
              </a:rPr>
              <a:t>Initial Environmental Strategy</a:t>
            </a:r>
          </a:p>
        </p:txBody>
      </p:sp>
      <p:cxnSp>
        <p:nvCxnSpPr>
          <p:cNvPr id="8" name="Straight Connector 7">
            <a:extLst>
              <a:ext uri="{FF2B5EF4-FFF2-40B4-BE49-F238E27FC236}">
                <a16:creationId xmlns:a16="http://schemas.microsoft.com/office/drawing/2014/main" id="{4CB43B08-C115-4EBB-95B4-4B6E9B9E0B7D}"/>
              </a:ext>
            </a:extLst>
          </p:cNvPr>
          <p:cNvCxnSpPr>
            <a:cxnSpLocks/>
          </p:cNvCxnSpPr>
          <p:nvPr/>
        </p:nvCxnSpPr>
        <p:spPr>
          <a:xfrm flipV="1">
            <a:off x="2465614" y="1496028"/>
            <a:ext cx="5901148"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69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79812C-ACA8-4ABF-BF3B-B8A04A198ABE}"/>
              </a:ext>
            </a:extLst>
          </p:cNvPr>
          <p:cNvPicPr>
            <a:picLocks noGrp="1" noChangeAspect="1"/>
          </p:cNvPicPr>
          <p:nvPr>
            <p:ph idx="1"/>
          </p:nvPr>
        </p:nvPicPr>
        <p:blipFill>
          <a:blip r:embed="rId2"/>
          <a:stretch>
            <a:fillRect/>
          </a:stretch>
        </p:blipFill>
        <p:spPr>
          <a:xfrm>
            <a:off x="1178858" y="1512057"/>
            <a:ext cx="6786283" cy="4694118"/>
          </a:xfrm>
          <a:prstGeom prst="rect">
            <a:avLst/>
          </a:prstGeom>
        </p:spPr>
      </p:pic>
      <p:sp>
        <p:nvSpPr>
          <p:cNvPr id="3" name="Date Placeholder 2">
            <a:extLst>
              <a:ext uri="{FF2B5EF4-FFF2-40B4-BE49-F238E27FC236}">
                <a16:creationId xmlns:a16="http://schemas.microsoft.com/office/drawing/2014/main" id="{6527B237-EC6D-4FB4-B7CF-A84932158E8A}"/>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77168AE9-2F33-44A5-818E-AC81D4C1A640}"/>
              </a:ext>
            </a:extLst>
          </p:cNvPr>
          <p:cNvSpPr>
            <a:spLocks noGrp="1"/>
          </p:cNvSpPr>
          <p:nvPr>
            <p:ph type="sldNum" sz="quarter" idx="4"/>
          </p:nvPr>
        </p:nvSpPr>
        <p:spPr/>
        <p:txBody>
          <a:bodyPr/>
          <a:lstStyle/>
          <a:p>
            <a:fld id="{A339896C-E2EF-470F-BA91-85D676E592B3}" type="slidenum">
              <a:rPr lang="en-US" smtClean="0"/>
              <a:t>14</a:t>
            </a:fld>
            <a:endParaRPr lang="en-US"/>
          </a:p>
        </p:txBody>
      </p:sp>
      <p:sp>
        <p:nvSpPr>
          <p:cNvPr id="8" name="TextBox 7">
            <a:extLst>
              <a:ext uri="{FF2B5EF4-FFF2-40B4-BE49-F238E27FC236}">
                <a16:creationId xmlns:a16="http://schemas.microsoft.com/office/drawing/2014/main" id="{83A48E6A-C4B3-4B9E-B90B-FC152A88B4A3}"/>
              </a:ext>
            </a:extLst>
          </p:cNvPr>
          <p:cNvSpPr txBox="1"/>
          <p:nvPr/>
        </p:nvSpPr>
        <p:spPr>
          <a:xfrm>
            <a:off x="2411505" y="796782"/>
            <a:ext cx="5474191" cy="584775"/>
          </a:xfrm>
          <a:prstGeom prst="rect">
            <a:avLst/>
          </a:prstGeom>
          <a:noFill/>
        </p:spPr>
        <p:txBody>
          <a:bodyPr wrap="none" rtlCol="0">
            <a:spAutoFit/>
          </a:bodyPr>
          <a:lstStyle/>
          <a:p>
            <a:r>
              <a:rPr lang="en-US" sz="3200" b="1" dirty="0">
                <a:solidFill>
                  <a:schemeClr val="accent2"/>
                </a:solidFill>
              </a:rPr>
              <a:t>AET Partnerships and Structure</a:t>
            </a:r>
          </a:p>
        </p:txBody>
      </p:sp>
      <p:cxnSp>
        <p:nvCxnSpPr>
          <p:cNvPr id="6" name="Straight Connector 5">
            <a:extLst>
              <a:ext uri="{FF2B5EF4-FFF2-40B4-BE49-F238E27FC236}">
                <a16:creationId xmlns:a16="http://schemas.microsoft.com/office/drawing/2014/main" id="{E5FCBC30-37B0-4188-832D-F1E67F795EF7}"/>
              </a:ext>
            </a:extLst>
          </p:cNvPr>
          <p:cNvCxnSpPr/>
          <p:nvPr/>
        </p:nvCxnSpPr>
        <p:spPr>
          <a:xfrm>
            <a:off x="800100" y="1349071"/>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65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8">
            <a:extLst>
              <a:ext uri="{FF2B5EF4-FFF2-40B4-BE49-F238E27FC236}">
                <a16:creationId xmlns:a16="http://schemas.microsoft.com/office/drawing/2014/main" id="{02BE0243-50AF-4823-8923-D11111551CC2}"/>
              </a:ext>
            </a:extLst>
          </p:cNvPr>
          <p:cNvGraphicFramePr>
            <a:graphicFrameLocks noGrp="1" noChangeAspect="1"/>
          </p:cNvGraphicFramePr>
          <p:nvPr>
            <p:ph idx="1"/>
            <p:extLst>
              <p:ext uri="{D42A27DB-BD31-4B8C-83A1-F6EECF244321}">
                <p14:modId xmlns:p14="http://schemas.microsoft.com/office/powerpoint/2010/main" val="4248654241"/>
              </p:ext>
            </p:extLst>
          </p:nvPr>
        </p:nvGraphicFramePr>
        <p:xfrm>
          <a:off x="287338" y="1792288"/>
          <a:ext cx="3241675" cy="4271962"/>
        </p:xfrm>
        <a:graphic>
          <a:graphicData uri="http://schemas.openxmlformats.org/presentationml/2006/ole">
            <mc:AlternateContent xmlns:mc="http://schemas.openxmlformats.org/markup-compatibility/2006">
              <mc:Choice xmlns:v="urn:schemas-microsoft-com:vml" Requires="v">
                <p:oleObj name="Acrobat Document" r:id="rId2" imgW="5657696" imgH="7457899" progId="Acrobat.Document.2017">
                  <p:embed/>
                </p:oleObj>
              </mc:Choice>
              <mc:Fallback>
                <p:oleObj name="Acrobat Document" r:id="rId2" imgW="5657696" imgH="7457899" progId="Acrobat.Document.2017">
                  <p:embed/>
                  <p:pic>
                    <p:nvPicPr>
                      <p:cNvPr id="7" name="Content Placeholder 8">
                        <a:extLst>
                          <a:ext uri="{FF2B5EF4-FFF2-40B4-BE49-F238E27FC236}">
                            <a16:creationId xmlns:a16="http://schemas.microsoft.com/office/drawing/2014/main" id="{02BE0243-50AF-4823-8923-D11111551CC2}"/>
                          </a:ext>
                        </a:extLst>
                      </p:cNvPr>
                      <p:cNvPicPr/>
                      <p:nvPr/>
                    </p:nvPicPr>
                    <p:blipFill>
                      <a:blip r:embed="rId3"/>
                      <a:stretch>
                        <a:fillRect/>
                      </a:stretch>
                    </p:blipFill>
                    <p:spPr>
                      <a:xfrm>
                        <a:off x="287338" y="1792288"/>
                        <a:ext cx="3241675" cy="4271962"/>
                      </a:xfrm>
                      <a:prstGeom prst="rect">
                        <a:avLst/>
                      </a:prstGeom>
                      <a:noFill/>
                      <a:ln w="25400">
                        <a:solidFill>
                          <a:schemeClr val="tx1"/>
                        </a:solidFill>
                      </a:ln>
                    </p:spPr>
                  </p:pic>
                </p:oleObj>
              </mc:Fallback>
            </mc:AlternateContent>
          </a:graphicData>
        </a:graphic>
      </p:graphicFrame>
      <p:sp>
        <p:nvSpPr>
          <p:cNvPr id="3" name="Date Placeholder 2">
            <a:extLst>
              <a:ext uri="{FF2B5EF4-FFF2-40B4-BE49-F238E27FC236}">
                <a16:creationId xmlns:a16="http://schemas.microsoft.com/office/drawing/2014/main" id="{472DFDD8-2A17-4D70-9D4E-EBDFFB51B38A}"/>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6F871849-7BD4-4400-9AD5-77F937C878DE}"/>
              </a:ext>
            </a:extLst>
          </p:cNvPr>
          <p:cNvSpPr>
            <a:spLocks noGrp="1"/>
          </p:cNvSpPr>
          <p:nvPr>
            <p:ph type="sldNum" sz="quarter" idx="4"/>
          </p:nvPr>
        </p:nvSpPr>
        <p:spPr/>
        <p:txBody>
          <a:bodyPr/>
          <a:lstStyle/>
          <a:p>
            <a:fld id="{A339896C-E2EF-470F-BA91-85D676E592B3}" type="slidenum">
              <a:rPr lang="en-US" smtClean="0"/>
              <a:t>15</a:t>
            </a:fld>
            <a:endParaRPr lang="en-US"/>
          </a:p>
        </p:txBody>
      </p:sp>
      <p:sp>
        <p:nvSpPr>
          <p:cNvPr id="5" name="Rectangle 4">
            <a:extLst>
              <a:ext uri="{FF2B5EF4-FFF2-40B4-BE49-F238E27FC236}">
                <a16:creationId xmlns:a16="http://schemas.microsoft.com/office/drawing/2014/main" id="{F053AF17-470E-49C7-8786-AE898C2D0B5C}"/>
              </a:ext>
            </a:extLst>
          </p:cNvPr>
          <p:cNvSpPr/>
          <p:nvPr/>
        </p:nvSpPr>
        <p:spPr>
          <a:xfrm>
            <a:off x="822959" y="793377"/>
            <a:ext cx="7586404" cy="830997"/>
          </a:xfrm>
          <a:prstGeom prst="rect">
            <a:avLst/>
          </a:prstGeom>
        </p:spPr>
        <p:txBody>
          <a:bodyPr wrap="square">
            <a:spAutoFit/>
          </a:bodyPr>
          <a:lstStyle/>
          <a:p>
            <a:pPr algn="ctr"/>
            <a:r>
              <a:rPr lang="en-US" sz="2400" b="1" dirty="0">
                <a:solidFill>
                  <a:schemeClr val="accent2"/>
                </a:solidFill>
              </a:rPr>
              <a:t>Evaluation of statewide AET conducted 2017-2018;</a:t>
            </a:r>
            <a:br>
              <a:rPr lang="en-US" sz="2400" b="1" dirty="0">
                <a:solidFill>
                  <a:schemeClr val="accent2"/>
                </a:solidFill>
              </a:rPr>
            </a:br>
            <a:r>
              <a:rPr lang="en-US" sz="2400" b="1" dirty="0">
                <a:solidFill>
                  <a:schemeClr val="accent2"/>
                </a:solidFill>
              </a:rPr>
              <a:t>Article published Jan. 2021</a:t>
            </a:r>
          </a:p>
        </p:txBody>
      </p:sp>
      <p:cxnSp>
        <p:nvCxnSpPr>
          <p:cNvPr id="6" name="Straight Connector 5">
            <a:extLst>
              <a:ext uri="{FF2B5EF4-FFF2-40B4-BE49-F238E27FC236}">
                <a16:creationId xmlns:a16="http://schemas.microsoft.com/office/drawing/2014/main" id="{D199CE3F-C0CD-4432-B808-B8A8F5784D15}"/>
              </a:ext>
            </a:extLst>
          </p:cNvPr>
          <p:cNvCxnSpPr/>
          <p:nvPr/>
        </p:nvCxnSpPr>
        <p:spPr>
          <a:xfrm>
            <a:off x="800100" y="170833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631E8E3-444A-48E1-863C-0D7E7041B63D}"/>
              </a:ext>
            </a:extLst>
          </p:cNvPr>
          <p:cNvSpPr/>
          <p:nvPr/>
        </p:nvSpPr>
        <p:spPr>
          <a:xfrm>
            <a:off x="3712797" y="2774293"/>
            <a:ext cx="5143500" cy="2308324"/>
          </a:xfrm>
          <a:prstGeom prst="rect">
            <a:avLst/>
          </a:prstGeom>
        </p:spPr>
        <p:txBody>
          <a:bodyPr wrap="square">
            <a:spAutoFit/>
          </a:bodyPr>
          <a:lstStyle/>
          <a:p>
            <a:pPr indent="-457200"/>
            <a:r>
              <a:rPr lang="en-US" b="1" dirty="0"/>
              <a:t>George, M. D., Holder, R., Shamblen, S., Nienhius, M. M., &amp; Holder, H. D. (2021). Alcohol Compliance Checks and Underage Alcohol-Involved Crashes: Evaluation of a Statewide Enforcement Program in South Carolina from 2006 to 2016. Alcoholism: Clinical and Experimental Research, n/a(n/a). </a:t>
            </a:r>
            <a:r>
              <a:rPr lang="en-US" b="1" dirty="0">
                <a:hlinkClick r:id="rId4"/>
              </a:rPr>
              <a:t>https://doi.org/https://doi.org/10.1111/acer.14507</a:t>
            </a:r>
            <a:endParaRPr lang="en-US" b="1" dirty="0"/>
          </a:p>
          <a:p>
            <a:pPr indent="-457200"/>
            <a:endParaRPr lang="en-US" b="1" dirty="0"/>
          </a:p>
        </p:txBody>
      </p:sp>
      <p:sp>
        <p:nvSpPr>
          <p:cNvPr id="2" name="TextBox 1">
            <a:extLst>
              <a:ext uri="{FF2B5EF4-FFF2-40B4-BE49-F238E27FC236}">
                <a16:creationId xmlns:a16="http://schemas.microsoft.com/office/drawing/2014/main" id="{0F54E10F-A29B-CF0C-89EC-425CE2575788}"/>
              </a:ext>
            </a:extLst>
          </p:cNvPr>
          <p:cNvSpPr txBox="1"/>
          <p:nvPr/>
        </p:nvSpPr>
        <p:spPr>
          <a:xfrm>
            <a:off x="172528" y="948906"/>
            <a:ext cx="670376" cy="369332"/>
          </a:xfrm>
          <a:prstGeom prst="rect">
            <a:avLst/>
          </a:prstGeom>
          <a:noFill/>
        </p:spPr>
        <p:txBody>
          <a:bodyPr wrap="none" rtlCol="0">
            <a:spAutoFit/>
          </a:bodyPr>
          <a:lstStyle/>
          <a:p>
            <a:r>
              <a:rPr lang="en-US" dirty="0"/>
              <a:t>MDG</a:t>
            </a:r>
          </a:p>
        </p:txBody>
      </p:sp>
    </p:spTree>
    <p:extLst>
      <p:ext uri="{BB962C8B-B14F-4D97-AF65-F5344CB8AC3E}">
        <p14:creationId xmlns:p14="http://schemas.microsoft.com/office/powerpoint/2010/main" val="14190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7C6B39-C286-421C-9871-57B28AC73E9B}"/>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D635B8DC-24F3-4DF3-843D-EEAFF89DE63E}"/>
              </a:ext>
            </a:extLst>
          </p:cNvPr>
          <p:cNvSpPr>
            <a:spLocks noGrp="1"/>
          </p:cNvSpPr>
          <p:nvPr>
            <p:ph type="sldNum" sz="quarter" idx="4"/>
          </p:nvPr>
        </p:nvSpPr>
        <p:spPr/>
        <p:txBody>
          <a:bodyPr/>
          <a:lstStyle/>
          <a:p>
            <a:fld id="{A339896C-E2EF-470F-BA91-85D676E592B3}" type="slidenum">
              <a:rPr lang="en-US" smtClean="0"/>
              <a:t>16</a:t>
            </a:fld>
            <a:endParaRPr lang="en-US"/>
          </a:p>
        </p:txBody>
      </p:sp>
      <p:pic>
        <p:nvPicPr>
          <p:cNvPr id="7" name="Picture 6">
            <a:extLst>
              <a:ext uri="{FF2B5EF4-FFF2-40B4-BE49-F238E27FC236}">
                <a16:creationId xmlns:a16="http://schemas.microsoft.com/office/drawing/2014/main" id="{859C870A-EEFF-2628-05DC-7BF77D7BF500}"/>
              </a:ext>
            </a:extLst>
          </p:cNvPr>
          <p:cNvPicPr>
            <a:picLocks noChangeAspect="1"/>
          </p:cNvPicPr>
          <p:nvPr/>
        </p:nvPicPr>
        <p:blipFill>
          <a:blip r:embed="rId2"/>
          <a:stretch>
            <a:fillRect/>
          </a:stretch>
        </p:blipFill>
        <p:spPr>
          <a:xfrm>
            <a:off x="1930940" y="1060315"/>
            <a:ext cx="5800692" cy="5202462"/>
          </a:xfrm>
          <a:prstGeom prst="rect">
            <a:avLst/>
          </a:prstGeom>
        </p:spPr>
      </p:pic>
    </p:spTree>
    <p:extLst>
      <p:ext uri="{BB962C8B-B14F-4D97-AF65-F5344CB8AC3E}">
        <p14:creationId xmlns:p14="http://schemas.microsoft.com/office/powerpoint/2010/main" val="2375278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C24A17-61CE-48D0-8CA2-69DEAB19F430}"/>
              </a:ext>
            </a:extLst>
          </p:cNvPr>
          <p:cNvSpPr>
            <a:spLocks noGrp="1"/>
          </p:cNvSpPr>
          <p:nvPr>
            <p:ph idx="1"/>
          </p:nvPr>
        </p:nvSpPr>
        <p:spPr>
          <a:xfrm>
            <a:off x="822959" y="1845734"/>
            <a:ext cx="7945484" cy="4023360"/>
          </a:xfrm>
        </p:spPr>
        <p:txBody>
          <a:bodyPr/>
          <a:lstStyle/>
          <a:p>
            <a:r>
              <a:rPr lang="en-US" sz="2800" dirty="0">
                <a:solidFill>
                  <a:schemeClr val="tx1"/>
                </a:solidFill>
              </a:rPr>
              <a:t>March 7, 2020: First COVID 19 cases reported in Charleston &amp; Kershaw counties</a:t>
            </a:r>
          </a:p>
          <a:p>
            <a:r>
              <a:rPr lang="en-US" sz="2800" dirty="0">
                <a:solidFill>
                  <a:schemeClr val="tx1"/>
                </a:solidFill>
              </a:rPr>
              <a:t>March 15, 2020: South Carolina Governor Henry McMaster declared state of emergency and closed all but essential businesses. Most AETs discontinued alcohol enforcement operations.</a:t>
            </a:r>
          </a:p>
          <a:p>
            <a:endParaRPr lang="en-US" dirty="0">
              <a:solidFill>
                <a:schemeClr val="tx1"/>
              </a:solidFill>
            </a:endParaRPr>
          </a:p>
        </p:txBody>
      </p:sp>
      <p:sp>
        <p:nvSpPr>
          <p:cNvPr id="3" name="Date Placeholder 2">
            <a:extLst>
              <a:ext uri="{FF2B5EF4-FFF2-40B4-BE49-F238E27FC236}">
                <a16:creationId xmlns:a16="http://schemas.microsoft.com/office/drawing/2014/main" id="{F9874D3E-01E2-40F5-BDC6-A61A3363E0D7}"/>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9097222A-E4B7-4692-9C9D-3A05899631C8}"/>
              </a:ext>
            </a:extLst>
          </p:cNvPr>
          <p:cNvSpPr>
            <a:spLocks noGrp="1"/>
          </p:cNvSpPr>
          <p:nvPr>
            <p:ph type="sldNum" sz="quarter" idx="4"/>
          </p:nvPr>
        </p:nvSpPr>
        <p:spPr/>
        <p:txBody>
          <a:bodyPr/>
          <a:lstStyle/>
          <a:p>
            <a:fld id="{A339896C-E2EF-470F-BA91-85D676E592B3}" type="slidenum">
              <a:rPr lang="en-US" smtClean="0"/>
              <a:t>17</a:t>
            </a:fld>
            <a:endParaRPr lang="en-US"/>
          </a:p>
        </p:txBody>
      </p:sp>
      <p:cxnSp>
        <p:nvCxnSpPr>
          <p:cNvPr id="5" name="Straight Connector 4">
            <a:extLst>
              <a:ext uri="{FF2B5EF4-FFF2-40B4-BE49-F238E27FC236}">
                <a16:creationId xmlns:a16="http://schemas.microsoft.com/office/drawing/2014/main" id="{D0B13994-1BD7-41D9-89DA-709F8B56523C}"/>
              </a:ext>
            </a:extLst>
          </p:cNvPr>
          <p:cNvCxnSpPr/>
          <p:nvPr/>
        </p:nvCxnSpPr>
        <p:spPr>
          <a:xfrm>
            <a:off x="800100" y="170833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3527066-168E-40C8-A883-D6803B614219}"/>
              </a:ext>
            </a:extLst>
          </p:cNvPr>
          <p:cNvSpPr txBox="1"/>
          <p:nvPr/>
        </p:nvSpPr>
        <p:spPr>
          <a:xfrm>
            <a:off x="800100" y="904057"/>
            <a:ext cx="7543799" cy="830997"/>
          </a:xfrm>
          <a:prstGeom prst="rect">
            <a:avLst/>
          </a:prstGeom>
          <a:noFill/>
        </p:spPr>
        <p:txBody>
          <a:bodyPr wrap="square" rtlCol="0">
            <a:spAutoFit/>
          </a:bodyPr>
          <a:lstStyle/>
          <a:p>
            <a:pPr algn="ctr"/>
            <a:r>
              <a:rPr lang="en-US" sz="2400" b="1" dirty="0">
                <a:solidFill>
                  <a:schemeClr val="accent2"/>
                </a:solidFill>
              </a:rPr>
              <a:t>Impact of COVID-19 in South Carolina relating to Environmental Prevention</a:t>
            </a:r>
          </a:p>
        </p:txBody>
      </p:sp>
      <p:pic>
        <p:nvPicPr>
          <p:cNvPr id="3074" name="Picture 2" descr="3 deaths, 406 new COVID-19 cases reported in Alaska on Thursday">
            <a:extLst>
              <a:ext uri="{FF2B5EF4-FFF2-40B4-BE49-F238E27FC236}">
                <a16:creationId xmlns:a16="http://schemas.microsoft.com/office/drawing/2014/main" id="{D46D5310-C5FD-4DEA-8C7F-52ED378BC5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215" y="4537342"/>
            <a:ext cx="3018971" cy="16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09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980476-90C8-444B-9B48-06234A844453}"/>
              </a:ext>
            </a:extLst>
          </p:cNvPr>
          <p:cNvPicPr>
            <a:picLocks noGrp="1" noChangeAspect="1"/>
          </p:cNvPicPr>
          <p:nvPr>
            <p:ph idx="1"/>
          </p:nvPr>
        </p:nvPicPr>
        <p:blipFill>
          <a:blip r:embed="rId3"/>
          <a:stretch>
            <a:fillRect/>
          </a:stretch>
        </p:blipFill>
        <p:spPr>
          <a:xfrm>
            <a:off x="280518" y="921451"/>
            <a:ext cx="1437884" cy="2034059"/>
          </a:xfrm>
          <a:prstGeom prst="rect">
            <a:avLst/>
          </a:prstGeom>
        </p:spPr>
      </p:pic>
      <p:sp>
        <p:nvSpPr>
          <p:cNvPr id="3" name="Date Placeholder 2">
            <a:extLst>
              <a:ext uri="{FF2B5EF4-FFF2-40B4-BE49-F238E27FC236}">
                <a16:creationId xmlns:a16="http://schemas.microsoft.com/office/drawing/2014/main" id="{01BB5217-DA3E-4981-A43E-C5E4B7688DF0}"/>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E06CF490-F239-4515-A779-30844569BB67}"/>
              </a:ext>
            </a:extLst>
          </p:cNvPr>
          <p:cNvSpPr>
            <a:spLocks noGrp="1"/>
          </p:cNvSpPr>
          <p:nvPr>
            <p:ph type="sldNum" sz="quarter" idx="4"/>
          </p:nvPr>
        </p:nvSpPr>
        <p:spPr/>
        <p:txBody>
          <a:bodyPr/>
          <a:lstStyle/>
          <a:p>
            <a:fld id="{A339896C-E2EF-470F-BA91-85D676E592B3}" type="slidenum">
              <a:rPr lang="en-US" smtClean="0"/>
              <a:t>18</a:t>
            </a:fld>
            <a:endParaRPr lang="en-US"/>
          </a:p>
        </p:txBody>
      </p:sp>
      <p:pic>
        <p:nvPicPr>
          <p:cNvPr id="6" name="Picture 5">
            <a:extLst>
              <a:ext uri="{FF2B5EF4-FFF2-40B4-BE49-F238E27FC236}">
                <a16:creationId xmlns:a16="http://schemas.microsoft.com/office/drawing/2014/main" id="{0CAD5295-612E-43F0-9BB9-992CEA8F38DC}"/>
              </a:ext>
            </a:extLst>
          </p:cNvPr>
          <p:cNvPicPr>
            <a:picLocks noChangeAspect="1"/>
          </p:cNvPicPr>
          <p:nvPr/>
        </p:nvPicPr>
        <p:blipFill>
          <a:blip r:embed="rId4"/>
          <a:stretch>
            <a:fillRect/>
          </a:stretch>
        </p:blipFill>
        <p:spPr>
          <a:xfrm>
            <a:off x="7103527" y="3931457"/>
            <a:ext cx="1713383" cy="2130632"/>
          </a:xfrm>
          <a:prstGeom prst="rect">
            <a:avLst/>
          </a:prstGeom>
        </p:spPr>
      </p:pic>
      <p:pic>
        <p:nvPicPr>
          <p:cNvPr id="5122" name="Picture 2" descr="May be an image of text that says 'Prevent Underage Drinking SUPPORT LOCAL RESTAURANTS THAT DISPLAY THIS STICKER Out of Their Hands... KNOW The LAW! It is illegal to purchase or provide alcohol for anyone under 21! When you see this sticker of the &quot;hand&quot; on a restaurant's window or door, please thank them for checking IDs ID to protect our kids &amp; community!'">
            <a:extLst>
              <a:ext uri="{FF2B5EF4-FFF2-40B4-BE49-F238E27FC236}">
                <a16:creationId xmlns:a16="http://schemas.microsoft.com/office/drawing/2014/main" id="{FCAB7A7A-4F01-46E2-8403-9F23B0808F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814" y="1238886"/>
            <a:ext cx="2013077" cy="1687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C34FAB-9CF1-442F-8819-4D45C84C9205}"/>
              </a:ext>
            </a:extLst>
          </p:cNvPr>
          <p:cNvPicPr>
            <a:picLocks noChangeAspect="1"/>
          </p:cNvPicPr>
          <p:nvPr/>
        </p:nvPicPr>
        <p:blipFill>
          <a:blip r:embed="rId6"/>
          <a:stretch>
            <a:fillRect/>
          </a:stretch>
        </p:blipFill>
        <p:spPr>
          <a:xfrm>
            <a:off x="2413537" y="3931457"/>
            <a:ext cx="1597974" cy="2130632"/>
          </a:xfrm>
          <a:prstGeom prst="rect">
            <a:avLst/>
          </a:prstGeom>
        </p:spPr>
      </p:pic>
      <p:pic>
        <p:nvPicPr>
          <p:cNvPr id="9" name="Picture 8">
            <a:extLst>
              <a:ext uri="{FF2B5EF4-FFF2-40B4-BE49-F238E27FC236}">
                <a16:creationId xmlns:a16="http://schemas.microsoft.com/office/drawing/2014/main" id="{E01C63D2-9401-4773-B8C4-339A2A4A3B1E}"/>
              </a:ext>
            </a:extLst>
          </p:cNvPr>
          <p:cNvPicPr>
            <a:picLocks noChangeAspect="1"/>
          </p:cNvPicPr>
          <p:nvPr/>
        </p:nvPicPr>
        <p:blipFill>
          <a:blip r:embed="rId7"/>
          <a:stretch>
            <a:fillRect/>
          </a:stretch>
        </p:blipFill>
        <p:spPr>
          <a:xfrm>
            <a:off x="5092817" y="3931459"/>
            <a:ext cx="1597974" cy="2130632"/>
          </a:xfrm>
          <a:prstGeom prst="rect">
            <a:avLst/>
          </a:prstGeom>
        </p:spPr>
      </p:pic>
      <p:pic>
        <p:nvPicPr>
          <p:cNvPr id="2" name="Picture 1">
            <a:extLst>
              <a:ext uri="{FF2B5EF4-FFF2-40B4-BE49-F238E27FC236}">
                <a16:creationId xmlns:a16="http://schemas.microsoft.com/office/drawing/2014/main" id="{FDD6F7C9-3696-1B09-6B70-A4601B41CB46}"/>
              </a:ext>
            </a:extLst>
          </p:cNvPr>
          <p:cNvPicPr>
            <a:picLocks noChangeAspect="1"/>
          </p:cNvPicPr>
          <p:nvPr/>
        </p:nvPicPr>
        <p:blipFill>
          <a:blip r:embed="rId8"/>
          <a:stretch>
            <a:fillRect/>
          </a:stretch>
        </p:blipFill>
        <p:spPr>
          <a:xfrm>
            <a:off x="355687" y="3934352"/>
            <a:ext cx="1645114" cy="2127738"/>
          </a:xfrm>
          <a:prstGeom prst="rect">
            <a:avLst/>
          </a:prstGeom>
        </p:spPr>
      </p:pic>
      <p:sp>
        <p:nvSpPr>
          <p:cNvPr id="10" name="TextBox 9">
            <a:extLst>
              <a:ext uri="{FF2B5EF4-FFF2-40B4-BE49-F238E27FC236}">
                <a16:creationId xmlns:a16="http://schemas.microsoft.com/office/drawing/2014/main" id="{69DB8D93-DC93-B187-007D-3F1169F0FB55}"/>
              </a:ext>
            </a:extLst>
          </p:cNvPr>
          <p:cNvSpPr txBox="1"/>
          <p:nvPr/>
        </p:nvSpPr>
        <p:spPr>
          <a:xfrm>
            <a:off x="2000801" y="1201184"/>
            <a:ext cx="4572000" cy="1754326"/>
          </a:xfrm>
          <a:prstGeom prst="rect">
            <a:avLst/>
          </a:prstGeom>
          <a:noFill/>
        </p:spPr>
        <p:txBody>
          <a:bodyPr wrap="square">
            <a:spAutoFit/>
          </a:bodyPr>
          <a:lstStyle/>
          <a:p>
            <a:pPr algn="ctr"/>
            <a:r>
              <a:rPr lang="en-US" sz="3600" b="1" dirty="0">
                <a:solidFill>
                  <a:schemeClr val="accent2"/>
                </a:solidFill>
              </a:rPr>
              <a:t>Adapting Primary Prevention Services During COVID-19</a:t>
            </a:r>
          </a:p>
        </p:txBody>
      </p:sp>
    </p:spTree>
    <p:extLst>
      <p:ext uri="{BB962C8B-B14F-4D97-AF65-F5344CB8AC3E}">
        <p14:creationId xmlns:p14="http://schemas.microsoft.com/office/powerpoint/2010/main" val="375402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32252C-E476-F15B-BAE6-DED164179519}"/>
              </a:ext>
            </a:extLst>
          </p:cNvPr>
          <p:cNvSpPr>
            <a:spLocks noGrp="1"/>
          </p:cNvSpPr>
          <p:nvPr>
            <p:ph idx="1"/>
          </p:nvPr>
        </p:nvSpPr>
        <p:spPr>
          <a:xfrm>
            <a:off x="822959" y="2716039"/>
            <a:ext cx="7543801" cy="2797521"/>
          </a:xfrm>
        </p:spPr>
        <p:txBody>
          <a:bodyPr/>
          <a:lstStyle/>
          <a:p>
            <a:pPr algn="ctr"/>
            <a:r>
              <a:rPr lang="en-US" sz="4400" dirty="0">
                <a:solidFill>
                  <a:srgbClr val="00838B"/>
                </a:solidFill>
              </a:rPr>
              <a:t>Alcohol Enforcement Team      </a:t>
            </a:r>
          </a:p>
          <a:p>
            <a:pPr algn="ctr"/>
            <a:r>
              <a:rPr lang="en-US" sz="4400" dirty="0">
                <a:solidFill>
                  <a:srgbClr val="00838B"/>
                </a:solidFill>
              </a:rPr>
              <a:t>at the Local Level</a:t>
            </a:r>
          </a:p>
          <a:p>
            <a:pPr algn="ctr"/>
            <a:r>
              <a:rPr lang="en-US" sz="3200" dirty="0">
                <a:solidFill>
                  <a:schemeClr val="tx1"/>
                </a:solidFill>
              </a:rPr>
              <a:t>Berkeley &amp; Charleston County, </a:t>
            </a:r>
          </a:p>
          <a:p>
            <a:pPr algn="ctr"/>
            <a:r>
              <a:rPr lang="en-US" sz="3200" dirty="0">
                <a:solidFill>
                  <a:schemeClr val="tx1"/>
                </a:solidFill>
              </a:rPr>
              <a:t>South Carolina </a:t>
            </a:r>
          </a:p>
        </p:txBody>
      </p:sp>
      <p:sp>
        <p:nvSpPr>
          <p:cNvPr id="3" name="Date Placeholder 2">
            <a:extLst>
              <a:ext uri="{FF2B5EF4-FFF2-40B4-BE49-F238E27FC236}">
                <a16:creationId xmlns:a16="http://schemas.microsoft.com/office/drawing/2014/main" id="{66626498-5032-C6C3-6BC2-97F91188319D}"/>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DAE65CA1-B2E7-0F08-219A-AF2484B0D9A6}"/>
              </a:ext>
            </a:extLst>
          </p:cNvPr>
          <p:cNvSpPr>
            <a:spLocks noGrp="1"/>
          </p:cNvSpPr>
          <p:nvPr>
            <p:ph type="sldNum" sz="quarter" idx="4"/>
          </p:nvPr>
        </p:nvSpPr>
        <p:spPr/>
        <p:txBody>
          <a:bodyPr/>
          <a:lstStyle/>
          <a:p>
            <a:fld id="{A339896C-E2EF-470F-BA91-85D676E592B3}" type="slidenum">
              <a:rPr lang="en-US" smtClean="0"/>
              <a:t>19</a:t>
            </a:fld>
            <a:endParaRPr lang="en-US"/>
          </a:p>
        </p:txBody>
      </p:sp>
      <p:pic>
        <p:nvPicPr>
          <p:cNvPr id="6" name="Picture 1" descr="KC_FinalLogowithTagline_web">
            <a:extLst>
              <a:ext uri="{FF2B5EF4-FFF2-40B4-BE49-F238E27FC236}">
                <a16:creationId xmlns:a16="http://schemas.microsoft.com/office/drawing/2014/main" id="{416C72C9-4093-A1CC-5A02-29F48FE57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69" y="724276"/>
            <a:ext cx="3909521" cy="131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2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8/8/2024</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2</a:t>
            </a:fld>
            <a:endParaRPr lang="en-US"/>
          </a:p>
        </p:txBody>
      </p:sp>
      <p:sp>
        <p:nvSpPr>
          <p:cNvPr id="2" name="Title 1"/>
          <p:cNvSpPr>
            <a:spLocks noGrp="1"/>
          </p:cNvSpPr>
          <p:nvPr>
            <p:ph type="title" idx="4294967295"/>
          </p:nvPr>
        </p:nvSpPr>
        <p:spPr>
          <a:xfrm>
            <a:off x="0" y="881063"/>
            <a:ext cx="7543800" cy="600075"/>
          </a:xfrm>
          <a:prstGeom prst="rect">
            <a:avLst/>
          </a:prstGeom>
        </p:spPr>
        <p:txBody>
          <a:bodyPr>
            <a:noAutofit/>
          </a:bodyPr>
          <a:lstStyle/>
          <a:p>
            <a:pPr algn="ctr"/>
            <a:r>
              <a:rPr lang="en-US" sz="2400" b="1" dirty="0">
                <a:solidFill>
                  <a:schemeClr val="accent2"/>
                </a:solidFill>
              </a:rPr>
              <a:t>Presentation Objectives</a:t>
            </a:r>
          </a:p>
        </p:txBody>
      </p:sp>
      <p:sp>
        <p:nvSpPr>
          <p:cNvPr id="5" name="Text Placeholder 4"/>
          <p:cNvSpPr>
            <a:spLocks noGrp="1"/>
          </p:cNvSpPr>
          <p:nvPr>
            <p:ph type="body" idx="4294967295"/>
          </p:nvPr>
        </p:nvSpPr>
        <p:spPr>
          <a:xfrm>
            <a:off x="1166813" y="1420813"/>
            <a:ext cx="7977187" cy="4899025"/>
          </a:xfrm>
          <a:prstGeom prst="rect">
            <a:avLst/>
          </a:prstGeom>
        </p:spPr>
        <p:txBody>
          <a:bodyPr/>
          <a:lstStyle/>
          <a:p>
            <a:pPr marL="342900" marR="0" lvl="0" indent="-342900">
              <a:spcBef>
                <a:spcPts val="0"/>
              </a:spcBef>
              <a:spcAft>
                <a:spcPts val="0"/>
              </a:spcAft>
              <a:buFont typeface="+mj-lt"/>
              <a:buAutoNum type="arabicPeriod"/>
            </a:pPr>
            <a:endParaRPr lang="en-US" dirty="0">
              <a:solidFill>
                <a:schemeClr val="tx1"/>
              </a:solidFill>
            </a:endParaRPr>
          </a:p>
          <a:p>
            <a:pPr marL="342900" marR="0" lvl="0" indent="-342900">
              <a:lnSpc>
                <a:spcPct val="107000"/>
              </a:lnSpc>
              <a:spcBef>
                <a:spcPts val="0"/>
              </a:spcBef>
              <a:spcAft>
                <a:spcPts val="0"/>
              </a:spcAft>
              <a:buFont typeface="+mj-lt"/>
              <a:buAutoNum type="arabicPeriod"/>
            </a:pPr>
            <a:r>
              <a:rPr lang="en-US" sz="2600" kern="100" dirty="0">
                <a:effectLst/>
                <a:latin typeface="Calibri" panose="020F0502020204030204" pitchFamily="34" charset="0"/>
                <a:ea typeface="Calibri" panose="020F0502020204030204" pitchFamily="34" charset="0"/>
                <a:cs typeface="Calibri" panose="020F0502020204030204" pitchFamily="34" charset="0"/>
              </a:rPr>
              <a:t>Ascertain the process required to build a statewide underage drinking effort with emphasis at the local level.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600" kern="100" dirty="0">
                <a:effectLst/>
                <a:latin typeface="Calibri" panose="020F0502020204030204" pitchFamily="34" charset="0"/>
                <a:ea typeface="Calibri" panose="020F0502020204030204" pitchFamily="34" charset="0"/>
                <a:cs typeface="Calibri" panose="020F0502020204030204" pitchFamily="34" charset="0"/>
              </a:rPr>
              <a:t>Learn about environmental strategies that are meant to reduce underage consumption of alcohol.</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600" kern="100" dirty="0">
                <a:effectLst/>
                <a:latin typeface="Calibri" panose="020F0502020204030204" pitchFamily="34" charset="0"/>
                <a:ea typeface="Calibri" panose="020F0502020204030204" pitchFamily="34" charset="0"/>
                <a:cs typeface="Calibri" panose="020F0502020204030204" pitchFamily="34" charset="0"/>
              </a:rPr>
              <a:t>Understand that consistent alcohol compliance checks are needed to reduce underage drinking traffic crashes.</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600" kern="100" dirty="0">
                <a:effectLst/>
                <a:latin typeface="Calibri" panose="020F0502020204030204" pitchFamily="34" charset="0"/>
                <a:ea typeface="Calibri" panose="020F0502020204030204" pitchFamily="34" charset="0"/>
                <a:cs typeface="Calibri" panose="020F0502020204030204" pitchFamily="34" charset="0"/>
              </a:rPr>
              <a:t>Learn about developing and maintaining a long-term, productive relationship between local and state prevention and law enforcement agencies.</a:t>
            </a:r>
            <a:endParaRPr lang="en-US" sz="2600" dirty="0">
              <a:solidFill>
                <a:schemeClr val="tx1"/>
              </a:solidFill>
            </a:endParaRPr>
          </a:p>
        </p:txBody>
      </p:sp>
      <p:cxnSp>
        <p:nvCxnSpPr>
          <p:cNvPr id="9" name="Straight Connector 8"/>
          <p:cNvCxnSpPr/>
          <p:nvPr/>
        </p:nvCxnSpPr>
        <p:spPr>
          <a:xfrm>
            <a:off x="800100" y="134090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16873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918921A-1A8F-DE72-9320-C382E7E25B90}"/>
              </a:ext>
            </a:extLst>
          </p:cNvPr>
          <p:cNvSpPr>
            <a:spLocks noGrp="1"/>
          </p:cNvSpPr>
          <p:nvPr>
            <p:ph idx="1"/>
          </p:nvPr>
        </p:nvSpPr>
        <p:spPr/>
        <p:txBody>
          <a:bodyPr/>
          <a:lstStyle/>
          <a:p>
            <a:endParaRPr lang="en-US" dirty="0"/>
          </a:p>
        </p:txBody>
      </p:sp>
      <p:sp>
        <p:nvSpPr>
          <p:cNvPr id="3" name="Date Placeholder 2">
            <a:extLst>
              <a:ext uri="{FF2B5EF4-FFF2-40B4-BE49-F238E27FC236}">
                <a16:creationId xmlns:a16="http://schemas.microsoft.com/office/drawing/2014/main" id="{B60970DA-E480-47FE-BBF6-46807A3953BE}"/>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72F3FF1C-FB17-06BB-7883-761BE4EFB4F6}"/>
              </a:ext>
            </a:extLst>
          </p:cNvPr>
          <p:cNvSpPr>
            <a:spLocks noGrp="1"/>
          </p:cNvSpPr>
          <p:nvPr>
            <p:ph type="sldNum" sz="quarter" idx="4"/>
          </p:nvPr>
        </p:nvSpPr>
        <p:spPr/>
        <p:txBody>
          <a:bodyPr/>
          <a:lstStyle/>
          <a:p>
            <a:fld id="{A339896C-E2EF-470F-BA91-85D676E592B3}" type="slidenum">
              <a:rPr lang="en-US" smtClean="0"/>
              <a:t>20</a:t>
            </a:fld>
            <a:endParaRPr lang="en-US"/>
          </a:p>
        </p:txBody>
      </p:sp>
      <p:sp>
        <p:nvSpPr>
          <p:cNvPr id="12" name="Rectangle 11">
            <a:extLst>
              <a:ext uri="{FF2B5EF4-FFF2-40B4-BE49-F238E27FC236}">
                <a16:creationId xmlns:a16="http://schemas.microsoft.com/office/drawing/2014/main" id="{988549AE-B801-6684-00B7-5F16D5F244E0}"/>
              </a:ext>
            </a:extLst>
          </p:cNvPr>
          <p:cNvSpPr/>
          <p:nvPr/>
        </p:nvSpPr>
        <p:spPr>
          <a:xfrm>
            <a:off x="4789284" y="2544025"/>
            <a:ext cx="190122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Prevention </a:t>
            </a:r>
          </a:p>
          <a:p>
            <a:pPr algn="ctr"/>
            <a:r>
              <a:rPr lang="en-US" b="1" dirty="0">
                <a:solidFill>
                  <a:schemeClr val="tx1"/>
                </a:solidFill>
              </a:rPr>
              <a:t>&amp; Community Services Department </a:t>
            </a:r>
          </a:p>
        </p:txBody>
      </p:sp>
      <p:pic>
        <p:nvPicPr>
          <p:cNvPr id="2050" name="image_0">
            <a:extLst>
              <a:ext uri="{FF2B5EF4-FFF2-40B4-BE49-F238E27FC236}">
                <a16:creationId xmlns:a16="http://schemas.microsoft.com/office/drawing/2014/main" id="{C986302D-DF8B-1475-E804-82A118774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477"/>
            <a:ext cx="9144001" cy="544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94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EBFDACA-960E-9039-0AD2-19CF44B91F0A}"/>
              </a:ext>
            </a:extLst>
          </p:cNvPr>
          <p:cNvSpPr txBox="1">
            <a:spLocks noGrp="1"/>
          </p:cNvSpPr>
          <p:nvPr>
            <p:ph idx="1"/>
          </p:nvPr>
        </p:nvSpPr>
        <p:spPr>
          <a:xfrm>
            <a:off x="344032" y="841972"/>
            <a:ext cx="8799968" cy="7905754"/>
          </a:xfrm>
          <a:prstGeom prst="rect">
            <a:avLst/>
          </a:prstGeom>
          <a:noFill/>
        </p:spPr>
        <p:txBody>
          <a:bodyPr wrap="square" rtlCol="0">
            <a:spAutoFit/>
          </a:bodyPr>
          <a:lstStyle/>
          <a:p>
            <a:pPr marL="0" indent="0" algn="ctr">
              <a:buClr>
                <a:schemeClr val="accent1">
                  <a:lumMod val="75000"/>
                </a:schemeClr>
              </a:buClr>
              <a:buNone/>
            </a:pPr>
            <a:r>
              <a:rPr lang="en-US" sz="4000" dirty="0">
                <a:solidFill>
                  <a:schemeClr val="accent2"/>
                </a:solidFill>
              </a:rPr>
              <a:t>9</a:t>
            </a:r>
            <a:r>
              <a:rPr lang="en-US" sz="4000" baseline="30000" dirty="0">
                <a:solidFill>
                  <a:schemeClr val="accent2"/>
                </a:solidFill>
              </a:rPr>
              <a:t>th</a:t>
            </a:r>
            <a:r>
              <a:rPr lang="en-US" sz="4000" dirty="0">
                <a:solidFill>
                  <a:schemeClr val="accent2"/>
                </a:solidFill>
              </a:rPr>
              <a:t> Judicial Circuit </a:t>
            </a:r>
          </a:p>
          <a:p>
            <a:pPr marL="0" indent="0" algn="ctr">
              <a:buClr>
                <a:schemeClr val="accent1">
                  <a:lumMod val="75000"/>
                </a:schemeClr>
              </a:buClr>
              <a:buNone/>
            </a:pPr>
            <a:r>
              <a:rPr lang="en-US" sz="4000" dirty="0">
                <a:solidFill>
                  <a:schemeClr val="accent2"/>
                </a:solidFill>
              </a:rPr>
              <a:t>Alcohol Enforcement Team</a:t>
            </a: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Casual Contacts</a:t>
            </a:r>
          </a:p>
          <a:p>
            <a:pPr lvl="1">
              <a:buClr>
                <a:schemeClr val="accent1">
                  <a:lumMod val="75000"/>
                </a:schemeClr>
              </a:buClr>
              <a:buFont typeface="Wingdings" panose="05000000000000000000" pitchFamily="2" charset="2"/>
              <a:buChar char="Ø"/>
            </a:pPr>
            <a:r>
              <a:rPr lang="en-US" sz="3600" dirty="0"/>
              <a:t>Environmental Scans </a:t>
            </a:r>
            <a:endParaRPr lang="en-US" sz="3600" dirty="0">
              <a:solidFill>
                <a:schemeClr val="tx1">
                  <a:lumMod val="75000"/>
                  <a:lumOff val="25000"/>
                </a:schemeClr>
              </a:solidFill>
            </a:endParaRP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Compliance Checks</a:t>
            </a: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Fake ID Checks/Bar Checks</a:t>
            </a: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Public Safety Checkpoints</a:t>
            </a: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Underage Party Dispersal/Patrols</a:t>
            </a:r>
          </a:p>
          <a:p>
            <a:pPr lvl="1">
              <a:buClr>
                <a:schemeClr val="accent1">
                  <a:lumMod val="75000"/>
                </a:schemeClr>
              </a:buClr>
              <a:buFont typeface="Wingdings" panose="05000000000000000000" pitchFamily="2" charset="2"/>
              <a:buChar char="Ø"/>
            </a:pPr>
            <a:r>
              <a:rPr lang="en-US" sz="3600" dirty="0">
                <a:solidFill>
                  <a:schemeClr val="tx1">
                    <a:lumMod val="75000"/>
                    <a:lumOff val="25000"/>
                  </a:schemeClr>
                </a:solidFill>
              </a:rPr>
              <a:t>Shoulder Taps</a:t>
            </a:r>
          </a:p>
          <a:p>
            <a:pPr marL="201168" lvl="1" indent="0">
              <a:buClr>
                <a:schemeClr val="accent1">
                  <a:lumMod val="75000"/>
                </a:schemeClr>
              </a:buClr>
              <a:buNone/>
            </a:pPr>
            <a:endParaRPr lang="en-US" sz="3600" dirty="0">
              <a:solidFill>
                <a:schemeClr val="tx1">
                  <a:lumMod val="75000"/>
                  <a:lumOff val="25000"/>
                </a:schemeClr>
              </a:solidFill>
            </a:endParaRPr>
          </a:p>
          <a:p>
            <a:pPr lvl="1">
              <a:buClr>
                <a:schemeClr val="accent1">
                  <a:lumMod val="75000"/>
                </a:schemeClr>
              </a:buClr>
              <a:buFont typeface="Wingdings" panose="05000000000000000000" pitchFamily="2" charset="2"/>
              <a:buChar char="Ø"/>
            </a:pPr>
            <a:endParaRPr lang="en-US" sz="2000" dirty="0">
              <a:solidFill>
                <a:schemeClr val="tx1">
                  <a:lumMod val="75000"/>
                  <a:lumOff val="25000"/>
                </a:schemeClr>
              </a:solidFill>
            </a:endParaRPr>
          </a:p>
          <a:p>
            <a:pPr>
              <a:buClr>
                <a:schemeClr val="accent1">
                  <a:lumMod val="75000"/>
                </a:schemeClr>
              </a:buClr>
              <a:buFont typeface="Wingdings" panose="05000000000000000000" pitchFamily="2" charset="2"/>
              <a:buChar char="Ø"/>
            </a:pPr>
            <a:endParaRPr lang="en-US" sz="2000" dirty="0">
              <a:solidFill>
                <a:schemeClr val="tx1">
                  <a:lumMod val="75000"/>
                  <a:lumOff val="25000"/>
                </a:schemeClr>
              </a:solidFill>
            </a:endParaRPr>
          </a:p>
          <a:p>
            <a:pPr>
              <a:buClr>
                <a:schemeClr val="accent1">
                  <a:lumMod val="75000"/>
                </a:schemeClr>
              </a:buClr>
            </a:pPr>
            <a:endParaRPr lang="en-US" sz="2000" dirty="0">
              <a:solidFill>
                <a:schemeClr val="tx1">
                  <a:lumMod val="75000"/>
                  <a:lumOff val="25000"/>
                </a:schemeClr>
              </a:solidFill>
            </a:endParaRPr>
          </a:p>
          <a:p>
            <a:pPr lvl="1">
              <a:buClr>
                <a:schemeClr val="accent1">
                  <a:lumMod val="75000"/>
                </a:schemeClr>
              </a:buClr>
              <a:buFont typeface="Wingdings" panose="05000000000000000000" pitchFamily="2" charset="2"/>
              <a:buChar char="Ø"/>
            </a:pPr>
            <a:endParaRPr lang="en-US" sz="1900" dirty="0">
              <a:solidFill>
                <a:schemeClr val="bg2">
                  <a:lumMod val="25000"/>
                </a:schemeClr>
              </a:solidFill>
            </a:endParaRPr>
          </a:p>
          <a:p>
            <a:pPr lvl="1">
              <a:buClr>
                <a:schemeClr val="accent1">
                  <a:lumMod val="75000"/>
                </a:schemeClr>
              </a:buClr>
              <a:buFont typeface="Wingdings" panose="05000000000000000000" pitchFamily="2" charset="2"/>
              <a:buChar char="Ø"/>
            </a:pPr>
            <a:endParaRPr lang="en-US" sz="1900" dirty="0">
              <a:solidFill>
                <a:schemeClr val="bg2">
                  <a:lumMod val="25000"/>
                </a:schemeClr>
              </a:solidFill>
            </a:endParaRPr>
          </a:p>
        </p:txBody>
      </p:sp>
      <p:sp>
        <p:nvSpPr>
          <p:cNvPr id="3" name="Date Placeholder 2">
            <a:extLst>
              <a:ext uri="{FF2B5EF4-FFF2-40B4-BE49-F238E27FC236}">
                <a16:creationId xmlns:a16="http://schemas.microsoft.com/office/drawing/2014/main" id="{EC7A0ECA-4062-8FBF-F31F-4FC2287144A3}"/>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8ADEF110-76BD-74C2-8398-A4F3C694D372}"/>
              </a:ext>
            </a:extLst>
          </p:cNvPr>
          <p:cNvSpPr>
            <a:spLocks noGrp="1"/>
          </p:cNvSpPr>
          <p:nvPr>
            <p:ph type="sldNum" sz="quarter" idx="4"/>
          </p:nvPr>
        </p:nvSpPr>
        <p:spPr/>
        <p:txBody>
          <a:bodyPr/>
          <a:lstStyle/>
          <a:p>
            <a:fld id="{A339896C-E2EF-470F-BA91-85D676E592B3}" type="slidenum">
              <a:rPr lang="en-US" smtClean="0"/>
              <a:t>21</a:t>
            </a:fld>
            <a:endParaRPr lang="en-US"/>
          </a:p>
        </p:txBody>
      </p:sp>
    </p:spTree>
    <p:extLst>
      <p:ext uri="{BB962C8B-B14F-4D97-AF65-F5344CB8AC3E}">
        <p14:creationId xmlns:p14="http://schemas.microsoft.com/office/powerpoint/2010/main" val="87510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557C86B-3AAC-1DC5-18A6-49039BE32B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4233" y="905348"/>
            <a:ext cx="1438196" cy="129464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60DA94AB-36C1-EC2F-491B-00AEDEB053E6}"/>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FFACAA12-E202-6B44-3439-62E4F33B7EDE}"/>
              </a:ext>
            </a:extLst>
          </p:cNvPr>
          <p:cNvSpPr>
            <a:spLocks noGrp="1"/>
          </p:cNvSpPr>
          <p:nvPr>
            <p:ph type="sldNum" sz="quarter" idx="4"/>
          </p:nvPr>
        </p:nvSpPr>
        <p:spPr/>
        <p:txBody>
          <a:bodyPr/>
          <a:lstStyle/>
          <a:p>
            <a:fld id="{A339896C-E2EF-470F-BA91-85D676E592B3}" type="slidenum">
              <a:rPr lang="en-US" smtClean="0"/>
              <a:t>22</a:t>
            </a:fld>
            <a:endParaRPr lang="en-US"/>
          </a:p>
        </p:txBody>
      </p:sp>
      <p:pic>
        <p:nvPicPr>
          <p:cNvPr id="1028" name="Picture 4" descr="Charleston County, SC">
            <a:extLst>
              <a:ext uri="{FF2B5EF4-FFF2-40B4-BE49-F238E27FC236}">
                <a16:creationId xmlns:a16="http://schemas.microsoft.com/office/drawing/2014/main" id="{8E9CAA69-AF03-E14A-3B2E-3CA7C7185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455" y="781241"/>
            <a:ext cx="1121325" cy="13218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CPD logo">
            <a:extLst>
              <a:ext uri="{FF2B5EF4-FFF2-40B4-BE49-F238E27FC236}">
                <a16:creationId xmlns:a16="http://schemas.microsoft.com/office/drawing/2014/main" id="{BA20E0C8-01C7-6716-24D7-C429F4EECF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50" y="2046084"/>
            <a:ext cx="1121325" cy="1457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leston Police Department shows progress in Racial Bias Audit, but  disparities persist, report says">
            <a:extLst>
              <a:ext uri="{FF2B5EF4-FFF2-40B4-BE49-F238E27FC236}">
                <a16:creationId xmlns:a16="http://schemas.microsoft.com/office/drawing/2014/main" id="{9475731F-FF3A-17B6-5981-84E91A98B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97" t="855" r="28058" b="544"/>
          <a:stretch/>
        </p:blipFill>
        <p:spPr bwMode="auto">
          <a:xfrm>
            <a:off x="7577749" y="2199992"/>
            <a:ext cx="1186005" cy="1457607"/>
          </a:xfrm>
          <a:prstGeom prst="rect">
            <a:avLst/>
          </a:prstGeom>
          <a:noFill/>
          <a:ln>
            <a:noFill/>
          </a:ln>
          <a:extLst>
            <a:ext uri="{53640926-AAD7-44D8-BBD7-CCE9431645EC}">
              <a14:shadowObscured xmlns:a14="http://schemas.microsoft.com/office/drawing/2010/main"/>
            </a:ext>
          </a:extLst>
        </p:spPr>
      </p:pic>
      <p:sp>
        <p:nvSpPr>
          <p:cNvPr id="6" name="AutoShape 14" descr="SOUTH CAROLINA SC MOUNT PLEASANT POLICE PATCH - Picture 1 of 2">
            <a:extLst>
              <a:ext uri="{FF2B5EF4-FFF2-40B4-BE49-F238E27FC236}">
                <a16:creationId xmlns:a16="http://schemas.microsoft.com/office/drawing/2014/main" id="{D738ACAA-02AB-1E6E-C11A-3440A3C97D1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SOUTH CAROLINA SC MOUNT PLEASANT POLICE PATCH - Picture 1 of 2">
            <a:extLst>
              <a:ext uri="{FF2B5EF4-FFF2-40B4-BE49-F238E27FC236}">
                <a16:creationId xmlns:a16="http://schemas.microsoft.com/office/drawing/2014/main" id="{B7BA5A71-9B98-9BB7-2F0F-80D7B10FCF6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SOUTH CAROLINA SC MOUNT PLEASANT POLICE PATCH - Picture 1 of 2">
            <a:extLst>
              <a:ext uri="{FF2B5EF4-FFF2-40B4-BE49-F238E27FC236}">
                <a16:creationId xmlns:a16="http://schemas.microsoft.com/office/drawing/2014/main" id="{EE2DC33E-8C8E-40F9-AAB1-4DEB948C5F56}"/>
              </a:ext>
            </a:extLst>
          </p:cNvPr>
          <p:cNvSpPr>
            <a:spLocks noChangeAspect="1" noChangeArrowheads="1"/>
          </p:cNvSpPr>
          <p:nvPr/>
        </p:nvSpPr>
        <p:spPr bwMode="auto">
          <a:xfrm>
            <a:off x="4745528"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0" descr="SOUTH CAROLINA SC MOUNT PLEASANT POLICE PATCH - Picture 1 of 2">
            <a:extLst>
              <a:ext uri="{FF2B5EF4-FFF2-40B4-BE49-F238E27FC236}">
                <a16:creationId xmlns:a16="http://schemas.microsoft.com/office/drawing/2014/main" id="{80A5954C-BB2C-2394-5BB6-B869A638D105}"/>
              </a:ext>
            </a:extLst>
          </p:cNvPr>
          <p:cNvSpPr>
            <a:spLocks noChangeAspect="1" noChangeArrowheads="1"/>
          </p:cNvSpPr>
          <p:nvPr/>
        </p:nvSpPr>
        <p:spPr bwMode="auto">
          <a:xfrm>
            <a:off x="4876799" y="3276601"/>
            <a:ext cx="924957" cy="16575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2" descr="Mount Pleasant S.C. South Carolina Sheriff Patch VAR #2 - Picture 1 of 2">
            <a:extLst>
              <a:ext uri="{FF2B5EF4-FFF2-40B4-BE49-F238E27FC236}">
                <a16:creationId xmlns:a16="http://schemas.microsoft.com/office/drawing/2014/main" id="{A2D50732-F8B1-3118-DD83-3C10A146C771}"/>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4" descr="Mount Pleasant S.C. South Carolina Sheriff Patch VAR #2 - Picture 1 of 2">
            <a:extLst>
              <a:ext uri="{FF2B5EF4-FFF2-40B4-BE49-F238E27FC236}">
                <a16:creationId xmlns:a16="http://schemas.microsoft.com/office/drawing/2014/main" id="{D5259CFF-FFED-0F8B-2DB8-6DD6A9409AAD}"/>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6" descr="Mount Pleasant South Carolina Police Shoulder Patch VAR. #2 - Picture 1 of 2">
            <a:extLst>
              <a:ext uri="{FF2B5EF4-FFF2-40B4-BE49-F238E27FC236}">
                <a16:creationId xmlns:a16="http://schemas.microsoft.com/office/drawing/2014/main" id="{F7749C40-DE08-4CC6-4180-285D0678E5F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28" descr="Mount Pleasant South Carolina Police Shoulder Patch VAR. #2 - Picture 1 of 2">
            <a:extLst>
              <a:ext uri="{FF2B5EF4-FFF2-40B4-BE49-F238E27FC236}">
                <a16:creationId xmlns:a16="http://schemas.microsoft.com/office/drawing/2014/main" id="{3746DD9B-D9C8-7474-862D-4F5F0F5B7527}"/>
              </a:ext>
            </a:extLst>
          </p:cNvPr>
          <p:cNvSpPr>
            <a:spLocks noChangeAspect="1" noChangeArrowheads="1"/>
          </p:cNvSpPr>
          <p:nvPr/>
        </p:nvSpPr>
        <p:spPr bwMode="auto">
          <a:xfrm>
            <a:off x="5181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220EE9C-D9F4-8995-3BEF-763D7C08EC16}"/>
              </a:ext>
            </a:extLst>
          </p:cNvPr>
          <p:cNvPicPr>
            <a:picLocks noChangeAspect="1"/>
          </p:cNvPicPr>
          <p:nvPr/>
        </p:nvPicPr>
        <p:blipFill rotWithShape="1">
          <a:blip r:embed="rId6"/>
          <a:srcRect l="5232" r="5523"/>
          <a:stretch/>
        </p:blipFill>
        <p:spPr>
          <a:xfrm>
            <a:off x="5771587" y="2797521"/>
            <a:ext cx="1186006" cy="1457607"/>
          </a:xfrm>
          <a:prstGeom prst="rect">
            <a:avLst/>
          </a:prstGeom>
        </p:spPr>
      </p:pic>
      <p:pic>
        <p:nvPicPr>
          <p:cNvPr id="17" name="Picture 16">
            <a:extLst>
              <a:ext uri="{FF2B5EF4-FFF2-40B4-BE49-F238E27FC236}">
                <a16:creationId xmlns:a16="http://schemas.microsoft.com/office/drawing/2014/main" id="{A43BC114-ABB8-9C66-133D-DC736EE99391}"/>
              </a:ext>
            </a:extLst>
          </p:cNvPr>
          <p:cNvPicPr>
            <a:picLocks noChangeAspect="1"/>
          </p:cNvPicPr>
          <p:nvPr/>
        </p:nvPicPr>
        <p:blipFill rotWithShape="1">
          <a:blip r:embed="rId7"/>
          <a:srcRect l="18312" t="3774" r="29258" b="3019"/>
          <a:stretch/>
        </p:blipFill>
        <p:spPr>
          <a:xfrm>
            <a:off x="2393332" y="2797521"/>
            <a:ext cx="1022831" cy="1457607"/>
          </a:xfrm>
          <a:prstGeom prst="rect">
            <a:avLst/>
          </a:prstGeom>
        </p:spPr>
      </p:pic>
      <p:pic>
        <p:nvPicPr>
          <p:cNvPr id="1058" name="Picture 34" descr="PD Patch">
            <a:extLst>
              <a:ext uri="{FF2B5EF4-FFF2-40B4-BE49-F238E27FC236}">
                <a16:creationId xmlns:a16="http://schemas.microsoft.com/office/drawing/2014/main" id="{0C3F70A2-2A2C-A0E3-2BB0-1FDE8C2FC7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883" y="4454306"/>
            <a:ext cx="1187308" cy="145760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o photo description available.">
            <a:extLst>
              <a:ext uri="{FF2B5EF4-FFF2-40B4-BE49-F238E27FC236}">
                <a16:creationId xmlns:a16="http://schemas.microsoft.com/office/drawing/2014/main" id="{F456F13C-8A70-A2DF-43D5-8CF3D0C6E9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1869" y="4322274"/>
            <a:ext cx="1493822" cy="18793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7688437-3B54-6A1E-884E-1F71B0951700}"/>
              </a:ext>
            </a:extLst>
          </p:cNvPr>
          <p:cNvPicPr>
            <a:picLocks noChangeAspect="1"/>
          </p:cNvPicPr>
          <p:nvPr/>
        </p:nvPicPr>
        <p:blipFill>
          <a:blip r:embed="rId10"/>
          <a:stretch>
            <a:fillRect/>
          </a:stretch>
        </p:blipFill>
        <p:spPr>
          <a:xfrm>
            <a:off x="3681412" y="4343399"/>
            <a:ext cx="1781175" cy="1657538"/>
          </a:xfrm>
          <a:prstGeom prst="rect">
            <a:avLst/>
          </a:prstGeom>
        </p:spPr>
      </p:pic>
      <p:pic>
        <p:nvPicPr>
          <p:cNvPr id="14" name="Picture 13">
            <a:extLst>
              <a:ext uri="{FF2B5EF4-FFF2-40B4-BE49-F238E27FC236}">
                <a16:creationId xmlns:a16="http://schemas.microsoft.com/office/drawing/2014/main" id="{1869D985-B8E2-1786-BC59-A3A98781FD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1411" y="905348"/>
            <a:ext cx="1652589" cy="1657538"/>
          </a:xfrm>
          <a:prstGeom prst="rect">
            <a:avLst/>
          </a:prstGeom>
        </p:spPr>
      </p:pic>
    </p:spTree>
    <p:extLst>
      <p:ext uri="{BB962C8B-B14F-4D97-AF65-F5344CB8AC3E}">
        <p14:creationId xmlns:p14="http://schemas.microsoft.com/office/powerpoint/2010/main" val="1927534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F9F699-CBF5-F71A-03D5-AEBC3DF126EB}"/>
              </a:ext>
            </a:extLst>
          </p:cNvPr>
          <p:cNvSpPr>
            <a:spLocks noGrp="1"/>
          </p:cNvSpPr>
          <p:nvPr>
            <p:ph idx="1"/>
          </p:nvPr>
        </p:nvSpPr>
        <p:spPr>
          <a:xfrm>
            <a:off x="822959" y="1240325"/>
            <a:ext cx="7543801" cy="5069939"/>
          </a:xfrm>
        </p:spPr>
        <p:txBody>
          <a:bodyPr/>
          <a:lstStyle/>
          <a:p>
            <a:r>
              <a:rPr lang="en-US" sz="4000" dirty="0">
                <a:solidFill>
                  <a:schemeClr val="accent2"/>
                </a:solidFill>
              </a:rPr>
              <a:t>Collaboration is Key: </a:t>
            </a:r>
          </a:p>
          <a:p>
            <a:pPr>
              <a:buFont typeface="Wingdings" panose="05000000000000000000" pitchFamily="2" charset="2"/>
              <a:buChar char="Ø"/>
            </a:pPr>
            <a:r>
              <a:rPr lang="en-US" sz="4000" dirty="0"/>
              <a:t>Memorandum of Understanding</a:t>
            </a:r>
          </a:p>
          <a:p>
            <a:pPr>
              <a:buFont typeface="Wingdings" panose="05000000000000000000" pitchFamily="2" charset="2"/>
              <a:buChar char="Ø"/>
            </a:pPr>
            <a:r>
              <a:rPr lang="en-US" sz="4000" dirty="0"/>
              <a:t>Collaborative Enforcement</a:t>
            </a:r>
          </a:p>
          <a:p>
            <a:pPr>
              <a:buFont typeface="Wingdings" panose="05000000000000000000" pitchFamily="2" charset="2"/>
              <a:buChar char="Ø"/>
            </a:pPr>
            <a:r>
              <a:rPr lang="en-US" sz="4000" dirty="0"/>
              <a:t>Merchant Education </a:t>
            </a:r>
          </a:p>
          <a:p>
            <a:pPr>
              <a:buFont typeface="Wingdings" panose="05000000000000000000" pitchFamily="2" charset="2"/>
              <a:buChar char="Ø"/>
            </a:pPr>
            <a:r>
              <a:rPr lang="en-US" sz="4000" dirty="0"/>
              <a:t>Quarterly Meetings</a:t>
            </a:r>
          </a:p>
          <a:p>
            <a:pPr>
              <a:buFont typeface="Wingdings" panose="05000000000000000000" pitchFamily="2" charset="2"/>
              <a:buChar char="Ø"/>
            </a:pPr>
            <a:r>
              <a:rPr lang="en-US" sz="4000" dirty="0"/>
              <a:t>Shared Information </a:t>
            </a:r>
          </a:p>
          <a:p>
            <a:pPr>
              <a:buFont typeface="Wingdings" panose="05000000000000000000" pitchFamily="2" charset="2"/>
              <a:buChar char="Ø"/>
            </a:pPr>
            <a:r>
              <a:rPr lang="en-US" sz="4000" dirty="0"/>
              <a:t>Joint Media  </a:t>
            </a:r>
          </a:p>
          <a:p>
            <a:endParaRPr lang="en-US" dirty="0"/>
          </a:p>
        </p:txBody>
      </p:sp>
      <p:sp>
        <p:nvSpPr>
          <p:cNvPr id="3" name="Date Placeholder 2">
            <a:extLst>
              <a:ext uri="{FF2B5EF4-FFF2-40B4-BE49-F238E27FC236}">
                <a16:creationId xmlns:a16="http://schemas.microsoft.com/office/drawing/2014/main" id="{48240E66-0D92-8636-EA81-0C6B8D368EAD}"/>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D22CC640-76F5-949D-A4B9-FAD647887457}"/>
              </a:ext>
            </a:extLst>
          </p:cNvPr>
          <p:cNvSpPr>
            <a:spLocks noGrp="1"/>
          </p:cNvSpPr>
          <p:nvPr>
            <p:ph type="sldNum" sz="quarter" idx="4"/>
          </p:nvPr>
        </p:nvSpPr>
        <p:spPr/>
        <p:txBody>
          <a:bodyPr/>
          <a:lstStyle/>
          <a:p>
            <a:fld id="{A339896C-E2EF-470F-BA91-85D676E592B3}" type="slidenum">
              <a:rPr lang="en-US" smtClean="0"/>
              <a:t>23</a:t>
            </a:fld>
            <a:endParaRPr lang="en-US"/>
          </a:p>
        </p:txBody>
      </p:sp>
    </p:spTree>
    <p:extLst>
      <p:ext uri="{BB962C8B-B14F-4D97-AF65-F5344CB8AC3E}">
        <p14:creationId xmlns:p14="http://schemas.microsoft.com/office/powerpoint/2010/main" val="1975121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38FB93-7325-E171-7ADB-EB3BE8C6345B}"/>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3" name="Slide Number Placeholder 2">
            <a:extLst>
              <a:ext uri="{FF2B5EF4-FFF2-40B4-BE49-F238E27FC236}">
                <a16:creationId xmlns:a16="http://schemas.microsoft.com/office/drawing/2014/main" id="{A9E8742C-B791-B2D1-A701-62EAF094B297}"/>
              </a:ext>
            </a:extLst>
          </p:cNvPr>
          <p:cNvSpPr>
            <a:spLocks noGrp="1"/>
          </p:cNvSpPr>
          <p:nvPr>
            <p:ph type="sldNum" sz="quarter" idx="4"/>
          </p:nvPr>
        </p:nvSpPr>
        <p:spPr/>
        <p:txBody>
          <a:bodyPr/>
          <a:lstStyle/>
          <a:p>
            <a:fld id="{A339896C-E2EF-470F-BA91-85D676E592B3}" type="slidenum">
              <a:rPr lang="en-US" smtClean="0"/>
              <a:t>24</a:t>
            </a:fld>
            <a:endParaRPr lang="en-US"/>
          </a:p>
        </p:txBody>
      </p:sp>
      <p:sp>
        <p:nvSpPr>
          <p:cNvPr id="4" name="Freeform 2">
            <a:extLst>
              <a:ext uri="{FF2B5EF4-FFF2-40B4-BE49-F238E27FC236}">
                <a16:creationId xmlns:a16="http://schemas.microsoft.com/office/drawing/2014/main" id="{F31DD964-8311-0A6B-0377-2DB1A2573D4D}"/>
              </a:ext>
            </a:extLst>
          </p:cNvPr>
          <p:cNvSpPr/>
          <p:nvPr/>
        </p:nvSpPr>
        <p:spPr>
          <a:xfrm>
            <a:off x="6216072" y="905345"/>
            <a:ext cx="2418543" cy="5278172"/>
          </a:xfrm>
          <a:custGeom>
            <a:avLst/>
            <a:gdLst/>
            <a:ahLst/>
            <a:cxnLst/>
            <a:rect l="l" t="t" r="r" b="b"/>
            <a:pathLst>
              <a:path w="4837086" h="10472292">
                <a:moveTo>
                  <a:pt x="0" y="0"/>
                </a:moveTo>
                <a:lnTo>
                  <a:pt x="4837086" y="0"/>
                </a:lnTo>
                <a:lnTo>
                  <a:pt x="4837086" y="10472292"/>
                </a:lnTo>
                <a:lnTo>
                  <a:pt x="0" y="10472292"/>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4A4A176A-2C9A-078A-BEA8-D9C6E20E1BCD}"/>
              </a:ext>
            </a:extLst>
          </p:cNvPr>
          <p:cNvSpPr txBox="1"/>
          <p:nvPr/>
        </p:nvSpPr>
        <p:spPr>
          <a:xfrm>
            <a:off x="235390" y="2181589"/>
            <a:ext cx="5694630" cy="2754408"/>
          </a:xfrm>
          <a:prstGeom prst="rect">
            <a:avLst/>
          </a:prstGeom>
          <a:noFill/>
        </p:spPr>
        <p:txBody>
          <a:bodyPr wrap="square">
            <a:spAutoFit/>
          </a:bodyPr>
          <a:lstStyle/>
          <a:p>
            <a:pPr marL="545356" lvl="1" indent="-342900">
              <a:lnSpc>
                <a:spcPts val="3507"/>
              </a:lnSpc>
              <a:buFont typeface="Wingdings" panose="05000000000000000000" pitchFamily="2" charset="2"/>
              <a:buChar char="Ø"/>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Billboards</a:t>
            </a:r>
          </a:p>
          <a:p>
            <a:pPr marL="545356" lvl="1" indent="-342900">
              <a:lnSpc>
                <a:spcPts val="3507"/>
              </a:lnSpc>
              <a:buFont typeface="Wingdings" panose="05000000000000000000" pitchFamily="2" charset="2"/>
              <a:buChar char="Ø"/>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Online Social Media</a:t>
            </a:r>
          </a:p>
          <a:p>
            <a:pPr marL="545356" lvl="1" indent="-342900">
              <a:lnSpc>
                <a:spcPts val="3507"/>
              </a:lnSpc>
              <a:buFont typeface="Wingdings" panose="05000000000000000000" pitchFamily="2" charset="2"/>
              <a:buChar char="Ø"/>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Front Page Takeover </a:t>
            </a:r>
          </a:p>
          <a:p>
            <a:pPr marL="545356" lvl="1" indent="-342900">
              <a:lnSpc>
                <a:spcPts val="3507"/>
              </a:lnSpc>
              <a:buFont typeface="Wingdings" panose="05000000000000000000" pitchFamily="2" charset="2"/>
              <a:buChar char="Ø"/>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Eblast Email to Parents, Grandparents &amp; Caregivers of Children</a:t>
            </a:r>
          </a:p>
          <a:p>
            <a:pPr marL="545356" lvl="1" indent="-342900">
              <a:lnSpc>
                <a:spcPts val="3507"/>
              </a:lnSpc>
              <a:buFont typeface="Wingdings" panose="05000000000000000000" pitchFamily="2" charset="2"/>
              <a:buChar char="Ø"/>
            </a:pPr>
            <a:r>
              <a:rPr lang="en-US" sz="2400" dirty="0">
                <a:solidFill>
                  <a:schemeClr val="accent2"/>
                </a:solidFill>
                <a:latin typeface="Calibri" panose="020F0502020204030204" pitchFamily="34" charset="0"/>
                <a:ea typeface="Calibri" panose="020F0502020204030204" pitchFamily="34" charset="0"/>
                <a:cs typeface="Calibri" panose="020F0502020204030204" pitchFamily="34" charset="0"/>
              </a:rPr>
              <a:t>Non-Profit Match Program </a:t>
            </a:r>
          </a:p>
        </p:txBody>
      </p:sp>
      <p:sp>
        <p:nvSpPr>
          <p:cNvPr id="8" name="TextBox 7">
            <a:extLst>
              <a:ext uri="{FF2B5EF4-FFF2-40B4-BE49-F238E27FC236}">
                <a16:creationId xmlns:a16="http://schemas.microsoft.com/office/drawing/2014/main" id="{4237DC95-3986-AFAA-693F-A8F0E41F5924}"/>
              </a:ext>
            </a:extLst>
          </p:cNvPr>
          <p:cNvSpPr txBox="1"/>
          <p:nvPr/>
        </p:nvSpPr>
        <p:spPr>
          <a:xfrm>
            <a:off x="941559" y="905345"/>
            <a:ext cx="3920151" cy="1015150"/>
          </a:xfrm>
          <a:prstGeom prst="rect">
            <a:avLst/>
          </a:prstGeom>
          <a:noFill/>
        </p:spPr>
        <p:txBody>
          <a:bodyPr wrap="square">
            <a:spAutoFit/>
          </a:bodyPr>
          <a:lstStyle/>
          <a:p>
            <a:pPr algn="r">
              <a:lnSpc>
                <a:spcPts val="3843"/>
              </a:lnSpc>
            </a:pPr>
            <a:r>
              <a:rPr lang="en-US" sz="2400" dirty="0">
                <a:solidFill>
                  <a:schemeClr val="accent2"/>
                </a:solidFill>
                <a:latin typeface="Open Sans Extra Bold"/>
              </a:rPr>
              <a:t>“Out of Their Hands”         </a:t>
            </a:r>
            <a:r>
              <a:rPr lang="en-US" sz="2400" dirty="0">
                <a:solidFill>
                  <a:srgbClr val="000000"/>
                </a:solidFill>
                <a:latin typeface="Open Sans Extra Bold"/>
              </a:rPr>
              <a:t>Campaign</a:t>
            </a:r>
          </a:p>
        </p:txBody>
      </p:sp>
      <p:sp>
        <p:nvSpPr>
          <p:cNvPr id="9" name="Freeform 6">
            <a:extLst>
              <a:ext uri="{FF2B5EF4-FFF2-40B4-BE49-F238E27FC236}">
                <a16:creationId xmlns:a16="http://schemas.microsoft.com/office/drawing/2014/main" id="{E13DFEEB-6040-6495-A396-82570BF309B5}"/>
              </a:ext>
            </a:extLst>
          </p:cNvPr>
          <p:cNvSpPr/>
          <p:nvPr/>
        </p:nvSpPr>
        <p:spPr>
          <a:xfrm>
            <a:off x="56739" y="5366259"/>
            <a:ext cx="3048600" cy="980220"/>
          </a:xfrm>
          <a:custGeom>
            <a:avLst/>
            <a:gdLst/>
            <a:ahLst/>
            <a:cxnLst/>
            <a:rect l="l" t="t" r="r" b="b"/>
            <a:pathLst>
              <a:path w="3567628" h="1159157">
                <a:moveTo>
                  <a:pt x="0" y="0"/>
                </a:moveTo>
                <a:lnTo>
                  <a:pt x="3567627" y="0"/>
                </a:lnTo>
                <a:lnTo>
                  <a:pt x="3567627" y="1159157"/>
                </a:lnTo>
                <a:lnTo>
                  <a:pt x="0" y="1159157"/>
                </a:lnTo>
                <a:lnTo>
                  <a:pt x="0" y="0"/>
                </a:lnTo>
                <a:close/>
              </a:path>
            </a:pathLst>
          </a:custGeom>
          <a:blipFill>
            <a:blip r:embed="rId3"/>
            <a:stretch>
              <a:fillRect/>
            </a:stretch>
          </a:blipFill>
        </p:spPr>
      </p:sp>
    </p:spTree>
    <p:extLst>
      <p:ext uri="{BB962C8B-B14F-4D97-AF65-F5344CB8AC3E}">
        <p14:creationId xmlns:p14="http://schemas.microsoft.com/office/powerpoint/2010/main" val="207585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2630C-60C3-87B1-3758-3309F4DC9192}"/>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3" name="Slide Number Placeholder 2">
            <a:extLst>
              <a:ext uri="{FF2B5EF4-FFF2-40B4-BE49-F238E27FC236}">
                <a16:creationId xmlns:a16="http://schemas.microsoft.com/office/drawing/2014/main" id="{B25AA770-DD03-D9F5-684A-7570F2074A70}"/>
              </a:ext>
            </a:extLst>
          </p:cNvPr>
          <p:cNvSpPr>
            <a:spLocks noGrp="1"/>
          </p:cNvSpPr>
          <p:nvPr>
            <p:ph type="sldNum" sz="quarter" idx="4"/>
          </p:nvPr>
        </p:nvSpPr>
        <p:spPr/>
        <p:txBody>
          <a:bodyPr/>
          <a:lstStyle/>
          <a:p>
            <a:fld id="{A339896C-E2EF-470F-BA91-85D676E592B3}" type="slidenum">
              <a:rPr lang="en-US" smtClean="0"/>
              <a:t>25</a:t>
            </a:fld>
            <a:endParaRPr lang="en-US"/>
          </a:p>
        </p:txBody>
      </p:sp>
      <p:sp>
        <p:nvSpPr>
          <p:cNvPr id="4" name="Freeform 5">
            <a:extLst>
              <a:ext uri="{FF2B5EF4-FFF2-40B4-BE49-F238E27FC236}">
                <a16:creationId xmlns:a16="http://schemas.microsoft.com/office/drawing/2014/main" id="{C31072BC-4D52-CB38-CD67-D1EC25000C6E}"/>
              </a:ext>
            </a:extLst>
          </p:cNvPr>
          <p:cNvSpPr/>
          <p:nvPr/>
        </p:nvSpPr>
        <p:spPr>
          <a:xfrm>
            <a:off x="380246" y="1028700"/>
            <a:ext cx="3431263" cy="2770951"/>
          </a:xfrm>
          <a:custGeom>
            <a:avLst/>
            <a:gdLst/>
            <a:ahLst/>
            <a:cxnLst/>
            <a:rect l="l" t="t" r="r" b="b"/>
            <a:pathLst>
              <a:path w="7482111" h="5769449">
                <a:moveTo>
                  <a:pt x="0" y="0"/>
                </a:moveTo>
                <a:lnTo>
                  <a:pt x="7482111" y="0"/>
                </a:lnTo>
                <a:lnTo>
                  <a:pt x="7482111" y="5769449"/>
                </a:lnTo>
                <a:lnTo>
                  <a:pt x="0" y="5769449"/>
                </a:lnTo>
                <a:lnTo>
                  <a:pt x="0" y="0"/>
                </a:lnTo>
                <a:close/>
              </a:path>
            </a:pathLst>
          </a:custGeom>
          <a:blipFill>
            <a:blip r:embed="rId2"/>
            <a:stretch>
              <a:fillRect t="-15238" b="-79410"/>
            </a:stretch>
          </a:blipFill>
        </p:spPr>
      </p:sp>
      <p:grpSp>
        <p:nvGrpSpPr>
          <p:cNvPr id="5" name="Group 2">
            <a:extLst>
              <a:ext uri="{FF2B5EF4-FFF2-40B4-BE49-F238E27FC236}">
                <a16:creationId xmlns:a16="http://schemas.microsoft.com/office/drawing/2014/main" id="{6C7749E7-9BB4-B07A-FDA9-3AFAEE75EBAD}"/>
              </a:ext>
            </a:extLst>
          </p:cNvPr>
          <p:cNvGrpSpPr/>
          <p:nvPr/>
        </p:nvGrpSpPr>
        <p:grpSpPr>
          <a:xfrm>
            <a:off x="344031" y="4306010"/>
            <a:ext cx="3503691" cy="1847300"/>
            <a:chOff x="0" y="0"/>
            <a:chExt cx="1970597" cy="537060"/>
          </a:xfrm>
          <a:solidFill>
            <a:schemeClr val="accent2"/>
          </a:solidFill>
        </p:grpSpPr>
        <p:sp>
          <p:nvSpPr>
            <p:cNvPr id="6" name="Freeform 3">
              <a:extLst>
                <a:ext uri="{FF2B5EF4-FFF2-40B4-BE49-F238E27FC236}">
                  <a16:creationId xmlns:a16="http://schemas.microsoft.com/office/drawing/2014/main" id="{DAC5D9BA-3041-EF74-9A7A-C809A2187F88}"/>
                </a:ext>
              </a:extLst>
            </p:cNvPr>
            <p:cNvSpPr/>
            <p:nvPr/>
          </p:nvSpPr>
          <p:spPr>
            <a:xfrm>
              <a:off x="0" y="0"/>
              <a:ext cx="1970597" cy="537060"/>
            </a:xfrm>
            <a:custGeom>
              <a:avLst/>
              <a:gdLst/>
              <a:ahLst/>
              <a:cxnLst/>
              <a:rect l="l" t="t" r="r" b="b"/>
              <a:pathLst>
                <a:path w="1970597" h="537060">
                  <a:moveTo>
                    <a:pt x="0" y="0"/>
                  </a:moveTo>
                  <a:lnTo>
                    <a:pt x="1970597" y="0"/>
                  </a:lnTo>
                  <a:lnTo>
                    <a:pt x="1970597" y="537060"/>
                  </a:lnTo>
                  <a:lnTo>
                    <a:pt x="0" y="537060"/>
                  </a:lnTo>
                  <a:close/>
                </a:path>
              </a:pathLst>
            </a:custGeom>
            <a:grpFill/>
          </p:spPr>
        </p:sp>
        <p:sp>
          <p:nvSpPr>
            <p:cNvPr id="7" name="TextBox 4">
              <a:extLst>
                <a:ext uri="{FF2B5EF4-FFF2-40B4-BE49-F238E27FC236}">
                  <a16:creationId xmlns:a16="http://schemas.microsoft.com/office/drawing/2014/main" id="{18734176-41A8-56E0-1968-EFDC09E10AC4}"/>
                </a:ext>
              </a:extLst>
            </p:cNvPr>
            <p:cNvSpPr txBox="1"/>
            <p:nvPr/>
          </p:nvSpPr>
          <p:spPr>
            <a:xfrm>
              <a:off x="0" y="-47625"/>
              <a:ext cx="1970597" cy="584685"/>
            </a:xfrm>
            <a:prstGeom prst="rect">
              <a:avLst/>
            </a:prstGeom>
            <a:grpFill/>
          </p:spPr>
          <p:txBody>
            <a:bodyPr lIns="50800" tIns="50800" rIns="50800" bIns="50800" rtlCol="0" anchor="ctr"/>
            <a:lstStyle/>
            <a:p>
              <a:pPr algn="ctr">
                <a:lnSpc>
                  <a:spcPts val="3080"/>
                </a:lnSpc>
              </a:pPr>
              <a:endParaRPr/>
            </a:p>
          </p:txBody>
        </p:sp>
      </p:grpSp>
      <p:sp>
        <p:nvSpPr>
          <p:cNvPr id="9" name="TextBox 8">
            <a:extLst>
              <a:ext uri="{FF2B5EF4-FFF2-40B4-BE49-F238E27FC236}">
                <a16:creationId xmlns:a16="http://schemas.microsoft.com/office/drawing/2014/main" id="{14B34309-4AF6-72DF-6E1A-89E36D501693}"/>
              </a:ext>
            </a:extLst>
          </p:cNvPr>
          <p:cNvSpPr txBox="1"/>
          <p:nvPr/>
        </p:nvSpPr>
        <p:spPr>
          <a:xfrm>
            <a:off x="380246" y="4230027"/>
            <a:ext cx="3431263" cy="1999265"/>
          </a:xfrm>
          <a:prstGeom prst="rect">
            <a:avLst/>
          </a:prstGeom>
          <a:noFill/>
        </p:spPr>
        <p:txBody>
          <a:bodyPr wrap="square">
            <a:spAutoFit/>
          </a:bodyPr>
          <a:lstStyle/>
          <a:p>
            <a:pPr>
              <a:lnSpc>
                <a:spcPts val="5059"/>
              </a:lnSpc>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Targeted </a:t>
            </a:r>
          </a:p>
          <a:p>
            <a:pPr>
              <a:lnSpc>
                <a:spcPts val="5059"/>
              </a:lnSpc>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     E-Blast </a:t>
            </a:r>
          </a:p>
          <a:p>
            <a:pPr>
              <a:lnSpc>
                <a:spcPts val="5059"/>
              </a:lnSpc>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rPr>
              <a:t>           Campaign</a:t>
            </a:r>
          </a:p>
        </p:txBody>
      </p:sp>
      <p:sp>
        <p:nvSpPr>
          <p:cNvPr id="11" name="TextBox 10">
            <a:extLst>
              <a:ext uri="{FF2B5EF4-FFF2-40B4-BE49-F238E27FC236}">
                <a16:creationId xmlns:a16="http://schemas.microsoft.com/office/drawing/2014/main" id="{7BDEFE85-0394-085E-77CF-BC7C682A4E63}"/>
              </a:ext>
            </a:extLst>
          </p:cNvPr>
          <p:cNvSpPr txBox="1"/>
          <p:nvPr/>
        </p:nvSpPr>
        <p:spPr>
          <a:xfrm>
            <a:off x="4101220" y="1028700"/>
            <a:ext cx="4662534" cy="2239844"/>
          </a:xfrm>
          <a:prstGeom prst="rect">
            <a:avLst/>
          </a:prstGeom>
          <a:noFill/>
        </p:spPr>
        <p:txBody>
          <a:bodyPr wrap="square">
            <a:spAutoFit/>
          </a:bodyPr>
          <a:lstStyle/>
          <a:p>
            <a:pPr algn="r">
              <a:lnSpc>
                <a:spcPct val="150000"/>
              </a:lnSpc>
            </a:pPr>
            <a:r>
              <a:rPr lang="en-US" sz="2400" dirty="0">
                <a:solidFill>
                  <a:schemeClr val="accent2"/>
                </a:solidFill>
                <a:latin typeface="Open Sans Extra Bold"/>
              </a:rPr>
              <a:t>“Out of Their Hands” </a:t>
            </a:r>
            <a:r>
              <a:rPr lang="en-US" sz="2400" dirty="0">
                <a:solidFill>
                  <a:srgbClr val="000000"/>
                </a:solidFill>
                <a:latin typeface="Open Sans Extra Bold"/>
              </a:rPr>
              <a:t>&amp; </a:t>
            </a:r>
          </a:p>
          <a:p>
            <a:pPr algn="r">
              <a:lnSpc>
                <a:spcPct val="150000"/>
              </a:lnSpc>
            </a:pPr>
            <a:r>
              <a:rPr lang="en-US" sz="2400" dirty="0">
                <a:solidFill>
                  <a:schemeClr val="accent2"/>
                </a:solidFill>
                <a:latin typeface="Open Sans Extra Bold"/>
              </a:rPr>
              <a:t>“Parents Who Host </a:t>
            </a:r>
          </a:p>
          <a:p>
            <a:pPr algn="r">
              <a:lnSpc>
                <a:spcPct val="150000"/>
              </a:lnSpc>
            </a:pPr>
            <a:r>
              <a:rPr lang="en-US" sz="2400" dirty="0">
                <a:solidFill>
                  <a:schemeClr val="accent2"/>
                </a:solidFill>
                <a:latin typeface="Open Sans Extra Bold"/>
              </a:rPr>
              <a:t>  Lose the Most” </a:t>
            </a:r>
            <a:r>
              <a:rPr lang="en-US" sz="2400" dirty="0">
                <a:solidFill>
                  <a:srgbClr val="000000"/>
                </a:solidFill>
                <a:latin typeface="Open Sans Extra Bold"/>
              </a:rPr>
              <a:t>  </a:t>
            </a:r>
          </a:p>
          <a:p>
            <a:pPr algn="r">
              <a:lnSpc>
                <a:spcPct val="150000"/>
              </a:lnSpc>
            </a:pPr>
            <a:r>
              <a:rPr lang="en-US" sz="2400" dirty="0">
                <a:solidFill>
                  <a:srgbClr val="000000"/>
                </a:solidFill>
                <a:latin typeface="Open Sans Extra Bold"/>
              </a:rPr>
              <a:t>  Campaign   </a:t>
            </a:r>
          </a:p>
        </p:txBody>
      </p:sp>
      <p:sp>
        <p:nvSpPr>
          <p:cNvPr id="13" name="TextBox 12">
            <a:extLst>
              <a:ext uri="{FF2B5EF4-FFF2-40B4-BE49-F238E27FC236}">
                <a16:creationId xmlns:a16="http://schemas.microsoft.com/office/drawing/2014/main" id="{812847B1-9ACD-476C-1F70-75296051F161}"/>
              </a:ext>
            </a:extLst>
          </p:cNvPr>
          <p:cNvSpPr txBox="1"/>
          <p:nvPr/>
        </p:nvSpPr>
        <p:spPr>
          <a:xfrm>
            <a:off x="4101220" y="3679481"/>
            <a:ext cx="4943192" cy="2149819"/>
          </a:xfrm>
          <a:prstGeom prst="rect">
            <a:avLst/>
          </a:prstGeom>
          <a:noFill/>
        </p:spPr>
        <p:txBody>
          <a:bodyPr wrap="square">
            <a:spAutoFit/>
          </a:bodyPr>
          <a:lstStyle/>
          <a:p>
            <a:pPr marL="677444" lvl="1" indent="-285750">
              <a:lnSpc>
                <a:spcPct val="150000"/>
              </a:lnSpc>
              <a:buFont typeface="Wingdings" panose="05000000000000000000" pitchFamily="2" charset="2"/>
              <a:buChar char="Ø"/>
            </a:pPr>
            <a:r>
              <a:rPr lang="en-US" sz="1600" dirty="0">
                <a:solidFill>
                  <a:srgbClr val="000000"/>
                </a:solidFill>
                <a:latin typeface="Lato 1"/>
              </a:rPr>
              <a:t>Emails were sent to homes in the Berkeley &amp; Charleston area that had </a:t>
            </a:r>
            <a:r>
              <a:rPr lang="en-US" sz="1600" dirty="0">
                <a:solidFill>
                  <a:srgbClr val="000000"/>
                </a:solidFill>
                <a:latin typeface="Lato 1 Bold"/>
              </a:rPr>
              <a:t>children in the home who were school age</a:t>
            </a:r>
            <a:r>
              <a:rPr lang="en-US" sz="1600" dirty="0">
                <a:solidFill>
                  <a:srgbClr val="000000"/>
                </a:solidFill>
                <a:latin typeface="Lato 1"/>
              </a:rPr>
              <a:t>.</a:t>
            </a:r>
          </a:p>
          <a:p>
            <a:pPr>
              <a:lnSpc>
                <a:spcPts val="1999"/>
              </a:lnSpc>
            </a:pPr>
            <a:endParaRPr lang="en-US" sz="1600" dirty="0">
              <a:solidFill>
                <a:srgbClr val="000000"/>
              </a:solidFill>
              <a:latin typeface="Lato 1"/>
            </a:endParaRPr>
          </a:p>
          <a:p>
            <a:pPr marL="677444" lvl="1" indent="-285750">
              <a:lnSpc>
                <a:spcPct val="150000"/>
              </a:lnSpc>
              <a:buFont typeface="Wingdings" panose="05000000000000000000" pitchFamily="2" charset="2"/>
              <a:buChar char="Ø"/>
            </a:pPr>
            <a:r>
              <a:rPr lang="en-US" sz="1600" dirty="0">
                <a:solidFill>
                  <a:srgbClr val="000000"/>
                </a:solidFill>
                <a:latin typeface="Lato 1"/>
              </a:rPr>
              <a:t>The Post &amp; Courier sent this message via </a:t>
            </a:r>
          </a:p>
          <a:p>
            <a:pPr marL="391694" lvl="1">
              <a:lnSpc>
                <a:spcPct val="150000"/>
              </a:lnSpc>
            </a:pPr>
            <a:r>
              <a:rPr lang="en-US" sz="1600" dirty="0">
                <a:solidFill>
                  <a:srgbClr val="000000"/>
                </a:solidFill>
                <a:latin typeface="Lato 1"/>
              </a:rPr>
              <a:t>     E-blast through a process of </a:t>
            </a:r>
            <a:r>
              <a:rPr lang="en-US" sz="1600" dirty="0">
                <a:solidFill>
                  <a:srgbClr val="000000"/>
                </a:solidFill>
                <a:latin typeface="Lato 1 Bold"/>
              </a:rPr>
              <a:t>Geo-Mapping</a:t>
            </a:r>
            <a:r>
              <a:rPr lang="en-US" sz="1600" dirty="0">
                <a:solidFill>
                  <a:srgbClr val="000000"/>
                </a:solidFill>
                <a:latin typeface="Lato 1"/>
              </a:rPr>
              <a:t>.</a:t>
            </a:r>
          </a:p>
        </p:txBody>
      </p:sp>
    </p:spTree>
    <p:extLst>
      <p:ext uri="{BB962C8B-B14F-4D97-AF65-F5344CB8AC3E}">
        <p14:creationId xmlns:p14="http://schemas.microsoft.com/office/powerpoint/2010/main" val="39150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EDD2B5-E060-2BD1-FD41-2EEDF7D192C5}"/>
              </a:ext>
            </a:extLst>
          </p:cNvPr>
          <p:cNvSpPr>
            <a:spLocks noGrp="1"/>
          </p:cNvSpPr>
          <p:nvPr>
            <p:ph idx="1"/>
          </p:nvPr>
        </p:nvSpPr>
        <p:spPr>
          <a:xfrm>
            <a:off x="822959" y="1845735"/>
            <a:ext cx="7442855" cy="3124618"/>
          </a:xfrm>
        </p:spPr>
        <p:txBody>
          <a:bodyPr/>
          <a:lstStyle/>
          <a:p>
            <a:pPr algn="ctr"/>
            <a:r>
              <a:rPr lang="en-US" sz="6000" dirty="0">
                <a:solidFill>
                  <a:schemeClr val="accent2"/>
                </a:solidFill>
              </a:rPr>
              <a:t>A Successful Collaborative  Outcome to Build on </a:t>
            </a:r>
          </a:p>
        </p:txBody>
      </p:sp>
      <p:sp>
        <p:nvSpPr>
          <p:cNvPr id="3" name="Date Placeholder 2">
            <a:extLst>
              <a:ext uri="{FF2B5EF4-FFF2-40B4-BE49-F238E27FC236}">
                <a16:creationId xmlns:a16="http://schemas.microsoft.com/office/drawing/2014/main" id="{4F9FE05B-2EE5-6BC8-CD12-423D3E3BAA9B}"/>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438EAD17-1887-A548-9A2F-372236C958B4}"/>
              </a:ext>
            </a:extLst>
          </p:cNvPr>
          <p:cNvSpPr>
            <a:spLocks noGrp="1"/>
          </p:cNvSpPr>
          <p:nvPr>
            <p:ph type="sldNum" sz="quarter" idx="4"/>
          </p:nvPr>
        </p:nvSpPr>
        <p:spPr/>
        <p:txBody>
          <a:bodyPr/>
          <a:lstStyle/>
          <a:p>
            <a:fld id="{A339896C-E2EF-470F-BA91-85D676E592B3}" type="slidenum">
              <a:rPr lang="en-US" smtClean="0"/>
              <a:t>26</a:t>
            </a:fld>
            <a:endParaRPr lang="en-US"/>
          </a:p>
        </p:txBody>
      </p:sp>
    </p:spTree>
    <p:extLst>
      <p:ext uri="{BB962C8B-B14F-4D97-AF65-F5344CB8AC3E}">
        <p14:creationId xmlns:p14="http://schemas.microsoft.com/office/powerpoint/2010/main" val="1467164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BC595E2-BBCB-C1C6-07AF-90CE3D2778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9544" y="1728317"/>
            <a:ext cx="8668805" cy="380501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25F9C4C3-7520-9D97-00CB-96B7ADB35256}"/>
              </a:ext>
            </a:extLst>
          </p:cNvPr>
          <p:cNvSpPr>
            <a:spLocks noGrp="1"/>
          </p:cNvSpPr>
          <p:nvPr>
            <p:ph type="dt" sz="half" idx="2"/>
          </p:nvPr>
        </p:nvSpPr>
        <p:spPr/>
        <p:txBody>
          <a:bodyPr/>
          <a:lstStyle/>
          <a:p>
            <a:fld id="{B7E69D8C-B997-42F6-A640-B5628D615339}" type="datetime1">
              <a:rPr lang="en-US" smtClean="0"/>
              <a:t>8/8/2024</a:t>
            </a:fld>
            <a:endParaRPr lang="en-US" dirty="0"/>
          </a:p>
        </p:txBody>
      </p:sp>
      <p:sp>
        <p:nvSpPr>
          <p:cNvPr id="6" name="Slide Number Placeholder 5">
            <a:extLst>
              <a:ext uri="{FF2B5EF4-FFF2-40B4-BE49-F238E27FC236}">
                <a16:creationId xmlns:a16="http://schemas.microsoft.com/office/drawing/2014/main" id="{AC0E253C-1992-849D-A579-E6AD6E5023A3}"/>
              </a:ext>
            </a:extLst>
          </p:cNvPr>
          <p:cNvSpPr>
            <a:spLocks noGrp="1"/>
          </p:cNvSpPr>
          <p:nvPr>
            <p:ph type="sldNum" sz="quarter" idx="4"/>
          </p:nvPr>
        </p:nvSpPr>
        <p:spPr/>
        <p:txBody>
          <a:bodyPr/>
          <a:lstStyle/>
          <a:p>
            <a:fld id="{519954A3-9DFD-4C44-94BA-B95130A3BA1C}" type="slidenum">
              <a:rPr lang="en-US" smtClean="0"/>
              <a:t>27</a:t>
            </a:fld>
            <a:endParaRPr lang="en-US" dirty="0"/>
          </a:p>
        </p:txBody>
      </p:sp>
      <p:sp>
        <p:nvSpPr>
          <p:cNvPr id="10" name="TextBox 9">
            <a:extLst>
              <a:ext uri="{FF2B5EF4-FFF2-40B4-BE49-F238E27FC236}">
                <a16:creationId xmlns:a16="http://schemas.microsoft.com/office/drawing/2014/main" id="{77DDA21A-C401-13BC-5926-BA7A48101A36}"/>
              </a:ext>
            </a:extLst>
          </p:cNvPr>
          <p:cNvSpPr txBox="1"/>
          <p:nvPr/>
        </p:nvSpPr>
        <p:spPr>
          <a:xfrm>
            <a:off x="1200241" y="821550"/>
            <a:ext cx="6536602" cy="523220"/>
          </a:xfrm>
          <a:prstGeom prst="rect">
            <a:avLst/>
          </a:prstGeom>
          <a:noFill/>
        </p:spPr>
        <p:txBody>
          <a:bodyPr wrap="square">
            <a:spAutoFit/>
          </a:bodyPr>
          <a:lstStyle/>
          <a:p>
            <a:pPr algn="ctr"/>
            <a:r>
              <a:rPr lang="en-US" sz="2800" dirty="0">
                <a:solidFill>
                  <a:schemeClr val="accent2">
                    <a:lumMod val="75000"/>
                  </a:schemeClr>
                </a:solidFill>
              </a:rPr>
              <a:t>9</a:t>
            </a:r>
            <a:r>
              <a:rPr lang="en-US" sz="2800" baseline="30000" dirty="0">
                <a:solidFill>
                  <a:schemeClr val="accent2">
                    <a:lumMod val="75000"/>
                  </a:schemeClr>
                </a:solidFill>
              </a:rPr>
              <a:t>th</a:t>
            </a:r>
            <a:r>
              <a:rPr lang="en-US" sz="2800" dirty="0">
                <a:solidFill>
                  <a:schemeClr val="accent2">
                    <a:lumMod val="75000"/>
                  </a:schemeClr>
                </a:solidFill>
              </a:rPr>
              <a:t> Judicial Circuit AET 2008-2024</a:t>
            </a:r>
            <a:endParaRPr lang="en-US" sz="2800" dirty="0"/>
          </a:p>
        </p:txBody>
      </p:sp>
    </p:spTree>
    <p:extLst>
      <p:ext uri="{BB962C8B-B14F-4D97-AF65-F5344CB8AC3E}">
        <p14:creationId xmlns:p14="http://schemas.microsoft.com/office/powerpoint/2010/main" val="2899450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DCF12E-C788-4B4D-81AF-208B7391DFFB}"/>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330562BB-9D40-4AEA-A98D-4846CF3CB4EB}"/>
              </a:ext>
            </a:extLst>
          </p:cNvPr>
          <p:cNvSpPr>
            <a:spLocks noGrp="1"/>
          </p:cNvSpPr>
          <p:nvPr>
            <p:ph type="sldNum" sz="quarter" idx="4"/>
          </p:nvPr>
        </p:nvSpPr>
        <p:spPr/>
        <p:txBody>
          <a:bodyPr/>
          <a:lstStyle/>
          <a:p>
            <a:fld id="{A339896C-E2EF-470F-BA91-85D676E592B3}" type="slidenum">
              <a:rPr lang="en-US" smtClean="0"/>
              <a:t>28</a:t>
            </a:fld>
            <a:endParaRPr lang="en-US"/>
          </a:p>
        </p:txBody>
      </p:sp>
      <p:sp>
        <p:nvSpPr>
          <p:cNvPr id="8" name="Rectangle 7">
            <a:extLst>
              <a:ext uri="{FF2B5EF4-FFF2-40B4-BE49-F238E27FC236}">
                <a16:creationId xmlns:a16="http://schemas.microsoft.com/office/drawing/2014/main" id="{B0D5794D-73C8-43CD-AFE2-E36B7832C7AB}"/>
              </a:ext>
            </a:extLst>
          </p:cNvPr>
          <p:cNvSpPr/>
          <p:nvPr/>
        </p:nvSpPr>
        <p:spPr>
          <a:xfrm>
            <a:off x="136322" y="5357004"/>
            <a:ext cx="8783391" cy="954107"/>
          </a:xfrm>
          <a:prstGeom prst="rect">
            <a:avLst/>
          </a:prstGeom>
        </p:spPr>
        <p:txBody>
          <a:bodyPr wrap="square">
            <a:spAutoFit/>
          </a:bodyPr>
          <a:lstStyle/>
          <a:p>
            <a:r>
              <a:rPr lang="en-US" sz="1400" dirty="0"/>
              <a:t>In mid-year FY 2017, we began implementing Online Reporting, so it was July 2017 (FY ‘18) before it was fully implemented. Until Apr. ’20, </a:t>
            </a:r>
            <a:r>
              <a:rPr lang="en-US" sz="1400" b="1" dirty="0"/>
              <a:t>average monthly checks = 508</a:t>
            </a:r>
            <a:r>
              <a:rPr lang="en-US" sz="1400" dirty="0"/>
              <a:t>, Apr. &amp; May ’20 (yellow) with compliance checks &amp; other environmental strategies returning starting Jun.’20 </a:t>
            </a:r>
            <a:r>
              <a:rPr lang="en-US" sz="1400" b="1" dirty="0"/>
              <a:t>(avg. 307)</a:t>
            </a:r>
            <a:r>
              <a:rPr lang="en-US" sz="1400" dirty="0"/>
              <a:t>. The buy rate remained steady until 2021. It increased in 2021 with drops in 2022 &amp; 2023. New reporting online reporting system implemented Jul 2022.</a:t>
            </a:r>
          </a:p>
        </p:txBody>
      </p:sp>
      <p:pic>
        <p:nvPicPr>
          <p:cNvPr id="12" name="Picture 11">
            <a:extLst>
              <a:ext uri="{FF2B5EF4-FFF2-40B4-BE49-F238E27FC236}">
                <a16:creationId xmlns:a16="http://schemas.microsoft.com/office/drawing/2014/main" id="{FF4A94E7-0B3F-2445-C746-BDFF3581704B}"/>
              </a:ext>
            </a:extLst>
          </p:cNvPr>
          <p:cNvPicPr>
            <a:picLocks noChangeAspect="1"/>
          </p:cNvPicPr>
          <p:nvPr/>
        </p:nvPicPr>
        <p:blipFill>
          <a:blip r:embed="rId2"/>
          <a:stretch>
            <a:fillRect/>
          </a:stretch>
        </p:blipFill>
        <p:spPr>
          <a:xfrm>
            <a:off x="224287" y="693526"/>
            <a:ext cx="8695426" cy="4663478"/>
          </a:xfrm>
          <a:prstGeom prst="rect">
            <a:avLst/>
          </a:prstGeom>
        </p:spPr>
      </p:pic>
    </p:spTree>
    <p:extLst>
      <p:ext uri="{BB962C8B-B14F-4D97-AF65-F5344CB8AC3E}">
        <p14:creationId xmlns:p14="http://schemas.microsoft.com/office/powerpoint/2010/main" val="3128644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F59DA7-43F8-4BA0-87F1-6F56FC0EDE9C}"/>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255B3D9D-1E98-4184-AE3F-5EAB3F28EEA6}"/>
              </a:ext>
            </a:extLst>
          </p:cNvPr>
          <p:cNvSpPr>
            <a:spLocks noGrp="1"/>
          </p:cNvSpPr>
          <p:nvPr>
            <p:ph type="sldNum" sz="quarter" idx="4"/>
          </p:nvPr>
        </p:nvSpPr>
        <p:spPr/>
        <p:txBody>
          <a:bodyPr/>
          <a:lstStyle/>
          <a:p>
            <a:fld id="{A339896C-E2EF-470F-BA91-85D676E592B3}" type="slidenum">
              <a:rPr lang="en-US" smtClean="0"/>
              <a:t>29</a:t>
            </a:fld>
            <a:endParaRPr lang="en-US"/>
          </a:p>
        </p:txBody>
      </p:sp>
      <p:sp>
        <p:nvSpPr>
          <p:cNvPr id="7" name="Rectangle 6">
            <a:extLst>
              <a:ext uri="{FF2B5EF4-FFF2-40B4-BE49-F238E27FC236}">
                <a16:creationId xmlns:a16="http://schemas.microsoft.com/office/drawing/2014/main" id="{B578B69B-7A37-4BA2-838A-98343C0013E6}"/>
              </a:ext>
            </a:extLst>
          </p:cNvPr>
          <p:cNvSpPr/>
          <p:nvPr/>
        </p:nvSpPr>
        <p:spPr>
          <a:xfrm>
            <a:off x="326572" y="722451"/>
            <a:ext cx="2857965" cy="1077218"/>
          </a:xfrm>
          <a:prstGeom prst="rect">
            <a:avLst/>
          </a:prstGeom>
        </p:spPr>
        <p:txBody>
          <a:bodyPr wrap="square">
            <a:spAutoFit/>
          </a:bodyPr>
          <a:lstStyle/>
          <a:p>
            <a:pPr algn="ctr"/>
            <a:r>
              <a:rPr lang="en-US" sz="1600" b="1" dirty="0"/>
              <a:t>2019 to Mar. 2020 avg.</a:t>
            </a:r>
          </a:p>
          <a:p>
            <a:pPr algn="ctr"/>
            <a:r>
              <a:rPr lang="en-US" sz="1600" b="1" dirty="0"/>
              <a:t>461 DUI crashes monthly</a:t>
            </a:r>
            <a:br>
              <a:rPr lang="en-US" sz="1600" b="1" dirty="0"/>
            </a:br>
            <a:r>
              <a:rPr lang="en-US" sz="1600" b="1" dirty="0"/>
              <a:t>2019 to Mar. 2020 avg.</a:t>
            </a:r>
          </a:p>
          <a:p>
            <a:pPr algn="ctr"/>
            <a:r>
              <a:rPr lang="en-US" sz="1600" b="1" dirty="0"/>
              <a:t>10,981 overall crashes monthly</a:t>
            </a:r>
          </a:p>
        </p:txBody>
      </p:sp>
      <p:sp>
        <p:nvSpPr>
          <p:cNvPr id="8" name="Rectangle 7">
            <a:extLst>
              <a:ext uri="{FF2B5EF4-FFF2-40B4-BE49-F238E27FC236}">
                <a16:creationId xmlns:a16="http://schemas.microsoft.com/office/drawing/2014/main" id="{4AA38F9C-6EFD-4939-82CB-7A594C1DD39C}"/>
              </a:ext>
            </a:extLst>
          </p:cNvPr>
          <p:cNvSpPr/>
          <p:nvPr/>
        </p:nvSpPr>
        <p:spPr>
          <a:xfrm>
            <a:off x="3184537" y="718925"/>
            <a:ext cx="2774928" cy="1077218"/>
          </a:xfrm>
          <a:prstGeom prst="rect">
            <a:avLst/>
          </a:prstGeom>
        </p:spPr>
        <p:txBody>
          <a:bodyPr wrap="square">
            <a:spAutoFit/>
          </a:bodyPr>
          <a:lstStyle/>
          <a:p>
            <a:pPr algn="ctr"/>
            <a:r>
              <a:rPr lang="en-US" sz="1600" b="1" dirty="0"/>
              <a:t>May 2020 - Mar. 2021 avg. </a:t>
            </a:r>
          </a:p>
          <a:p>
            <a:pPr algn="ctr"/>
            <a:r>
              <a:rPr lang="en-US" sz="1600" b="1" dirty="0"/>
              <a:t>476 DUI crashes monthly</a:t>
            </a:r>
          </a:p>
          <a:p>
            <a:pPr algn="ctr"/>
            <a:r>
              <a:rPr lang="en-US" sz="1600" b="1" dirty="0"/>
              <a:t>May 2020 – Mar. 2021 avg. </a:t>
            </a:r>
          </a:p>
          <a:p>
            <a:pPr algn="ctr"/>
            <a:r>
              <a:rPr lang="en-US" sz="1600" b="1" dirty="0"/>
              <a:t>9,479 overall crashes monthly</a:t>
            </a:r>
          </a:p>
        </p:txBody>
      </p:sp>
      <p:sp>
        <p:nvSpPr>
          <p:cNvPr id="2" name="Rectangle 1">
            <a:extLst>
              <a:ext uri="{FF2B5EF4-FFF2-40B4-BE49-F238E27FC236}">
                <a16:creationId xmlns:a16="http://schemas.microsoft.com/office/drawing/2014/main" id="{001BE619-9E82-A2F3-4EF2-4841BC23C53E}"/>
              </a:ext>
            </a:extLst>
          </p:cNvPr>
          <p:cNvSpPr/>
          <p:nvPr/>
        </p:nvSpPr>
        <p:spPr>
          <a:xfrm>
            <a:off x="5853010" y="718925"/>
            <a:ext cx="2857965" cy="1077218"/>
          </a:xfrm>
          <a:prstGeom prst="rect">
            <a:avLst/>
          </a:prstGeom>
        </p:spPr>
        <p:txBody>
          <a:bodyPr wrap="square">
            <a:spAutoFit/>
          </a:bodyPr>
          <a:lstStyle/>
          <a:p>
            <a:pPr algn="ctr"/>
            <a:r>
              <a:rPr lang="en-US" sz="1600" b="1" dirty="0"/>
              <a:t>Apr. 2021 - Dec. 2023 avg. </a:t>
            </a:r>
          </a:p>
          <a:p>
            <a:pPr algn="ctr"/>
            <a:r>
              <a:rPr lang="en-US" sz="1600" b="1" dirty="0"/>
              <a:t>444 DUI crashes monthly</a:t>
            </a:r>
          </a:p>
          <a:p>
            <a:pPr algn="ctr"/>
            <a:r>
              <a:rPr lang="en-US" sz="1600" b="1" dirty="0"/>
              <a:t>Apr. 2021 – Dec. 2023 avg. </a:t>
            </a:r>
          </a:p>
          <a:p>
            <a:pPr algn="ctr"/>
            <a:r>
              <a:rPr lang="en-US" sz="1600" b="1" dirty="0"/>
              <a:t>11,507 overall crashes monthly</a:t>
            </a:r>
          </a:p>
        </p:txBody>
      </p:sp>
      <p:pic>
        <p:nvPicPr>
          <p:cNvPr id="11" name="Picture 10">
            <a:extLst>
              <a:ext uri="{FF2B5EF4-FFF2-40B4-BE49-F238E27FC236}">
                <a16:creationId xmlns:a16="http://schemas.microsoft.com/office/drawing/2014/main" id="{ACC221FB-352C-C6FC-9AF3-903379A2806A}"/>
              </a:ext>
            </a:extLst>
          </p:cNvPr>
          <p:cNvPicPr>
            <a:picLocks noChangeAspect="1"/>
          </p:cNvPicPr>
          <p:nvPr/>
        </p:nvPicPr>
        <p:blipFill>
          <a:blip r:embed="rId2"/>
          <a:stretch>
            <a:fillRect/>
          </a:stretch>
        </p:blipFill>
        <p:spPr>
          <a:xfrm>
            <a:off x="209130" y="2126540"/>
            <a:ext cx="8608298" cy="3999323"/>
          </a:xfrm>
          <a:prstGeom prst="rect">
            <a:avLst/>
          </a:prstGeom>
        </p:spPr>
      </p:pic>
      <p:pic>
        <p:nvPicPr>
          <p:cNvPr id="12" name="Picture 11">
            <a:extLst>
              <a:ext uri="{FF2B5EF4-FFF2-40B4-BE49-F238E27FC236}">
                <a16:creationId xmlns:a16="http://schemas.microsoft.com/office/drawing/2014/main" id="{139F1432-21FE-B301-4057-07A6A506E0DD}"/>
              </a:ext>
            </a:extLst>
          </p:cNvPr>
          <p:cNvPicPr>
            <a:picLocks noChangeAspect="1"/>
          </p:cNvPicPr>
          <p:nvPr/>
        </p:nvPicPr>
        <p:blipFill>
          <a:blip r:embed="rId3"/>
          <a:stretch>
            <a:fillRect/>
          </a:stretch>
        </p:blipFill>
        <p:spPr>
          <a:xfrm>
            <a:off x="1012698" y="4454528"/>
            <a:ext cx="3633531" cy="847417"/>
          </a:xfrm>
          <a:prstGeom prst="rect">
            <a:avLst/>
          </a:prstGeom>
        </p:spPr>
      </p:pic>
      <p:pic>
        <p:nvPicPr>
          <p:cNvPr id="13" name="Picture 12">
            <a:extLst>
              <a:ext uri="{FF2B5EF4-FFF2-40B4-BE49-F238E27FC236}">
                <a16:creationId xmlns:a16="http://schemas.microsoft.com/office/drawing/2014/main" id="{8DA3DEB8-A67C-88BA-1E33-A85EBFA1AF12}"/>
              </a:ext>
            </a:extLst>
          </p:cNvPr>
          <p:cNvPicPr>
            <a:picLocks noChangeAspect="1"/>
          </p:cNvPicPr>
          <p:nvPr/>
        </p:nvPicPr>
        <p:blipFill>
          <a:blip r:embed="rId4"/>
          <a:stretch>
            <a:fillRect/>
          </a:stretch>
        </p:blipFill>
        <p:spPr>
          <a:xfrm>
            <a:off x="1750062" y="4878236"/>
            <a:ext cx="2389839" cy="286537"/>
          </a:xfrm>
          <a:prstGeom prst="rect">
            <a:avLst/>
          </a:prstGeom>
        </p:spPr>
      </p:pic>
      <p:pic>
        <p:nvPicPr>
          <p:cNvPr id="14" name="Picture 13">
            <a:extLst>
              <a:ext uri="{FF2B5EF4-FFF2-40B4-BE49-F238E27FC236}">
                <a16:creationId xmlns:a16="http://schemas.microsoft.com/office/drawing/2014/main" id="{64DB07E8-199B-400A-B351-54BDF0E146BA}"/>
              </a:ext>
            </a:extLst>
          </p:cNvPr>
          <p:cNvPicPr>
            <a:picLocks noChangeAspect="1"/>
          </p:cNvPicPr>
          <p:nvPr/>
        </p:nvPicPr>
        <p:blipFill>
          <a:blip r:embed="rId5"/>
          <a:stretch>
            <a:fillRect/>
          </a:stretch>
        </p:blipFill>
        <p:spPr>
          <a:xfrm>
            <a:off x="5383577" y="2617682"/>
            <a:ext cx="938865" cy="725487"/>
          </a:xfrm>
          <a:prstGeom prst="rect">
            <a:avLst/>
          </a:prstGeom>
        </p:spPr>
      </p:pic>
      <p:pic>
        <p:nvPicPr>
          <p:cNvPr id="16" name="Picture 15">
            <a:extLst>
              <a:ext uri="{FF2B5EF4-FFF2-40B4-BE49-F238E27FC236}">
                <a16:creationId xmlns:a16="http://schemas.microsoft.com/office/drawing/2014/main" id="{2ABF3214-8F98-2659-B74F-664DE1FBEAF9}"/>
              </a:ext>
            </a:extLst>
          </p:cNvPr>
          <p:cNvPicPr>
            <a:picLocks noChangeAspect="1"/>
          </p:cNvPicPr>
          <p:nvPr/>
        </p:nvPicPr>
        <p:blipFill>
          <a:blip r:embed="rId6"/>
          <a:stretch>
            <a:fillRect/>
          </a:stretch>
        </p:blipFill>
        <p:spPr>
          <a:xfrm>
            <a:off x="5611963" y="2760732"/>
            <a:ext cx="347502" cy="426757"/>
          </a:xfrm>
          <a:prstGeom prst="rect">
            <a:avLst/>
          </a:prstGeom>
        </p:spPr>
      </p:pic>
      <p:pic>
        <p:nvPicPr>
          <p:cNvPr id="17" name="Picture 16">
            <a:extLst>
              <a:ext uri="{FF2B5EF4-FFF2-40B4-BE49-F238E27FC236}">
                <a16:creationId xmlns:a16="http://schemas.microsoft.com/office/drawing/2014/main" id="{A4E89540-1543-4813-3884-C8F4AC94D512}"/>
              </a:ext>
            </a:extLst>
          </p:cNvPr>
          <p:cNvPicPr>
            <a:picLocks noChangeAspect="1"/>
          </p:cNvPicPr>
          <p:nvPr/>
        </p:nvPicPr>
        <p:blipFill>
          <a:blip r:embed="rId6"/>
          <a:stretch>
            <a:fillRect/>
          </a:stretch>
        </p:blipFill>
        <p:spPr>
          <a:xfrm>
            <a:off x="5264461" y="4307758"/>
            <a:ext cx="347502" cy="426757"/>
          </a:xfrm>
          <a:prstGeom prst="rect">
            <a:avLst/>
          </a:prstGeom>
        </p:spPr>
      </p:pic>
      <p:sp>
        <p:nvSpPr>
          <p:cNvPr id="18" name="TextBox 17">
            <a:extLst>
              <a:ext uri="{FF2B5EF4-FFF2-40B4-BE49-F238E27FC236}">
                <a16:creationId xmlns:a16="http://schemas.microsoft.com/office/drawing/2014/main" id="{A827769D-507B-CBE7-329A-BA7A0F417F3C}"/>
              </a:ext>
            </a:extLst>
          </p:cNvPr>
          <p:cNvSpPr txBox="1"/>
          <p:nvPr/>
        </p:nvSpPr>
        <p:spPr>
          <a:xfrm>
            <a:off x="5573131" y="3996161"/>
            <a:ext cx="2558171" cy="1200329"/>
          </a:xfrm>
          <a:prstGeom prst="rect">
            <a:avLst/>
          </a:prstGeom>
          <a:noFill/>
        </p:spPr>
        <p:txBody>
          <a:bodyPr wrap="square" rtlCol="0">
            <a:spAutoFit/>
          </a:bodyPr>
          <a:lstStyle/>
          <a:p>
            <a:r>
              <a:rPr lang="en-US" dirty="0"/>
              <a:t>Impaired Driving crashes followed Total crashes more closely and in Mar 2023, dropped below</a:t>
            </a:r>
          </a:p>
        </p:txBody>
      </p:sp>
    </p:spTree>
    <p:extLst>
      <p:ext uri="{BB962C8B-B14F-4D97-AF65-F5344CB8AC3E}">
        <p14:creationId xmlns:p14="http://schemas.microsoft.com/office/powerpoint/2010/main" val="1311924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vert="horz" lIns="68580" tIns="34290" rIns="68580" bIns="34290" rtlCol="0" anchor="ctr">
            <a:normAutofit/>
          </a:bodyPr>
          <a:lstStyle/>
          <a:p>
            <a:fld id="{1FF70026-AADB-411F-8866-18239E6B60D4}" type="slidenum">
              <a:rPr lang="en-US"/>
              <a:pPr/>
              <a:t>3</a:t>
            </a:fld>
            <a:endParaRPr lang="en-US" dirty="0"/>
          </a:p>
        </p:txBody>
      </p:sp>
      <p:sp>
        <p:nvSpPr>
          <p:cNvPr id="2" name="Title 1"/>
          <p:cNvSpPr>
            <a:spLocks noGrp="1"/>
          </p:cNvSpPr>
          <p:nvPr>
            <p:ph type="title" idx="4294967295"/>
          </p:nvPr>
        </p:nvSpPr>
        <p:spPr>
          <a:xfrm>
            <a:off x="200966" y="803276"/>
            <a:ext cx="8562033" cy="1065718"/>
          </a:xfrm>
          <a:prstGeom prst="rect">
            <a:avLst/>
          </a:prstGeom>
          <a:ln>
            <a:solidFill>
              <a:schemeClr val="accent1"/>
            </a:solidFill>
          </a:ln>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sz="3200" b="1" kern="1200" dirty="0">
                <a:solidFill>
                  <a:srgbClr val="00838B"/>
                </a:solidFill>
              </a:rPr>
              <a:t>History of Addressing Underage Drinking in South Carolina</a:t>
            </a:r>
            <a:endParaRPr lang="en-US" sz="3200" dirty="0">
              <a:solidFill>
                <a:srgbClr val="00838B"/>
              </a:solidFill>
            </a:endParaRPr>
          </a:p>
        </p:txBody>
      </p:sp>
      <p:graphicFrame>
        <p:nvGraphicFramePr>
          <p:cNvPr id="15" name="TextBox 2">
            <a:extLst>
              <a:ext uri="{FF2B5EF4-FFF2-40B4-BE49-F238E27FC236}">
                <a16:creationId xmlns:a16="http://schemas.microsoft.com/office/drawing/2014/main" id="{C0292118-8B39-7850-0EEA-3C9F5C771A24}"/>
              </a:ext>
            </a:extLst>
          </p:cNvPr>
          <p:cNvGraphicFramePr/>
          <p:nvPr>
            <p:extLst>
              <p:ext uri="{D42A27DB-BD31-4B8C-83A1-F6EECF244321}">
                <p14:modId xmlns:p14="http://schemas.microsoft.com/office/powerpoint/2010/main" val="221726995"/>
              </p:ext>
            </p:extLst>
          </p:nvPr>
        </p:nvGraphicFramePr>
        <p:xfrm>
          <a:off x="200966" y="1982666"/>
          <a:ext cx="8681777" cy="421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25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dgm id="{337D25DD-5527-4380-9061-9CB0E185F52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graphicEl>
                                              <a:dgm id="{A55E9342-8A82-48D8-A43F-88542C308F5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graphicEl>
                                              <a:dgm id="{09FA49B2-8CC0-4F2F-A18C-F0C17A968A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graphicEl>
                                              <a:dgm id="{83C4291E-6C10-4B6F-875E-1F62A2041ED3}"/>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graphicEl>
                                              <a:dgm id="{8107B329-1BDB-47DC-9ABB-2F7F328ECF9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graphicEl>
                                              <a:dgm id="{0F5995F0-AE7A-4837-86FB-009B3EA304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graphicEl>
                                              <a:dgm id="{255D8526-92D4-4198-B63B-F52B9B13AD2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graphicEl>
                                              <a:dgm id="{7ECC9018-638D-4F81-B0DA-9518407E75A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graphicEl>
                                              <a:dgm id="{D9FBFAF0-60DB-4D39-8D32-4F579F434C8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graphicEl>
                                              <a:dgm id="{0772CD1B-4020-4AE1-848E-DA07B65D738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graphicEl>
                                              <a:dgm id="{22ED88B4-A02D-4DE9-AB9E-9674532931D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03867-677F-44A2-E6A6-B826B83ACC17}"/>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3" name="Slide Number Placeholder 2">
            <a:extLst>
              <a:ext uri="{FF2B5EF4-FFF2-40B4-BE49-F238E27FC236}">
                <a16:creationId xmlns:a16="http://schemas.microsoft.com/office/drawing/2014/main" id="{A0892440-A3D1-6653-EE7E-369F8EC33CEF}"/>
              </a:ext>
            </a:extLst>
          </p:cNvPr>
          <p:cNvSpPr>
            <a:spLocks noGrp="1"/>
          </p:cNvSpPr>
          <p:nvPr>
            <p:ph type="sldNum" sz="quarter" idx="4"/>
          </p:nvPr>
        </p:nvSpPr>
        <p:spPr/>
        <p:txBody>
          <a:bodyPr/>
          <a:lstStyle/>
          <a:p>
            <a:fld id="{A339896C-E2EF-470F-BA91-85D676E592B3}" type="slidenum">
              <a:rPr lang="en-US" smtClean="0"/>
              <a:t>30</a:t>
            </a:fld>
            <a:endParaRPr lang="en-US"/>
          </a:p>
        </p:txBody>
      </p:sp>
      <p:pic>
        <p:nvPicPr>
          <p:cNvPr id="4" name="Picture 3">
            <a:extLst>
              <a:ext uri="{FF2B5EF4-FFF2-40B4-BE49-F238E27FC236}">
                <a16:creationId xmlns:a16="http://schemas.microsoft.com/office/drawing/2014/main" id="{005DC580-0D3C-F4AE-1FC2-7561ADECDFFA}"/>
              </a:ext>
            </a:extLst>
          </p:cNvPr>
          <p:cNvPicPr>
            <a:picLocks noChangeAspect="1"/>
          </p:cNvPicPr>
          <p:nvPr/>
        </p:nvPicPr>
        <p:blipFill>
          <a:blip r:embed="rId2"/>
          <a:stretch>
            <a:fillRect/>
          </a:stretch>
        </p:blipFill>
        <p:spPr>
          <a:xfrm>
            <a:off x="396816" y="831450"/>
            <a:ext cx="8012548" cy="4196838"/>
          </a:xfrm>
          <a:prstGeom prst="rect">
            <a:avLst/>
          </a:prstGeom>
        </p:spPr>
      </p:pic>
      <p:sp>
        <p:nvSpPr>
          <p:cNvPr id="5" name="TextBox 4">
            <a:extLst>
              <a:ext uri="{FF2B5EF4-FFF2-40B4-BE49-F238E27FC236}">
                <a16:creationId xmlns:a16="http://schemas.microsoft.com/office/drawing/2014/main" id="{5BC5E819-13E4-9963-2F57-439DFF410B68}"/>
              </a:ext>
            </a:extLst>
          </p:cNvPr>
          <p:cNvSpPr txBox="1"/>
          <p:nvPr/>
        </p:nvSpPr>
        <p:spPr>
          <a:xfrm>
            <a:off x="287427" y="5143872"/>
            <a:ext cx="8121936" cy="1200329"/>
          </a:xfrm>
          <a:prstGeom prst="rect">
            <a:avLst/>
          </a:prstGeom>
          <a:noFill/>
        </p:spPr>
        <p:txBody>
          <a:bodyPr wrap="square" rtlCol="0">
            <a:spAutoFit/>
          </a:bodyPr>
          <a:lstStyle/>
          <a:p>
            <a:r>
              <a:rPr lang="en-US" dirty="0"/>
              <a:t>Under-21 impaired drivers remained somewhat constant, with a slight increase during and immediately after the pandemic when no or a small number of compliance checks occurred. The sales completed rate increased when compliance checks were restarted after the pandemic.</a:t>
            </a:r>
          </a:p>
        </p:txBody>
      </p:sp>
    </p:spTree>
    <p:extLst>
      <p:ext uri="{BB962C8B-B14F-4D97-AF65-F5344CB8AC3E}">
        <p14:creationId xmlns:p14="http://schemas.microsoft.com/office/powerpoint/2010/main" val="276547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58E0CB-869A-AF90-8BD5-FE7659A4A351}"/>
              </a:ext>
            </a:extLst>
          </p:cNvPr>
          <p:cNvPicPr>
            <a:picLocks noGrp="1" noChangeAspect="1"/>
          </p:cNvPicPr>
          <p:nvPr>
            <p:ph idx="1"/>
          </p:nvPr>
        </p:nvPicPr>
        <p:blipFill>
          <a:blip r:embed="rId2"/>
          <a:stretch>
            <a:fillRect/>
          </a:stretch>
        </p:blipFill>
        <p:spPr>
          <a:xfrm>
            <a:off x="390935" y="1190655"/>
            <a:ext cx="5384266" cy="5269131"/>
          </a:xfrm>
          <a:prstGeom prst="rect">
            <a:avLst/>
          </a:prstGeom>
        </p:spPr>
      </p:pic>
      <p:sp>
        <p:nvSpPr>
          <p:cNvPr id="3" name="Date Placeholder 2">
            <a:extLst>
              <a:ext uri="{FF2B5EF4-FFF2-40B4-BE49-F238E27FC236}">
                <a16:creationId xmlns:a16="http://schemas.microsoft.com/office/drawing/2014/main" id="{21069B62-02E9-37E6-EDE4-79DB14336AE4}"/>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8B7DF8D6-CF86-B20B-76CD-EB063DA4A988}"/>
              </a:ext>
            </a:extLst>
          </p:cNvPr>
          <p:cNvSpPr>
            <a:spLocks noGrp="1"/>
          </p:cNvSpPr>
          <p:nvPr>
            <p:ph type="sldNum" sz="quarter" idx="4"/>
          </p:nvPr>
        </p:nvSpPr>
        <p:spPr/>
        <p:txBody>
          <a:bodyPr/>
          <a:lstStyle/>
          <a:p>
            <a:fld id="{A339896C-E2EF-470F-BA91-85D676E592B3}" type="slidenum">
              <a:rPr lang="en-US" smtClean="0"/>
              <a:t>31</a:t>
            </a:fld>
            <a:endParaRPr lang="en-US"/>
          </a:p>
        </p:txBody>
      </p:sp>
      <p:sp>
        <p:nvSpPr>
          <p:cNvPr id="6" name="TextBox 5">
            <a:extLst>
              <a:ext uri="{FF2B5EF4-FFF2-40B4-BE49-F238E27FC236}">
                <a16:creationId xmlns:a16="http://schemas.microsoft.com/office/drawing/2014/main" id="{A13F921A-C949-43FC-F006-3D90649DD80A}"/>
              </a:ext>
            </a:extLst>
          </p:cNvPr>
          <p:cNvSpPr txBox="1"/>
          <p:nvPr/>
        </p:nvSpPr>
        <p:spPr>
          <a:xfrm>
            <a:off x="6133381" y="1483743"/>
            <a:ext cx="2619684" cy="4801314"/>
          </a:xfrm>
          <a:prstGeom prst="rect">
            <a:avLst/>
          </a:prstGeom>
          <a:noFill/>
        </p:spPr>
        <p:txBody>
          <a:bodyPr wrap="square" rtlCol="0">
            <a:spAutoFit/>
          </a:bodyPr>
          <a:lstStyle/>
          <a:p>
            <a:pPr marL="285750" indent="-285750">
              <a:buFont typeface="Arial" panose="020B0604020202020204" pitchFamily="34" charset="0"/>
              <a:buChar char="•"/>
            </a:pPr>
            <a:r>
              <a:rPr lang="en-US" dirty="0"/>
              <a:t>Data </a:t>
            </a:r>
            <a:r>
              <a:rPr lang="en-US"/>
              <a:t>on following </a:t>
            </a:r>
            <a:r>
              <a:rPr lang="en-US" dirty="0"/>
              <a:t>slides drawn from STOP Act Annual Report</a:t>
            </a:r>
          </a:p>
          <a:p>
            <a:pPr marL="285750" indent="-285750">
              <a:buFont typeface="Arial" panose="020B0604020202020204" pitchFamily="34" charset="0"/>
              <a:buChar char="•"/>
            </a:pPr>
            <a:r>
              <a:rPr lang="en-US" dirty="0"/>
              <a:t>Enacted by Congress in 2006</a:t>
            </a:r>
          </a:p>
          <a:p>
            <a:pPr marL="285750" indent="-285750">
              <a:buFont typeface="Arial" panose="020B0604020202020204" pitchFamily="34" charset="0"/>
              <a:buChar char="•"/>
            </a:pPr>
            <a:r>
              <a:rPr lang="en-US" dirty="0"/>
              <a:t>Reauthorized in 2022</a:t>
            </a:r>
          </a:p>
          <a:p>
            <a:pPr marL="285750" indent="-285750">
              <a:buFont typeface="Arial" panose="020B0604020202020204" pitchFamily="34" charset="0"/>
              <a:buChar char="•"/>
            </a:pPr>
            <a:r>
              <a:rPr lang="en-US" dirty="0"/>
              <a:t>Contains information on enforcement, media efforts, and other programs meant to address underage drinking throughout the United States</a:t>
            </a:r>
          </a:p>
          <a:p>
            <a:pPr marL="285750" indent="-285750">
              <a:buFont typeface="Arial" panose="020B0604020202020204" pitchFamily="34" charset="0"/>
              <a:buChar char="•"/>
            </a:pPr>
            <a:r>
              <a:rPr lang="en-US" b="1" dirty="0"/>
              <a:t>The 2022 report contains 2020 enforcement data</a:t>
            </a:r>
          </a:p>
        </p:txBody>
      </p:sp>
    </p:spTree>
    <p:extLst>
      <p:ext uri="{BB962C8B-B14F-4D97-AF65-F5344CB8AC3E}">
        <p14:creationId xmlns:p14="http://schemas.microsoft.com/office/powerpoint/2010/main" val="1489132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EBD68-EC9E-FA16-A34B-A3CE4D26A839}"/>
              </a:ext>
            </a:extLst>
          </p:cNvPr>
          <p:cNvSpPr>
            <a:spLocks noGrp="1"/>
          </p:cNvSpPr>
          <p:nvPr>
            <p:ph type="dt" sz="half" idx="2"/>
          </p:nvPr>
        </p:nvSpPr>
        <p:spPr/>
        <p:txBody>
          <a:bodyPr anchor="ctr">
            <a:normAutofit/>
          </a:bodyPr>
          <a:lstStyle/>
          <a:p>
            <a:pPr>
              <a:spcAft>
                <a:spcPts val="600"/>
              </a:spcAft>
            </a:pPr>
            <a:fld id="{DB44F992-2E8B-439E-9639-C49EC543EE28}" type="datetime1">
              <a:rPr lang="en-US" smtClean="0"/>
              <a:pPr>
                <a:spcAft>
                  <a:spcPts val="600"/>
                </a:spcAft>
              </a:pPr>
              <a:t>8/8/2024</a:t>
            </a:fld>
            <a:endParaRPr lang="en-US"/>
          </a:p>
        </p:txBody>
      </p:sp>
      <p:sp>
        <p:nvSpPr>
          <p:cNvPr id="3" name="Slide Number Placeholder 2">
            <a:extLst>
              <a:ext uri="{FF2B5EF4-FFF2-40B4-BE49-F238E27FC236}">
                <a16:creationId xmlns:a16="http://schemas.microsoft.com/office/drawing/2014/main" id="{575E9B9B-7136-A77F-B082-40D588501EA3}"/>
              </a:ext>
            </a:extLst>
          </p:cNvPr>
          <p:cNvSpPr>
            <a:spLocks noGrp="1"/>
          </p:cNvSpPr>
          <p:nvPr>
            <p:ph type="sldNum" sz="quarter" idx="4"/>
          </p:nvPr>
        </p:nvSpPr>
        <p:spPr/>
        <p:txBody>
          <a:bodyPr anchor="ctr">
            <a:normAutofit/>
          </a:bodyPr>
          <a:lstStyle/>
          <a:p>
            <a:pPr>
              <a:spcAft>
                <a:spcPts val="600"/>
              </a:spcAft>
            </a:pPr>
            <a:fld id="{A339896C-E2EF-470F-BA91-85D676E592B3}" type="slidenum">
              <a:rPr lang="en-US" smtClean="0"/>
              <a:pPr>
                <a:spcAft>
                  <a:spcPts val="600"/>
                </a:spcAft>
              </a:pPr>
              <a:t>32</a:t>
            </a:fld>
            <a:endParaRPr lang="en-US"/>
          </a:p>
        </p:txBody>
      </p:sp>
      <p:graphicFrame>
        <p:nvGraphicFramePr>
          <p:cNvPr id="4" name="Table 3">
            <a:extLst>
              <a:ext uri="{FF2B5EF4-FFF2-40B4-BE49-F238E27FC236}">
                <a16:creationId xmlns:a16="http://schemas.microsoft.com/office/drawing/2014/main" id="{B66EB97C-CC31-F3BA-C221-BDBCE5417B69}"/>
              </a:ext>
            </a:extLst>
          </p:cNvPr>
          <p:cNvGraphicFramePr>
            <a:graphicFrameLocks noGrp="1"/>
          </p:cNvGraphicFramePr>
          <p:nvPr>
            <p:extLst>
              <p:ext uri="{D42A27DB-BD31-4B8C-83A1-F6EECF244321}">
                <p14:modId xmlns:p14="http://schemas.microsoft.com/office/powerpoint/2010/main" val="974848028"/>
              </p:ext>
            </p:extLst>
          </p:nvPr>
        </p:nvGraphicFramePr>
        <p:xfrm>
          <a:off x="181156" y="819508"/>
          <a:ext cx="8755814" cy="5788324"/>
        </p:xfrm>
        <a:graphic>
          <a:graphicData uri="http://schemas.openxmlformats.org/drawingml/2006/table">
            <a:tbl>
              <a:tblPr firstRow="1" bandRow="1">
                <a:solidFill>
                  <a:schemeClr val="bg1"/>
                </a:solidFill>
              </a:tblPr>
              <a:tblGrid>
                <a:gridCol w="1375466">
                  <a:extLst>
                    <a:ext uri="{9D8B030D-6E8A-4147-A177-3AD203B41FA5}">
                      <a16:colId xmlns:a16="http://schemas.microsoft.com/office/drawing/2014/main" val="3431829750"/>
                    </a:ext>
                  </a:extLst>
                </a:gridCol>
                <a:gridCol w="639596">
                  <a:extLst>
                    <a:ext uri="{9D8B030D-6E8A-4147-A177-3AD203B41FA5}">
                      <a16:colId xmlns:a16="http://schemas.microsoft.com/office/drawing/2014/main" val="4075777548"/>
                    </a:ext>
                  </a:extLst>
                </a:gridCol>
                <a:gridCol w="590462">
                  <a:extLst>
                    <a:ext uri="{9D8B030D-6E8A-4147-A177-3AD203B41FA5}">
                      <a16:colId xmlns:a16="http://schemas.microsoft.com/office/drawing/2014/main" val="1379060980"/>
                    </a:ext>
                  </a:extLst>
                </a:gridCol>
                <a:gridCol w="639596">
                  <a:extLst>
                    <a:ext uri="{9D8B030D-6E8A-4147-A177-3AD203B41FA5}">
                      <a16:colId xmlns:a16="http://schemas.microsoft.com/office/drawing/2014/main" val="116514439"/>
                    </a:ext>
                  </a:extLst>
                </a:gridCol>
                <a:gridCol w="590462">
                  <a:extLst>
                    <a:ext uri="{9D8B030D-6E8A-4147-A177-3AD203B41FA5}">
                      <a16:colId xmlns:a16="http://schemas.microsoft.com/office/drawing/2014/main" val="240381841"/>
                    </a:ext>
                  </a:extLst>
                </a:gridCol>
                <a:gridCol w="639596">
                  <a:extLst>
                    <a:ext uri="{9D8B030D-6E8A-4147-A177-3AD203B41FA5}">
                      <a16:colId xmlns:a16="http://schemas.microsoft.com/office/drawing/2014/main" val="3215113051"/>
                    </a:ext>
                  </a:extLst>
                </a:gridCol>
                <a:gridCol w="590462">
                  <a:extLst>
                    <a:ext uri="{9D8B030D-6E8A-4147-A177-3AD203B41FA5}">
                      <a16:colId xmlns:a16="http://schemas.microsoft.com/office/drawing/2014/main" val="172261192"/>
                    </a:ext>
                  </a:extLst>
                </a:gridCol>
                <a:gridCol w="639596">
                  <a:extLst>
                    <a:ext uri="{9D8B030D-6E8A-4147-A177-3AD203B41FA5}">
                      <a16:colId xmlns:a16="http://schemas.microsoft.com/office/drawing/2014/main" val="1639565762"/>
                    </a:ext>
                  </a:extLst>
                </a:gridCol>
                <a:gridCol w="590462">
                  <a:extLst>
                    <a:ext uri="{9D8B030D-6E8A-4147-A177-3AD203B41FA5}">
                      <a16:colId xmlns:a16="http://schemas.microsoft.com/office/drawing/2014/main" val="2455027011"/>
                    </a:ext>
                  </a:extLst>
                </a:gridCol>
                <a:gridCol w="639596">
                  <a:extLst>
                    <a:ext uri="{9D8B030D-6E8A-4147-A177-3AD203B41FA5}">
                      <a16:colId xmlns:a16="http://schemas.microsoft.com/office/drawing/2014/main" val="2233454546"/>
                    </a:ext>
                  </a:extLst>
                </a:gridCol>
                <a:gridCol w="590462">
                  <a:extLst>
                    <a:ext uri="{9D8B030D-6E8A-4147-A177-3AD203B41FA5}">
                      <a16:colId xmlns:a16="http://schemas.microsoft.com/office/drawing/2014/main" val="3856654176"/>
                    </a:ext>
                  </a:extLst>
                </a:gridCol>
                <a:gridCol w="639596">
                  <a:extLst>
                    <a:ext uri="{9D8B030D-6E8A-4147-A177-3AD203B41FA5}">
                      <a16:colId xmlns:a16="http://schemas.microsoft.com/office/drawing/2014/main" val="4290543240"/>
                    </a:ext>
                  </a:extLst>
                </a:gridCol>
                <a:gridCol w="590462">
                  <a:extLst>
                    <a:ext uri="{9D8B030D-6E8A-4147-A177-3AD203B41FA5}">
                      <a16:colId xmlns:a16="http://schemas.microsoft.com/office/drawing/2014/main" val="1900566718"/>
                    </a:ext>
                  </a:extLst>
                </a:gridCol>
              </a:tblGrid>
              <a:tr h="691727">
                <a:tc>
                  <a:txBody>
                    <a:bodyPr/>
                    <a:lstStyle/>
                    <a:p>
                      <a:pPr algn="ctr" fontAlgn="ctr">
                        <a:spcBef>
                          <a:spcPts val="0"/>
                        </a:spcBef>
                        <a:spcAft>
                          <a:spcPts val="0"/>
                        </a:spcAft>
                      </a:pPr>
                      <a:r>
                        <a:rPr lang="en-US" sz="1000" b="0" i="0" u="none" strike="noStrike" cap="none" spc="0" dirty="0">
                          <a:solidFill>
                            <a:schemeClr val="bg1"/>
                          </a:solidFill>
                          <a:effectLst/>
                          <a:latin typeface="Calibri" panose="020F0502020204030204" pitchFamily="34" charset="0"/>
                        </a:rPr>
                        <a:t>State</a:t>
                      </a:r>
                      <a:endParaRPr lang="en-US" sz="1000" b="0" i="0" u="none" strike="noStrike" cap="none" spc="0" dirty="0">
                        <a:solidFill>
                          <a:schemeClr val="bg1"/>
                        </a:solidFill>
                        <a:effectLst/>
                        <a:latin typeface="Arial" panose="020B0604020202020204" pitchFamily="34" charset="0"/>
                      </a:endParaRPr>
                    </a:p>
                  </a:txBody>
                  <a:tcPr marL="81112" marR="51219" marT="62394" marB="62394"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2011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2012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2013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2014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2015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tc gridSpan="2">
                  <a:txBody>
                    <a:bodyPr/>
                    <a:lstStyle/>
                    <a:p>
                      <a:pPr algn="ctr" fontAlgn="ctr">
                        <a:spcBef>
                          <a:spcPts val="0"/>
                        </a:spcBef>
                        <a:spcAft>
                          <a:spcPts val="0"/>
                        </a:spcAft>
                      </a:pPr>
                      <a:r>
                        <a:rPr lang="en-US" sz="1000" b="0" i="0" u="none" strike="noStrike" cap="none" spc="0">
                          <a:solidFill>
                            <a:schemeClr val="bg1"/>
                          </a:solidFill>
                          <a:effectLst/>
                          <a:latin typeface="Calibri" panose="020F0502020204030204" pitchFamily="34" charset="0"/>
                        </a:rPr>
                        <a:t>2016 Compliance Checks</a:t>
                      </a:r>
                      <a:endParaRPr lang="en-US" sz="1000" b="0" i="0" u="none" strike="noStrike" cap="none" spc="0">
                        <a:solidFill>
                          <a:schemeClr val="bg1"/>
                        </a:solidFill>
                        <a:effectLst/>
                        <a:latin typeface="Arial" panose="020B0604020202020204" pitchFamily="34" charset="0"/>
                      </a:endParaRPr>
                    </a:p>
                  </a:txBody>
                  <a:tcPr marL="81112" marR="51219" marT="62394" marB="62394" anchor="ctr">
                    <a:lnL w="12700" cmpd="sng">
                      <a:noFill/>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extLst>
                  <a:ext uri="{0D108BD9-81ED-4DB2-BD59-A6C34878D82A}">
                    <a16:rowId xmlns:a16="http://schemas.microsoft.com/office/drawing/2014/main" val="3574704708"/>
                  </a:ext>
                </a:extLst>
              </a:tr>
              <a:tr h="463327">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 </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Total</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1" i="0" u="none" strike="noStrike" cap="none" spc="0">
                          <a:solidFill>
                            <a:schemeClr val="tx1"/>
                          </a:solidFill>
                          <a:effectLst/>
                          <a:latin typeface="Calibri" panose="020F0502020204030204" pitchFamily="34" charset="0"/>
                        </a:rPr>
                        <a:t>Failed</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82898812"/>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Alabama</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4,977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544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4,564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418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4,477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384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3,781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322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3,367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217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4,528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322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222279403"/>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Florida</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10,788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1,159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10,655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1,057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5,865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832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3,009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419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2,479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359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5,394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755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587717915"/>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Georgia</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4,349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711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4,337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753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5,343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617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3,832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298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3,686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235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083115300"/>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Kentucky</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3,616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226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1,854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119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1,482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127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1,477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161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2,207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1,699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204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328997366"/>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Mississippi</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5,493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266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145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878838719"/>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North Carolina</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278</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0</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635838911"/>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South Carolina</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6,889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1,384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6,559</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1,205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7,873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1,527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13,280</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1,681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15,583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1,987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18,325</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2,062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805831707"/>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Tennessee</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794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271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474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113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NR</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1,647</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366</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2,314</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502</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2,623</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fontAlgn="ctr">
                        <a:spcBef>
                          <a:spcPts val="0"/>
                        </a:spcBef>
                        <a:spcAft>
                          <a:spcPts val="0"/>
                        </a:spcAft>
                      </a:pPr>
                      <a:r>
                        <a:rPr lang="en-US" sz="1000" b="0" i="0" u="none" strike="noStrike" cap="none" spc="0">
                          <a:solidFill>
                            <a:schemeClr val="tx1"/>
                          </a:solidFill>
                          <a:effectLst/>
                          <a:latin typeface="Calibri" panose="020F0502020204030204" pitchFamily="34" charset="0"/>
                        </a:rPr>
                        <a:t>511</a:t>
                      </a:r>
                      <a:endParaRPr lang="en-US" sz="1000" b="0" i="0" u="none" strike="noStrike" cap="none" spc="0">
                        <a:solidFill>
                          <a:schemeClr val="tx1"/>
                        </a:solidFill>
                        <a:effectLst/>
                        <a:latin typeface="Arial" panose="020B0604020202020204" pitchFamily="34" charset="0"/>
                      </a:endParaRPr>
                    </a:p>
                  </a:txBody>
                  <a:tcPr marL="81112" marR="44389" marT="62394" marB="62394"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965084972"/>
                  </a:ext>
                </a:extLst>
              </a:tr>
              <a:tr h="463327">
                <a:tc>
                  <a:txBody>
                    <a:bodyPr/>
                    <a:lstStyle/>
                    <a:p>
                      <a:pPr algn="l" fontAlgn="b">
                        <a:spcBef>
                          <a:spcPts val="0"/>
                        </a:spcBef>
                        <a:spcAft>
                          <a:spcPts val="0"/>
                        </a:spcAft>
                      </a:pPr>
                      <a:r>
                        <a:rPr lang="en-US" sz="1000" b="1" i="0" u="none" strike="noStrike" cap="none" spc="0">
                          <a:solidFill>
                            <a:schemeClr val="tx1"/>
                          </a:solidFill>
                          <a:effectLst/>
                          <a:latin typeface="Calibri" panose="020F0502020204030204" pitchFamily="34" charset="0"/>
                        </a:rPr>
                        <a:t>Region IV TOTAL</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37,184</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4,636</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28,758</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3,771</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25,165</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3,580</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27,118</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3,334</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29,662</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3,311</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32,723</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3,913</a:t>
                      </a:r>
                      <a:endParaRPr lang="en-US" sz="1000" b="0" i="0" u="none" strike="noStrike" cap="none" spc="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269087101"/>
                  </a:ext>
                </a:extLst>
              </a:tr>
              <a:tr h="463327">
                <a:tc>
                  <a:txBody>
                    <a:bodyPr/>
                    <a:lstStyle/>
                    <a:p>
                      <a:pPr algn="l" fontAlgn="b">
                        <a:spcBef>
                          <a:spcPts val="0"/>
                        </a:spcBef>
                        <a:spcAft>
                          <a:spcPts val="0"/>
                        </a:spcAft>
                      </a:pPr>
                      <a:r>
                        <a:rPr lang="en-US" sz="1000" b="1" i="0" u="none" strike="noStrike" cap="none" spc="0" dirty="0">
                          <a:solidFill>
                            <a:schemeClr val="tx1"/>
                          </a:solidFill>
                          <a:effectLst/>
                          <a:latin typeface="Calibri" panose="020F0502020204030204" pitchFamily="34" charset="0"/>
                        </a:rPr>
                        <a:t>Region IV Buy Rate</a:t>
                      </a:r>
                      <a:endParaRPr lang="en-US" sz="1000" b="0" i="0" u="none" strike="noStrike" cap="none" spc="0" dirty="0">
                        <a:solidFill>
                          <a:schemeClr val="tx1"/>
                        </a:solidFill>
                        <a:effectLst/>
                        <a:latin typeface="Arial" panose="020B0604020202020204" pitchFamily="34" charset="0"/>
                      </a:endParaRPr>
                    </a:p>
                  </a:txBody>
                  <a:tcPr marL="81112" marR="44389" marT="62394" marB="62394" anchor="b">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gridSpan="2">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12.5%</a:t>
                      </a:r>
                      <a:endParaRPr lang="en-US" sz="1000" b="0" i="0" u="none" strike="noStrike" cap="none" spc="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13.1%</a:t>
                      </a:r>
                      <a:endParaRPr lang="en-US" sz="1000" b="0" i="0" u="none" strike="noStrike" cap="none" spc="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14.2%</a:t>
                      </a:r>
                      <a:endParaRPr lang="en-US" sz="1000" b="0" i="0" u="none" strike="noStrike" cap="none" spc="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12.3%</a:t>
                      </a:r>
                      <a:endParaRPr lang="en-US" sz="1000" b="0" i="0" u="none" strike="noStrike" cap="none" spc="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spcBef>
                          <a:spcPts val="0"/>
                        </a:spcBef>
                        <a:spcAft>
                          <a:spcPts val="0"/>
                        </a:spcAft>
                      </a:pPr>
                      <a:r>
                        <a:rPr lang="en-US" sz="1000" b="1" i="0" u="none" strike="noStrike" cap="none" spc="0">
                          <a:solidFill>
                            <a:schemeClr val="tx1"/>
                          </a:solidFill>
                          <a:effectLst/>
                          <a:latin typeface="Calibri" panose="020F0502020204030204" pitchFamily="34" charset="0"/>
                        </a:rPr>
                        <a:t>11.0%</a:t>
                      </a:r>
                      <a:endParaRPr lang="en-US" sz="1000" b="0" i="0" u="none" strike="noStrike" cap="none" spc="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spcBef>
                          <a:spcPts val="0"/>
                        </a:spcBef>
                        <a:spcAft>
                          <a:spcPts val="0"/>
                        </a:spcAft>
                      </a:pPr>
                      <a:r>
                        <a:rPr lang="en-US" sz="1000" b="1" i="0" u="none" strike="noStrike" cap="none" spc="0" dirty="0">
                          <a:solidFill>
                            <a:schemeClr val="tx1"/>
                          </a:solidFill>
                          <a:effectLst/>
                          <a:latin typeface="Calibri" panose="020F0502020204030204" pitchFamily="34" charset="0"/>
                        </a:rPr>
                        <a:t>12.9%</a:t>
                      </a:r>
                      <a:endParaRPr lang="en-US" sz="1000" b="0" i="0" u="none" strike="noStrike" cap="none" spc="0" dirty="0">
                        <a:solidFill>
                          <a:schemeClr val="tx1"/>
                        </a:solidFill>
                        <a:effectLst/>
                        <a:latin typeface="Arial" panose="020B0604020202020204" pitchFamily="34" charset="0"/>
                      </a:endParaRPr>
                    </a:p>
                  </a:txBody>
                  <a:tcPr marL="81112" marR="44389" marT="62394" marB="62394">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hMerge="1">
                  <a:txBody>
                    <a:bodyPr/>
                    <a:lstStyle/>
                    <a:p>
                      <a:endParaRPr lang="en-US"/>
                    </a:p>
                  </a:txBody>
                  <a:tcPr/>
                </a:tc>
                <a:extLst>
                  <a:ext uri="{0D108BD9-81ED-4DB2-BD59-A6C34878D82A}">
                    <a16:rowId xmlns:a16="http://schemas.microsoft.com/office/drawing/2014/main" val="1633476584"/>
                  </a:ext>
                </a:extLst>
              </a:tr>
            </a:tbl>
          </a:graphicData>
        </a:graphic>
      </p:graphicFrame>
    </p:spTree>
    <p:extLst>
      <p:ext uri="{BB962C8B-B14F-4D97-AF65-F5344CB8AC3E}">
        <p14:creationId xmlns:p14="http://schemas.microsoft.com/office/powerpoint/2010/main" val="3539920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EF4E755F-4515-A697-9E9B-04FCC4043A41}"/>
              </a:ext>
            </a:extLst>
          </p:cNvPr>
          <p:cNvSpPr>
            <a:spLocks noGrp="1"/>
          </p:cNvSpPr>
          <p:nvPr>
            <p:ph type="dt" sz="half" idx="2"/>
          </p:nvPr>
        </p:nvSpPr>
        <p:spPr/>
        <p:txBody>
          <a:bodyPr anchor="ctr">
            <a:normAutofit/>
          </a:bodyPr>
          <a:lstStyle/>
          <a:p>
            <a:pPr>
              <a:spcAft>
                <a:spcPts val="600"/>
              </a:spcAft>
            </a:pPr>
            <a:fld id="{DB44F992-2E8B-439E-9639-C49EC543EE28}" type="datetime1">
              <a:rPr lang="en-US" smtClean="0"/>
              <a:pPr>
                <a:spcAft>
                  <a:spcPts val="600"/>
                </a:spcAft>
              </a:pPr>
              <a:t>8/8/2024</a:t>
            </a:fld>
            <a:endParaRPr lang="en-US"/>
          </a:p>
        </p:txBody>
      </p:sp>
      <p:sp>
        <p:nvSpPr>
          <p:cNvPr id="14" name="Slide Number Placeholder 3">
            <a:extLst>
              <a:ext uri="{FF2B5EF4-FFF2-40B4-BE49-F238E27FC236}">
                <a16:creationId xmlns:a16="http://schemas.microsoft.com/office/drawing/2014/main" id="{583D8D23-B2BB-38C9-DC9C-2698DC8BDA45}"/>
              </a:ext>
            </a:extLst>
          </p:cNvPr>
          <p:cNvSpPr>
            <a:spLocks noGrp="1"/>
          </p:cNvSpPr>
          <p:nvPr>
            <p:ph type="sldNum" sz="quarter" idx="4"/>
          </p:nvPr>
        </p:nvSpPr>
        <p:spPr/>
        <p:txBody>
          <a:bodyPr anchor="ctr">
            <a:normAutofit/>
          </a:bodyPr>
          <a:lstStyle/>
          <a:p>
            <a:pPr>
              <a:spcAft>
                <a:spcPts val="600"/>
              </a:spcAft>
            </a:pPr>
            <a:fld id="{A339896C-E2EF-470F-BA91-85D676E592B3}" type="slidenum">
              <a:rPr lang="en-US" smtClean="0"/>
              <a:pPr>
                <a:spcAft>
                  <a:spcPts val="600"/>
                </a:spcAft>
              </a:pPr>
              <a:t>33</a:t>
            </a:fld>
            <a:endParaRPr lang="en-US"/>
          </a:p>
        </p:txBody>
      </p:sp>
      <p:sp>
        <p:nvSpPr>
          <p:cNvPr id="2" name="Date Placeholder 1" hidden="1">
            <a:extLst>
              <a:ext uri="{FF2B5EF4-FFF2-40B4-BE49-F238E27FC236}">
                <a16:creationId xmlns:a16="http://schemas.microsoft.com/office/drawing/2014/main" id="{78EEBD68-EC9E-FA16-A34B-A3CE4D26A839}"/>
              </a:ext>
            </a:extLst>
          </p:cNvPr>
          <p:cNvSpPr>
            <a:spLocks noGrp="1"/>
          </p:cNvSpPr>
          <p:nvPr>
            <p:ph type="dt" sz="half" idx="4294967295"/>
          </p:nvPr>
        </p:nvSpPr>
        <p:spPr>
          <a:xfrm>
            <a:off x="0" y="6459538"/>
            <a:ext cx="1854200" cy="365125"/>
          </a:xfrm>
          <a:prstGeom prst="rect">
            <a:avLst/>
          </a:prstGeom>
        </p:spPr>
        <p:txBody>
          <a:bodyPr anchor="ctr">
            <a:normAutofit/>
          </a:bodyPr>
          <a:lstStyle/>
          <a:p>
            <a:pPr>
              <a:lnSpc>
                <a:spcPct val="90000"/>
              </a:lnSpc>
              <a:spcAft>
                <a:spcPts val="600"/>
              </a:spcAft>
            </a:pPr>
            <a:fld id="{DB44F992-2E8B-439E-9639-C49EC543EE28}" type="datetime1">
              <a:rPr lang="en-US" smtClean="0"/>
              <a:pPr>
                <a:lnSpc>
                  <a:spcPct val="90000"/>
                </a:lnSpc>
                <a:spcAft>
                  <a:spcPts val="600"/>
                </a:spcAft>
              </a:pPr>
              <a:t>8/8/2024</a:t>
            </a:fld>
            <a:endParaRPr lang="en-US"/>
          </a:p>
        </p:txBody>
      </p:sp>
      <p:sp>
        <p:nvSpPr>
          <p:cNvPr id="3" name="Slide Number Placeholder 2" hidden="1">
            <a:extLst>
              <a:ext uri="{FF2B5EF4-FFF2-40B4-BE49-F238E27FC236}">
                <a16:creationId xmlns:a16="http://schemas.microsoft.com/office/drawing/2014/main" id="{575E9B9B-7136-A77F-B082-40D588501EA3}"/>
              </a:ext>
            </a:extLst>
          </p:cNvPr>
          <p:cNvSpPr>
            <a:spLocks noGrp="1"/>
          </p:cNvSpPr>
          <p:nvPr>
            <p:ph type="sldNum" sz="quarter" idx="4294967295"/>
          </p:nvPr>
        </p:nvSpPr>
        <p:spPr>
          <a:xfrm>
            <a:off x="8159750" y="6459538"/>
            <a:ext cx="984250" cy="365125"/>
          </a:xfrm>
          <a:prstGeom prst="rect">
            <a:avLst/>
          </a:prstGeom>
        </p:spPr>
        <p:txBody>
          <a:bodyPr anchor="ctr">
            <a:normAutofit/>
          </a:bodyPr>
          <a:lstStyle/>
          <a:p>
            <a:pPr>
              <a:lnSpc>
                <a:spcPct val="90000"/>
              </a:lnSpc>
              <a:spcAft>
                <a:spcPts val="600"/>
              </a:spcAft>
            </a:pPr>
            <a:fld id="{A339896C-E2EF-470F-BA91-85D676E592B3}" type="slidenum">
              <a:rPr lang="en-US" smtClean="0"/>
              <a:pPr>
                <a:lnSpc>
                  <a:spcPct val="90000"/>
                </a:lnSpc>
                <a:spcAft>
                  <a:spcPts val="600"/>
                </a:spcAft>
              </a:pPr>
              <a:t>33</a:t>
            </a:fld>
            <a:endParaRPr lang="en-US"/>
          </a:p>
        </p:txBody>
      </p:sp>
      <p:graphicFrame>
        <p:nvGraphicFramePr>
          <p:cNvPr id="7" name="Table 6">
            <a:extLst>
              <a:ext uri="{FF2B5EF4-FFF2-40B4-BE49-F238E27FC236}">
                <a16:creationId xmlns:a16="http://schemas.microsoft.com/office/drawing/2014/main" id="{82D07FC9-00E8-9F92-5310-8D0E05710B3E}"/>
              </a:ext>
            </a:extLst>
          </p:cNvPr>
          <p:cNvGraphicFramePr>
            <a:graphicFrameLocks noGrp="1"/>
          </p:cNvGraphicFramePr>
          <p:nvPr>
            <p:extLst>
              <p:ext uri="{D42A27DB-BD31-4B8C-83A1-F6EECF244321}">
                <p14:modId xmlns:p14="http://schemas.microsoft.com/office/powerpoint/2010/main" val="3358958169"/>
              </p:ext>
            </p:extLst>
          </p:nvPr>
        </p:nvGraphicFramePr>
        <p:xfrm>
          <a:off x="422694" y="905777"/>
          <a:ext cx="8471139" cy="5554009"/>
        </p:xfrm>
        <a:graphic>
          <a:graphicData uri="http://schemas.openxmlformats.org/drawingml/2006/table">
            <a:tbl>
              <a:tblPr>
                <a:solidFill>
                  <a:schemeClr val="bg1"/>
                </a:solidFill>
                <a:tableStyleId>{5C22544A-7EE6-4342-B048-85BDC9FD1C3A}</a:tableStyleId>
              </a:tblPr>
              <a:tblGrid>
                <a:gridCol w="1318199">
                  <a:extLst>
                    <a:ext uri="{9D8B030D-6E8A-4147-A177-3AD203B41FA5}">
                      <a16:colId xmlns:a16="http://schemas.microsoft.com/office/drawing/2014/main" val="1741596351"/>
                    </a:ext>
                  </a:extLst>
                </a:gridCol>
                <a:gridCol w="926276">
                  <a:extLst>
                    <a:ext uri="{9D8B030D-6E8A-4147-A177-3AD203B41FA5}">
                      <a16:colId xmlns:a16="http://schemas.microsoft.com/office/drawing/2014/main" val="1020813899"/>
                    </a:ext>
                  </a:extLst>
                </a:gridCol>
                <a:gridCol w="861959">
                  <a:extLst>
                    <a:ext uri="{9D8B030D-6E8A-4147-A177-3AD203B41FA5}">
                      <a16:colId xmlns:a16="http://schemas.microsoft.com/office/drawing/2014/main" val="3864111085"/>
                    </a:ext>
                  </a:extLst>
                </a:gridCol>
                <a:gridCol w="926276">
                  <a:extLst>
                    <a:ext uri="{9D8B030D-6E8A-4147-A177-3AD203B41FA5}">
                      <a16:colId xmlns:a16="http://schemas.microsoft.com/office/drawing/2014/main" val="1589399663"/>
                    </a:ext>
                  </a:extLst>
                </a:gridCol>
                <a:gridCol w="861959">
                  <a:extLst>
                    <a:ext uri="{9D8B030D-6E8A-4147-A177-3AD203B41FA5}">
                      <a16:colId xmlns:a16="http://schemas.microsoft.com/office/drawing/2014/main" val="4055015436"/>
                    </a:ext>
                  </a:extLst>
                </a:gridCol>
                <a:gridCol w="926276">
                  <a:extLst>
                    <a:ext uri="{9D8B030D-6E8A-4147-A177-3AD203B41FA5}">
                      <a16:colId xmlns:a16="http://schemas.microsoft.com/office/drawing/2014/main" val="1459910715"/>
                    </a:ext>
                  </a:extLst>
                </a:gridCol>
                <a:gridCol w="861959">
                  <a:extLst>
                    <a:ext uri="{9D8B030D-6E8A-4147-A177-3AD203B41FA5}">
                      <a16:colId xmlns:a16="http://schemas.microsoft.com/office/drawing/2014/main" val="3127258182"/>
                    </a:ext>
                  </a:extLst>
                </a:gridCol>
                <a:gridCol w="926276">
                  <a:extLst>
                    <a:ext uri="{9D8B030D-6E8A-4147-A177-3AD203B41FA5}">
                      <a16:colId xmlns:a16="http://schemas.microsoft.com/office/drawing/2014/main" val="1138799768"/>
                    </a:ext>
                  </a:extLst>
                </a:gridCol>
                <a:gridCol w="861959">
                  <a:extLst>
                    <a:ext uri="{9D8B030D-6E8A-4147-A177-3AD203B41FA5}">
                      <a16:colId xmlns:a16="http://schemas.microsoft.com/office/drawing/2014/main" val="134259952"/>
                    </a:ext>
                  </a:extLst>
                </a:gridCol>
              </a:tblGrid>
              <a:tr h="444617">
                <a:tc>
                  <a:txBody>
                    <a:bodyPr/>
                    <a:lstStyle/>
                    <a:p>
                      <a:pPr algn="ctr" fontAlgn="ctr"/>
                      <a:r>
                        <a:rPr lang="en-US" sz="1200" u="none" strike="noStrike" cap="none" spc="0" dirty="0">
                          <a:solidFill>
                            <a:schemeClr val="bg1"/>
                          </a:solidFill>
                          <a:effectLst/>
                        </a:rPr>
                        <a:t>State</a:t>
                      </a:r>
                      <a:endParaRPr lang="en-US" sz="1200" b="1" i="0" u="none" strike="noStrike" cap="none" spc="0" dirty="0">
                        <a:solidFill>
                          <a:schemeClr val="bg1"/>
                        </a:solidFill>
                        <a:effectLst/>
                        <a:latin typeface="Calibri" panose="020F0502020204030204" pitchFamily="34" charset="0"/>
                      </a:endParaRPr>
                    </a:p>
                  </a:txBody>
                  <a:tcPr marL="78049" marR="6829" marT="60038" marB="60038"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gridSpan="2">
                  <a:txBody>
                    <a:bodyPr/>
                    <a:lstStyle/>
                    <a:p>
                      <a:pPr algn="ctr" fontAlgn="ctr"/>
                      <a:r>
                        <a:rPr lang="en-US" sz="1200" u="none" strike="noStrike" cap="none" spc="0" dirty="0">
                          <a:solidFill>
                            <a:schemeClr val="bg1"/>
                          </a:solidFill>
                          <a:effectLst/>
                        </a:rPr>
                        <a:t>2017 Compliance Checks</a:t>
                      </a:r>
                      <a:endParaRPr lang="en-US" sz="1200" b="1" i="0" u="none" strike="noStrike" cap="none" spc="0" dirty="0">
                        <a:solidFill>
                          <a:schemeClr val="bg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hMerge="1">
                  <a:txBody>
                    <a:bodyPr/>
                    <a:lstStyle/>
                    <a:p>
                      <a:endParaRPr lang="en-US"/>
                    </a:p>
                  </a:txBody>
                  <a:tcPr/>
                </a:tc>
                <a:tc gridSpan="2">
                  <a:txBody>
                    <a:bodyPr/>
                    <a:lstStyle/>
                    <a:p>
                      <a:pPr algn="ctr" fontAlgn="ctr"/>
                      <a:r>
                        <a:rPr lang="en-US" sz="1200" u="none" strike="noStrike" cap="none" spc="0" dirty="0">
                          <a:solidFill>
                            <a:schemeClr val="bg1"/>
                          </a:solidFill>
                          <a:effectLst/>
                        </a:rPr>
                        <a:t>2018 Compliance Checks</a:t>
                      </a:r>
                      <a:endParaRPr lang="en-US" sz="1200" b="1" i="0" u="none" strike="noStrike" cap="none" spc="0" dirty="0">
                        <a:solidFill>
                          <a:schemeClr val="bg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hMerge="1">
                  <a:txBody>
                    <a:bodyPr/>
                    <a:lstStyle/>
                    <a:p>
                      <a:endParaRPr lang="en-US"/>
                    </a:p>
                  </a:txBody>
                  <a:tcPr/>
                </a:tc>
                <a:tc gridSpan="2">
                  <a:txBody>
                    <a:bodyPr/>
                    <a:lstStyle/>
                    <a:p>
                      <a:pPr algn="ctr" fontAlgn="ctr"/>
                      <a:r>
                        <a:rPr lang="en-US" sz="1200" u="none" strike="noStrike" cap="none" spc="0" dirty="0">
                          <a:solidFill>
                            <a:schemeClr val="bg1"/>
                          </a:solidFill>
                          <a:effectLst/>
                        </a:rPr>
                        <a:t>2019 Compliance Checks</a:t>
                      </a:r>
                      <a:endParaRPr lang="en-US" sz="1200" b="1" i="0" u="none" strike="noStrike" cap="none" spc="0" dirty="0">
                        <a:solidFill>
                          <a:schemeClr val="bg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hMerge="1">
                  <a:txBody>
                    <a:bodyPr/>
                    <a:lstStyle/>
                    <a:p>
                      <a:endParaRPr lang="en-US"/>
                    </a:p>
                  </a:txBody>
                  <a:tcPr/>
                </a:tc>
                <a:tc gridSpan="2">
                  <a:txBody>
                    <a:bodyPr/>
                    <a:lstStyle/>
                    <a:p>
                      <a:pPr algn="ctr" fontAlgn="ctr"/>
                      <a:r>
                        <a:rPr lang="en-US" sz="1200" u="none" strike="noStrike" cap="none" spc="0" dirty="0">
                          <a:solidFill>
                            <a:schemeClr val="bg1"/>
                          </a:solidFill>
                          <a:effectLst/>
                        </a:rPr>
                        <a:t>2020 Compliance Checks</a:t>
                      </a:r>
                      <a:endParaRPr lang="en-US" sz="1200" b="1" i="0" u="none" strike="noStrike" cap="none" spc="0" dirty="0">
                        <a:solidFill>
                          <a:schemeClr val="bg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hMerge="1">
                  <a:txBody>
                    <a:bodyPr/>
                    <a:lstStyle/>
                    <a:p>
                      <a:endParaRPr lang="en-US"/>
                    </a:p>
                  </a:txBody>
                  <a:tcPr/>
                </a:tc>
                <a:extLst>
                  <a:ext uri="{0D108BD9-81ED-4DB2-BD59-A6C34878D82A}">
                    <a16:rowId xmlns:a16="http://schemas.microsoft.com/office/drawing/2014/main" val="1174722225"/>
                  </a:ext>
                </a:extLst>
              </a:tr>
              <a:tr h="444617">
                <a:tc>
                  <a:txBody>
                    <a:bodyPr/>
                    <a:lstStyle/>
                    <a:p>
                      <a:pPr algn="ctr" fontAlgn="ctr"/>
                      <a:r>
                        <a:rPr lang="en-US" sz="1000" u="none" strike="noStrike" cap="none" spc="0" dirty="0">
                          <a:solidFill>
                            <a:schemeClr val="tx1"/>
                          </a:solidFill>
                          <a:effectLst/>
                        </a:rPr>
                        <a:t> </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Total</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Failed</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Total</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Failed</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Total</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Failed</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Total</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b="1" u="none" strike="noStrike" cap="none" spc="0" dirty="0">
                          <a:solidFill>
                            <a:schemeClr val="tx1"/>
                          </a:solidFill>
                          <a:effectLst/>
                        </a:rPr>
                        <a:t>Failed</a:t>
                      </a:r>
                      <a:endParaRPr lang="en-US" sz="1000" b="1"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623808341"/>
                  </a:ext>
                </a:extLst>
              </a:tr>
              <a:tr h="444617">
                <a:tc>
                  <a:txBody>
                    <a:bodyPr/>
                    <a:lstStyle/>
                    <a:p>
                      <a:pPr algn="l" fontAlgn="b"/>
                      <a:r>
                        <a:rPr lang="en-US" sz="1000" b="1" u="none" strike="noStrike" cap="none" spc="0" dirty="0">
                          <a:solidFill>
                            <a:schemeClr val="tx1"/>
                          </a:solidFill>
                          <a:effectLst/>
                        </a:rPr>
                        <a:t>Alabama</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4,528</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322</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9,585</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453</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6,995</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432</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5,556</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256</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extLst>
                  <a:ext uri="{0D108BD9-81ED-4DB2-BD59-A6C34878D82A}">
                    <a16:rowId xmlns:a16="http://schemas.microsoft.com/office/drawing/2014/main" val="4003766921"/>
                  </a:ext>
                </a:extLst>
              </a:tr>
              <a:tr h="444617">
                <a:tc>
                  <a:txBody>
                    <a:bodyPr/>
                    <a:lstStyle/>
                    <a:p>
                      <a:pPr algn="l" fontAlgn="b"/>
                      <a:r>
                        <a:rPr lang="en-US" sz="1000" b="1" u="none" strike="noStrike" cap="none" spc="0" dirty="0">
                          <a:solidFill>
                            <a:schemeClr val="tx1"/>
                          </a:solidFill>
                          <a:effectLst/>
                        </a:rPr>
                        <a:t>Florida</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4,311</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478</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5,757</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662</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1,993</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213</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205312143"/>
                  </a:ext>
                </a:extLst>
              </a:tr>
              <a:tr h="444617">
                <a:tc>
                  <a:txBody>
                    <a:bodyPr/>
                    <a:lstStyle/>
                    <a:p>
                      <a:pPr algn="l" fontAlgn="b"/>
                      <a:r>
                        <a:rPr lang="en-US" sz="1000" b="1" u="none" strike="noStrike" cap="none" spc="0" dirty="0">
                          <a:solidFill>
                            <a:schemeClr val="tx1"/>
                          </a:solidFill>
                          <a:effectLst/>
                        </a:rPr>
                        <a:t>Georgia</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3,360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263</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3,273</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198</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3,150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174</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3,812</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405</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extLst>
                  <a:ext uri="{0D108BD9-81ED-4DB2-BD59-A6C34878D82A}">
                    <a16:rowId xmlns:a16="http://schemas.microsoft.com/office/drawing/2014/main" val="3784520277"/>
                  </a:ext>
                </a:extLst>
              </a:tr>
              <a:tr h="444617">
                <a:tc>
                  <a:txBody>
                    <a:bodyPr/>
                    <a:lstStyle/>
                    <a:p>
                      <a:pPr algn="l" fontAlgn="b"/>
                      <a:r>
                        <a:rPr lang="en-US" sz="1000" b="1" u="none" strike="noStrike" cap="none" spc="0" dirty="0">
                          <a:solidFill>
                            <a:schemeClr val="tx1"/>
                          </a:solidFill>
                          <a:effectLst/>
                        </a:rPr>
                        <a:t>Kentucky</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930</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81</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634</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87</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225</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28</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3736979917"/>
                  </a:ext>
                </a:extLst>
              </a:tr>
              <a:tr h="444617">
                <a:tc>
                  <a:txBody>
                    <a:bodyPr/>
                    <a:lstStyle/>
                    <a:p>
                      <a:pPr algn="l" fontAlgn="b"/>
                      <a:r>
                        <a:rPr lang="en-US" sz="1000" b="1" u="none" strike="noStrike" cap="none" spc="0" dirty="0">
                          <a:solidFill>
                            <a:schemeClr val="tx1"/>
                          </a:solidFill>
                          <a:effectLst/>
                        </a:rPr>
                        <a:t>Mississippi</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111</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88</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1,700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240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9,800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2,629</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412</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0</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extLst>
                  <a:ext uri="{0D108BD9-81ED-4DB2-BD59-A6C34878D82A}">
                    <a16:rowId xmlns:a16="http://schemas.microsoft.com/office/drawing/2014/main" val="1111782480"/>
                  </a:ext>
                </a:extLst>
              </a:tr>
              <a:tr h="444617">
                <a:tc>
                  <a:txBody>
                    <a:bodyPr/>
                    <a:lstStyle/>
                    <a:p>
                      <a:pPr algn="l" fontAlgn="b"/>
                      <a:r>
                        <a:rPr lang="en-US" sz="1000" b="1" u="none" strike="noStrike" cap="none" spc="0" dirty="0">
                          <a:solidFill>
                            <a:schemeClr val="tx1"/>
                          </a:solidFill>
                          <a:effectLst/>
                        </a:rPr>
                        <a:t>North Carolina</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990717691"/>
                  </a:ext>
                </a:extLst>
              </a:tr>
              <a:tr h="444617">
                <a:tc>
                  <a:txBody>
                    <a:bodyPr/>
                    <a:lstStyle/>
                    <a:p>
                      <a:pPr algn="l" fontAlgn="b"/>
                      <a:r>
                        <a:rPr lang="en-US" sz="1000" b="1" u="none" strike="noStrike" cap="none" spc="0" dirty="0">
                          <a:solidFill>
                            <a:schemeClr val="tx1"/>
                          </a:solidFill>
                          <a:effectLst/>
                        </a:rPr>
                        <a:t>South Carolina</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18,325</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2,062</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13,752</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988</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12,487</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949</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a:solidFill>
                            <a:schemeClr val="tx1"/>
                          </a:solidFill>
                          <a:effectLst/>
                        </a:rPr>
                        <a:t>10,398</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ctr"/>
                      <a:r>
                        <a:rPr lang="en-US" sz="1000" u="none" strike="noStrike" cap="none" spc="0" dirty="0">
                          <a:solidFill>
                            <a:schemeClr val="tx1"/>
                          </a:solidFill>
                          <a:effectLst/>
                        </a:rPr>
                        <a:t>754</a:t>
                      </a:r>
                      <a:endParaRPr lang="en-US" sz="1000" b="0" i="0" u="none" strike="noStrike" cap="none" spc="0" dirty="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extLst>
                  <a:ext uri="{0D108BD9-81ED-4DB2-BD59-A6C34878D82A}">
                    <a16:rowId xmlns:a16="http://schemas.microsoft.com/office/drawing/2014/main" val="44354422"/>
                  </a:ext>
                </a:extLst>
              </a:tr>
              <a:tr h="444617">
                <a:tc>
                  <a:txBody>
                    <a:bodyPr/>
                    <a:lstStyle/>
                    <a:p>
                      <a:pPr algn="l" fontAlgn="b"/>
                      <a:r>
                        <a:rPr lang="en-US" sz="1000" b="1" u="none" strike="noStrike" cap="none" spc="0" dirty="0">
                          <a:solidFill>
                            <a:schemeClr val="tx1"/>
                          </a:solidFill>
                          <a:effectLst/>
                        </a:rPr>
                        <a:t>Tennessee</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2,465</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413</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NR</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2,997</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523</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1,944</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algn="ctr" fontAlgn="ctr"/>
                      <a:r>
                        <a:rPr lang="en-US" sz="1000" u="none" strike="noStrike" cap="none" spc="0">
                          <a:solidFill>
                            <a:schemeClr val="tx1"/>
                          </a:solidFill>
                          <a:effectLst/>
                        </a:rPr>
                        <a:t>400</a:t>
                      </a:r>
                      <a:endParaRPr lang="en-US" sz="1000" b="0" i="0" u="none" strike="noStrike" cap="none" spc="0">
                        <a:solidFill>
                          <a:schemeClr val="tx1"/>
                        </a:solidFill>
                        <a:effectLst/>
                        <a:latin typeface="Calibri" panose="020F0502020204030204" pitchFamily="34" charset="0"/>
                      </a:endParaRPr>
                    </a:p>
                  </a:txBody>
                  <a:tcPr marL="78049" marR="6829" marT="60038" marB="60038"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388251764"/>
                  </a:ext>
                </a:extLst>
              </a:tr>
              <a:tr h="444617">
                <a:tc>
                  <a:txBody>
                    <a:bodyPr/>
                    <a:lstStyle/>
                    <a:p>
                      <a:pPr algn="l" fontAlgn="b"/>
                      <a:r>
                        <a:rPr lang="en-US" sz="1000" b="1" u="none" strike="noStrike" cap="none" spc="0" dirty="0">
                          <a:solidFill>
                            <a:schemeClr val="tx1"/>
                          </a:solidFill>
                          <a:effectLst/>
                        </a:rPr>
                        <a:t>Region IV TOTAL</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28,789</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3,148</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33,551</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2,438</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41,820</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5,456</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a:solidFill>
                            <a:schemeClr val="tx1"/>
                          </a:solidFill>
                          <a:effectLst/>
                        </a:rPr>
                        <a:t>24,340</a:t>
                      </a:r>
                      <a:endParaRPr lang="en-US" sz="1000" b="1" i="0" u="none" strike="noStrike" cap="none" spc="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tc>
                  <a:txBody>
                    <a:bodyPr/>
                    <a:lstStyle/>
                    <a:p>
                      <a:pPr algn="ctr" fontAlgn="b"/>
                      <a:r>
                        <a:rPr lang="en-US" sz="1000" u="none" strike="noStrike" cap="none" spc="0" dirty="0">
                          <a:solidFill>
                            <a:schemeClr val="tx1"/>
                          </a:solidFill>
                          <a:effectLst/>
                        </a:rPr>
                        <a:t>2,056</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95000"/>
                      </a:schemeClr>
                    </a:solidFill>
                  </a:tcPr>
                </a:tc>
                <a:extLst>
                  <a:ext uri="{0D108BD9-81ED-4DB2-BD59-A6C34878D82A}">
                    <a16:rowId xmlns:a16="http://schemas.microsoft.com/office/drawing/2014/main" val="4153801272"/>
                  </a:ext>
                </a:extLst>
              </a:tr>
              <a:tr h="663222">
                <a:tc>
                  <a:txBody>
                    <a:bodyPr/>
                    <a:lstStyle/>
                    <a:p>
                      <a:pPr algn="l" fontAlgn="b"/>
                      <a:r>
                        <a:rPr lang="en-US" sz="1000" b="1" u="none" strike="noStrike" cap="none" spc="0" dirty="0">
                          <a:solidFill>
                            <a:schemeClr val="tx1"/>
                          </a:solidFill>
                          <a:effectLst/>
                        </a:rPr>
                        <a:t>Region IV Buy Rate</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gridSpan="2">
                  <a:txBody>
                    <a:bodyPr/>
                    <a:lstStyle/>
                    <a:p>
                      <a:pPr algn="ctr" fontAlgn="b"/>
                      <a:r>
                        <a:rPr lang="en-US" sz="1000" b="1" u="none" strike="noStrike" cap="none" spc="0" dirty="0">
                          <a:solidFill>
                            <a:schemeClr val="tx1"/>
                          </a:solidFill>
                          <a:effectLst/>
                        </a:rPr>
                        <a:t>10.9%</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r>
                        <a:rPr lang="en-US" sz="1000" b="1" u="none" strike="noStrike" cap="none" spc="0" dirty="0">
                          <a:solidFill>
                            <a:schemeClr val="tx1"/>
                          </a:solidFill>
                          <a:effectLst/>
                        </a:rPr>
                        <a:t>7.3%</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r>
                        <a:rPr lang="en-US" sz="1000" b="1" u="none" strike="noStrike" cap="none" spc="0" dirty="0">
                          <a:solidFill>
                            <a:schemeClr val="tx1"/>
                          </a:solidFill>
                          <a:effectLst/>
                        </a:rPr>
                        <a:t>13.0%</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hMerge="1">
                  <a:txBody>
                    <a:bodyPr/>
                    <a:lstStyle/>
                    <a:p>
                      <a:endParaRPr lang="en-US"/>
                    </a:p>
                  </a:txBody>
                  <a:tcPr/>
                </a:tc>
                <a:tc gridSpan="2">
                  <a:txBody>
                    <a:bodyPr/>
                    <a:lstStyle/>
                    <a:p>
                      <a:pPr algn="ctr" fontAlgn="b"/>
                      <a:r>
                        <a:rPr lang="en-US" sz="1000" b="1" u="none" strike="noStrike" cap="none" spc="0" dirty="0">
                          <a:solidFill>
                            <a:schemeClr val="tx1"/>
                          </a:solidFill>
                          <a:effectLst/>
                        </a:rPr>
                        <a:t>8.4%</a:t>
                      </a:r>
                      <a:endParaRPr lang="en-US" sz="1000" b="1" i="0" u="none" strike="noStrike" cap="none" spc="0" dirty="0">
                        <a:solidFill>
                          <a:schemeClr val="tx1"/>
                        </a:solidFill>
                        <a:effectLst/>
                        <a:latin typeface="Calibri" panose="020F0502020204030204" pitchFamily="34" charset="0"/>
                      </a:endParaRPr>
                    </a:p>
                  </a:txBody>
                  <a:tcPr marL="78049" marR="6829" marT="60038" marB="60038" anchor="b">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tc hMerge="1">
                  <a:txBody>
                    <a:bodyPr/>
                    <a:lstStyle/>
                    <a:p>
                      <a:endParaRPr lang="en-US"/>
                    </a:p>
                  </a:txBody>
                  <a:tcPr/>
                </a:tc>
                <a:extLst>
                  <a:ext uri="{0D108BD9-81ED-4DB2-BD59-A6C34878D82A}">
                    <a16:rowId xmlns:a16="http://schemas.microsoft.com/office/drawing/2014/main" val="2642020528"/>
                  </a:ext>
                </a:extLst>
              </a:tr>
            </a:tbl>
          </a:graphicData>
        </a:graphic>
      </p:graphicFrame>
    </p:spTree>
    <p:extLst>
      <p:ext uri="{BB962C8B-B14F-4D97-AF65-F5344CB8AC3E}">
        <p14:creationId xmlns:p14="http://schemas.microsoft.com/office/powerpoint/2010/main" val="1416931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4848225" y="1501775"/>
            <a:ext cx="4295775" cy="3640138"/>
          </a:xfrm>
        </p:spPr>
        <p:txBody>
          <a:bodyPr anchor="ctr">
            <a:normAutofit fontScale="90000"/>
          </a:bodyPr>
          <a:lstStyle/>
          <a:p>
            <a:pPr algn="l"/>
            <a:r>
              <a:rPr lang="en-US" sz="5100" b="1" dirty="0">
                <a:solidFill>
                  <a:schemeClr val="tx1"/>
                </a:solidFill>
                <a:latin typeface="Arial Black" panose="020B0A04020102020204" pitchFamily="34" charset="0"/>
              </a:rPr>
              <a:t>Processes &amp; Outcomes in Reducing Underage Drinking in SC</a:t>
            </a:r>
          </a:p>
        </p:txBody>
      </p:sp>
      <p:pic>
        <p:nvPicPr>
          <p:cNvPr id="2" name="Picture 1">
            <a:extLst>
              <a:ext uri="{FF2B5EF4-FFF2-40B4-BE49-F238E27FC236}">
                <a16:creationId xmlns:a16="http://schemas.microsoft.com/office/drawing/2014/main" id="{FF4FC3CD-9554-45FE-8B6D-E942C6F7CBAA}"/>
              </a:ext>
            </a:extLst>
          </p:cNvPr>
          <p:cNvPicPr>
            <a:picLocks noChangeAspect="1"/>
          </p:cNvPicPr>
          <p:nvPr/>
        </p:nvPicPr>
        <p:blipFill>
          <a:blip r:embed="rId3"/>
          <a:stretch>
            <a:fillRect/>
          </a:stretch>
        </p:blipFill>
        <p:spPr>
          <a:xfrm>
            <a:off x="295944" y="1941838"/>
            <a:ext cx="3757624" cy="2974324"/>
          </a:xfrm>
          <a:prstGeom prst="rect">
            <a:avLst/>
          </a:prstGeom>
        </p:spPr>
      </p:pic>
    </p:spTree>
    <p:extLst>
      <p:ext uri="{BB962C8B-B14F-4D97-AF65-F5344CB8AC3E}">
        <p14:creationId xmlns:p14="http://schemas.microsoft.com/office/powerpoint/2010/main" val="1942931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6B845-27B8-48DC-9723-E37BE620716C}"/>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01E1C7F6-D5AE-40D3-B362-2B4DAB731221}"/>
              </a:ext>
            </a:extLst>
          </p:cNvPr>
          <p:cNvSpPr>
            <a:spLocks noGrp="1"/>
          </p:cNvSpPr>
          <p:nvPr>
            <p:ph type="sldNum" sz="quarter" idx="4"/>
          </p:nvPr>
        </p:nvSpPr>
        <p:spPr/>
        <p:txBody>
          <a:bodyPr/>
          <a:lstStyle/>
          <a:p>
            <a:fld id="{A339896C-E2EF-470F-BA91-85D676E592B3}" type="slidenum">
              <a:rPr lang="en-US" smtClean="0"/>
              <a:t>35</a:t>
            </a:fld>
            <a:endParaRPr lang="en-US"/>
          </a:p>
        </p:txBody>
      </p:sp>
      <p:sp>
        <p:nvSpPr>
          <p:cNvPr id="5" name="Rectangle 4">
            <a:extLst>
              <a:ext uri="{FF2B5EF4-FFF2-40B4-BE49-F238E27FC236}">
                <a16:creationId xmlns:a16="http://schemas.microsoft.com/office/drawing/2014/main" id="{AF11F2F8-CA4B-44A0-A337-EDE07773F3C2}"/>
              </a:ext>
            </a:extLst>
          </p:cNvPr>
          <p:cNvSpPr/>
          <p:nvPr/>
        </p:nvSpPr>
        <p:spPr>
          <a:xfrm>
            <a:off x="359229" y="800101"/>
            <a:ext cx="8335735" cy="769441"/>
          </a:xfrm>
          <a:prstGeom prst="rect">
            <a:avLst/>
          </a:prstGeom>
        </p:spPr>
        <p:txBody>
          <a:bodyPr wrap="square">
            <a:spAutoFit/>
          </a:bodyPr>
          <a:lstStyle/>
          <a:p>
            <a:pPr algn="ctr"/>
            <a:r>
              <a:rPr lang="en-US" sz="2400" b="1" dirty="0">
                <a:solidFill>
                  <a:schemeClr val="accent2"/>
                </a:solidFill>
              </a:rPr>
              <a:t>FY’08 – FY’24 Enforcement Numbers</a:t>
            </a:r>
            <a:br>
              <a:rPr lang="en-US" sz="2400" b="1" dirty="0">
                <a:solidFill>
                  <a:schemeClr val="accent2"/>
                </a:solidFill>
              </a:rPr>
            </a:br>
            <a:r>
              <a:rPr lang="en-US" sz="2000" b="1" dirty="0">
                <a:solidFill>
                  <a:schemeClr val="accent2"/>
                </a:solidFill>
              </a:rPr>
              <a:t>* July 1, 2007, through June 30, 2024</a:t>
            </a:r>
          </a:p>
        </p:txBody>
      </p:sp>
      <p:cxnSp>
        <p:nvCxnSpPr>
          <p:cNvPr id="8" name="Straight Connector 7">
            <a:extLst>
              <a:ext uri="{FF2B5EF4-FFF2-40B4-BE49-F238E27FC236}">
                <a16:creationId xmlns:a16="http://schemas.microsoft.com/office/drawing/2014/main" id="{A31C6710-20AE-4A24-B642-AE4038E76027}"/>
              </a:ext>
            </a:extLst>
          </p:cNvPr>
          <p:cNvCxnSpPr/>
          <p:nvPr/>
        </p:nvCxnSpPr>
        <p:spPr>
          <a:xfrm>
            <a:off x="865563" y="1531833"/>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FE91621-C28D-4634-AD67-F48C8A267283}"/>
              </a:ext>
            </a:extLst>
          </p:cNvPr>
          <p:cNvGraphicFramePr>
            <a:graphicFrameLocks noGrp="1"/>
          </p:cNvGraphicFramePr>
          <p:nvPr>
            <p:extLst>
              <p:ext uri="{D42A27DB-BD31-4B8C-83A1-F6EECF244321}">
                <p14:modId xmlns:p14="http://schemas.microsoft.com/office/powerpoint/2010/main" val="1564402635"/>
              </p:ext>
            </p:extLst>
          </p:nvPr>
        </p:nvGraphicFramePr>
        <p:xfrm>
          <a:off x="208188" y="1631098"/>
          <a:ext cx="8707213" cy="3772786"/>
        </p:xfrm>
        <a:graphic>
          <a:graphicData uri="http://schemas.openxmlformats.org/drawingml/2006/table">
            <a:tbl>
              <a:tblPr firstRow="1" bandRow="1">
                <a:tableStyleId>{8EC20E35-A176-4012-BC5E-935CFFF8708E}</a:tableStyleId>
              </a:tblPr>
              <a:tblGrid>
                <a:gridCol w="2442464">
                  <a:extLst>
                    <a:ext uri="{9D8B030D-6E8A-4147-A177-3AD203B41FA5}">
                      <a16:colId xmlns:a16="http://schemas.microsoft.com/office/drawing/2014/main" val="1308297863"/>
                    </a:ext>
                  </a:extLst>
                </a:gridCol>
                <a:gridCol w="1639001">
                  <a:extLst>
                    <a:ext uri="{9D8B030D-6E8A-4147-A177-3AD203B41FA5}">
                      <a16:colId xmlns:a16="http://schemas.microsoft.com/office/drawing/2014/main" val="937893354"/>
                    </a:ext>
                  </a:extLst>
                </a:gridCol>
                <a:gridCol w="2986747">
                  <a:extLst>
                    <a:ext uri="{9D8B030D-6E8A-4147-A177-3AD203B41FA5}">
                      <a16:colId xmlns:a16="http://schemas.microsoft.com/office/drawing/2014/main" val="1243111404"/>
                    </a:ext>
                  </a:extLst>
                </a:gridCol>
                <a:gridCol w="1639001">
                  <a:extLst>
                    <a:ext uri="{9D8B030D-6E8A-4147-A177-3AD203B41FA5}">
                      <a16:colId xmlns:a16="http://schemas.microsoft.com/office/drawing/2014/main" val="4072485976"/>
                    </a:ext>
                  </a:extLst>
                </a:gridCol>
              </a:tblGrid>
              <a:tr h="768188">
                <a:tc>
                  <a:txBody>
                    <a:bodyPr/>
                    <a:lstStyle/>
                    <a:p>
                      <a:pPr algn="ctr"/>
                      <a:r>
                        <a:rPr lang="en-US" sz="2300" b="1" dirty="0">
                          <a:solidFill>
                            <a:schemeClr val="bg1"/>
                          </a:solidFill>
                        </a:rPr>
                        <a:t>Activity</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bg1"/>
                          </a:solidFill>
                        </a:rPr>
                        <a:t>FY2008-2024</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bg1"/>
                          </a:solidFill>
                        </a:rPr>
                        <a:t>Activity</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bg1"/>
                          </a:solidFill>
                        </a:rPr>
                        <a:t>FY2008-2024</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2491776701"/>
                  </a:ext>
                </a:extLst>
              </a:tr>
              <a:tr h="768188">
                <a:tc>
                  <a:txBody>
                    <a:bodyPr/>
                    <a:lstStyle/>
                    <a:p>
                      <a:pPr algn="ctr"/>
                      <a:r>
                        <a:rPr lang="en-US" sz="2300" b="1" dirty="0">
                          <a:solidFill>
                            <a:schemeClr val="tx1"/>
                          </a:solidFill>
                        </a:rPr>
                        <a:t>Compliance Checks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112,558</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Compliance Check Sales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12,942 (</a:t>
                      </a:r>
                      <a:r>
                        <a:rPr lang="en-US" sz="2000" b="1" dirty="0">
                          <a:solidFill>
                            <a:schemeClr val="tx1"/>
                          </a:solidFill>
                        </a:rPr>
                        <a:t>11.5%</a:t>
                      </a:r>
                      <a:r>
                        <a:rPr lang="en-US" sz="2300" b="1" dirty="0">
                          <a:solidFill>
                            <a:schemeClr val="tx1"/>
                          </a:solidFill>
                        </a:rPr>
                        <a:t>)</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775410940"/>
                  </a:ext>
                </a:extLst>
              </a:tr>
              <a:tr h="826047">
                <a:tc>
                  <a:txBody>
                    <a:bodyPr/>
                    <a:lstStyle/>
                    <a:p>
                      <a:pPr algn="ctr"/>
                      <a:r>
                        <a:rPr lang="en-US" sz="2300" b="1" dirty="0">
                          <a:solidFill>
                            <a:schemeClr val="tx1"/>
                          </a:solidFill>
                        </a:rPr>
                        <a:t>Public Safety Checkpoints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11.168</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Bar checks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4,754</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4275922096"/>
                  </a:ext>
                </a:extLst>
              </a:tr>
              <a:tr h="470121">
                <a:tc>
                  <a:txBody>
                    <a:bodyPr/>
                    <a:lstStyle/>
                    <a:p>
                      <a:pPr algn="ctr"/>
                      <a:r>
                        <a:rPr lang="en-US" sz="2300" b="1">
                          <a:solidFill>
                            <a:schemeClr val="tx1"/>
                          </a:solidFill>
                        </a:rPr>
                        <a:t>Saturation Patrols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3,789</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a:t>
                      </a:r>
                      <a:r>
                        <a:rPr lang="en-US" sz="2300" b="1" baseline="0" dirty="0">
                          <a:solidFill>
                            <a:schemeClr val="tx1"/>
                          </a:solidFill>
                        </a:rPr>
                        <a:t> of Parties Prevented </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1,822 **</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1133916097"/>
                  </a:ext>
                </a:extLst>
              </a:tr>
              <a:tr h="470121">
                <a:tc>
                  <a:txBody>
                    <a:bodyPr/>
                    <a:lstStyle/>
                    <a:p>
                      <a:pPr algn="ctr"/>
                      <a:r>
                        <a:rPr lang="en-US" sz="2300" b="1">
                          <a:solidFill>
                            <a:schemeClr val="tx1"/>
                          </a:solidFill>
                        </a:rPr>
                        <a:t>Party Dispersals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2,033</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Merchant Education</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21,760</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4136174679"/>
                  </a:ext>
                </a:extLst>
              </a:tr>
              <a:tr h="470121">
                <a:tc>
                  <a:txBody>
                    <a:bodyPr/>
                    <a:lstStyle/>
                    <a:p>
                      <a:pPr algn="ctr"/>
                      <a:r>
                        <a:rPr lang="en-US" sz="2300" b="1">
                          <a:solidFill>
                            <a:schemeClr val="tx1"/>
                          </a:solidFill>
                        </a:rPr>
                        <a:t>Media Contacts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104,088</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a:solidFill>
                            <a:schemeClr val="tx1"/>
                          </a:solidFill>
                        </a:rPr>
                        <a:t>Shoulder Taps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363</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3448682545"/>
                  </a:ext>
                </a:extLst>
              </a:tr>
            </a:tbl>
          </a:graphicData>
        </a:graphic>
      </p:graphicFrame>
      <p:sp>
        <p:nvSpPr>
          <p:cNvPr id="6" name="Rectangle 5">
            <a:extLst>
              <a:ext uri="{FF2B5EF4-FFF2-40B4-BE49-F238E27FC236}">
                <a16:creationId xmlns:a16="http://schemas.microsoft.com/office/drawing/2014/main" id="{91DE36DC-3775-489A-AE9A-4A7066F2F3D1}"/>
              </a:ext>
            </a:extLst>
          </p:cNvPr>
          <p:cNvSpPr/>
          <p:nvPr/>
        </p:nvSpPr>
        <p:spPr>
          <a:xfrm>
            <a:off x="253092" y="5503148"/>
            <a:ext cx="8799468" cy="917174"/>
          </a:xfrm>
          <a:prstGeom prst="rect">
            <a:avLst/>
          </a:prstGeom>
        </p:spPr>
        <p:txBody>
          <a:bodyPr wrap="square">
            <a:spAutoFit/>
          </a:bodyPr>
          <a:lstStyle/>
          <a:p>
            <a:pPr lvl="0" fontAlgn="base">
              <a:lnSpc>
                <a:spcPct val="90000"/>
              </a:lnSpc>
              <a:spcBef>
                <a:spcPct val="0"/>
              </a:spcBef>
              <a:spcAft>
                <a:spcPts val="600"/>
              </a:spcAft>
              <a:defRPr/>
            </a:pPr>
            <a:r>
              <a:rPr lang="en-US" b="1" dirty="0"/>
              <a:t>* Enforcement &amp; Education numbers are collected in delayed real-time, but FY’25 data are not included in this count. FY’24 numbers are preliminary. </a:t>
            </a:r>
          </a:p>
          <a:p>
            <a:pPr lvl="0" fontAlgn="base">
              <a:lnSpc>
                <a:spcPct val="90000"/>
              </a:lnSpc>
              <a:spcBef>
                <a:spcPct val="0"/>
              </a:spcBef>
              <a:spcAft>
                <a:spcPts val="600"/>
              </a:spcAft>
              <a:defRPr/>
            </a:pPr>
            <a:r>
              <a:rPr lang="en-US" b="1" dirty="0"/>
              <a:t>** Data not updated for FY’24 yet</a:t>
            </a:r>
          </a:p>
        </p:txBody>
      </p:sp>
    </p:spTree>
    <p:extLst>
      <p:ext uri="{BB962C8B-B14F-4D97-AF65-F5344CB8AC3E}">
        <p14:creationId xmlns:p14="http://schemas.microsoft.com/office/powerpoint/2010/main" val="3429155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CACA65-319A-4007-9FE4-03E4C4E4D20D}"/>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31573516-117C-4AFE-89E8-CBDB282F6959}"/>
              </a:ext>
            </a:extLst>
          </p:cNvPr>
          <p:cNvSpPr>
            <a:spLocks noGrp="1"/>
          </p:cNvSpPr>
          <p:nvPr>
            <p:ph type="sldNum" sz="quarter" idx="4"/>
          </p:nvPr>
        </p:nvSpPr>
        <p:spPr/>
        <p:txBody>
          <a:bodyPr/>
          <a:lstStyle/>
          <a:p>
            <a:fld id="{A339896C-E2EF-470F-BA91-85D676E592B3}" type="slidenum">
              <a:rPr lang="en-US" smtClean="0"/>
              <a:t>36</a:t>
            </a:fld>
            <a:endParaRPr lang="en-US"/>
          </a:p>
        </p:txBody>
      </p:sp>
      <p:graphicFrame>
        <p:nvGraphicFramePr>
          <p:cNvPr id="5" name="Table 4">
            <a:extLst>
              <a:ext uri="{FF2B5EF4-FFF2-40B4-BE49-F238E27FC236}">
                <a16:creationId xmlns:a16="http://schemas.microsoft.com/office/drawing/2014/main" id="{25E16972-6532-4601-8BED-1F28E1BEE069}"/>
              </a:ext>
            </a:extLst>
          </p:cNvPr>
          <p:cNvGraphicFramePr>
            <a:graphicFrameLocks noGrp="1"/>
          </p:cNvGraphicFramePr>
          <p:nvPr>
            <p:extLst>
              <p:ext uri="{D42A27DB-BD31-4B8C-83A1-F6EECF244321}">
                <p14:modId xmlns:p14="http://schemas.microsoft.com/office/powerpoint/2010/main" val="2109026520"/>
              </p:ext>
            </p:extLst>
          </p:nvPr>
        </p:nvGraphicFramePr>
        <p:xfrm>
          <a:off x="405078" y="2411606"/>
          <a:ext cx="8400103" cy="3310354"/>
        </p:xfrm>
        <a:graphic>
          <a:graphicData uri="http://schemas.openxmlformats.org/drawingml/2006/table">
            <a:tbl>
              <a:tblPr firstRow="1" bandRow="1">
                <a:tableStyleId>{5940675A-B579-460E-94D1-54222C63F5DA}</a:tableStyleId>
              </a:tblPr>
              <a:tblGrid>
                <a:gridCol w="4685870">
                  <a:extLst>
                    <a:ext uri="{9D8B030D-6E8A-4147-A177-3AD203B41FA5}">
                      <a16:colId xmlns:a16="http://schemas.microsoft.com/office/drawing/2014/main" val="1755914920"/>
                    </a:ext>
                  </a:extLst>
                </a:gridCol>
                <a:gridCol w="1165568">
                  <a:extLst>
                    <a:ext uri="{9D8B030D-6E8A-4147-A177-3AD203B41FA5}">
                      <a16:colId xmlns:a16="http://schemas.microsoft.com/office/drawing/2014/main" val="2080122985"/>
                    </a:ext>
                  </a:extLst>
                </a:gridCol>
                <a:gridCol w="1051638">
                  <a:extLst>
                    <a:ext uri="{9D8B030D-6E8A-4147-A177-3AD203B41FA5}">
                      <a16:colId xmlns:a16="http://schemas.microsoft.com/office/drawing/2014/main" val="2918782295"/>
                    </a:ext>
                  </a:extLst>
                </a:gridCol>
                <a:gridCol w="1497027">
                  <a:extLst>
                    <a:ext uri="{9D8B030D-6E8A-4147-A177-3AD203B41FA5}">
                      <a16:colId xmlns:a16="http://schemas.microsoft.com/office/drawing/2014/main" val="3578874721"/>
                    </a:ext>
                  </a:extLst>
                </a:gridCol>
              </a:tblGrid>
              <a:tr h="720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Survey Item (YRBS)</a:t>
                      </a:r>
                      <a:endParaRPr kumimoji="0" lang="en-US" sz="2500" b="1"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2005</a:t>
                      </a:r>
                      <a:endParaRPr kumimoji="0" lang="en-US" sz="2500" b="1"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 decrease</a:t>
                      </a:r>
                      <a:endParaRPr kumimoji="0" lang="en-US" sz="2500" b="1"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extLst>
                  <a:ext uri="{0D108BD9-81ED-4DB2-BD59-A6C34878D82A}">
                    <a16:rowId xmlns:a16="http://schemas.microsoft.com/office/drawing/2014/main" val="1905057121"/>
                  </a:ext>
                </a:extLst>
              </a:tr>
              <a:tr h="863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Rode with a driver who had been drinking</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30.0%</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14.0% </a:t>
                      </a:r>
                      <a:r>
                        <a:rPr kumimoji="0" lang="en-US" sz="1600" u="none" strike="noStrike" cap="none" normalizeH="0" baseline="0" dirty="0">
                          <a:ln>
                            <a:solidFill>
                              <a:schemeClr val="tx1"/>
                            </a:solidFill>
                          </a:ln>
                          <a:effectLst/>
                        </a:rPr>
                        <a:t>(2021)</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latin typeface="Calibri" pitchFamily="34" charset="0"/>
                          <a:cs typeface="Arial" charset="0"/>
                        </a:rPr>
                        <a:t>-53.3%</a:t>
                      </a:r>
                    </a:p>
                  </a:txBody>
                  <a:tcPr marL="0" marR="0" marT="0" marB="0" anchor="ctr" horzOverflow="overflow">
                    <a:solidFill>
                      <a:srgbClr val="FFFF00"/>
                    </a:solidFill>
                  </a:tcPr>
                </a:tc>
                <a:extLst>
                  <a:ext uri="{0D108BD9-81ED-4DB2-BD59-A6C34878D82A}">
                    <a16:rowId xmlns:a16="http://schemas.microsoft.com/office/drawing/2014/main" val="2073465992"/>
                  </a:ext>
                </a:extLst>
              </a:tr>
              <a:tr h="863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reported drinking alcohol before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age 13</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25.6%</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17.8% </a:t>
                      </a:r>
                      <a:r>
                        <a:rPr kumimoji="0" lang="en-US" sz="1600" u="none" strike="noStrike" cap="none" normalizeH="0" baseline="0" dirty="0">
                          <a:ln>
                            <a:solidFill>
                              <a:schemeClr val="tx1"/>
                            </a:solidFill>
                          </a:ln>
                          <a:effectLst/>
                        </a:rPr>
                        <a:t>(2019)</a:t>
                      </a:r>
                      <a:endParaRPr kumimoji="0" lang="en-US" sz="16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highlight>
                            <a:srgbClr val="FFFF00"/>
                          </a:highlight>
                          <a:latin typeface="Calibri" pitchFamily="34" charset="0"/>
                          <a:cs typeface="Arial" charset="0"/>
                        </a:rPr>
                        <a:t>-30.5%</a:t>
                      </a:r>
                    </a:p>
                  </a:txBody>
                  <a:tcPr marL="0" marR="0" marT="0" marB="0" anchor="ctr" horzOverflow="overflow">
                    <a:solidFill>
                      <a:srgbClr val="FFFF00"/>
                    </a:solidFill>
                  </a:tcPr>
                </a:tc>
                <a:extLst>
                  <a:ext uri="{0D108BD9-81ED-4DB2-BD59-A6C34878D82A}">
                    <a16:rowId xmlns:a16="http://schemas.microsoft.com/office/drawing/2014/main" val="1206834825"/>
                  </a:ext>
                </a:extLst>
              </a:tr>
              <a:tr h="863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reported drinking alcohol in past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30 days</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43.2%</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19.2% </a:t>
                      </a:r>
                      <a:r>
                        <a:rPr kumimoji="0" lang="en-US" sz="1800" u="none" strike="noStrike" cap="none" normalizeH="0" baseline="0" dirty="0">
                          <a:ln>
                            <a:solidFill>
                              <a:schemeClr val="tx1"/>
                            </a:solidFill>
                          </a:ln>
                          <a:effectLst/>
                        </a:rPr>
                        <a:t>(2021) </a:t>
                      </a:r>
                      <a:endParaRPr kumimoji="0" lang="en-US" sz="18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latin typeface="Calibri" pitchFamily="34" charset="0"/>
                          <a:cs typeface="Arial" charset="0"/>
                        </a:rPr>
                        <a:t>-55.6%</a:t>
                      </a:r>
                    </a:p>
                  </a:txBody>
                  <a:tcPr marL="0" marR="0" marT="0" marB="0" anchor="ctr" horzOverflow="overflow">
                    <a:solidFill>
                      <a:srgbClr val="FFFF00"/>
                    </a:solidFill>
                  </a:tcPr>
                </a:tc>
                <a:extLst>
                  <a:ext uri="{0D108BD9-81ED-4DB2-BD59-A6C34878D82A}">
                    <a16:rowId xmlns:a16="http://schemas.microsoft.com/office/drawing/2014/main" val="1849913731"/>
                  </a:ext>
                </a:extLst>
              </a:tr>
            </a:tbl>
          </a:graphicData>
        </a:graphic>
      </p:graphicFrame>
      <p:sp>
        <p:nvSpPr>
          <p:cNvPr id="6" name="Rectangle 5">
            <a:extLst>
              <a:ext uri="{FF2B5EF4-FFF2-40B4-BE49-F238E27FC236}">
                <a16:creationId xmlns:a16="http://schemas.microsoft.com/office/drawing/2014/main" id="{835171DC-C65C-46DB-BDE5-2BC8639F205D}"/>
              </a:ext>
            </a:extLst>
          </p:cNvPr>
          <p:cNvSpPr/>
          <p:nvPr/>
        </p:nvSpPr>
        <p:spPr>
          <a:xfrm>
            <a:off x="733839" y="804259"/>
            <a:ext cx="7543800" cy="1077218"/>
          </a:xfrm>
          <a:prstGeom prst="rect">
            <a:avLst/>
          </a:prstGeom>
        </p:spPr>
        <p:txBody>
          <a:bodyPr wrap="square">
            <a:spAutoFit/>
          </a:bodyPr>
          <a:lstStyle/>
          <a:p>
            <a:pPr algn="ctr"/>
            <a:r>
              <a:rPr lang="en-US" sz="3200" b="1" dirty="0">
                <a:solidFill>
                  <a:schemeClr val="accent2"/>
                </a:solidFill>
              </a:rPr>
              <a:t>Outcomes for SC in Reducing </a:t>
            </a:r>
            <a:br>
              <a:rPr lang="en-US" sz="3200" b="1" dirty="0">
                <a:solidFill>
                  <a:schemeClr val="accent2"/>
                </a:solidFill>
              </a:rPr>
            </a:br>
            <a:r>
              <a:rPr lang="en-US" sz="3200" b="1" dirty="0">
                <a:solidFill>
                  <a:schemeClr val="accent2"/>
                </a:solidFill>
              </a:rPr>
              <a:t>Underage Drinking</a:t>
            </a:r>
          </a:p>
        </p:txBody>
      </p:sp>
      <p:cxnSp>
        <p:nvCxnSpPr>
          <p:cNvPr id="7" name="Straight Connector 6">
            <a:extLst>
              <a:ext uri="{FF2B5EF4-FFF2-40B4-BE49-F238E27FC236}">
                <a16:creationId xmlns:a16="http://schemas.microsoft.com/office/drawing/2014/main" id="{19C17C23-EA06-4CC2-963F-00407259E8EC}"/>
              </a:ext>
            </a:extLst>
          </p:cNvPr>
          <p:cNvCxnSpPr>
            <a:cxnSpLocks/>
          </p:cNvCxnSpPr>
          <p:nvPr/>
        </p:nvCxnSpPr>
        <p:spPr>
          <a:xfrm>
            <a:off x="405079" y="2072458"/>
            <a:ext cx="83338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5971558-78B5-533A-82E0-B0E33BBD0191}"/>
              </a:ext>
            </a:extLst>
          </p:cNvPr>
          <p:cNvSpPr/>
          <p:nvPr/>
        </p:nvSpPr>
        <p:spPr>
          <a:xfrm>
            <a:off x="1883186" y="6450505"/>
            <a:ext cx="584462" cy="31539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08F3B0-5DE2-B61E-7218-D3A7EC27014B}"/>
              </a:ext>
            </a:extLst>
          </p:cNvPr>
          <p:cNvSpPr txBox="1"/>
          <p:nvPr/>
        </p:nvSpPr>
        <p:spPr>
          <a:xfrm>
            <a:off x="2467648" y="6363246"/>
            <a:ext cx="6468962" cy="461665"/>
          </a:xfrm>
          <a:prstGeom prst="rect">
            <a:avLst/>
          </a:prstGeom>
          <a:noFill/>
        </p:spPr>
        <p:txBody>
          <a:bodyPr wrap="square" rtlCol="0">
            <a:spAutoFit/>
          </a:bodyPr>
          <a:lstStyle/>
          <a:p>
            <a:r>
              <a:rPr lang="en-US" sz="2400" b="1" dirty="0">
                <a:solidFill>
                  <a:srgbClr val="FFFF00"/>
                </a:solidFill>
              </a:rPr>
              <a:t>= Decrease is significant @ 95% </a:t>
            </a:r>
            <a:r>
              <a:rPr lang="en-US" sz="2400" b="1" dirty="0" err="1">
                <a:solidFill>
                  <a:srgbClr val="FFFF00"/>
                </a:solidFill>
              </a:rPr>
              <a:t>c.i.</a:t>
            </a:r>
            <a:endParaRPr lang="en-US" sz="2400" b="1" dirty="0">
              <a:solidFill>
                <a:srgbClr val="FFFF00"/>
              </a:solidFill>
            </a:endParaRPr>
          </a:p>
        </p:txBody>
      </p:sp>
    </p:spTree>
    <p:extLst>
      <p:ext uri="{BB962C8B-B14F-4D97-AF65-F5344CB8AC3E}">
        <p14:creationId xmlns:p14="http://schemas.microsoft.com/office/powerpoint/2010/main" val="87620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D2F718-1AED-4818-8B35-A30C10D277F3}"/>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FCB0C7DD-3A11-48C2-87CC-7AD596934B23}"/>
              </a:ext>
            </a:extLst>
          </p:cNvPr>
          <p:cNvSpPr>
            <a:spLocks noGrp="1"/>
          </p:cNvSpPr>
          <p:nvPr>
            <p:ph type="sldNum" sz="quarter" idx="4"/>
          </p:nvPr>
        </p:nvSpPr>
        <p:spPr/>
        <p:txBody>
          <a:bodyPr/>
          <a:lstStyle/>
          <a:p>
            <a:fld id="{A339896C-E2EF-470F-BA91-85D676E592B3}" type="slidenum">
              <a:rPr lang="en-US" smtClean="0"/>
              <a:t>37</a:t>
            </a:fld>
            <a:endParaRPr lang="en-US"/>
          </a:p>
        </p:txBody>
      </p:sp>
      <p:pic>
        <p:nvPicPr>
          <p:cNvPr id="2" name="Picture 1">
            <a:extLst>
              <a:ext uri="{FF2B5EF4-FFF2-40B4-BE49-F238E27FC236}">
                <a16:creationId xmlns:a16="http://schemas.microsoft.com/office/drawing/2014/main" id="{28642183-C3DB-6F4F-277A-A6D537A1A479}"/>
              </a:ext>
            </a:extLst>
          </p:cNvPr>
          <p:cNvPicPr>
            <a:picLocks noChangeAspect="1"/>
          </p:cNvPicPr>
          <p:nvPr/>
        </p:nvPicPr>
        <p:blipFill>
          <a:blip r:embed="rId2"/>
          <a:stretch>
            <a:fillRect/>
          </a:stretch>
        </p:blipFill>
        <p:spPr>
          <a:xfrm>
            <a:off x="345057" y="832463"/>
            <a:ext cx="8574656" cy="5447567"/>
          </a:xfrm>
          <a:prstGeom prst="rect">
            <a:avLst/>
          </a:prstGeom>
        </p:spPr>
      </p:pic>
    </p:spTree>
    <p:extLst>
      <p:ext uri="{BB962C8B-B14F-4D97-AF65-F5344CB8AC3E}">
        <p14:creationId xmlns:p14="http://schemas.microsoft.com/office/powerpoint/2010/main" val="244282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60D936-00E1-4F6F-BB00-2DFC61762E15}"/>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198FFC09-CCC8-4C7F-B360-20AB8E6CB432}"/>
              </a:ext>
            </a:extLst>
          </p:cNvPr>
          <p:cNvSpPr>
            <a:spLocks noGrp="1"/>
          </p:cNvSpPr>
          <p:nvPr>
            <p:ph type="sldNum" sz="quarter" idx="4"/>
          </p:nvPr>
        </p:nvSpPr>
        <p:spPr/>
        <p:txBody>
          <a:bodyPr/>
          <a:lstStyle/>
          <a:p>
            <a:fld id="{A339896C-E2EF-470F-BA91-85D676E592B3}" type="slidenum">
              <a:rPr lang="en-US" smtClean="0"/>
              <a:t>38</a:t>
            </a:fld>
            <a:endParaRPr lang="en-US"/>
          </a:p>
        </p:txBody>
      </p:sp>
      <p:sp>
        <p:nvSpPr>
          <p:cNvPr id="5" name="Rectangle 4">
            <a:extLst>
              <a:ext uri="{FF2B5EF4-FFF2-40B4-BE49-F238E27FC236}">
                <a16:creationId xmlns:a16="http://schemas.microsoft.com/office/drawing/2014/main" id="{491A9BB1-3DC5-4A9D-8C59-A5028FEF2197}"/>
              </a:ext>
            </a:extLst>
          </p:cNvPr>
          <p:cNvSpPr/>
          <p:nvPr/>
        </p:nvSpPr>
        <p:spPr>
          <a:xfrm>
            <a:off x="822959" y="904057"/>
            <a:ext cx="7586404" cy="1077218"/>
          </a:xfrm>
          <a:prstGeom prst="rect">
            <a:avLst/>
          </a:prstGeom>
        </p:spPr>
        <p:txBody>
          <a:bodyPr wrap="square">
            <a:spAutoFit/>
          </a:bodyPr>
          <a:lstStyle/>
          <a:p>
            <a:pPr algn="ctr"/>
            <a:r>
              <a:rPr lang="en-US" sz="3200" b="1" dirty="0">
                <a:solidFill>
                  <a:schemeClr val="accent2"/>
                </a:solidFill>
              </a:rPr>
              <a:t>What facilitated South Carolina collaboration through COVID-19 pandemic?</a:t>
            </a:r>
          </a:p>
        </p:txBody>
      </p:sp>
      <p:pic>
        <p:nvPicPr>
          <p:cNvPr id="6" name="Picture 5">
            <a:extLst>
              <a:ext uri="{FF2B5EF4-FFF2-40B4-BE49-F238E27FC236}">
                <a16:creationId xmlns:a16="http://schemas.microsoft.com/office/drawing/2014/main" id="{85452E12-92EF-49B2-8270-6046E53BD3E5}"/>
              </a:ext>
            </a:extLst>
          </p:cNvPr>
          <p:cNvPicPr>
            <a:picLocks noChangeAspect="1"/>
          </p:cNvPicPr>
          <p:nvPr/>
        </p:nvPicPr>
        <p:blipFill>
          <a:blip r:embed="rId2"/>
          <a:stretch>
            <a:fillRect/>
          </a:stretch>
        </p:blipFill>
        <p:spPr>
          <a:xfrm>
            <a:off x="470169" y="2287539"/>
            <a:ext cx="8291984" cy="2565986"/>
          </a:xfrm>
          <a:prstGeom prst="rect">
            <a:avLst/>
          </a:prstGeom>
        </p:spPr>
      </p:pic>
      <p:sp>
        <p:nvSpPr>
          <p:cNvPr id="7" name="Rectangle 6">
            <a:extLst>
              <a:ext uri="{FF2B5EF4-FFF2-40B4-BE49-F238E27FC236}">
                <a16:creationId xmlns:a16="http://schemas.microsoft.com/office/drawing/2014/main" id="{43E7AC52-3ED9-4D9A-B799-AFB15C0A2F9C}"/>
              </a:ext>
            </a:extLst>
          </p:cNvPr>
          <p:cNvSpPr/>
          <p:nvPr/>
        </p:nvSpPr>
        <p:spPr>
          <a:xfrm>
            <a:off x="310243" y="5122947"/>
            <a:ext cx="8833757" cy="923330"/>
          </a:xfrm>
          <a:prstGeom prst="rect">
            <a:avLst/>
          </a:prstGeom>
        </p:spPr>
        <p:txBody>
          <a:bodyPr wrap="square">
            <a:spAutoFit/>
          </a:bodyPr>
          <a:lstStyle/>
          <a:p>
            <a:pPr marL="457200" lvl="0" indent="-457200">
              <a:defRPr/>
            </a:pPr>
            <a:r>
              <a:rPr lang="en-US" dirty="0">
                <a:solidFill>
                  <a:prstClr val="black"/>
                </a:solidFill>
                <a:latin typeface="Calibri" panose="020F0502020204030204" pitchFamily="34" charset="0"/>
                <a:ea typeface="Calibri" panose="020F0502020204030204" pitchFamily="34" charset="0"/>
              </a:rPr>
              <a:t>George, M. D. (2016). </a:t>
            </a:r>
            <a:r>
              <a:rPr lang="en-US" i="1" dirty="0">
                <a:solidFill>
                  <a:prstClr val="black"/>
                </a:solidFill>
                <a:latin typeface="Calibri" panose="020F0502020204030204" pitchFamily="34" charset="0"/>
                <a:ea typeface="Calibri" panose="020F0502020204030204" pitchFamily="34" charset="0"/>
              </a:rPr>
              <a:t>A study of collaborative leadership in South Carolina Alcohol Enforcement Teams.</a:t>
            </a:r>
            <a:r>
              <a:rPr lang="en-US" dirty="0">
                <a:solidFill>
                  <a:prstClr val="black"/>
                </a:solidFill>
                <a:latin typeface="Calibri" panose="020F0502020204030204" pitchFamily="34" charset="0"/>
                <a:ea typeface="Calibri" panose="020F0502020204030204" pitchFamily="34" charset="0"/>
              </a:rPr>
              <a:t> (Ph.D. Doctoral Dissertation). Walden University, Ann Arbor. ProQuest Dissertations &amp; Theses Global database. (1799913739)</a:t>
            </a:r>
          </a:p>
        </p:txBody>
      </p:sp>
      <p:cxnSp>
        <p:nvCxnSpPr>
          <p:cNvPr id="8" name="Straight Connector 7">
            <a:extLst>
              <a:ext uri="{FF2B5EF4-FFF2-40B4-BE49-F238E27FC236}">
                <a16:creationId xmlns:a16="http://schemas.microsoft.com/office/drawing/2014/main" id="{8403AD05-81B7-40B5-9AEF-5BB62FCF9D3A}"/>
              </a:ext>
            </a:extLst>
          </p:cNvPr>
          <p:cNvCxnSpPr/>
          <p:nvPr/>
        </p:nvCxnSpPr>
        <p:spPr>
          <a:xfrm>
            <a:off x="822959" y="2209712"/>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61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914400" y="6459786"/>
            <a:ext cx="1854203" cy="365125"/>
          </a:xfrm>
          <a:prstGeom prst="rect">
            <a:avLst/>
          </a:prstGeom>
        </p:spPr>
        <p:txBody>
          <a:bodyPr/>
          <a:lstStyle/>
          <a:p>
            <a:fld id="{683E9227-0124-4EE2-9D7B-E041D65AD1D1}" type="datetime1">
              <a:rPr lang="en-US" smtClean="0"/>
              <a:t>8/8/2024</a:t>
            </a:fld>
            <a:endParaRPr lang="en-US"/>
          </a:p>
        </p:txBody>
      </p:sp>
      <p:sp>
        <p:nvSpPr>
          <p:cNvPr id="5" name="Slide Number Placeholder 4"/>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39</a:t>
            </a:fld>
            <a:endParaRPr lang="en-US"/>
          </a:p>
        </p:txBody>
      </p:sp>
      <p:sp>
        <p:nvSpPr>
          <p:cNvPr id="2" name="Title 1"/>
          <p:cNvSpPr>
            <a:spLocks noGrp="1"/>
          </p:cNvSpPr>
          <p:nvPr>
            <p:ph type="ctrTitle" idx="4294967295"/>
          </p:nvPr>
        </p:nvSpPr>
        <p:spPr>
          <a:xfrm>
            <a:off x="857250" y="2695575"/>
            <a:ext cx="8286750" cy="809625"/>
          </a:xfrm>
          <a:prstGeom prst="rect">
            <a:avLst/>
          </a:prstGeom>
        </p:spPr>
        <p:txBody>
          <a:bodyPr anchor="ctr" anchorCtr="0">
            <a:normAutofit/>
          </a:bodyPr>
          <a:lstStyle/>
          <a:p>
            <a:pPr algn="ctr"/>
            <a:r>
              <a:rPr lang="en-US" sz="4000" b="1" dirty="0">
                <a:solidFill>
                  <a:srgbClr val="00838B"/>
                </a:solidFill>
              </a:rPr>
              <a:t>Questions?</a:t>
            </a:r>
          </a:p>
        </p:txBody>
      </p:sp>
      <p:cxnSp>
        <p:nvCxnSpPr>
          <p:cNvPr id="6" name="Straight Connector 5"/>
          <p:cNvCxnSpPr/>
          <p:nvPr/>
        </p:nvCxnSpPr>
        <p:spPr>
          <a:xfrm>
            <a:off x="428625" y="2432489"/>
            <a:ext cx="828675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28625" y="3505196"/>
            <a:ext cx="828675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174623" y="575560"/>
            <a:ext cx="4938188" cy="1630823"/>
          </a:xfrm>
          <a:prstGeom prst="rect">
            <a:avLst/>
          </a:prstGeom>
        </p:spPr>
      </p:pic>
      <p:sp>
        <p:nvSpPr>
          <p:cNvPr id="4" name="TextBox 3">
            <a:extLst>
              <a:ext uri="{FF2B5EF4-FFF2-40B4-BE49-F238E27FC236}">
                <a16:creationId xmlns:a16="http://schemas.microsoft.com/office/drawing/2014/main" id="{600DC849-4EBF-2F57-B20A-29E31AF33D42}"/>
              </a:ext>
            </a:extLst>
          </p:cNvPr>
          <p:cNvSpPr txBox="1"/>
          <p:nvPr/>
        </p:nvSpPr>
        <p:spPr>
          <a:xfrm>
            <a:off x="325924" y="3776497"/>
            <a:ext cx="8286750" cy="2523768"/>
          </a:xfrm>
          <a:prstGeom prst="rect">
            <a:avLst/>
          </a:prstGeom>
          <a:noFill/>
        </p:spPr>
        <p:txBody>
          <a:bodyPr wrap="square" rtlCol="0">
            <a:spAutoFit/>
          </a:bodyPr>
          <a:lstStyle/>
          <a:p>
            <a:r>
              <a:rPr lang="en-US" sz="2800" dirty="0"/>
              <a:t>Michelle M. Nienhius </a:t>
            </a:r>
            <a:r>
              <a:rPr lang="en-US" sz="2800" dirty="0">
                <a:hlinkClick r:id="rId4"/>
              </a:rPr>
              <a:t>mnienhius@daodas.sc.gov</a:t>
            </a:r>
            <a:endParaRPr lang="en-US" sz="2800" dirty="0"/>
          </a:p>
          <a:p>
            <a:endParaRPr lang="en-US" sz="2800" dirty="0"/>
          </a:p>
          <a:p>
            <a:r>
              <a:rPr lang="en-US" sz="2800" dirty="0"/>
              <a:t>Wehme A. Hutto </a:t>
            </a:r>
            <a:r>
              <a:rPr lang="en-US" sz="2800" dirty="0">
                <a:hlinkClick r:id="rId5"/>
              </a:rPr>
              <a:t>whutto@ekcenter.org</a:t>
            </a:r>
            <a:endParaRPr lang="en-US" sz="2800" dirty="0"/>
          </a:p>
          <a:p>
            <a:endParaRPr lang="en-US" sz="2800" dirty="0"/>
          </a:p>
          <a:p>
            <a:r>
              <a:rPr lang="en-US" sz="2800" dirty="0"/>
              <a:t>Michael D. George </a:t>
            </a:r>
            <a:r>
              <a:rPr lang="en-US" sz="2800" dirty="0">
                <a:hlinkClick r:id="rId6"/>
              </a:rPr>
              <a:t>mgeorge@pire.org</a:t>
            </a:r>
            <a:r>
              <a:rPr lang="en-US" sz="2800" dirty="0"/>
              <a:t>	</a:t>
            </a:r>
          </a:p>
          <a:p>
            <a:endParaRPr lang="en-US" dirty="0"/>
          </a:p>
        </p:txBody>
      </p:sp>
    </p:spTree>
    <p:extLst>
      <p:ext uri="{BB962C8B-B14F-4D97-AF65-F5344CB8AC3E}">
        <p14:creationId xmlns:p14="http://schemas.microsoft.com/office/powerpoint/2010/main" val="339288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1" y="6459786"/>
            <a:ext cx="1367072" cy="365125"/>
          </a:xfrm>
          <a:prstGeom prst="rect">
            <a:avLst/>
          </a:prstGeom>
        </p:spPr>
        <p:txBody>
          <a:bodyPr/>
          <a:lstStyle/>
          <a:p>
            <a:fld id="{E5A28681-5C46-4B71-A868-D52F11E46D5C}" type="datetime1">
              <a:rPr lang="en-US" smtClean="0"/>
              <a:t>8/8/2024</a:t>
            </a:fld>
            <a:endParaRPr lang="en-US" dirty="0"/>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4</a:t>
            </a:fld>
            <a:endParaRPr lang="en-US"/>
          </a:p>
        </p:txBody>
      </p:sp>
      <p:sp>
        <p:nvSpPr>
          <p:cNvPr id="2" name="Title 1"/>
          <p:cNvSpPr>
            <a:spLocks noGrp="1"/>
          </p:cNvSpPr>
          <p:nvPr>
            <p:ph type="title" idx="4294967295"/>
          </p:nvPr>
        </p:nvSpPr>
        <p:spPr>
          <a:xfrm>
            <a:off x="0" y="831850"/>
            <a:ext cx="8382000" cy="649288"/>
          </a:xfrm>
          <a:prstGeom prst="rect">
            <a:avLst/>
          </a:prstGeom>
        </p:spPr>
        <p:txBody>
          <a:bodyPr>
            <a:noAutofit/>
          </a:bodyPr>
          <a:lstStyle/>
          <a:p>
            <a:pPr algn="ctr"/>
            <a:r>
              <a:rPr lang="en-US" sz="2400" b="1" dirty="0">
                <a:solidFill>
                  <a:schemeClr val="accent2"/>
                </a:solidFill>
              </a:rPr>
              <a:t>Passage of the Prevention of Underage Drinking and Access to Alcohol Act of 2007</a:t>
            </a:r>
          </a:p>
        </p:txBody>
      </p:sp>
      <p:pic>
        <p:nvPicPr>
          <p:cNvPr id="3" name="Picture 2">
            <a:extLst>
              <a:ext uri="{FF2B5EF4-FFF2-40B4-BE49-F238E27FC236}">
                <a16:creationId xmlns:a16="http://schemas.microsoft.com/office/drawing/2014/main" id="{5407225E-C706-4E6E-A370-5797C1E3FF63}"/>
              </a:ext>
            </a:extLst>
          </p:cNvPr>
          <p:cNvPicPr>
            <a:picLocks noChangeAspect="1"/>
          </p:cNvPicPr>
          <p:nvPr/>
        </p:nvPicPr>
        <p:blipFill>
          <a:blip r:embed="rId3"/>
          <a:stretch>
            <a:fillRect/>
          </a:stretch>
        </p:blipFill>
        <p:spPr>
          <a:xfrm>
            <a:off x="108257" y="1729385"/>
            <a:ext cx="8794695" cy="4118755"/>
          </a:xfrm>
          <a:prstGeom prst="rect">
            <a:avLst/>
          </a:prstGeom>
        </p:spPr>
      </p:pic>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50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B399C8-F3CA-444D-87F7-37673F74EF38}"/>
              </a:ext>
            </a:extLst>
          </p:cNvPr>
          <p:cNvSpPr>
            <a:spLocks noGrp="1"/>
          </p:cNvSpPr>
          <p:nvPr>
            <p:ph idx="1"/>
          </p:nvPr>
        </p:nvSpPr>
        <p:spPr>
          <a:xfrm>
            <a:off x="288002" y="1450571"/>
            <a:ext cx="8383509" cy="4751821"/>
          </a:xfrm>
        </p:spPr>
        <p:txBody>
          <a:bodyPr/>
          <a:lstStyle/>
          <a:p>
            <a:pPr marL="0" indent="0">
              <a:lnSpc>
                <a:spcPct val="100000"/>
              </a:lnSpc>
              <a:spcBef>
                <a:spcPts val="0"/>
              </a:spcBef>
              <a:spcAft>
                <a:spcPts val="450"/>
              </a:spcAft>
            </a:pPr>
            <a:r>
              <a:rPr lang="en-US" dirty="0"/>
              <a:t>The AET model, which includes</a:t>
            </a:r>
            <a:r>
              <a:rPr lang="en-US" b="1" dirty="0"/>
              <a:t> community coalition maintenance and development, merchant education, and law enforcement partnership, </a:t>
            </a:r>
            <a:r>
              <a:rPr lang="en-US" dirty="0"/>
              <a:t>specifies a multi- or single-jurisdictional alcohol law enforcement approach (depending on the needs and participation of law enforcement within the target area) in a community to:</a:t>
            </a:r>
          </a:p>
          <a:p>
            <a:pPr lvl="1">
              <a:lnSpc>
                <a:spcPct val="100000"/>
              </a:lnSpc>
              <a:spcBef>
                <a:spcPts val="0"/>
              </a:spcBef>
              <a:spcAft>
                <a:spcPts val="450"/>
              </a:spcAft>
            </a:pPr>
            <a:r>
              <a:rPr lang="en-US" sz="2000" b="1" dirty="0"/>
              <a:t>Reduce youth access to alcohol</a:t>
            </a:r>
            <a:r>
              <a:rPr lang="en-US" sz="2000" dirty="0"/>
              <a:t> utilizing </a:t>
            </a:r>
            <a:r>
              <a:rPr lang="en-US" sz="2000" b="1" dirty="0"/>
              <a:t>various strategies </a:t>
            </a:r>
            <a:r>
              <a:rPr lang="en-US" sz="2000" dirty="0"/>
              <a:t>(social and retail access)</a:t>
            </a:r>
          </a:p>
          <a:p>
            <a:pPr lvl="1">
              <a:lnSpc>
                <a:spcPct val="100000"/>
              </a:lnSpc>
              <a:spcBef>
                <a:spcPts val="0"/>
              </a:spcBef>
              <a:spcAft>
                <a:spcPts val="450"/>
              </a:spcAft>
            </a:pPr>
            <a:r>
              <a:rPr lang="en-US" sz="2000" b="1" dirty="0"/>
              <a:t>Measure, track, and improve merchant compliance</a:t>
            </a:r>
            <a:r>
              <a:rPr lang="en-US" sz="2000" dirty="0"/>
              <a:t> with </a:t>
            </a:r>
            <a:r>
              <a:rPr lang="en-US" sz="2000" b="1" dirty="0"/>
              <a:t>alcohol laws</a:t>
            </a:r>
          </a:p>
          <a:p>
            <a:pPr lvl="1">
              <a:lnSpc>
                <a:spcPct val="100000"/>
              </a:lnSpc>
              <a:spcBef>
                <a:spcPts val="0"/>
              </a:spcBef>
              <a:spcAft>
                <a:spcPts val="450"/>
              </a:spcAft>
            </a:pPr>
            <a:r>
              <a:rPr lang="en-US" sz="2000" dirty="0"/>
              <a:t>Provide </a:t>
            </a:r>
            <a:r>
              <a:rPr lang="en-US" sz="2000" b="1" dirty="0"/>
              <a:t>research-based merchant education</a:t>
            </a:r>
          </a:p>
          <a:p>
            <a:pPr lvl="1">
              <a:lnSpc>
                <a:spcPct val="100000"/>
              </a:lnSpc>
              <a:spcBef>
                <a:spcPts val="0"/>
              </a:spcBef>
              <a:spcAft>
                <a:spcPts val="450"/>
              </a:spcAft>
            </a:pPr>
            <a:r>
              <a:rPr lang="en-US" sz="2000" b="1" dirty="0"/>
              <a:t>Build community support</a:t>
            </a:r>
            <a:r>
              <a:rPr lang="en-US" sz="2000" dirty="0"/>
              <a:t> for </a:t>
            </a:r>
            <a:r>
              <a:rPr lang="en-US" sz="2000" b="1" dirty="0"/>
              <a:t>enforcement</a:t>
            </a:r>
            <a:r>
              <a:rPr lang="en-US" sz="2000" dirty="0"/>
              <a:t> of underage drinking laws </a:t>
            </a:r>
            <a:r>
              <a:rPr lang="en-US" sz="2000" b="1" dirty="0"/>
              <a:t>through media advocacy and community coalition</a:t>
            </a:r>
            <a:r>
              <a:rPr lang="en-US" sz="2000" dirty="0"/>
              <a:t> maintenance and development</a:t>
            </a:r>
          </a:p>
          <a:p>
            <a:pPr lvl="1">
              <a:lnSpc>
                <a:spcPct val="100000"/>
              </a:lnSpc>
              <a:spcBef>
                <a:spcPts val="0"/>
              </a:spcBef>
              <a:spcAft>
                <a:spcPts val="450"/>
              </a:spcAft>
            </a:pPr>
            <a:r>
              <a:rPr lang="en-US" sz="2000" b="1" dirty="0"/>
              <a:t>Develop local law enforcement support</a:t>
            </a:r>
            <a:r>
              <a:rPr lang="en-US" sz="2000" dirty="0"/>
              <a:t> for underage drinking prevention and enforcement efforts</a:t>
            </a:r>
          </a:p>
          <a:p>
            <a:endParaRPr lang="en-US" dirty="0"/>
          </a:p>
        </p:txBody>
      </p:sp>
      <p:sp>
        <p:nvSpPr>
          <p:cNvPr id="3" name="Date Placeholder 2">
            <a:extLst>
              <a:ext uri="{FF2B5EF4-FFF2-40B4-BE49-F238E27FC236}">
                <a16:creationId xmlns:a16="http://schemas.microsoft.com/office/drawing/2014/main" id="{604F80B1-9A98-4324-A7CF-08DE6541B05B}"/>
              </a:ext>
            </a:extLst>
          </p:cNvPr>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a:extLst>
              <a:ext uri="{FF2B5EF4-FFF2-40B4-BE49-F238E27FC236}">
                <a16:creationId xmlns:a16="http://schemas.microsoft.com/office/drawing/2014/main" id="{BB5CD7EE-25E1-4960-A4E8-56F33240FAD1}"/>
              </a:ext>
            </a:extLst>
          </p:cNvPr>
          <p:cNvSpPr>
            <a:spLocks noGrp="1"/>
          </p:cNvSpPr>
          <p:nvPr>
            <p:ph type="sldNum" sz="quarter" idx="4"/>
          </p:nvPr>
        </p:nvSpPr>
        <p:spPr/>
        <p:txBody>
          <a:bodyPr/>
          <a:lstStyle/>
          <a:p>
            <a:fld id="{A339896C-E2EF-470F-BA91-85D676E592B3}" type="slidenum">
              <a:rPr lang="en-US" smtClean="0"/>
              <a:t>5</a:t>
            </a:fld>
            <a:endParaRPr lang="en-US"/>
          </a:p>
        </p:txBody>
      </p:sp>
      <p:sp>
        <p:nvSpPr>
          <p:cNvPr id="5" name="Rectangle 4">
            <a:extLst>
              <a:ext uri="{FF2B5EF4-FFF2-40B4-BE49-F238E27FC236}">
                <a16:creationId xmlns:a16="http://schemas.microsoft.com/office/drawing/2014/main" id="{F5571D07-FD0D-48C1-97F6-D44F2EA35D8E}"/>
              </a:ext>
            </a:extLst>
          </p:cNvPr>
          <p:cNvSpPr/>
          <p:nvPr/>
        </p:nvSpPr>
        <p:spPr>
          <a:xfrm>
            <a:off x="2467154" y="988906"/>
            <a:ext cx="4577279" cy="461665"/>
          </a:xfrm>
          <a:prstGeom prst="rect">
            <a:avLst/>
          </a:prstGeom>
        </p:spPr>
        <p:txBody>
          <a:bodyPr wrap="none">
            <a:spAutoFit/>
          </a:bodyPr>
          <a:lstStyle/>
          <a:p>
            <a:r>
              <a:rPr lang="en-US" sz="2400" b="1" dirty="0">
                <a:solidFill>
                  <a:srgbClr val="00838B"/>
                </a:solidFill>
              </a:rPr>
              <a:t>Alcohol Enforcement Teams (AETs)</a:t>
            </a:r>
          </a:p>
        </p:txBody>
      </p:sp>
    </p:spTree>
    <p:extLst>
      <p:ext uri="{BB962C8B-B14F-4D97-AF65-F5344CB8AC3E}">
        <p14:creationId xmlns:p14="http://schemas.microsoft.com/office/powerpoint/2010/main" val="154146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a:xfrm>
            <a:off x="586596" y="149286"/>
            <a:ext cx="7697368" cy="1172520"/>
          </a:xfrm>
        </p:spPr>
        <p:txBody>
          <a:bodyPr>
            <a:noAutofit/>
          </a:bodyPr>
          <a:lstStyle/>
          <a:p>
            <a:pPr algn="ctr"/>
            <a:r>
              <a:rPr lang="en-US" sz="4000" b="1" dirty="0">
                <a:ln>
                  <a:solidFill>
                    <a:schemeClr val="tx1"/>
                  </a:solidFill>
                </a:ln>
                <a:solidFill>
                  <a:schemeClr val="bg1"/>
                </a:solidFill>
              </a:rPr>
              <a:t>Funding Resources for South Carolina Environmental Strategies</a:t>
            </a:r>
          </a:p>
        </p:txBody>
      </p:sp>
      <p:graphicFrame>
        <p:nvGraphicFramePr>
          <p:cNvPr id="7" name="Content Placeholder 1">
            <a:extLst>
              <a:ext uri="{FF2B5EF4-FFF2-40B4-BE49-F238E27FC236}">
                <a16:creationId xmlns:a16="http://schemas.microsoft.com/office/drawing/2014/main" id="{0D31BE71-9B72-9697-5940-13ED520CE1EB}"/>
              </a:ext>
            </a:extLst>
          </p:cNvPr>
          <p:cNvGraphicFramePr>
            <a:graphicFrameLocks noGrp="1"/>
          </p:cNvGraphicFramePr>
          <p:nvPr>
            <p:ph idx="10"/>
            <p:extLst>
              <p:ext uri="{D42A27DB-BD31-4B8C-83A1-F6EECF244321}">
                <p14:modId xmlns:p14="http://schemas.microsoft.com/office/powerpoint/2010/main" val="631923218"/>
              </p:ext>
            </p:extLst>
          </p:nvPr>
        </p:nvGraphicFramePr>
        <p:xfrm>
          <a:off x="586596" y="1585095"/>
          <a:ext cx="7697368" cy="477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ate Placeholder 3">
            <a:extLst>
              <a:ext uri="{FF2B5EF4-FFF2-40B4-BE49-F238E27FC236}">
                <a16:creationId xmlns:a16="http://schemas.microsoft.com/office/drawing/2014/main" id="{32A64C67-7D7A-33C9-D958-00F58AD6CE78}"/>
              </a:ext>
            </a:extLst>
          </p:cNvPr>
          <p:cNvSpPr>
            <a:spLocks noGrp="1"/>
          </p:cNvSpPr>
          <p:nvPr>
            <p:ph type="dt" sz="half" idx="2"/>
          </p:nvPr>
        </p:nvSpPr>
        <p:spPr/>
        <p:txBody>
          <a:bodyPr anchor="ctr">
            <a:normAutofit/>
          </a:bodyPr>
          <a:lstStyle/>
          <a:p>
            <a:pPr>
              <a:spcAft>
                <a:spcPts val="600"/>
              </a:spcAft>
            </a:pPr>
            <a:r>
              <a:rPr lang="en-US" dirty="0"/>
              <a:t>3/21/2024</a:t>
            </a:r>
          </a:p>
        </p:txBody>
      </p:sp>
      <p:sp>
        <p:nvSpPr>
          <p:cNvPr id="23" name="Footer Placeholder 4">
            <a:extLst>
              <a:ext uri="{FF2B5EF4-FFF2-40B4-BE49-F238E27FC236}">
                <a16:creationId xmlns:a16="http://schemas.microsoft.com/office/drawing/2014/main" id="{4CDC43A5-4D24-3E33-6CFD-AB5A45D5B472}"/>
              </a:ext>
            </a:extLst>
          </p:cNvPr>
          <p:cNvSpPr>
            <a:spLocks noGrp="1"/>
          </p:cNvSpPr>
          <p:nvPr>
            <p:ph type="ftr" sz="quarter" idx="3"/>
          </p:nvPr>
        </p:nvSpPr>
        <p:spPr/>
        <p:txBody>
          <a:bodyPr/>
          <a:lstStyle/>
          <a:p>
            <a:r>
              <a:rPr lang="en-US" dirty="0"/>
              <a:t>2024 Lifesavers</a:t>
            </a:r>
          </a:p>
        </p:txBody>
      </p:sp>
      <p:sp>
        <p:nvSpPr>
          <p:cNvPr id="16" name="Slide Number Placeholder 5">
            <a:extLst>
              <a:ext uri="{FF2B5EF4-FFF2-40B4-BE49-F238E27FC236}">
                <a16:creationId xmlns:a16="http://schemas.microsoft.com/office/drawing/2014/main" id="{D40E0F4E-7C91-2D14-2591-734F42D14754}"/>
              </a:ext>
            </a:extLst>
          </p:cNvPr>
          <p:cNvSpPr>
            <a:spLocks noGrp="1"/>
          </p:cNvSpPr>
          <p:nvPr>
            <p:ph type="sldNum" sz="quarter" idx="4"/>
          </p:nvPr>
        </p:nvSpPr>
        <p:spPr/>
        <p:txBody>
          <a:bodyPr anchor="ctr">
            <a:normAutofit/>
          </a:bodyPr>
          <a:lstStyle/>
          <a:p>
            <a:pPr>
              <a:spcAft>
                <a:spcPts val="600"/>
              </a:spcAft>
            </a:pPr>
            <a:fld id="{294A09A9-5501-47C1-A89A-A340965A2BE2}" type="slidenum">
              <a:rPr lang="en-US" smtClean="0"/>
              <a:pPr>
                <a:spcAft>
                  <a:spcPts val="600"/>
                </a:spcAft>
              </a:pPr>
              <a:t>6</a:t>
            </a:fld>
            <a:endParaRPr lang="en-US"/>
          </a:p>
        </p:txBody>
      </p:sp>
    </p:spTree>
    <p:extLst>
      <p:ext uri="{BB962C8B-B14F-4D97-AF65-F5344CB8AC3E}">
        <p14:creationId xmlns:p14="http://schemas.microsoft.com/office/powerpoint/2010/main" val="1944867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DB44F992-2E8B-439E-9639-C49EC543EE28}" type="datetime1">
              <a:rPr lang="en-US" smtClean="0"/>
              <a:t>8/8/2024</a:t>
            </a:fld>
            <a:endParaRPr lang="en-US"/>
          </a:p>
        </p:txBody>
      </p:sp>
      <p:sp>
        <p:nvSpPr>
          <p:cNvPr id="4" name="Slide Number Placeholder 3"/>
          <p:cNvSpPr>
            <a:spLocks noGrp="1"/>
          </p:cNvSpPr>
          <p:nvPr>
            <p:ph type="sldNum" sz="quarter" idx="4"/>
          </p:nvPr>
        </p:nvSpPr>
        <p:spPr/>
        <p:txBody>
          <a:bodyPr/>
          <a:lstStyle/>
          <a:p>
            <a:fld id="{A339896C-E2EF-470F-BA91-85D676E592B3}" type="slidenum">
              <a:rPr lang="en-US" smtClean="0"/>
              <a:t>7</a:t>
            </a:fld>
            <a:endParaRPr lang="en-US"/>
          </a:p>
        </p:txBody>
      </p:sp>
      <p:pic>
        <p:nvPicPr>
          <p:cNvPr id="2" name="Picture 1">
            <a:extLst>
              <a:ext uri="{FF2B5EF4-FFF2-40B4-BE49-F238E27FC236}">
                <a16:creationId xmlns:a16="http://schemas.microsoft.com/office/drawing/2014/main" id="{EE7A6557-4175-4ED5-A0A0-3DAB52723220}"/>
              </a:ext>
            </a:extLst>
          </p:cNvPr>
          <p:cNvPicPr>
            <a:picLocks noChangeAspect="1"/>
          </p:cNvPicPr>
          <p:nvPr/>
        </p:nvPicPr>
        <p:blipFill>
          <a:blip r:embed="rId3"/>
          <a:stretch>
            <a:fillRect/>
          </a:stretch>
        </p:blipFill>
        <p:spPr>
          <a:xfrm>
            <a:off x="280426" y="1284446"/>
            <a:ext cx="6184238" cy="4883272"/>
          </a:xfrm>
          <a:prstGeom prst="rect">
            <a:avLst/>
          </a:prstGeom>
        </p:spPr>
      </p:pic>
      <p:sp>
        <p:nvSpPr>
          <p:cNvPr id="6" name="Rectangle 5">
            <a:extLst>
              <a:ext uri="{FF2B5EF4-FFF2-40B4-BE49-F238E27FC236}">
                <a16:creationId xmlns:a16="http://schemas.microsoft.com/office/drawing/2014/main" id="{F106F298-D06E-4051-854C-6D843120A692}"/>
              </a:ext>
            </a:extLst>
          </p:cNvPr>
          <p:cNvSpPr/>
          <p:nvPr/>
        </p:nvSpPr>
        <p:spPr>
          <a:xfrm>
            <a:off x="6464665" y="1191986"/>
            <a:ext cx="2279286" cy="5564600"/>
          </a:xfrm>
          <a:prstGeom prst="rect">
            <a:avLst/>
          </a:prstGeom>
        </p:spPr>
        <p:txBody>
          <a:bodyPr wrap="square">
            <a:spAutoFit/>
          </a:bodyPr>
          <a:lstStyle/>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Each Circuit hired a Coordinator</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Began extending community relationships and building new ones toward building the teams</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All teams formed by October 2007</a:t>
            </a:r>
          </a:p>
        </p:txBody>
      </p:sp>
    </p:spTree>
    <p:extLst>
      <p:ext uri="{BB962C8B-B14F-4D97-AF65-F5344CB8AC3E}">
        <p14:creationId xmlns:p14="http://schemas.microsoft.com/office/powerpoint/2010/main" val="204558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8/8/2024</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8</a:t>
            </a:fld>
            <a:endParaRPr lang="en-US"/>
          </a:p>
        </p:txBody>
      </p:sp>
      <p:sp>
        <p:nvSpPr>
          <p:cNvPr id="2" name="Title 1"/>
          <p:cNvSpPr>
            <a:spLocks noGrp="1"/>
          </p:cNvSpPr>
          <p:nvPr>
            <p:ph type="title" idx="4294967295"/>
          </p:nvPr>
        </p:nvSpPr>
        <p:spPr>
          <a:xfrm>
            <a:off x="0" y="852488"/>
            <a:ext cx="7543800" cy="487362"/>
          </a:xfrm>
          <a:prstGeom prst="rect">
            <a:avLst/>
          </a:prstGeom>
        </p:spPr>
        <p:txBody>
          <a:bodyPr>
            <a:noAutofit/>
          </a:bodyPr>
          <a:lstStyle/>
          <a:p>
            <a:pPr algn="ctr"/>
            <a:r>
              <a:rPr lang="en-US" sz="2800" b="1" dirty="0">
                <a:solidFill>
                  <a:schemeClr val="accent2"/>
                </a:solidFill>
              </a:rPr>
              <a:t>South Carolina Initial Steps Toward Collaboration</a:t>
            </a:r>
          </a:p>
        </p:txBody>
      </p:sp>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A0993CFF-1CA4-4EE5-9EFA-545D66000A87}"/>
              </a:ext>
            </a:extLst>
          </p:cNvPr>
          <p:cNvGraphicFramePr/>
          <p:nvPr>
            <p:extLst>
              <p:ext uri="{D42A27DB-BD31-4B8C-83A1-F6EECF244321}">
                <p14:modId xmlns:p14="http://schemas.microsoft.com/office/powerpoint/2010/main" val="2057371270"/>
              </p:ext>
            </p:extLst>
          </p:nvPr>
        </p:nvGraphicFramePr>
        <p:xfrm>
          <a:off x="163663" y="1575306"/>
          <a:ext cx="8735893" cy="4581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64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922BE5-5A2D-4FC6-B77C-141C1CDE8CC3}"/>
              </a:ext>
            </a:extLst>
          </p:cNvPr>
          <p:cNvSpPr>
            <a:spLocks noGrp="1"/>
          </p:cNvSpPr>
          <p:nvPr>
            <p:ph idx="1"/>
          </p:nvPr>
        </p:nvSpPr>
        <p:spPr>
          <a:xfrm>
            <a:off x="228599" y="1588771"/>
            <a:ext cx="8757843" cy="4601014"/>
          </a:xfrm>
        </p:spPr>
        <p:txBody>
          <a:bodyPr>
            <a:normAutofit/>
          </a:bodyPr>
          <a:lstStyle/>
          <a:p>
            <a:r>
              <a:rPr lang="en-US" sz="2400" b="1" dirty="0">
                <a:latin typeface="Century Schoolbook" panose="02040604050505020304" pitchFamily="18" charset="0"/>
              </a:rPr>
              <a:t>Communication </a:t>
            </a:r>
          </a:p>
          <a:p>
            <a:r>
              <a:rPr lang="en-US" sz="2400" b="1" dirty="0">
                <a:latin typeface="Century Schoolbook" panose="02040604050505020304" pitchFamily="18" charset="0"/>
              </a:rPr>
              <a:t>Cooperation</a:t>
            </a:r>
          </a:p>
          <a:p>
            <a:r>
              <a:rPr lang="en-US" sz="2400" b="1" dirty="0">
                <a:latin typeface="Century Schoolbook" panose="02040604050505020304" pitchFamily="18" charset="0"/>
              </a:rPr>
              <a:t>Collaboration </a:t>
            </a:r>
          </a:p>
          <a:p>
            <a:r>
              <a:rPr lang="en-US" sz="2400" b="1" dirty="0">
                <a:latin typeface="Century Schoolbook" panose="02040604050505020304" pitchFamily="18" charset="0"/>
              </a:rPr>
              <a:t>Coordination</a:t>
            </a:r>
          </a:p>
          <a:p>
            <a:pPr marL="0" indent="0">
              <a:buNone/>
            </a:pPr>
            <a:r>
              <a:rPr lang="en-US" sz="1800" b="1" dirty="0"/>
              <a:t>These are the essential elements to implement effective evidence-based strategies and achieve outcomes as we work together to improve the health and safety of communities across South Carolina.</a:t>
            </a:r>
            <a:endParaRPr lang="en-US" sz="1800" dirty="0"/>
          </a:p>
        </p:txBody>
      </p:sp>
      <p:pic>
        <p:nvPicPr>
          <p:cNvPr id="3" name="Picture 2">
            <a:extLst>
              <a:ext uri="{FF2B5EF4-FFF2-40B4-BE49-F238E27FC236}">
                <a16:creationId xmlns:a16="http://schemas.microsoft.com/office/drawing/2014/main" id="{CB2558F0-7538-4B5E-AA1C-44CC57A3F0E2}"/>
              </a:ext>
            </a:extLst>
          </p:cNvPr>
          <p:cNvPicPr>
            <a:picLocks noChangeAspect="1"/>
          </p:cNvPicPr>
          <p:nvPr/>
        </p:nvPicPr>
        <p:blipFill>
          <a:blip r:embed="rId2"/>
          <a:stretch>
            <a:fillRect/>
          </a:stretch>
        </p:blipFill>
        <p:spPr>
          <a:xfrm>
            <a:off x="0" y="4694262"/>
            <a:ext cx="2299866" cy="1149933"/>
          </a:xfrm>
          <a:prstGeom prst="rect">
            <a:avLst/>
          </a:prstGeom>
        </p:spPr>
      </p:pic>
      <p:pic>
        <p:nvPicPr>
          <p:cNvPr id="5124" name="Picture 4" descr="Image result for collaboration quotes">
            <a:extLst>
              <a:ext uri="{FF2B5EF4-FFF2-40B4-BE49-F238E27FC236}">
                <a16:creationId xmlns:a16="http://schemas.microsoft.com/office/drawing/2014/main" id="{DF5CF344-A6E4-4A5A-AC9D-02DF6F0FF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501" y="4509603"/>
            <a:ext cx="1131226" cy="16955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ooperation quotes">
            <a:extLst>
              <a:ext uri="{FF2B5EF4-FFF2-40B4-BE49-F238E27FC236}">
                <a16:creationId xmlns:a16="http://schemas.microsoft.com/office/drawing/2014/main" id="{4E15999A-B0F0-4080-A50C-5296C7A2D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435" y="4923745"/>
            <a:ext cx="2629467" cy="1266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B7212C7-E60C-4DB6-AD83-3148B1B1C122}"/>
              </a:ext>
            </a:extLst>
          </p:cNvPr>
          <p:cNvPicPr>
            <a:picLocks noChangeAspect="1"/>
          </p:cNvPicPr>
          <p:nvPr/>
        </p:nvPicPr>
        <p:blipFill>
          <a:blip r:embed="rId5"/>
          <a:stretch>
            <a:fillRect/>
          </a:stretch>
        </p:blipFill>
        <p:spPr>
          <a:xfrm>
            <a:off x="6648654" y="4757323"/>
            <a:ext cx="2412990" cy="1447794"/>
          </a:xfrm>
          <a:prstGeom prst="rect">
            <a:avLst/>
          </a:prstGeom>
        </p:spPr>
      </p:pic>
      <p:pic>
        <p:nvPicPr>
          <p:cNvPr id="6" name="Picture 5">
            <a:extLst>
              <a:ext uri="{FF2B5EF4-FFF2-40B4-BE49-F238E27FC236}">
                <a16:creationId xmlns:a16="http://schemas.microsoft.com/office/drawing/2014/main" id="{70152F34-3E02-413B-BEC0-9A4E8B4E7D95}"/>
              </a:ext>
            </a:extLst>
          </p:cNvPr>
          <p:cNvPicPr>
            <a:picLocks noChangeAspect="1"/>
          </p:cNvPicPr>
          <p:nvPr/>
        </p:nvPicPr>
        <p:blipFill>
          <a:blip r:embed="rId6"/>
          <a:stretch>
            <a:fillRect/>
          </a:stretch>
        </p:blipFill>
        <p:spPr>
          <a:xfrm>
            <a:off x="7356431" y="1691818"/>
            <a:ext cx="1445717" cy="1071145"/>
          </a:xfrm>
          <a:prstGeom prst="rect">
            <a:avLst/>
          </a:prstGeom>
        </p:spPr>
      </p:pic>
      <p:sp>
        <p:nvSpPr>
          <p:cNvPr id="7" name="TextBox 6">
            <a:extLst>
              <a:ext uri="{FF2B5EF4-FFF2-40B4-BE49-F238E27FC236}">
                <a16:creationId xmlns:a16="http://schemas.microsoft.com/office/drawing/2014/main" id="{2F0B5B9B-EC5B-5964-B6FD-C9F92044A3C5}"/>
              </a:ext>
            </a:extLst>
          </p:cNvPr>
          <p:cNvSpPr txBox="1"/>
          <p:nvPr/>
        </p:nvSpPr>
        <p:spPr>
          <a:xfrm>
            <a:off x="1383691" y="853559"/>
            <a:ext cx="6047938" cy="523220"/>
          </a:xfrm>
          <a:prstGeom prst="rect">
            <a:avLst/>
          </a:prstGeom>
          <a:noFill/>
        </p:spPr>
        <p:txBody>
          <a:bodyPr wrap="none" rtlCol="0">
            <a:spAutoFit/>
          </a:bodyPr>
          <a:lstStyle/>
          <a:p>
            <a:r>
              <a:rPr lang="en-US" sz="2800" b="1" dirty="0">
                <a:solidFill>
                  <a:srgbClr val="00838B"/>
                </a:solidFill>
                <a:latin typeface="+mj-lt"/>
              </a:rPr>
              <a:t>Essential Elements for Effective Strategies</a:t>
            </a:r>
          </a:p>
        </p:txBody>
      </p:sp>
    </p:spTree>
    <p:extLst>
      <p:ext uri="{BB962C8B-B14F-4D97-AF65-F5344CB8AC3E}">
        <p14:creationId xmlns:p14="http://schemas.microsoft.com/office/powerpoint/2010/main" val="3633582847"/>
      </p:ext>
    </p:extLst>
  </p:cSld>
  <p:clrMapOvr>
    <a:masterClrMapping/>
  </p:clrMapOvr>
</p:sld>
</file>

<file path=ppt/theme/theme1.xml><?xml version="1.0" encoding="utf-8"?>
<a:theme xmlns:a="http://schemas.openxmlformats.org/drawingml/2006/main" name="DAODAS Master">
  <a:themeElements>
    <a:clrScheme name="Custom 2">
      <a:dk1>
        <a:srgbClr val="000000"/>
      </a:dk1>
      <a:lt1>
        <a:sysClr val="window" lastClr="FFFFFF"/>
      </a:lt1>
      <a:dk2>
        <a:srgbClr val="637052"/>
      </a:dk2>
      <a:lt2>
        <a:srgbClr val="CCDDEA"/>
      </a:lt2>
      <a:accent1>
        <a:srgbClr val="00838B"/>
      </a:accent1>
      <a:accent2>
        <a:srgbClr val="00838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AODAS Presentation Template.potx" id="{0CE04AE8-3756-42D4-973A-52CE67F51425}" vid="{9592E3DF-3801-49AD-9A39-6E15CA6966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4271</TotalTime>
  <Words>2340</Words>
  <Application>Microsoft Office PowerPoint</Application>
  <PresentationFormat>On-screen Show (4:3)</PresentationFormat>
  <Paragraphs>568</Paragraphs>
  <Slides>39</Slides>
  <Notes>15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Arial</vt:lpstr>
      <vt:lpstr>Arial Black</vt:lpstr>
      <vt:lpstr>Calibri</vt:lpstr>
      <vt:lpstr>Calibri Light</vt:lpstr>
      <vt:lpstr>Century Schoolbook</vt:lpstr>
      <vt:lpstr>Lato 1</vt:lpstr>
      <vt:lpstr>Lato 1 Bold</vt:lpstr>
      <vt:lpstr>Open Sans Extra Bold</vt:lpstr>
      <vt:lpstr>Tw Cen MT</vt:lpstr>
      <vt:lpstr>Wingdings</vt:lpstr>
      <vt:lpstr>DAODAS Master</vt:lpstr>
      <vt:lpstr>Acrobat Document</vt:lpstr>
      <vt:lpstr>Navigating Underage Drinking Enforcement Before, During &amp; After the Pandemic: The South Carolina Experience</vt:lpstr>
      <vt:lpstr>Presentation Objectives</vt:lpstr>
      <vt:lpstr>History of Addressing Underage Drinking in South Carolina</vt:lpstr>
      <vt:lpstr>Passage of the Prevention of Underage Drinking and Access to Alcohol Act of 2007</vt:lpstr>
      <vt:lpstr>PowerPoint Presentation</vt:lpstr>
      <vt:lpstr>Funding Resources for South Carolina Environmental Strategies</vt:lpstr>
      <vt:lpstr>PowerPoint Presentation</vt:lpstr>
      <vt:lpstr>South Carolina Initial Steps Toward Collaboration</vt:lpstr>
      <vt:lpstr>PowerPoint Presentation</vt:lpstr>
      <vt:lpstr>Infusion of Cultural Competency in AET model…. What do we mean?</vt:lpstr>
      <vt:lpstr>What did DAODAS Provide?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Processes &amp; Outcomes in Reducing Underage Drinking in SC</vt:lpstr>
      <vt:lpstr>PowerPoint Presentation</vt:lpstr>
      <vt:lpstr>PowerPoint Presentation</vt:lpstr>
      <vt:lpstr>PowerPoint Presentation</vt:lpstr>
      <vt:lpstr>PowerPoint Presentation</vt:lpstr>
      <vt:lpstr>Questions?</vt:lpstr>
    </vt:vector>
  </TitlesOfParts>
  <Company>SCDAODAS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Nienhius, Michelle</dc:creator>
  <cp:lastModifiedBy>Nienhius, Michelle</cp:lastModifiedBy>
  <cp:revision>39</cp:revision>
  <cp:lastPrinted>2023-10-24T20:35:07Z</cp:lastPrinted>
  <dcterms:created xsi:type="dcterms:W3CDTF">2021-08-12T17:38:20Z</dcterms:created>
  <dcterms:modified xsi:type="dcterms:W3CDTF">2024-08-09T04:14:58Z</dcterms:modified>
</cp:coreProperties>
</file>