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46C_7A90CD0A.xml" ContentType="application/vnd.ms-powerpoint.comments+xml"/>
  <Override PartName="/ppt/webextensions/webextension3.xml" ContentType="application/vnd.ms-office.webextension+xml"/>
  <Override PartName="/ppt/notesSlides/notesSlide4.xml" ContentType="application/vnd.openxmlformats-officedocument.presentationml.notesSlide+xml"/>
  <Override PartName="/ppt/comments/modernComment_E1A_AA28145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46B_F73A961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47F_C4688E61.xml" ContentType="application/vnd.ms-powerpoint.comments+xml"/>
  <Override PartName="/ppt/webextensions/webextension4.xml" ContentType="application/vnd.ms-office.webextension+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45C_53F46667.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46A_593A4FFE.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694" r:id="rId5"/>
  </p:sldMasterIdLst>
  <p:notesMasterIdLst>
    <p:notesMasterId r:id="rId51"/>
  </p:notesMasterIdLst>
  <p:handoutMasterIdLst>
    <p:handoutMasterId r:id="rId52"/>
  </p:handoutMasterIdLst>
  <p:sldIdLst>
    <p:sldId id="287" r:id="rId6"/>
    <p:sldId id="3561" r:id="rId7"/>
    <p:sldId id="1132" r:id="rId8"/>
    <p:sldId id="3610" r:id="rId9"/>
    <p:sldId id="1129" r:id="rId10"/>
    <p:sldId id="1149" r:id="rId11"/>
    <p:sldId id="1131" r:id="rId12"/>
    <p:sldId id="3631" r:id="rId13"/>
    <p:sldId id="1613" r:id="rId14"/>
    <p:sldId id="3619" r:id="rId15"/>
    <p:sldId id="1625" r:id="rId16"/>
    <p:sldId id="1624" r:id="rId17"/>
    <p:sldId id="1626" r:id="rId18"/>
    <p:sldId id="1630" r:id="rId19"/>
    <p:sldId id="1628" r:id="rId20"/>
    <p:sldId id="1627" r:id="rId21"/>
    <p:sldId id="1629" r:id="rId22"/>
    <p:sldId id="1151" r:id="rId23"/>
    <p:sldId id="3618" r:id="rId24"/>
    <p:sldId id="256" r:id="rId25"/>
    <p:sldId id="1143" r:id="rId26"/>
    <p:sldId id="3629" r:id="rId27"/>
    <p:sldId id="1137" r:id="rId28"/>
    <p:sldId id="1138" r:id="rId29"/>
    <p:sldId id="1139" r:id="rId30"/>
    <p:sldId id="1140" r:id="rId31"/>
    <p:sldId id="1141" r:id="rId32"/>
    <p:sldId id="3630" r:id="rId33"/>
    <p:sldId id="3620" r:id="rId34"/>
    <p:sldId id="3621" r:id="rId35"/>
    <p:sldId id="3622" r:id="rId36"/>
    <p:sldId id="1146" r:id="rId37"/>
    <p:sldId id="1116" r:id="rId38"/>
    <p:sldId id="1121" r:id="rId39"/>
    <p:sldId id="1124" r:id="rId40"/>
    <p:sldId id="1150" r:id="rId41"/>
    <p:sldId id="1142" r:id="rId42"/>
    <p:sldId id="1130" r:id="rId43"/>
    <p:sldId id="1136" r:id="rId44"/>
    <p:sldId id="3623" r:id="rId45"/>
    <p:sldId id="3624" r:id="rId46"/>
    <p:sldId id="3625" r:id="rId47"/>
    <p:sldId id="3626" r:id="rId48"/>
    <p:sldId id="3627" r:id="rId49"/>
    <p:sldId id="3628" r:id="rId50"/>
  </p:sldIdLst>
  <p:sldSz cx="12192000" cy="6858000"/>
  <p:notesSz cx="7102475" cy="938847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D80F20-1876-CDDB-8CFD-6343E3F0438C}" name="Valenti, Maria" initials="MV" userId="S::MValenti@edc.org::bd625289-ee52-4498-97b6-16b63fe19803" providerId="AD"/>
  <p188:author id="{AED8346A-50C0-66AF-60B5-04286B3D152F}" name="Valenti, Maria" initials="VM" userId="S::mvalenti@edc.org::bd625289-ee52-4498-97b6-16b63fe19803" providerId="AD"/>
  <p188:author id="{1982B9A0-13BF-FB14-45EF-5537B36E4F9A}" name="Hernandez, Sarah" initials="HS" userId="S::sghernandez@edc.org::daee8394-7d41-4713-b6bb-c9bb104800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17"/>
    <a:srgbClr val="08BE74"/>
    <a:srgbClr val="E1522E"/>
    <a:srgbClr val="8EB2FA"/>
    <a:srgbClr val="E9F0FE"/>
    <a:srgbClr val="296BF7"/>
    <a:srgbClr val="73DDB2"/>
    <a:srgbClr val="8764C7"/>
    <a:srgbClr val="07BD73"/>
    <a:srgbClr val="02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15" autoAdjust="0"/>
  </p:normalViewPr>
  <p:slideViewPr>
    <p:cSldViewPr snapToGrid="0">
      <p:cViewPr varScale="1">
        <p:scale>
          <a:sx n="87" d="100"/>
          <a:sy n="87" d="100"/>
        </p:scale>
        <p:origin x="1392" y="72"/>
      </p:cViewPr>
      <p:guideLst>
        <p:guide orient="horz" pos="2088"/>
        <p:guide pos="3840"/>
      </p:guideLst>
    </p:cSldViewPr>
  </p:slideViewPr>
  <p:notesTextViewPr>
    <p:cViewPr>
      <p:scale>
        <a:sx n="1" d="1"/>
        <a:sy n="1" d="1"/>
      </p:scale>
      <p:origin x="0" y="0"/>
    </p:cViewPr>
  </p:notesTextViewPr>
  <p:sorterViewPr>
    <p:cViewPr>
      <p:scale>
        <a:sx n="100" d="100"/>
        <a:sy n="100" d="100"/>
      </p:scale>
      <p:origin x="0" y="-7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omments/modernComment_45C_53F46667.xml><?xml version="1.0" encoding="utf-8"?>
<p188:cmLst xmlns:a="http://schemas.openxmlformats.org/drawingml/2006/main" xmlns:r="http://schemas.openxmlformats.org/officeDocument/2006/relationships" xmlns:p188="http://schemas.microsoft.com/office/powerpoint/2018/8/main">
  <p188:cm id="{E21556D7-8377-4038-B45A-E251DEF569B0}" authorId="{1982B9A0-13BF-FB14-45EF-5537B36E4F9A}" created="2024-08-01T20:33:42.196">
    <pc:sldMkLst xmlns:pc="http://schemas.microsoft.com/office/powerpoint/2013/main/command">
      <pc:docMk/>
      <pc:sldMk cId="1408525927" sldId="1116"/>
    </pc:sldMkLst>
    <p188:txBody>
      <a:bodyPr/>
      <a:lstStyle/>
      <a:p>
        <a:r>
          <a:rPr lang="en-US"/>
          <a:t>Update as needed</a:t>
        </a:r>
      </a:p>
    </p188:txBody>
  </p188:cm>
</p188:cmLst>
</file>

<file path=ppt/comments/modernComment_46A_593A4FFE.xml><?xml version="1.0" encoding="utf-8"?>
<p188:cmLst xmlns:a="http://schemas.openxmlformats.org/drawingml/2006/main" xmlns:r="http://schemas.openxmlformats.org/officeDocument/2006/relationships" xmlns:p188="http://schemas.microsoft.com/office/powerpoint/2018/8/main">
  <p188:cm id="{48783E1A-38B0-4EA8-9500-5455E43E658B}" authorId="{1982B9A0-13BF-FB14-45EF-5537B36E4F9A}" created="2024-08-01T19:24:17.162">
    <pc:sldMkLst xmlns:pc="http://schemas.microsoft.com/office/powerpoint/2013/main/command">
      <pc:docMk/>
      <pc:sldMk cId="1496993790" sldId="1130"/>
    </pc:sldMkLst>
    <p188:txBody>
      <a:bodyPr/>
      <a:lstStyle/>
      <a:p>
        <a:r>
          <a:rPr lang="en-US"/>
          <a:t>CHUCK UPDATE GRAPHIC</a:t>
        </a:r>
      </a:p>
    </p188:txBody>
  </p188:cm>
</p188:cmLst>
</file>

<file path=ppt/comments/modernComment_46B_F73A961B.xml><?xml version="1.0" encoding="utf-8"?>
<p188:cmLst xmlns:a="http://schemas.openxmlformats.org/drawingml/2006/main" xmlns:r="http://schemas.openxmlformats.org/officeDocument/2006/relationships" xmlns:p188="http://schemas.microsoft.com/office/powerpoint/2018/8/main">
  <p188:cm id="{D4F22691-776E-4C97-A3A0-C697E2337BA9}" authorId="{1982B9A0-13BF-FB14-45EF-5537B36E4F9A}" created="2024-08-01T20:10:51.440">
    <pc:sldMkLst xmlns:pc="http://schemas.microsoft.com/office/powerpoint/2013/main/command">
      <pc:docMk/>
      <pc:sldMk cId="4147811867" sldId="1131"/>
    </pc:sldMkLst>
    <p188:txBody>
      <a:bodyPr/>
      <a:lstStyle/>
      <a:p>
        <a:r>
          <a:rPr lang="en-US"/>
          <a:t>chuck format</a:t>
        </a:r>
      </a:p>
    </p188:txBody>
  </p188:cm>
</p188:cmLst>
</file>

<file path=ppt/comments/modernComment_46C_7A90CD0A.xml><?xml version="1.0" encoding="utf-8"?>
<p188:cmLst xmlns:a="http://schemas.openxmlformats.org/drawingml/2006/main" xmlns:r="http://schemas.openxmlformats.org/officeDocument/2006/relationships" xmlns:p188="http://schemas.microsoft.com/office/powerpoint/2018/8/main">
  <p188:cm id="{BCEB2CB2-8823-4FD2-A0EC-6EACFBBF25E4}" authorId="{1982B9A0-13BF-FB14-45EF-5537B36E4F9A}" created="2024-08-01T20:04:27.863">
    <pc:sldMkLst xmlns:pc="http://schemas.microsoft.com/office/powerpoint/2013/main/command">
      <pc:docMk/>
      <pc:sldMk cId="2056310026" sldId="1132"/>
    </pc:sldMkLst>
    <p188:txBody>
      <a:bodyPr/>
      <a:lstStyle/>
      <a:p>
        <a:r>
          <a:rPr lang="en-US"/>
          <a:t>"How are you dealing with the Phoenix heat?"</a:t>
        </a:r>
      </a:p>
    </p188:txBody>
  </p188:cm>
</p188:cmLst>
</file>

<file path=ppt/comments/modernComment_47F_C4688E61.xml><?xml version="1.0" encoding="utf-8"?>
<p188:cmLst xmlns:a="http://schemas.openxmlformats.org/drawingml/2006/main" xmlns:r="http://schemas.openxmlformats.org/officeDocument/2006/relationships" xmlns:p188="http://schemas.microsoft.com/office/powerpoint/2018/8/main">
  <p188:cm id="{291E3D46-B6E2-4C15-B62E-3E9EA0BB23B9}" authorId="{1982B9A0-13BF-FB14-45EF-5537B36E4F9A}" created="2024-08-01T20:37:07.831">
    <pc:sldMkLst xmlns:pc="http://schemas.microsoft.com/office/powerpoint/2013/main/command">
      <pc:docMk/>
      <pc:sldMk cId="3295186529" sldId="1151"/>
    </pc:sldMkLst>
    <p188:txBody>
      <a:bodyPr/>
      <a:lstStyle/>
      <a:p>
        <a:r>
          <a:rPr lang="en-US"/>
          <a:t>"How have you been responding in your local setting?"</a:t>
        </a:r>
      </a:p>
    </p188:txBody>
  </p188:cm>
</p188:cmLst>
</file>

<file path=ppt/comments/modernComment_E1A_AA281458.xml><?xml version="1.0" encoding="utf-8"?>
<p188:cmLst xmlns:a="http://schemas.openxmlformats.org/drawingml/2006/main" xmlns:r="http://schemas.openxmlformats.org/officeDocument/2006/relationships" xmlns:p188="http://schemas.microsoft.com/office/powerpoint/2018/8/main">
  <p188:cm id="{2FAF2E76-0F5D-4B0D-BCC9-BF5F99B68098}" authorId="{1982B9A0-13BF-FB14-45EF-5537B36E4F9A}" created="2024-08-01T17:47:34.178">
    <pc:sldMkLst xmlns:pc="http://schemas.microsoft.com/office/powerpoint/2013/main/command">
      <pc:docMk/>
      <pc:sldMk cId="2854753368" sldId="3610"/>
    </pc:sldMkLst>
    <p188:txBody>
      <a:bodyPr/>
      <a:lstStyle/>
      <a:p>
        <a:r>
          <a:rPr lang="en-US"/>
          <a:t>Update slide with stats and info in the notes
+ any additional stats you want to add</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F82BC-4AF6-48E3-99DF-C3C86A184A5D}" type="doc">
      <dgm:prSet loTypeId="urn:microsoft.com/office/officeart/2005/8/layout/process3" loCatId="process" qsTypeId="urn:microsoft.com/office/officeart/2005/8/quickstyle/simple1" qsCatId="simple" csTypeId="urn:microsoft.com/office/officeart/2005/8/colors/accent1_2" csCatId="accent1" phldr="1"/>
      <dgm:spPr/>
    </dgm:pt>
    <dgm:pt modelId="{924FBFD7-00ED-4217-BC5B-3B82FCAB0D9B}">
      <dgm:prSet phldrT="[Text]"/>
      <dgm:spPr/>
      <dgm:t>
        <a:bodyPr/>
        <a:lstStyle/>
        <a:p>
          <a:pPr marL="339725" indent="-339725">
            <a:buFont typeface="Wingdings" panose="05000000000000000000" pitchFamily="2" charset="2"/>
            <a:buChar char="ü"/>
            <a:tabLst>
              <a:tab pos="339725" algn="l"/>
            </a:tabLst>
          </a:pPr>
          <a:r>
            <a:rPr lang="en-US" dirty="0"/>
            <a:t>Tailored Technical Assistance</a:t>
          </a:r>
        </a:p>
      </dgm:t>
    </dgm:pt>
    <dgm:pt modelId="{4E0D8C3F-829F-434D-B87A-42D0CEF7F754}" type="parTrans" cxnId="{CE0D98F9-8C53-4467-9FD1-11807E1640D2}">
      <dgm:prSet/>
      <dgm:spPr/>
      <dgm:t>
        <a:bodyPr/>
        <a:lstStyle/>
        <a:p>
          <a:endParaRPr lang="en-US"/>
        </a:p>
      </dgm:t>
    </dgm:pt>
    <dgm:pt modelId="{B01A4DD7-2ECB-4349-9A6A-4B9774E4A7C1}" type="sibTrans" cxnId="{CE0D98F9-8C53-4467-9FD1-11807E1640D2}">
      <dgm:prSet/>
      <dgm:spPr/>
      <dgm:t>
        <a:bodyPr/>
        <a:lstStyle/>
        <a:p>
          <a:endParaRPr lang="en-US"/>
        </a:p>
      </dgm:t>
    </dgm:pt>
    <dgm:pt modelId="{A1FE18BE-5A9F-4AEB-B212-48C5E6E7C97B}">
      <dgm:prSet phldrT="[Text]"/>
      <dgm:spPr/>
      <dgm:t>
        <a:bodyPr/>
        <a:lstStyle/>
        <a:p>
          <a:r>
            <a:rPr lang="en-US" dirty="0"/>
            <a:t>Agency Outcomes</a:t>
          </a:r>
        </a:p>
      </dgm:t>
    </dgm:pt>
    <dgm:pt modelId="{2B8D46C6-3A5B-4238-ADC7-428754CABD62}" type="parTrans" cxnId="{CF48EB0D-1B6D-4644-972D-1842A2415CE3}">
      <dgm:prSet/>
      <dgm:spPr/>
      <dgm:t>
        <a:bodyPr/>
        <a:lstStyle/>
        <a:p>
          <a:endParaRPr lang="en-US"/>
        </a:p>
      </dgm:t>
    </dgm:pt>
    <dgm:pt modelId="{0847CD83-92F5-4EDA-AC71-7D88B4E76AF3}" type="sibTrans" cxnId="{CF48EB0D-1B6D-4644-972D-1842A2415CE3}">
      <dgm:prSet/>
      <dgm:spPr/>
      <dgm:t>
        <a:bodyPr/>
        <a:lstStyle/>
        <a:p>
          <a:endParaRPr lang="en-US"/>
        </a:p>
      </dgm:t>
    </dgm:pt>
    <dgm:pt modelId="{30E3487C-9700-4FEB-A9AB-5C6A517A45DA}">
      <dgm:prSet phldrT="[Text]"/>
      <dgm:spPr/>
      <dgm:t>
        <a:bodyPr/>
        <a:lstStyle/>
        <a:p>
          <a:pPr marL="339725" indent="-339725">
            <a:buFont typeface="Wingdings" panose="05000000000000000000" pitchFamily="2" charset="2"/>
            <a:buChar char="ü"/>
            <a:tabLst>
              <a:tab pos="339725" algn="l"/>
            </a:tabLst>
          </a:pPr>
          <a:r>
            <a:rPr lang="en-US" dirty="0"/>
            <a:t>Culturally Responsive Engagement</a:t>
          </a:r>
        </a:p>
      </dgm:t>
    </dgm:pt>
    <dgm:pt modelId="{346E845D-E29E-465B-89C0-76BA131EC1B5}" type="parTrans" cxnId="{A6C404C8-0BA2-4262-A38D-71AFD1E455AF}">
      <dgm:prSet/>
      <dgm:spPr/>
      <dgm:t>
        <a:bodyPr/>
        <a:lstStyle/>
        <a:p>
          <a:endParaRPr lang="en-US"/>
        </a:p>
      </dgm:t>
    </dgm:pt>
    <dgm:pt modelId="{264D93AF-4EB1-40A1-BDEB-6C962CF51851}" type="sibTrans" cxnId="{A6C404C8-0BA2-4262-A38D-71AFD1E455AF}">
      <dgm:prSet/>
      <dgm:spPr/>
      <dgm:t>
        <a:bodyPr/>
        <a:lstStyle/>
        <a:p>
          <a:endParaRPr lang="en-US"/>
        </a:p>
      </dgm:t>
    </dgm:pt>
    <dgm:pt modelId="{3C9320CB-949A-472F-828A-AF1F39249317}">
      <dgm:prSet phldrT="[Text]"/>
      <dgm:spPr/>
      <dgm:t>
        <a:bodyPr/>
        <a:lstStyle/>
        <a:p>
          <a:r>
            <a:rPr lang="en-US"/>
            <a:t>Evaluation Capacity Building</a:t>
          </a:r>
        </a:p>
      </dgm:t>
    </dgm:pt>
    <dgm:pt modelId="{4861F4EE-02A6-4A32-96A1-4D29D68F656A}" type="parTrans" cxnId="{6082068A-58A9-4953-A412-0DACCEF19559}">
      <dgm:prSet/>
      <dgm:spPr/>
      <dgm:t>
        <a:bodyPr/>
        <a:lstStyle/>
        <a:p>
          <a:endParaRPr lang="en-US"/>
        </a:p>
      </dgm:t>
    </dgm:pt>
    <dgm:pt modelId="{E8EA6671-E0E8-459B-8C14-66D7D297D9CD}" type="sibTrans" cxnId="{6082068A-58A9-4953-A412-0DACCEF19559}">
      <dgm:prSet/>
      <dgm:spPr/>
      <dgm:t>
        <a:bodyPr/>
        <a:lstStyle/>
        <a:p>
          <a:endParaRPr lang="en-US"/>
        </a:p>
      </dgm:t>
    </dgm:pt>
    <dgm:pt modelId="{6BCFEFD3-86CE-4C82-86D5-18EEB62C5EF5}">
      <dgm:prSet phldrT="[Text]"/>
      <dgm:spPr/>
      <dgm:t>
        <a:bodyPr/>
        <a:lstStyle/>
        <a:p>
          <a:pPr marL="234950" indent="-234950">
            <a:buFont typeface="Wingdings" panose="05000000000000000000" pitchFamily="2" charset="2"/>
            <a:buChar char="§"/>
          </a:pPr>
          <a:r>
            <a:rPr lang="en-US" dirty="0">
              <a:effectLst/>
              <a:latin typeface="Aptos" panose="020B0004020202020204" pitchFamily="34" charset="0"/>
              <a:ea typeface="Times New Roman" panose="02020603050405020304" pitchFamily="18" charset="0"/>
              <a:cs typeface="Segoe UI" panose="020B0502040204020203" pitchFamily="34" charset="0"/>
            </a:rPr>
            <a:t>Understanding program monitoring and outcome measurement, success stories, and strategies for quality improvements</a:t>
          </a:r>
          <a:endParaRPr lang="en-US" dirty="0"/>
        </a:p>
      </dgm:t>
    </dgm:pt>
    <dgm:pt modelId="{EFA58FB2-B421-4DD0-82F4-2D0A3F92C8F5}" type="parTrans" cxnId="{12F6EC7C-350D-48B4-AD9A-41E0431BDE9B}">
      <dgm:prSet/>
      <dgm:spPr/>
      <dgm:t>
        <a:bodyPr/>
        <a:lstStyle/>
        <a:p>
          <a:endParaRPr lang="en-US"/>
        </a:p>
      </dgm:t>
    </dgm:pt>
    <dgm:pt modelId="{80387B28-1F38-4B1A-92A7-7DEE0DCB9B84}" type="sibTrans" cxnId="{12F6EC7C-350D-48B4-AD9A-41E0431BDE9B}">
      <dgm:prSet/>
      <dgm:spPr/>
      <dgm:t>
        <a:bodyPr/>
        <a:lstStyle/>
        <a:p>
          <a:endParaRPr lang="en-US"/>
        </a:p>
      </dgm:t>
    </dgm:pt>
    <dgm:pt modelId="{3875A68E-0706-4BF5-9E56-D54C6BC4BAD6}">
      <dgm:prSet phldrT="[Text]"/>
      <dgm:spPr/>
      <dgm:t>
        <a:bodyPr/>
        <a:lstStyle/>
        <a:p>
          <a:pPr marL="234950" indent="-234950">
            <a:buFont typeface="Wingdings" panose="05000000000000000000" pitchFamily="2" charset="2"/>
            <a:buChar char="§"/>
          </a:pPr>
          <a:r>
            <a:rPr lang="en-US" dirty="0">
              <a:effectLst/>
              <a:latin typeface="Aptos" panose="020B0004020202020204" pitchFamily="34" charset="0"/>
              <a:ea typeface="Times New Roman" panose="02020603050405020304" pitchFamily="18" charset="0"/>
              <a:cs typeface="Segoe UI" panose="020B0502040204020203" pitchFamily="34" charset="0"/>
            </a:rPr>
            <a:t>Local learning around emergent innovative strategies and outcomes</a:t>
          </a:r>
          <a:endParaRPr lang="en-US" dirty="0"/>
        </a:p>
      </dgm:t>
    </dgm:pt>
    <dgm:pt modelId="{4D3D55A5-B6E6-4C79-9A3E-5EC0CA5BE171}" type="parTrans" cxnId="{2476E2EE-76BD-44A4-85F5-E1DDC68F4292}">
      <dgm:prSet/>
      <dgm:spPr/>
      <dgm:t>
        <a:bodyPr/>
        <a:lstStyle/>
        <a:p>
          <a:endParaRPr lang="en-US"/>
        </a:p>
      </dgm:t>
    </dgm:pt>
    <dgm:pt modelId="{466DF78F-3826-45E5-80FF-B3EE6FA68E9E}" type="sibTrans" cxnId="{2476E2EE-76BD-44A4-85F5-E1DDC68F4292}">
      <dgm:prSet/>
      <dgm:spPr/>
      <dgm:t>
        <a:bodyPr/>
        <a:lstStyle/>
        <a:p>
          <a:endParaRPr lang="en-US"/>
        </a:p>
      </dgm:t>
    </dgm:pt>
    <dgm:pt modelId="{ABD45DBB-9FCA-4AE2-A41D-1CCCC242C585}" type="pres">
      <dgm:prSet presAssocID="{3F9F82BC-4AF6-48E3-99DF-C3C86A184A5D}" presName="linearFlow" presStyleCnt="0">
        <dgm:presLayoutVars>
          <dgm:dir/>
          <dgm:animLvl val="lvl"/>
          <dgm:resizeHandles val="exact"/>
        </dgm:presLayoutVars>
      </dgm:prSet>
      <dgm:spPr/>
    </dgm:pt>
    <dgm:pt modelId="{68119BC5-A271-42D8-81CB-1D3A98C37E77}" type="pres">
      <dgm:prSet presAssocID="{3C9320CB-949A-472F-828A-AF1F39249317}" presName="composite" presStyleCnt="0"/>
      <dgm:spPr/>
    </dgm:pt>
    <dgm:pt modelId="{98DAC654-124A-4990-AF5E-081C68EC3FEC}" type="pres">
      <dgm:prSet presAssocID="{3C9320CB-949A-472F-828A-AF1F39249317}" presName="parTx" presStyleLbl="node1" presStyleIdx="0" presStyleCnt="2">
        <dgm:presLayoutVars>
          <dgm:chMax val="0"/>
          <dgm:chPref val="0"/>
          <dgm:bulletEnabled val="1"/>
        </dgm:presLayoutVars>
      </dgm:prSet>
      <dgm:spPr/>
    </dgm:pt>
    <dgm:pt modelId="{110C94E5-98E4-415A-BC13-BF293366D8AA}" type="pres">
      <dgm:prSet presAssocID="{3C9320CB-949A-472F-828A-AF1F39249317}" presName="parSh" presStyleLbl="node1" presStyleIdx="0" presStyleCnt="2"/>
      <dgm:spPr/>
    </dgm:pt>
    <dgm:pt modelId="{6BC81489-8D24-4A6D-B862-F65432AFD7FE}" type="pres">
      <dgm:prSet presAssocID="{3C9320CB-949A-472F-828A-AF1F39249317}" presName="desTx" presStyleLbl="fgAcc1" presStyleIdx="0" presStyleCnt="2">
        <dgm:presLayoutVars>
          <dgm:bulletEnabled val="1"/>
        </dgm:presLayoutVars>
      </dgm:prSet>
      <dgm:spPr/>
    </dgm:pt>
    <dgm:pt modelId="{3F7157C3-05B9-4F94-B43D-611947A5B678}" type="pres">
      <dgm:prSet presAssocID="{E8EA6671-E0E8-459B-8C14-66D7D297D9CD}" presName="sibTrans" presStyleLbl="sibTrans2D1" presStyleIdx="0" presStyleCnt="1" custScaleX="169953" custScaleY="173588" custLinFactY="77075" custLinFactNeighborX="60414" custLinFactNeighborY="100000"/>
      <dgm:spPr/>
    </dgm:pt>
    <dgm:pt modelId="{6A4C824A-B2C4-4A33-801D-C3C1EF1D7562}" type="pres">
      <dgm:prSet presAssocID="{E8EA6671-E0E8-459B-8C14-66D7D297D9CD}" presName="connTx" presStyleLbl="sibTrans2D1" presStyleIdx="0" presStyleCnt="1"/>
      <dgm:spPr/>
    </dgm:pt>
    <dgm:pt modelId="{BD2B8452-BB4F-4604-8DD8-42E9E357F701}" type="pres">
      <dgm:prSet presAssocID="{A1FE18BE-5A9F-4AEB-B212-48C5E6E7C97B}" presName="composite" presStyleCnt="0"/>
      <dgm:spPr/>
    </dgm:pt>
    <dgm:pt modelId="{B73E53FC-ECDF-40DB-AB86-1FE7131CC60C}" type="pres">
      <dgm:prSet presAssocID="{A1FE18BE-5A9F-4AEB-B212-48C5E6E7C97B}" presName="parTx" presStyleLbl="node1" presStyleIdx="0" presStyleCnt="2">
        <dgm:presLayoutVars>
          <dgm:chMax val="0"/>
          <dgm:chPref val="0"/>
          <dgm:bulletEnabled val="1"/>
        </dgm:presLayoutVars>
      </dgm:prSet>
      <dgm:spPr/>
    </dgm:pt>
    <dgm:pt modelId="{A4D8147C-C761-4E23-8FCE-9ABEF6E9C746}" type="pres">
      <dgm:prSet presAssocID="{A1FE18BE-5A9F-4AEB-B212-48C5E6E7C97B}" presName="parSh" presStyleLbl="node1" presStyleIdx="1" presStyleCnt="2"/>
      <dgm:spPr/>
    </dgm:pt>
    <dgm:pt modelId="{965AA0AA-4ED7-47E8-ABB9-78FE4760776E}" type="pres">
      <dgm:prSet presAssocID="{A1FE18BE-5A9F-4AEB-B212-48C5E6E7C97B}" presName="desTx" presStyleLbl="fgAcc1" presStyleIdx="1" presStyleCnt="2">
        <dgm:presLayoutVars>
          <dgm:bulletEnabled val="1"/>
        </dgm:presLayoutVars>
      </dgm:prSet>
      <dgm:spPr/>
    </dgm:pt>
  </dgm:ptLst>
  <dgm:cxnLst>
    <dgm:cxn modelId="{CF48EB0D-1B6D-4644-972D-1842A2415CE3}" srcId="{3F9F82BC-4AF6-48E3-99DF-C3C86A184A5D}" destId="{A1FE18BE-5A9F-4AEB-B212-48C5E6E7C97B}" srcOrd="1" destOrd="0" parTransId="{2B8D46C6-3A5B-4238-ADC7-428754CABD62}" sibTransId="{0847CD83-92F5-4EDA-AC71-7D88B4E76AF3}"/>
    <dgm:cxn modelId="{CBB29F0F-5CEF-4346-A06B-C09AEEF075DE}" type="presOf" srcId="{3C9320CB-949A-472F-828A-AF1F39249317}" destId="{98DAC654-124A-4990-AF5E-081C68EC3FEC}" srcOrd="0" destOrd="0" presId="urn:microsoft.com/office/officeart/2005/8/layout/process3"/>
    <dgm:cxn modelId="{A2F85631-C43B-4825-8826-F7EF053BCEC2}" type="presOf" srcId="{A1FE18BE-5A9F-4AEB-B212-48C5E6E7C97B}" destId="{A4D8147C-C761-4E23-8FCE-9ABEF6E9C746}" srcOrd="1" destOrd="0" presId="urn:microsoft.com/office/officeart/2005/8/layout/process3"/>
    <dgm:cxn modelId="{1F098342-ABF5-461F-8315-50F7E24D26AB}" type="presOf" srcId="{3875A68E-0706-4BF5-9E56-D54C6BC4BAD6}" destId="{965AA0AA-4ED7-47E8-ABB9-78FE4760776E}" srcOrd="0" destOrd="1" presId="urn:microsoft.com/office/officeart/2005/8/layout/process3"/>
    <dgm:cxn modelId="{7CE3C866-18C3-4680-B3B0-1E62BEAF0B0F}" type="presOf" srcId="{E8EA6671-E0E8-459B-8C14-66D7D297D9CD}" destId="{6A4C824A-B2C4-4A33-801D-C3C1EF1D7562}" srcOrd="1" destOrd="0" presId="urn:microsoft.com/office/officeart/2005/8/layout/process3"/>
    <dgm:cxn modelId="{79292171-55E3-494E-8F5F-55FE12CE6E79}" type="presOf" srcId="{6BCFEFD3-86CE-4C82-86D5-18EEB62C5EF5}" destId="{965AA0AA-4ED7-47E8-ABB9-78FE4760776E}" srcOrd="0" destOrd="0" presId="urn:microsoft.com/office/officeart/2005/8/layout/process3"/>
    <dgm:cxn modelId="{12F6EC7C-350D-48B4-AD9A-41E0431BDE9B}" srcId="{A1FE18BE-5A9F-4AEB-B212-48C5E6E7C97B}" destId="{6BCFEFD3-86CE-4C82-86D5-18EEB62C5EF5}" srcOrd="0" destOrd="0" parTransId="{EFA58FB2-B421-4DD0-82F4-2D0A3F92C8F5}" sibTransId="{80387B28-1F38-4B1A-92A7-7DEE0DCB9B84}"/>
    <dgm:cxn modelId="{0CE85581-05F5-41FA-B90F-88F5BBFFCE65}" type="presOf" srcId="{E8EA6671-E0E8-459B-8C14-66D7D297D9CD}" destId="{3F7157C3-05B9-4F94-B43D-611947A5B678}" srcOrd="0" destOrd="0" presId="urn:microsoft.com/office/officeart/2005/8/layout/process3"/>
    <dgm:cxn modelId="{61C69681-9FE7-4974-BE5B-5DB5A299D530}" type="presOf" srcId="{3F9F82BC-4AF6-48E3-99DF-C3C86A184A5D}" destId="{ABD45DBB-9FCA-4AE2-A41D-1CCCC242C585}" srcOrd="0" destOrd="0" presId="urn:microsoft.com/office/officeart/2005/8/layout/process3"/>
    <dgm:cxn modelId="{6082068A-58A9-4953-A412-0DACCEF19559}" srcId="{3F9F82BC-4AF6-48E3-99DF-C3C86A184A5D}" destId="{3C9320CB-949A-472F-828A-AF1F39249317}" srcOrd="0" destOrd="0" parTransId="{4861F4EE-02A6-4A32-96A1-4D29D68F656A}" sibTransId="{E8EA6671-E0E8-459B-8C14-66D7D297D9CD}"/>
    <dgm:cxn modelId="{011F1094-14CA-4CB0-94AD-2DDE2F67A015}" type="presOf" srcId="{3C9320CB-949A-472F-828A-AF1F39249317}" destId="{110C94E5-98E4-415A-BC13-BF293366D8AA}" srcOrd="1" destOrd="0" presId="urn:microsoft.com/office/officeart/2005/8/layout/process3"/>
    <dgm:cxn modelId="{28A25DA5-313D-409B-ADDA-064AC9162717}" type="presOf" srcId="{30E3487C-9700-4FEB-A9AB-5C6A517A45DA}" destId="{6BC81489-8D24-4A6D-B862-F65432AFD7FE}" srcOrd="0" destOrd="1" presId="urn:microsoft.com/office/officeart/2005/8/layout/process3"/>
    <dgm:cxn modelId="{634938BB-D14B-4AC7-89CB-82062B89301D}" type="presOf" srcId="{924FBFD7-00ED-4217-BC5B-3B82FCAB0D9B}" destId="{6BC81489-8D24-4A6D-B862-F65432AFD7FE}" srcOrd="0" destOrd="0" presId="urn:microsoft.com/office/officeart/2005/8/layout/process3"/>
    <dgm:cxn modelId="{A6C404C8-0BA2-4262-A38D-71AFD1E455AF}" srcId="{3C9320CB-949A-472F-828A-AF1F39249317}" destId="{30E3487C-9700-4FEB-A9AB-5C6A517A45DA}" srcOrd="1" destOrd="0" parTransId="{346E845D-E29E-465B-89C0-76BA131EC1B5}" sibTransId="{264D93AF-4EB1-40A1-BDEB-6C962CF51851}"/>
    <dgm:cxn modelId="{F32664E0-F74A-4EE7-9606-2FD5626E1090}" type="presOf" srcId="{A1FE18BE-5A9F-4AEB-B212-48C5E6E7C97B}" destId="{B73E53FC-ECDF-40DB-AB86-1FE7131CC60C}" srcOrd="0" destOrd="0" presId="urn:microsoft.com/office/officeart/2005/8/layout/process3"/>
    <dgm:cxn modelId="{2476E2EE-76BD-44A4-85F5-E1DDC68F4292}" srcId="{A1FE18BE-5A9F-4AEB-B212-48C5E6E7C97B}" destId="{3875A68E-0706-4BF5-9E56-D54C6BC4BAD6}" srcOrd="1" destOrd="0" parTransId="{4D3D55A5-B6E6-4C79-9A3E-5EC0CA5BE171}" sibTransId="{466DF78F-3826-45E5-80FF-B3EE6FA68E9E}"/>
    <dgm:cxn modelId="{CE0D98F9-8C53-4467-9FD1-11807E1640D2}" srcId="{3C9320CB-949A-472F-828A-AF1F39249317}" destId="{924FBFD7-00ED-4217-BC5B-3B82FCAB0D9B}" srcOrd="0" destOrd="0" parTransId="{4E0D8C3F-829F-434D-B87A-42D0CEF7F754}" sibTransId="{B01A4DD7-2ECB-4349-9A6A-4B9774E4A7C1}"/>
    <dgm:cxn modelId="{9C89FC1F-559D-42BE-A0D6-DB8324A1E72F}" type="presParOf" srcId="{ABD45DBB-9FCA-4AE2-A41D-1CCCC242C585}" destId="{68119BC5-A271-42D8-81CB-1D3A98C37E77}" srcOrd="0" destOrd="0" presId="urn:microsoft.com/office/officeart/2005/8/layout/process3"/>
    <dgm:cxn modelId="{84C80745-7A7F-4EDF-B7BC-E47B35871265}" type="presParOf" srcId="{68119BC5-A271-42D8-81CB-1D3A98C37E77}" destId="{98DAC654-124A-4990-AF5E-081C68EC3FEC}" srcOrd="0" destOrd="0" presId="urn:microsoft.com/office/officeart/2005/8/layout/process3"/>
    <dgm:cxn modelId="{80311F29-CD1D-478B-AA22-AE7E8DB36FE8}" type="presParOf" srcId="{68119BC5-A271-42D8-81CB-1D3A98C37E77}" destId="{110C94E5-98E4-415A-BC13-BF293366D8AA}" srcOrd="1" destOrd="0" presId="urn:microsoft.com/office/officeart/2005/8/layout/process3"/>
    <dgm:cxn modelId="{513EC775-0507-47A0-9E09-9868EEE21D66}" type="presParOf" srcId="{68119BC5-A271-42D8-81CB-1D3A98C37E77}" destId="{6BC81489-8D24-4A6D-B862-F65432AFD7FE}" srcOrd="2" destOrd="0" presId="urn:microsoft.com/office/officeart/2005/8/layout/process3"/>
    <dgm:cxn modelId="{2019826A-DBF8-4D96-A093-63DCB6ABEA52}" type="presParOf" srcId="{ABD45DBB-9FCA-4AE2-A41D-1CCCC242C585}" destId="{3F7157C3-05B9-4F94-B43D-611947A5B678}" srcOrd="1" destOrd="0" presId="urn:microsoft.com/office/officeart/2005/8/layout/process3"/>
    <dgm:cxn modelId="{AC91B919-73B2-452F-8116-8D7903B91F05}" type="presParOf" srcId="{3F7157C3-05B9-4F94-B43D-611947A5B678}" destId="{6A4C824A-B2C4-4A33-801D-C3C1EF1D7562}" srcOrd="0" destOrd="0" presId="urn:microsoft.com/office/officeart/2005/8/layout/process3"/>
    <dgm:cxn modelId="{A5439534-3715-4CB3-A828-BF5484910134}" type="presParOf" srcId="{ABD45DBB-9FCA-4AE2-A41D-1CCCC242C585}" destId="{BD2B8452-BB4F-4604-8DD8-42E9E357F701}" srcOrd="2" destOrd="0" presId="urn:microsoft.com/office/officeart/2005/8/layout/process3"/>
    <dgm:cxn modelId="{3476B0F1-DF26-456D-BDBB-58C64D87BD73}" type="presParOf" srcId="{BD2B8452-BB4F-4604-8DD8-42E9E357F701}" destId="{B73E53FC-ECDF-40DB-AB86-1FE7131CC60C}" srcOrd="0" destOrd="0" presId="urn:microsoft.com/office/officeart/2005/8/layout/process3"/>
    <dgm:cxn modelId="{98DF53CB-150F-45D6-BBB8-8B3F58AF6C04}" type="presParOf" srcId="{BD2B8452-BB4F-4604-8DD8-42E9E357F701}" destId="{A4D8147C-C761-4E23-8FCE-9ABEF6E9C746}" srcOrd="1" destOrd="0" presId="urn:microsoft.com/office/officeart/2005/8/layout/process3"/>
    <dgm:cxn modelId="{2DA12F35-2990-46A1-99FE-786A6EAC77DD}" type="presParOf" srcId="{BD2B8452-BB4F-4604-8DD8-42E9E357F701}" destId="{965AA0AA-4ED7-47E8-ABB9-78FE4760776E}" srcOrd="2" destOrd="0" presId="urn:microsoft.com/office/officeart/2005/8/layout/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F91A5B-1331-4D8E-A4D2-E7A79CD566B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3571E03-8582-4AE7-B01C-245484E28D2F}">
      <dgm:prSet custT="1"/>
      <dgm:spPr/>
      <dgm:t>
        <a:bodyPr/>
        <a:lstStyle/>
        <a:p>
          <a:pPr>
            <a:lnSpc>
              <a:spcPct val="100000"/>
            </a:lnSpc>
          </a:pPr>
          <a:r>
            <a:rPr lang="en-US" sz="1800" b="1" baseline="0" dirty="0">
              <a:solidFill>
                <a:schemeClr val="accent3"/>
              </a:solidFill>
              <a:latin typeface="IBM Plex Sans" panose="020B0503050203000203" pitchFamily="34" charset="0"/>
              <a:cs typeface="Arial" panose="020B0604020202020204" pitchFamily="34" charset="0"/>
            </a:rPr>
            <a:t>Reflect on CDPH OD2A</a:t>
          </a:r>
          <a:r>
            <a:rPr lang="en-US" sz="1800" baseline="0" dirty="0">
              <a:solidFill>
                <a:schemeClr val="accent3"/>
              </a:solidFill>
              <a:latin typeface="IBM Plex Sans" panose="020B0503050203000203" pitchFamily="34" charset="0"/>
              <a:cs typeface="Arial" panose="020B0604020202020204" pitchFamily="34" charset="0"/>
            </a:rPr>
            <a:t> </a:t>
          </a:r>
        </a:p>
        <a:p>
          <a:pPr>
            <a:lnSpc>
              <a:spcPct val="100000"/>
            </a:lnSpc>
          </a:pPr>
          <a:r>
            <a:rPr lang="en-US" sz="1800" baseline="0" dirty="0">
              <a:latin typeface="IBM Plex Sans" panose="020B0503050203000203" pitchFamily="34" charset="0"/>
              <a:cs typeface="Arial" panose="020B0604020202020204" pitchFamily="34" charset="0"/>
            </a:rPr>
            <a:t>Learn about progress, innovations, and lessons learned</a:t>
          </a:r>
          <a:endParaRPr lang="en-US" sz="1800" dirty="0">
            <a:latin typeface="IBM Plex Sans" panose="020B0503050203000203" pitchFamily="34" charset="0"/>
            <a:cs typeface="Arial" panose="020B0604020202020204" pitchFamily="34" charset="0"/>
          </a:endParaRPr>
        </a:p>
      </dgm:t>
    </dgm:pt>
    <dgm:pt modelId="{0486885A-C39F-4190-A7B0-4615DEC6664E}" type="parTrans" cxnId="{130EC459-FDB8-42CB-BE3B-68AF191930D8}">
      <dgm:prSet/>
      <dgm:spPr/>
      <dgm:t>
        <a:bodyPr/>
        <a:lstStyle/>
        <a:p>
          <a:endParaRPr lang="en-US" sz="2800">
            <a:latin typeface="IBM Plex Sans" panose="020B0503050203000203" pitchFamily="34" charset="0"/>
            <a:cs typeface="Arial" panose="020B0604020202020204" pitchFamily="34" charset="0"/>
          </a:endParaRPr>
        </a:p>
      </dgm:t>
    </dgm:pt>
    <dgm:pt modelId="{91A70176-17AF-4C82-B44C-EDDD22C24F56}" type="sibTrans" cxnId="{130EC459-FDB8-42CB-BE3B-68AF191930D8}">
      <dgm:prSet/>
      <dgm:spPr/>
      <dgm:t>
        <a:bodyPr/>
        <a:lstStyle/>
        <a:p>
          <a:endParaRPr lang="en-US" sz="2800">
            <a:latin typeface="IBM Plex Sans" panose="020B0503050203000203" pitchFamily="34" charset="0"/>
            <a:cs typeface="Arial" panose="020B0604020202020204" pitchFamily="34" charset="0"/>
          </a:endParaRPr>
        </a:p>
      </dgm:t>
    </dgm:pt>
    <dgm:pt modelId="{57675C97-2DA5-4A9D-A1E4-D89DC20D9106}">
      <dgm:prSet custT="1"/>
      <dgm:spPr/>
      <dgm:t>
        <a:bodyPr/>
        <a:lstStyle/>
        <a:p>
          <a:pPr>
            <a:lnSpc>
              <a:spcPct val="100000"/>
            </a:lnSpc>
          </a:pPr>
          <a:r>
            <a:rPr lang="en-US" sz="1800" b="1" baseline="0" dirty="0">
              <a:solidFill>
                <a:srgbClr val="08BE74"/>
              </a:solidFill>
              <a:latin typeface="IBM Plex Sans" panose="020B0503050203000203" pitchFamily="34" charset="0"/>
              <a:cs typeface="Arial" panose="020B0604020202020204" pitchFamily="34" charset="0"/>
            </a:rPr>
            <a:t>Celebrate Delegate Work</a:t>
          </a:r>
          <a:r>
            <a:rPr lang="en-US" sz="1800" baseline="0" dirty="0">
              <a:solidFill>
                <a:srgbClr val="08BE74"/>
              </a:solidFill>
              <a:latin typeface="IBM Plex Sans" panose="020B0503050203000203" pitchFamily="34" charset="0"/>
              <a:cs typeface="Arial" panose="020B0604020202020204" pitchFamily="34" charset="0"/>
            </a:rPr>
            <a:t> </a:t>
          </a:r>
        </a:p>
        <a:p>
          <a:pPr>
            <a:lnSpc>
              <a:spcPct val="100000"/>
            </a:lnSpc>
          </a:pPr>
          <a:r>
            <a:rPr lang="en-US" sz="1800" baseline="0" dirty="0">
              <a:latin typeface="IBM Plex Sans" panose="020B0503050203000203" pitchFamily="34" charset="0"/>
              <a:cs typeface="Arial" panose="020B0604020202020204" pitchFamily="34" charset="0"/>
            </a:rPr>
            <a:t>Hear agency innovations and successes</a:t>
          </a:r>
          <a:endParaRPr lang="en-US" sz="1800" dirty="0">
            <a:latin typeface="IBM Plex Sans" panose="020B0503050203000203" pitchFamily="34" charset="0"/>
            <a:cs typeface="Arial" panose="020B0604020202020204" pitchFamily="34" charset="0"/>
          </a:endParaRPr>
        </a:p>
      </dgm:t>
    </dgm:pt>
    <dgm:pt modelId="{43FD5910-3334-42EE-8AF0-6C90E955DFD8}" type="parTrans" cxnId="{8D204C59-E5FF-456A-B32D-612B9E5C47BA}">
      <dgm:prSet/>
      <dgm:spPr/>
      <dgm:t>
        <a:bodyPr/>
        <a:lstStyle/>
        <a:p>
          <a:endParaRPr lang="en-US" sz="2800">
            <a:latin typeface="IBM Plex Sans" panose="020B0503050203000203" pitchFamily="34" charset="0"/>
            <a:cs typeface="Arial" panose="020B0604020202020204" pitchFamily="34" charset="0"/>
          </a:endParaRPr>
        </a:p>
      </dgm:t>
    </dgm:pt>
    <dgm:pt modelId="{ED9F7453-74D2-4069-9B9B-F340E55B9EEE}" type="sibTrans" cxnId="{8D204C59-E5FF-456A-B32D-612B9E5C47BA}">
      <dgm:prSet/>
      <dgm:spPr/>
      <dgm:t>
        <a:bodyPr/>
        <a:lstStyle/>
        <a:p>
          <a:endParaRPr lang="en-US" sz="2800">
            <a:latin typeface="IBM Plex Sans" panose="020B0503050203000203" pitchFamily="34" charset="0"/>
            <a:cs typeface="Arial" panose="020B0604020202020204" pitchFamily="34" charset="0"/>
          </a:endParaRPr>
        </a:p>
      </dgm:t>
    </dgm:pt>
    <dgm:pt modelId="{C6F22E0B-6539-4428-A4A7-E38B383A2872}">
      <dgm:prSet custT="1"/>
      <dgm:spPr/>
      <dgm:t>
        <a:bodyPr/>
        <a:lstStyle/>
        <a:p>
          <a:pPr>
            <a:lnSpc>
              <a:spcPct val="100000"/>
            </a:lnSpc>
          </a:pPr>
          <a:r>
            <a:rPr lang="en-US" sz="1800" b="1" baseline="0" dirty="0">
              <a:solidFill>
                <a:schemeClr val="accent6">
                  <a:lumMod val="75000"/>
                </a:schemeClr>
              </a:solidFill>
              <a:latin typeface="IBM Plex Sans" panose="020B0503050203000203" pitchFamily="34" charset="0"/>
              <a:cs typeface="Arial" panose="020B0604020202020204" pitchFamily="34" charset="0"/>
            </a:rPr>
            <a:t>Peer Engagement and Discussion</a:t>
          </a:r>
        </a:p>
        <a:p>
          <a:pPr>
            <a:lnSpc>
              <a:spcPct val="100000"/>
            </a:lnSpc>
          </a:pPr>
          <a:r>
            <a:rPr lang="en-US" sz="1800" baseline="0" dirty="0">
              <a:latin typeface="IBM Plex Sans" panose="020B0503050203000203" pitchFamily="34" charset="0"/>
              <a:cs typeface="Arial" panose="020B0604020202020204" pitchFamily="34" charset="0"/>
            </a:rPr>
            <a:t>Identify strategies to advance this work in Chicago</a:t>
          </a:r>
          <a:endParaRPr lang="en-US" sz="1800" dirty="0">
            <a:latin typeface="IBM Plex Sans" panose="020B0503050203000203" pitchFamily="34" charset="0"/>
            <a:cs typeface="Arial" panose="020B0604020202020204" pitchFamily="34" charset="0"/>
          </a:endParaRPr>
        </a:p>
      </dgm:t>
    </dgm:pt>
    <dgm:pt modelId="{93B3886E-46B8-4821-A343-E036D109DAEF}" type="parTrans" cxnId="{8E94E932-4E95-4E80-99AF-0E0AB0EAE0F0}">
      <dgm:prSet/>
      <dgm:spPr/>
      <dgm:t>
        <a:bodyPr/>
        <a:lstStyle/>
        <a:p>
          <a:endParaRPr lang="en-US" sz="2800">
            <a:latin typeface="IBM Plex Sans" panose="020B0503050203000203" pitchFamily="34" charset="0"/>
            <a:cs typeface="Arial" panose="020B0604020202020204" pitchFamily="34" charset="0"/>
          </a:endParaRPr>
        </a:p>
      </dgm:t>
    </dgm:pt>
    <dgm:pt modelId="{078614F6-E042-46F3-B22B-B535CDE246D6}" type="sibTrans" cxnId="{8E94E932-4E95-4E80-99AF-0E0AB0EAE0F0}">
      <dgm:prSet/>
      <dgm:spPr/>
      <dgm:t>
        <a:bodyPr/>
        <a:lstStyle/>
        <a:p>
          <a:endParaRPr lang="en-US" sz="2800">
            <a:latin typeface="IBM Plex Sans" panose="020B0503050203000203" pitchFamily="34" charset="0"/>
            <a:cs typeface="Arial" panose="020B0604020202020204" pitchFamily="34" charset="0"/>
          </a:endParaRPr>
        </a:p>
      </dgm:t>
    </dgm:pt>
    <dgm:pt modelId="{D5C6033F-1965-4377-80B3-5D490F195F00}">
      <dgm:prSet custT="1"/>
      <dgm:spPr/>
      <dgm:t>
        <a:bodyPr/>
        <a:lstStyle/>
        <a:p>
          <a:pPr>
            <a:lnSpc>
              <a:spcPct val="100000"/>
            </a:lnSpc>
          </a:pPr>
          <a:r>
            <a:rPr lang="en-US" sz="1800" b="1" baseline="0" dirty="0">
              <a:solidFill>
                <a:srgbClr val="FF9717"/>
              </a:solidFill>
              <a:latin typeface="IBM Plex Sans" panose="020B0503050203000203" pitchFamily="34" charset="0"/>
              <a:cs typeface="Arial" panose="020B0604020202020204" pitchFamily="34" charset="0"/>
            </a:rPr>
            <a:t>Networking </a:t>
          </a:r>
        </a:p>
        <a:p>
          <a:pPr>
            <a:lnSpc>
              <a:spcPct val="100000"/>
            </a:lnSpc>
          </a:pPr>
          <a:r>
            <a:rPr lang="en-US" sz="1800" baseline="0" dirty="0">
              <a:latin typeface="IBM Plex Sans" panose="020B0503050203000203" pitchFamily="34" charset="0"/>
              <a:cs typeface="Arial" panose="020B0604020202020204" pitchFamily="34" charset="0"/>
            </a:rPr>
            <a:t>Participate in Gallery Walk to build strategic connections</a:t>
          </a:r>
          <a:endParaRPr lang="en-US" sz="1800" dirty="0">
            <a:latin typeface="IBM Plex Sans" panose="020B0503050203000203" pitchFamily="34" charset="0"/>
            <a:cs typeface="Arial" panose="020B0604020202020204" pitchFamily="34" charset="0"/>
          </a:endParaRPr>
        </a:p>
      </dgm:t>
    </dgm:pt>
    <dgm:pt modelId="{4B4E0B21-D827-4DDF-B15D-8F87BEF45594}" type="parTrans" cxnId="{BBC4867C-587A-4E89-B434-742D9FD3D7E6}">
      <dgm:prSet/>
      <dgm:spPr/>
      <dgm:t>
        <a:bodyPr/>
        <a:lstStyle/>
        <a:p>
          <a:endParaRPr lang="en-US" sz="2800">
            <a:latin typeface="IBM Plex Sans" panose="020B0503050203000203" pitchFamily="34" charset="0"/>
            <a:cs typeface="Arial" panose="020B0604020202020204" pitchFamily="34" charset="0"/>
          </a:endParaRPr>
        </a:p>
      </dgm:t>
    </dgm:pt>
    <dgm:pt modelId="{3B11C1B9-BC76-4629-BA10-B5B1CBFC5A2F}" type="sibTrans" cxnId="{BBC4867C-587A-4E89-B434-742D9FD3D7E6}">
      <dgm:prSet/>
      <dgm:spPr/>
      <dgm:t>
        <a:bodyPr/>
        <a:lstStyle/>
        <a:p>
          <a:endParaRPr lang="en-US" sz="2800">
            <a:latin typeface="IBM Plex Sans" panose="020B0503050203000203" pitchFamily="34" charset="0"/>
            <a:cs typeface="Arial" panose="020B0604020202020204" pitchFamily="34" charset="0"/>
          </a:endParaRPr>
        </a:p>
      </dgm:t>
    </dgm:pt>
    <dgm:pt modelId="{3B144AD3-522A-45F3-9ADC-309A33208066}" type="pres">
      <dgm:prSet presAssocID="{CEF91A5B-1331-4D8E-A4D2-E7A79CD566B1}" presName="root" presStyleCnt="0">
        <dgm:presLayoutVars>
          <dgm:dir/>
          <dgm:resizeHandles val="exact"/>
        </dgm:presLayoutVars>
      </dgm:prSet>
      <dgm:spPr/>
    </dgm:pt>
    <dgm:pt modelId="{3D8FA11F-D406-4EF4-82DA-0D8645F61170}" type="pres">
      <dgm:prSet presAssocID="{23571E03-8582-4AE7-B01C-245484E28D2F}" presName="compNode" presStyleCnt="0"/>
      <dgm:spPr/>
    </dgm:pt>
    <dgm:pt modelId="{66F408BA-239C-475C-B3AF-B8ED87E29FC9}" type="pres">
      <dgm:prSet presAssocID="{23571E03-8582-4AE7-B01C-245484E28D2F}" presName="iconRect" presStyleLbl="node1" presStyleIdx="0" presStyleCnt="4" custScaleX="156695" custScaleY="15669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Brainstorm"/>
        </a:ext>
      </dgm:extLst>
    </dgm:pt>
    <dgm:pt modelId="{06B9E08D-171C-499E-8573-DE802589B4A0}" type="pres">
      <dgm:prSet presAssocID="{23571E03-8582-4AE7-B01C-245484E28D2F}" presName="spaceRect" presStyleCnt="0"/>
      <dgm:spPr/>
    </dgm:pt>
    <dgm:pt modelId="{1D3D9A85-7278-4B17-9E2B-5062102A77F7}" type="pres">
      <dgm:prSet presAssocID="{23571E03-8582-4AE7-B01C-245484E28D2F}" presName="textRect" presStyleLbl="revTx" presStyleIdx="0" presStyleCnt="4">
        <dgm:presLayoutVars>
          <dgm:chMax val="1"/>
          <dgm:chPref val="1"/>
        </dgm:presLayoutVars>
      </dgm:prSet>
      <dgm:spPr/>
    </dgm:pt>
    <dgm:pt modelId="{5EB2D6AE-0773-4E97-92BD-745E6F90A069}" type="pres">
      <dgm:prSet presAssocID="{91A70176-17AF-4C82-B44C-EDDD22C24F56}" presName="sibTrans" presStyleCnt="0"/>
      <dgm:spPr/>
    </dgm:pt>
    <dgm:pt modelId="{3CD8EC28-5175-4E7D-A5B0-A6382C929633}" type="pres">
      <dgm:prSet presAssocID="{57675C97-2DA5-4A9D-A1E4-D89DC20D9106}" presName="compNode" presStyleCnt="0"/>
      <dgm:spPr/>
    </dgm:pt>
    <dgm:pt modelId="{6D23A88C-6A05-41FB-919D-FEA6B9B2567F}" type="pres">
      <dgm:prSet presAssocID="{57675C97-2DA5-4A9D-A1E4-D89DC20D9106}" presName="iconRect" presStyleLbl="node1" presStyleIdx="1" presStyleCnt="4" custScaleX="156695" custScaleY="15669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ibbon"/>
        </a:ext>
      </dgm:extLst>
    </dgm:pt>
    <dgm:pt modelId="{BAFAAA50-9A06-4094-8E1B-5EF9CD1D7C65}" type="pres">
      <dgm:prSet presAssocID="{57675C97-2DA5-4A9D-A1E4-D89DC20D9106}" presName="spaceRect" presStyleCnt="0"/>
      <dgm:spPr/>
    </dgm:pt>
    <dgm:pt modelId="{59F1624E-3847-409B-BFD5-C56C171788E3}" type="pres">
      <dgm:prSet presAssocID="{57675C97-2DA5-4A9D-A1E4-D89DC20D9106}" presName="textRect" presStyleLbl="revTx" presStyleIdx="1" presStyleCnt="4">
        <dgm:presLayoutVars>
          <dgm:chMax val="1"/>
          <dgm:chPref val="1"/>
        </dgm:presLayoutVars>
      </dgm:prSet>
      <dgm:spPr/>
    </dgm:pt>
    <dgm:pt modelId="{2C57D6C2-D432-4863-8BFB-EC8254A5A9D0}" type="pres">
      <dgm:prSet presAssocID="{ED9F7453-74D2-4069-9B9B-F340E55B9EEE}" presName="sibTrans" presStyleCnt="0"/>
      <dgm:spPr/>
    </dgm:pt>
    <dgm:pt modelId="{86E4F310-DB13-440A-961A-6E472BF6085A}" type="pres">
      <dgm:prSet presAssocID="{C6F22E0B-6539-4428-A4A7-E38B383A2872}" presName="compNode" presStyleCnt="0"/>
      <dgm:spPr/>
    </dgm:pt>
    <dgm:pt modelId="{16488EBC-A38E-47C2-BD32-E2F90E577086}" type="pres">
      <dgm:prSet presAssocID="{C6F22E0B-6539-4428-A4A7-E38B383A2872}" presName="iconRect" presStyleLbl="node1" presStyleIdx="2" presStyleCnt="4" custScaleX="156695" custScaleY="15669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16E54E8B-29A6-47D9-8AE8-87BAD7DB7682}" type="pres">
      <dgm:prSet presAssocID="{C6F22E0B-6539-4428-A4A7-E38B383A2872}" presName="spaceRect" presStyleCnt="0"/>
      <dgm:spPr/>
    </dgm:pt>
    <dgm:pt modelId="{B184C746-354A-4A6C-95F0-C5093E183A21}" type="pres">
      <dgm:prSet presAssocID="{C6F22E0B-6539-4428-A4A7-E38B383A2872}" presName="textRect" presStyleLbl="revTx" presStyleIdx="2" presStyleCnt="4">
        <dgm:presLayoutVars>
          <dgm:chMax val="1"/>
          <dgm:chPref val="1"/>
        </dgm:presLayoutVars>
      </dgm:prSet>
      <dgm:spPr/>
    </dgm:pt>
    <dgm:pt modelId="{9942119B-22B0-42F7-A5F7-50A4433C3F51}" type="pres">
      <dgm:prSet presAssocID="{078614F6-E042-46F3-B22B-B535CDE246D6}" presName="sibTrans" presStyleCnt="0"/>
      <dgm:spPr/>
    </dgm:pt>
    <dgm:pt modelId="{62B4C8A1-A6A3-4282-B774-26D223D37342}" type="pres">
      <dgm:prSet presAssocID="{D5C6033F-1965-4377-80B3-5D490F195F00}" presName="compNode" presStyleCnt="0"/>
      <dgm:spPr/>
    </dgm:pt>
    <dgm:pt modelId="{A261F445-64BE-488D-AA2E-20FAEF3AC675}" type="pres">
      <dgm:prSet presAssocID="{D5C6033F-1965-4377-80B3-5D490F195F00}" presName="iconRect" presStyleLbl="node1" presStyleIdx="3" presStyleCnt="4" custScaleX="156695" custScaleY="15669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09014F5F-59B5-4FE2-B7A7-5527EF2E1665}" type="pres">
      <dgm:prSet presAssocID="{D5C6033F-1965-4377-80B3-5D490F195F00}" presName="spaceRect" presStyleCnt="0"/>
      <dgm:spPr/>
    </dgm:pt>
    <dgm:pt modelId="{6BA853E0-4EBA-483C-8232-AE510183FC5B}" type="pres">
      <dgm:prSet presAssocID="{D5C6033F-1965-4377-80B3-5D490F195F00}" presName="textRect" presStyleLbl="revTx" presStyleIdx="3" presStyleCnt="4">
        <dgm:presLayoutVars>
          <dgm:chMax val="1"/>
          <dgm:chPref val="1"/>
        </dgm:presLayoutVars>
      </dgm:prSet>
      <dgm:spPr/>
    </dgm:pt>
  </dgm:ptLst>
  <dgm:cxnLst>
    <dgm:cxn modelId="{8E94E932-4E95-4E80-99AF-0E0AB0EAE0F0}" srcId="{CEF91A5B-1331-4D8E-A4D2-E7A79CD566B1}" destId="{C6F22E0B-6539-4428-A4A7-E38B383A2872}" srcOrd="2" destOrd="0" parTransId="{93B3886E-46B8-4821-A343-E036D109DAEF}" sibTransId="{078614F6-E042-46F3-B22B-B535CDE246D6}"/>
    <dgm:cxn modelId="{12679738-8A78-467B-8CAB-8FF804E80C56}" type="presOf" srcId="{D5C6033F-1965-4377-80B3-5D490F195F00}" destId="{6BA853E0-4EBA-483C-8232-AE510183FC5B}" srcOrd="0" destOrd="0" presId="urn:microsoft.com/office/officeart/2018/2/layout/IconLabelList"/>
    <dgm:cxn modelId="{AACBD169-86B3-4454-8584-31D9F11822E7}" type="presOf" srcId="{23571E03-8582-4AE7-B01C-245484E28D2F}" destId="{1D3D9A85-7278-4B17-9E2B-5062102A77F7}" srcOrd="0" destOrd="0" presId="urn:microsoft.com/office/officeart/2018/2/layout/IconLabelList"/>
    <dgm:cxn modelId="{FDDBF069-5E50-4628-9A27-9B9EE04E694D}" type="presOf" srcId="{C6F22E0B-6539-4428-A4A7-E38B383A2872}" destId="{B184C746-354A-4A6C-95F0-C5093E183A21}" srcOrd="0" destOrd="0" presId="urn:microsoft.com/office/officeart/2018/2/layout/IconLabelList"/>
    <dgm:cxn modelId="{205C1358-607F-40F6-8ED4-9BA43CA20E65}" type="presOf" srcId="{CEF91A5B-1331-4D8E-A4D2-E7A79CD566B1}" destId="{3B144AD3-522A-45F3-9ADC-309A33208066}" srcOrd="0" destOrd="0" presId="urn:microsoft.com/office/officeart/2018/2/layout/IconLabelList"/>
    <dgm:cxn modelId="{8D204C59-E5FF-456A-B32D-612B9E5C47BA}" srcId="{CEF91A5B-1331-4D8E-A4D2-E7A79CD566B1}" destId="{57675C97-2DA5-4A9D-A1E4-D89DC20D9106}" srcOrd="1" destOrd="0" parTransId="{43FD5910-3334-42EE-8AF0-6C90E955DFD8}" sibTransId="{ED9F7453-74D2-4069-9B9B-F340E55B9EEE}"/>
    <dgm:cxn modelId="{130EC459-FDB8-42CB-BE3B-68AF191930D8}" srcId="{CEF91A5B-1331-4D8E-A4D2-E7A79CD566B1}" destId="{23571E03-8582-4AE7-B01C-245484E28D2F}" srcOrd="0" destOrd="0" parTransId="{0486885A-C39F-4190-A7B0-4615DEC6664E}" sibTransId="{91A70176-17AF-4C82-B44C-EDDD22C24F56}"/>
    <dgm:cxn modelId="{BBC4867C-587A-4E89-B434-742D9FD3D7E6}" srcId="{CEF91A5B-1331-4D8E-A4D2-E7A79CD566B1}" destId="{D5C6033F-1965-4377-80B3-5D490F195F00}" srcOrd="3" destOrd="0" parTransId="{4B4E0B21-D827-4DDF-B15D-8F87BEF45594}" sibTransId="{3B11C1B9-BC76-4629-BA10-B5B1CBFC5A2F}"/>
    <dgm:cxn modelId="{21D162A1-3E3A-42F1-A5FD-C1BF58CA9F00}" type="presOf" srcId="{57675C97-2DA5-4A9D-A1E4-D89DC20D9106}" destId="{59F1624E-3847-409B-BFD5-C56C171788E3}" srcOrd="0" destOrd="0" presId="urn:microsoft.com/office/officeart/2018/2/layout/IconLabelList"/>
    <dgm:cxn modelId="{2C0084FC-1944-4A30-94C3-6634B85C45D5}" type="presParOf" srcId="{3B144AD3-522A-45F3-9ADC-309A33208066}" destId="{3D8FA11F-D406-4EF4-82DA-0D8645F61170}" srcOrd="0" destOrd="0" presId="urn:microsoft.com/office/officeart/2018/2/layout/IconLabelList"/>
    <dgm:cxn modelId="{D3335F94-475A-4E70-B50E-9983EB79CC5E}" type="presParOf" srcId="{3D8FA11F-D406-4EF4-82DA-0D8645F61170}" destId="{66F408BA-239C-475C-B3AF-B8ED87E29FC9}" srcOrd="0" destOrd="0" presId="urn:microsoft.com/office/officeart/2018/2/layout/IconLabelList"/>
    <dgm:cxn modelId="{B83DD48F-0CD0-4A5D-B1CD-68DDA15912F5}" type="presParOf" srcId="{3D8FA11F-D406-4EF4-82DA-0D8645F61170}" destId="{06B9E08D-171C-499E-8573-DE802589B4A0}" srcOrd="1" destOrd="0" presId="urn:microsoft.com/office/officeart/2018/2/layout/IconLabelList"/>
    <dgm:cxn modelId="{C714DE2B-3AA4-42E2-82FD-D4E4930150A1}" type="presParOf" srcId="{3D8FA11F-D406-4EF4-82DA-0D8645F61170}" destId="{1D3D9A85-7278-4B17-9E2B-5062102A77F7}" srcOrd="2" destOrd="0" presId="urn:microsoft.com/office/officeart/2018/2/layout/IconLabelList"/>
    <dgm:cxn modelId="{D79108DD-CA12-4E25-A8EB-CC0D58A5DB39}" type="presParOf" srcId="{3B144AD3-522A-45F3-9ADC-309A33208066}" destId="{5EB2D6AE-0773-4E97-92BD-745E6F90A069}" srcOrd="1" destOrd="0" presId="urn:microsoft.com/office/officeart/2018/2/layout/IconLabelList"/>
    <dgm:cxn modelId="{E8F813A9-CE4E-469F-BB7E-1CC4C7FAF248}" type="presParOf" srcId="{3B144AD3-522A-45F3-9ADC-309A33208066}" destId="{3CD8EC28-5175-4E7D-A5B0-A6382C929633}" srcOrd="2" destOrd="0" presId="urn:microsoft.com/office/officeart/2018/2/layout/IconLabelList"/>
    <dgm:cxn modelId="{088A288F-66DD-4135-A344-5A2111258220}" type="presParOf" srcId="{3CD8EC28-5175-4E7D-A5B0-A6382C929633}" destId="{6D23A88C-6A05-41FB-919D-FEA6B9B2567F}" srcOrd="0" destOrd="0" presId="urn:microsoft.com/office/officeart/2018/2/layout/IconLabelList"/>
    <dgm:cxn modelId="{66E3913F-AA96-4774-82E6-3E2DA7D034A0}" type="presParOf" srcId="{3CD8EC28-5175-4E7D-A5B0-A6382C929633}" destId="{BAFAAA50-9A06-4094-8E1B-5EF9CD1D7C65}" srcOrd="1" destOrd="0" presId="urn:microsoft.com/office/officeart/2018/2/layout/IconLabelList"/>
    <dgm:cxn modelId="{A5A521EA-8880-4484-976C-8B8D925B0820}" type="presParOf" srcId="{3CD8EC28-5175-4E7D-A5B0-A6382C929633}" destId="{59F1624E-3847-409B-BFD5-C56C171788E3}" srcOrd="2" destOrd="0" presId="urn:microsoft.com/office/officeart/2018/2/layout/IconLabelList"/>
    <dgm:cxn modelId="{D9017070-03BE-42CE-A986-0CC710FDB604}" type="presParOf" srcId="{3B144AD3-522A-45F3-9ADC-309A33208066}" destId="{2C57D6C2-D432-4863-8BFB-EC8254A5A9D0}" srcOrd="3" destOrd="0" presId="urn:microsoft.com/office/officeart/2018/2/layout/IconLabelList"/>
    <dgm:cxn modelId="{35638665-C10D-40E0-AC0E-2B54CE2DD5E3}" type="presParOf" srcId="{3B144AD3-522A-45F3-9ADC-309A33208066}" destId="{86E4F310-DB13-440A-961A-6E472BF6085A}" srcOrd="4" destOrd="0" presId="urn:microsoft.com/office/officeart/2018/2/layout/IconLabelList"/>
    <dgm:cxn modelId="{BDCE6657-B281-4210-9EAE-886985EEDB6B}" type="presParOf" srcId="{86E4F310-DB13-440A-961A-6E472BF6085A}" destId="{16488EBC-A38E-47C2-BD32-E2F90E577086}" srcOrd="0" destOrd="0" presId="urn:microsoft.com/office/officeart/2018/2/layout/IconLabelList"/>
    <dgm:cxn modelId="{79088B56-BF05-44A2-9736-8EB8D8B1F3DA}" type="presParOf" srcId="{86E4F310-DB13-440A-961A-6E472BF6085A}" destId="{16E54E8B-29A6-47D9-8AE8-87BAD7DB7682}" srcOrd="1" destOrd="0" presId="urn:microsoft.com/office/officeart/2018/2/layout/IconLabelList"/>
    <dgm:cxn modelId="{B36B2203-20BA-43B7-B50B-E2D1EA3EE077}" type="presParOf" srcId="{86E4F310-DB13-440A-961A-6E472BF6085A}" destId="{B184C746-354A-4A6C-95F0-C5093E183A21}" srcOrd="2" destOrd="0" presId="urn:microsoft.com/office/officeart/2018/2/layout/IconLabelList"/>
    <dgm:cxn modelId="{4CA66FA1-A10C-4967-B11D-D0ACF3A4068A}" type="presParOf" srcId="{3B144AD3-522A-45F3-9ADC-309A33208066}" destId="{9942119B-22B0-42F7-A5F7-50A4433C3F51}" srcOrd="5" destOrd="0" presId="urn:microsoft.com/office/officeart/2018/2/layout/IconLabelList"/>
    <dgm:cxn modelId="{C3A81813-8F67-4515-9264-992ACE871D8F}" type="presParOf" srcId="{3B144AD3-522A-45F3-9ADC-309A33208066}" destId="{62B4C8A1-A6A3-4282-B774-26D223D37342}" srcOrd="6" destOrd="0" presId="urn:microsoft.com/office/officeart/2018/2/layout/IconLabelList"/>
    <dgm:cxn modelId="{F2E4040F-29A6-4FCD-8417-51480DB6B1AD}" type="presParOf" srcId="{62B4C8A1-A6A3-4282-B774-26D223D37342}" destId="{A261F445-64BE-488D-AA2E-20FAEF3AC675}" srcOrd="0" destOrd="0" presId="urn:microsoft.com/office/officeart/2018/2/layout/IconLabelList"/>
    <dgm:cxn modelId="{8424700E-2521-4D53-AD9A-76B20272F1BD}" type="presParOf" srcId="{62B4C8A1-A6A3-4282-B774-26D223D37342}" destId="{09014F5F-59B5-4FE2-B7A7-5527EF2E1665}" srcOrd="1" destOrd="0" presId="urn:microsoft.com/office/officeart/2018/2/layout/IconLabelList"/>
    <dgm:cxn modelId="{EEA8DBF5-FBA0-4A8B-86C4-D3B9E79D933E}" type="presParOf" srcId="{62B4C8A1-A6A3-4282-B774-26D223D37342}" destId="{6BA853E0-4EBA-483C-8232-AE510183FC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1D662-5B1D-43F5-9EF2-514114ED262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E910FEAB-54E8-4A59-B5B1-025CE4D3E13E}">
      <dgm:prSet phldrT="[Text]"/>
      <dgm:spPr>
        <a:solidFill>
          <a:schemeClr val="tx1"/>
        </a:solidFill>
      </dgm:spPr>
      <dgm:t>
        <a:bodyPr/>
        <a:lstStyle/>
        <a:p>
          <a:r>
            <a:rPr lang="en-US" b="1">
              <a:latin typeface="IBM Plex Serif" panose="02060503050406000203" pitchFamily="18" charset="0"/>
            </a:rPr>
            <a:t>Evidence-based Practices</a:t>
          </a:r>
        </a:p>
      </dgm:t>
    </dgm:pt>
    <dgm:pt modelId="{3A1A6FC9-B92B-4FEC-B936-53E45110C53E}" type="parTrans" cxnId="{61396928-45AD-4293-92F5-1F03C887B821}">
      <dgm:prSet/>
      <dgm:spPr/>
      <dgm:t>
        <a:bodyPr/>
        <a:lstStyle/>
        <a:p>
          <a:endParaRPr lang="en-US"/>
        </a:p>
      </dgm:t>
    </dgm:pt>
    <dgm:pt modelId="{B01069A7-D321-4034-A6EC-9A4292394A9F}" type="sibTrans" cxnId="{61396928-45AD-4293-92F5-1F03C887B821}">
      <dgm:prSet/>
      <dgm:spPr/>
      <dgm:t>
        <a:bodyPr/>
        <a:lstStyle/>
        <a:p>
          <a:endParaRPr lang="en-US"/>
        </a:p>
      </dgm:t>
    </dgm:pt>
    <dgm:pt modelId="{CC082E54-9D9B-4601-B221-EC038F1E4DD3}">
      <dgm:prSet phldrT="[Text]"/>
      <dgm:spPr/>
      <dgm:t>
        <a:bodyPr/>
        <a:lstStyle/>
        <a:p>
          <a:r>
            <a:rPr lang="en-US" b="1">
              <a:latin typeface="IBM Plex Serif" panose="02060503050406000203" pitchFamily="18" charset="0"/>
            </a:rPr>
            <a:t>Practice-based Evidence </a:t>
          </a:r>
        </a:p>
      </dgm:t>
    </dgm:pt>
    <dgm:pt modelId="{B09D2A9E-67C0-4797-BE25-36ED880415E7}" type="parTrans" cxnId="{2DEA96D1-FBF5-43AF-9184-6AA0B49431E1}">
      <dgm:prSet/>
      <dgm:spPr/>
      <dgm:t>
        <a:bodyPr/>
        <a:lstStyle/>
        <a:p>
          <a:endParaRPr lang="en-US"/>
        </a:p>
      </dgm:t>
    </dgm:pt>
    <dgm:pt modelId="{F25A6DA7-75E9-437D-8756-3F9050CB40A0}" type="sibTrans" cxnId="{2DEA96D1-FBF5-43AF-9184-6AA0B49431E1}">
      <dgm:prSet/>
      <dgm:spPr/>
      <dgm:t>
        <a:bodyPr/>
        <a:lstStyle/>
        <a:p>
          <a:endParaRPr lang="en-US"/>
        </a:p>
      </dgm:t>
    </dgm:pt>
    <dgm:pt modelId="{A2FEC91D-E402-482F-B415-0A090A09C353}" type="pres">
      <dgm:prSet presAssocID="{C941D662-5B1D-43F5-9EF2-514114ED2624}" presName="diagram" presStyleCnt="0">
        <dgm:presLayoutVars>
          <dgm:dir/>
          <dgm:resizeHandles val="exact"/>
        </dgm:presLayoutVars>
      </dgm:prSet>
      <dgm:spPr/>
    </dgm:pt>
    <dgm:pt modelId="{6D80B8D3-5A10-481A-A37D-680281A56A12}" type="pres">
      <dgm:prSet presAssocID="{E910FEAB-54E8-4A59-B5B1-025CE4D3E13E}" presName="arrow" presStyleLbl="node1" presStyleIdx="0" presStyleCnt="2">
        <dgm:presLayoutVars>
          <dgm:bulletEnabled val="1"/>
        </dgm:presLayoutVars>
      </dgm:prSet>
      <dgm:spPr/>
    </dgm:pt>
    <dgm:pt modelId="{AB2E9CF9-A7FD-452D-A5AF-20F843EB694C}" type="pres">
      <dgm:prSet presAssocID="{CC082E54-9D9B-4601-B221-EC038F1E4DD3}" presName="arrow" presStyleLbl="node1" presStyleIdx="1" presStyleCnt="2" custRadScaleRad="97749" custRadScaleInc="316">
        <dgm:presLayoutVars>
          <dgm:bulletEnabled val="1"/>
        </dgm:presLayoutVars>
      </dgm:prSet>
      <dgm:spPr/>
    </dgm:pt>
  </dgm:ptLst>
  <dgm:cxnLst>
    <dgm:cxn modelId="{61396928-45AD-4293-92F5-1F03C887B821}" srcId="{C941D662-5B1D-43F5-9EF2-514114ED2624}" destId="{E910FEAB-54E8-4A59-B5B1-025CE4D3E13E}" srcOrd="0" destOrd="0" parTransId="{3A1A6FC9-B92B-4FEC-B936-53E45110C53E}" sibTransId="{B01069A7-D321-4034-A6EC-9A4292394A9F}"/>
    <dgm:cxn modelId="{5F577B53-5A19-457E-88E1-73EEB3F5D2E2}" type="presOf" srcId="{C941D662-5B1D-43F5-9EF2-514114ED2624}" destId="{A2FEC91D-E402-482F-B415-0A090A09C353}" srcOrd="0" destOrd="0" presId="urn:microsoft.com/office/officeart/2005/8/layout/arrow5"/>
    <dgm:cxn modelId="{2EB27076-F795-4E38-9BBC-15F637226ADF}" type="presOf" srcId="{E910FEAB-54E8-4A59-B5B1-025CE4D3E13E}" destId="{6D80B8D3-5A10-481A-A37D-680281A56A12}" srcOrd="0" destOrd="0" presId="urn:microsoft.com/office/officeart/2005/8/layout/arrow5"/>
    <dgm:cxn modelId="{0DD32890-748C-47CD-B4F2-4D21FF884386}" type="presOf" srcId="{CC082E54-9D9B-4601-B221-EC038F1E4DD3}" destId="{AB2E9CF9-A7FD-452D-A5AF-20F843EB694C}" srcOrd="0" destOrd="0" presId="urn:microsoft.com/office/officeart/2005/8/layout/arrow5"/>
    <dgm:cxn modelId="{2DEA96D1-FBF5-43AF-9184-6AA0B49431E1}" srcId="{C941D662-5B1D-43F5-9EF2-514114ED2624}" destId="{CC082E54-9D9B-4601-B221-EC038F1E4DD3}" srcOrd="1" destOrd="0" parTransId="{B09D2A9E-67C0-4797-BE25-36ED880415E7}" sibTransId="{F25A6DA7-75E9-437D-8756-3F9050CB40A0}"/>
    <dgm:cxn modelId="{ECD13E58-35A3-4972-9AA4-B37754B0047A}" type="presParOf" srcId="{A2FEC91D-E402-482F-B415-0A090A09C353}" destId="{6D80B8D3-5A10-481A-A37D-680281A56A12}" srcOrd="0" destOrd="0" presId="urn:microsoft.com/office/officeart/2005/8/layout/arrow5"/>
    <dgm:cxn modelId="{EE5A9580-0066-4641-A25D-55785F24E3F5}" type="presParOf" srcId="{A2FEC91D-E402-482F-B415-0A090A09C353}" destId="{AB2E9CF9-A7FD-452D-A5AF-20F843EB694C}"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C94E5-98E4-415A-BC13-BF293366D8AA}">
      <dsp:nvSpPr>
        <dsp:cNvPr id="0" name=""/>
        <dsp:cNvSpPr/>
      </dsp:nvSpPr>
      <dsp:spPr>
        <a:xfrm>
          <a:off x="4376" y="597179"/>
          <a:ext cx="3757036" cy="9504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t>Evaluation Capacity Building</a:t>
          </a:r>
        </a:p>
      </dsp:txBody>
      <dsp:txXfrm>
        <a:off x="4376" y="597179"/>
        <a:ext cx="3757036" cy="633600"/>
      </dsp:txXfrm>
    </dsp:sp>
    <dsp:sp modelId="{6BC81489-8D24-4A6D-B862-F65432AFD7FE}">
      <dsp:nvSpPr>
        <dsp:cNvPr id="0" name=""/>
        <dsp:cNvSpPr/>
      </dsp:nvSpPr>
      <dsp:spPr>
        <a:xfrm>
          <a:off x="773890" y="1230779"/>
          <a:ext cx="3757036" cy="30331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339725" lvl="1" indent="-339725" algn="l" defTabSz="977900">
            <a:lnSpc>
              <a:spcPct val="90000"/>
            </a:lnSpc>
            <a:spcBef>
              <a:spcPct val="0"/>
            </a:spcBef>
            <a:spcAft>
              <a:spcPct val="15000"/>
            </a:spcAft>
            <a:buFont typeface="Wingdings" panose="05000000000000000000" pitchFamily="2" charset="2"/>
            <a:buChar char="ü"/>
            <a:tabLst>
              <a:tab pos="339725" algn="l"/>
            </a:tabLst>
          </a:pPr>
          <a:r>
            <a:rPr lang="en-US" sz="2200" kern="1200" dirty="0"/>
            <a:t>Tailored Technical Assistance</a:t>
          </a:r>
        </a:p>
        <a:p>
          <a:pPr marL="339725" lvl="1" indent="-339725" algn="l" defTabSz="977900">
            <a:lnSpc>
              <a:spcPct val="90000"/>
            </a:lnSpc>
            <a:spcBef>
              <a:spcPct val="0"/>
            </a:spcBef>
            <a:spcAft>
              <a:spcPct val="15000"/>
            </a:spcAft>
            <a:buFont typeface="Wingdings" panose="05000000000000000000" pitchFamily="2" charset="2"/>
            <a:buChar char="ü"/>
            <a:tabLst>
              <a:tab pos="339725" algn="l"/>
            </a:tabLst>
          </a:pPr>
          <a:r>
            <a:rPr lang="en-US" sz="2200" kern="1200" dirty="0"/>
            <a:t>Culturally Responsive Engagement</a:t>
          </a:r>
        </a:p>
      </dsp:txBody>
      <dsp:txXfrm>
        <a:off x="862727" y="1319616"/>
        <a:ext cx="3579362" cy="2855438"/>
      </dsp:txXfrm>
    </dsp:sp>
    <dsp:sp modelId="{3F7157C3-05B9-4F94-B43D-611947A5B678}">
      <dsp:nvSpPr>
        <dsp:cNvPr id="0" name=""/>
        <dsp:cNvSpPr/>
      </dsp:nvSpPr>
      <dsp:spPr>
        <a:xfrm>
          <a:off x="4638111" y="1758461"/>
          <a:ext cx="2052101" cy="16237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638111" y="2083207"/>
        <a:ext cx="1564982" cy="974238"/>
      </dsp:txXfrm>
    </dsp:sp>
    <dsp:sp modelId="{A4D8147C-C761-4E23-8FCE-9ABEF6E9C746}">
      <dsp:nvSpPr>
        <dsp:cNvPr id="0" name=""/>
        <dsp:cNvSpPr/>
      </dsp:nvSpPr>
      <dsp:spPr>
        <a:xfrm>
          <a:off x="6039624" y="597179"/>
          <a:ext cx="3757036" cy="9504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dirty="0"/>
            <a:t>Agency Outcomes</a:t>
          </a:r>
        </a:p>
      </dsp:txBody>
      <dsp:txXfrm>
        <a:off x="6039624" y="597179"/>
        <a:ext cx="3757036" cy="633600"/>
      </dsp:txXfrm>
    </dsp:sp>
    <dsp:sp modelId="{965AA0AA-4ED7-47E8-ABB9-78FE4760776E}">
      <dsp:nvSpPr>
        <dsp:cNvPr id="0" name=""/>
        <dsp:cNvSpPr/>
      </dsp:nvSpPr>
      <dsp:spPr>
        <a:xfrm>
          <a:off x="6809138" y="1230779"/>
          <a:ext cx="3757036" cy="30331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34950" lvl="1" indent="-234950" algn="l" defTabSz="977900">
            <a:lnSpc>
              <a:spcPct val="90000"/>
            </a:lnSpc>
            <a:spcBef>
              <a:spcPct val="0"/>
            </a:spcBef>
            <a:spcAft>
              <a:spcPct val="15000"/>
            </a:spcAft>
            <a:buFont typeface="Wingdings" panose="05000000000000000000" pitchFamily="2" charset="2"/>
            <a:buChar char="§"/>
          </a:pPr>
          <a:r>
            <a:rPr lang="en-US" sz="2200" kern="1200" dirty="0">
              <a:effectLst/>
              <a:latin typeface="Aptos" panose="020B0004020202020204" pitchFamily="34" charset="0"/>
              <a:ea typeface="Times New Roman" panose="02020603050405020304" pitchFamily="18" charset="0"/>
              <a:cs typeface="Segoe UI" panose="020B0502040204020203" pitchFamily="34" charset="0"/>
            </a:rPr>
            <a:t>Understanding program monitoring and outcome measurement, success stories, and strategies for quality improvements</a:t>
          </a:r>
          <a:endParaRPr lang="en-US" sz="2200" kern="1200" dirty="0"/>
        </a:p>
        <a:p>
          <a:pPr marL="234950" lvl="1" indent="-234950" algn="l" defTabSz="977900">
            <a:lnSpc>
              <a:spcPct val="90000"/>
            </a:lnSpc>
            <a:spcBef>
              <a:spcPct val="0"/>
            </a:spcBef>
            <a:spcAft>
              <a:spcPct val="15000"/>
            </a:spcAft>
            <a:buFont typeface="Wingdings" panose="05000000000000000000" pitchFamily="2" charset="2"/>
            <a:buChar char="§"/>
          </a:pPr>
          <a:r>
            <a:rPr lang="en-US" sz="2200" kern="1200" dirty="0">
              <a:effectLst/>
              <a:latin typeface="Aptos" panose="020B0004020202020204" pitchFamily="34" charset="0"/>
              <a:ea typeface="Times New Roman" panose="02020603050405020304" pitchFamily="18" charset="0"/>
              <a:cs typeface="Segoe UI" panose="020B0502040204020203" pitchFamily="34" charset="0"/>
            </a:rPr>
            <a:t>Local learning around emergent innovative strategies and outcomes</a:t>
          </a:r>
          <a:endParaRPr lang="en-US" sz="2200" kern="1200" dirty="0"/>
        </a:p>
      </dsp:txBody>
      <dsp:txXfrm>
        <a:off x="6897975" y="1319616"/>
        <a:ext cx="3579362" cy="2855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08BA-239C-475C-B3AF-B8ED87E29FC9}">
      <dsp:nvSpPr>
        <dsp:cNvPr id="0" name=""/>
        <dsp:cNvSpPr/>
      </dsp:nvSpPr>
      <dsp:spPr>
        <a:xfrm>
          <a:off x="467840" y="548619"/>
          <a:ext cx="1673613" cy="1673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3D9A85-7278-4B17-9E2B-5062102A77F7}">
      <dsp:nvSpPr>
        <dsp:cNvPr id="0" name=""/>
        <dsp:cNvSpPr/>
      </dsp:nvSpPr>
      <dsp:spPr>
        <a:xfrm>
          <a:off x="117901" y="2393991"/>
          <a:ext cx="2373490"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baseline="0" dirty="0">
              <a:solidFill>
                <a:schemeClr val="accent3"/>
              </a:solidFill>
              <a:latin typeface="IBM Plex Sans" panose="020B0503050203000203" pitchFamily="34" charset="0"/>
              <a:cs typeface="Arial" panose="020B0604020202020204" pitchFamily="34" charset="0"/>
            </a:rPr>
            <a:t>Reflect on CDPH OD2A</a:t>
          </a:r>
          <a:r>
            <a:rPr lang="en-US" sz="1800" kern="1200" baseline="0" dirty="0">
              <a:solidFill>
                <a:schemeClr val="accent3"/>
              </a:solidFill>
              <a:latin typeface="IBM Plex Sans" panose="020B0503050203000203" pitchFamily="34" charset="0"/>
              <a:cs typeface="Arial" panose="020B0604020202020204" pitchFamily="34" charset="0"/>
            </a:rPr>
            <a:t> </a:t>
          </a:r>
        </a:p>
        <a:p>
          <a:pPr marL="0" lvl="0" indent="0" algn="ctr" defTabSz="800100">
            <a:lnSpc>
              <a:spcPct val="100000"/>
            </a:lnSpc>
            <a:spcBef>
              <a:spcPct val="0"/>
            </a:spcBef>
            <a:spcAft>
              <a:spcPct val="35000"/>
            </a:spcAft>
            <a:buNone/>
          </a:pPr>
          <a:r>
            <a:rPr lang="en-US" sz="1800" kern="1200" baseline="0" dirty="0">
              <a:latin typeface="IBM Plex Sans" panose="020B0503050203000203" pitchFamily="34" charset="0"/>
              <a:cs typeface="Arial" panose="020B0604020202020204" pitchFamily="34" charset="0"/>
            </a:rPr>
            <a:t>Learn about progress, innovations, and lessons learned</a:t>
          </a:r>
          <a:endParaRPr lang="en-US" sz="1800" kern="1200" dirty="0">
            <a:latin typeface="IBM Plex Sans" panose="020B0503050203000203" pitchFamily="34" charset="0"/>
            <a:cs typeface="Arial" panose="020B0604020202020204" pitchFamily="34" charset="0"/>
          </a:endParaRPr>
        </a:p>
      </dsp:txBody>
      <dsp:txXfrm>
        <a:off x="117901" y="2393991"/>
        <a:ext cx="2373490" cy="1620000"/>
      </dsp:txXfrm>
    </dsp:sp>
    <dsp:sp modelId="{6D23A88C-6A05-41FB-919D-FEA6B9B2567F}">
      <dsp:nvSpPr>
        <dsp:cNvPr id="0" name=""/>
        <dsp:cNvSpPr/>
      </dsp:nvSpPr>
      <dsp:spPr>
        <a:xfrm>
          <a:off x="3256691" y="548619"/>
          <a:ext cx="1673613" cy="1673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F1624E-3847-409B-BFD5-C56C171788E3}">
      <dsp:nvSpPr>
        <dsp:cNvPr id="0" name=""/>
        <dsp:cNvSpPr/>
      </dsp:nvSpPr>
      <dsp:spPr>
        <a:xfrm>
          <a:off x="2906753" y="2393991"/>
          <a:ext cx="2373490"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baseline="0" dirty="0">
              <a:solidFill>
                <a:srgbClr val="08BE74"/>
              </a:solidFill>
              <a:latin typeface="IBM Plex Sans" panose="020B0503050203000203" pitchFamily="34" charset="0"/>
              <a:cs typeface="Arial" panose="020B0604020202020204" pitchFamily="34" charset="0"/>
            </a:rPr>
            <a:t>Celebrate Delegate Work</a:t>
          </a:r>
          <a:r>
            <a:rPr lang="en-US" sz="1800" kern="1200" baseline="0" dirty="0">
              <a:solidFill>
                <a:srgbClr val="08BE74"/>
              </a:solidFill>
              <a:latin typeface="IBM Plex Sans" panose="020B0503050203000203" pitchFamily="34" charset="0"/>
              <a:cs typeface="Arial" panose="020B0604020202020204" pitchFamily="34" charset="0"/>
            </a:rPr>
            <a:t> </a:t>
          </a:r>
        </a:p>
        <a:p>
          <a:pPr marL="0" lvl="0" indent="0" algn="ctr" defTabSz="800100">
            <a:lnSpc>
              <a:spcPct val="100000"/>
            </a:lnSpc>
            <a:spcBef>
              <a:spcPct val="0"/>
            </a:spcBef>
            <a:spcAft>
              <a:spcPct val="35000"/>
            </a:spcAft>
            <a:buNone/>
          </a:pPr>
          <a:r>
            <a:rPr lang="en-US" sz="1800" kern="1200" baseline="0" dirty="0">
              <a:latin typeface="IBM Plex Sans" panose="020B0503050203000203" pitchFamily="34" charset="0"/>
              <a:cs typeface="Arial" panose="020B0604020202020204" pitchFamily="34" charset="0"/>
            </a:rPr>
            <a:t>Hear agency innovations and successes</a:t>
          </a:r>
          <a:endParaRPr lang="en-US" sz="1800" kern="1200" dirty="0">
            <a:latin typeface="IBM Plex Sans" panose="020B0503050203000203" pitchFamily="34" charset="0"/>
            <a:cs typeface="Arial" panose="020B0604020202020204" pitchFamily="34" charset="0"/>
          </a:endParaRPr>
        </a:p>
      </dsp:txBody>
      <dsp:txXfrm>
        <a:off x="2906753" y="2393991"/>
        <a:ext cx="2373490" cy="1620000"/>
      </dsp:txXfrm>
    </dsp:sp>
    <dsp:sp modelId="{16488EBC-A38E-47C2-BD32-E2F90E577086}">
      <dsp:nvSpPr>
        <dsp:cNvPr id="0" name=""/>
        <dsp:cNvSpPr/>
      </dsp:nvSpPr>
      <dsp:spPr>
        <a:xfrm>
          <a:off x="6045542" y="548619"/>
          <a:ext cx="1673613" cy="1673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4C746-354A-4A6C-95F0-C5093E183A21}">
      <dsp:nvSpPr>
        <dsp:cNvPr id="0" name=""/>
        <dsp:cNvSpPr/>
      </dsp:nvSpPr>
      <dsp:spPr>
        <a:xfrm>
          <a:off x="5695604" y="2393991"/>
          <a:ext cx="2373490"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baseline="0" dirty="0">
              <a:solidFill>
                <a:schemeClr val="accent6">
                  <a:lumMod val="75000"/>
                </a:schemeClr>
              </a:solidFill>
              <a:latin typeface="IBM Plex Sans" panose="020B0503050203000203" pitchFamily="34" charset="0"/>
              <a:cs typeface="Arial" panose="020B0604020202020204" pitchFamily="34" charset="0"/>
            </a:rPr>
            <a:t>Peer Engagement and Discussion</a:t>
          </a:r>
        </a:p>
        <a:p>
          <a:pPr marL="0" lvl="0" indent="0" algn="ctr" defTabSz="800100">
            <a:lnSpc>
              <a:spcPct val="100000"/>
            </a:lnSpc>
            <a:spcBef>
              <a:spcPct val="0"/>
            </a:spcBef>
            <a:spcAft>
              <a:spcPct val="35000"/>
            </a:spcAft>
            <a:buNone/>
          </a:pPr>
          <a:r>
            <a:rPr lang="en-US" sz="1800" kern="1200" baseline="0" dirty="0">
              <a:latin typeface="IBM Plex Sans" panose="020B0503050203000203" pitchFamily="34" charset="0"/>
              <a:cs typeface="Arial" panose="020B0604020202020204" pitchFamily="34" charset="0"/>
            </a:rPr>
            <a:t>Identify strategies to advance this work in Chicago</a:t>
          </a:r>
          <a:endParaRPr lang="en-US" sz="1800" kern="1200" dirty="0">
            <a:latin typeface="IBM Plex Sans" panose="020B0503050203000203" pitchFamily="34" charset="0"/>
            <a:cs typeface="Arial" panose="020B0604020202020204" pitchFamily="34" charset="0"/>
          </a:endParaRPr>
        </a:p>
      </dsp:txBody>
      <dsp:txXfrm>
        <a:off x="5695604" y="2393991"/>
        <a:ext cx="2373490" cy="1620000"/>
      </dsp:txXfrm>
    </dsp:sp>
    <dsp:sp modelId="{A261F445-64BE-488D-AA2E-20FAEF3AC675}">
      <dsp:nvSpPr>
        <dsp:cNvPr id="0" name=""/>
        <dsp:cNvSpPr/>
      </dsp:nvSpPr>
      <dsp:spPr>
        <a:xfrm>
          <a:off x="8834394" y="548619"/>
          <a:ext cx="1673613" cy="1673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A853E0-4EBA-483C-8232-AE510183FC5B}">
      <dsp:nvSpPr>
        <dsp:cNvPr id="0" name=""/>
        <dsp:cNvSpPr/>
      </dsp:nvSpPr>
      <dsp:spPr>
        <a:xfrm>
          <a:off x="8484455" y="2393991"/>
          <a:ext cx="2373490"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baseline="0" dirty="0">
              <a:solidFill>
                <a:srgbClr val="FF9717"/>
              </a:solidFill>
              <a:latin typeface="IBM Plex Sans" panose="020B0503050203000203" pitchFamily="34" charset="0"/>
              <a:cs typeface="Arial" panose="020B0604020202020204" pitchFamily="34" charset="0"/>
            </a:rPr>
            <a:t>Networking </a:t>
          </a:r>
        </a:p>
        <a:p>
          <a:pPr marL="0" lvl="0" indent="0" algn="ctr" defTabSz="800100">
            <a:lnSpc>
              <a:spcPct val="100000"/>
            </a:lnSpc>
            <a:spcBef>
              <a:spcPct val="0"/>
            </a:spcBef>
            <a:spcAft>
              <a:spcPct val="35000"/>
            </a:spcAft>
            <a:buNone/>
          </a:pPr>
          <a:r>
            <a:rPr lang="en-US" sz="1800" kern="1200" baseline="0" dirty="0">
              <a:latin typeface="IBM Plex Sans" panose="020B0503050203000203" pitchFamily="34" charset="0"/>
              <a:cs typeface="Arial" panose="020B0604020202020204" pitchFamily="34" charset="0"/>
            </a:rPr>
            <a:t>Participate in Gallery Walk to build strategic connections</a:t>
          </a:r>
          <a:endParaRPr lang="en-US" sz="1800" kern="1200" dirty="0">
            <a:latin typeface="IBM Plex Sans" panose="020B0503050203000203" pitchFamily="34" charset="0"/>
            <a:cs typeface="Arial" panose="020B0604020202020204" pitchFamily="34" charset="0"/>
          </a:endParaRPr>
        </a:p>
      </dsp:txBody>
      <dsp:txXfrm>
        <a:off x="8484455" y="2393991"/>
        <a:ext cx="2373490" cy="16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0B8D3-5A10-481A-A37D-680281A56A12}">
      <dsp:nvSpPr>
        <dsp:cNvPr id="0" name=""/>
        <dsp:cNvSpPr/>
      </dsp:nvSpPr>
      <dsp:spPr>
        <a:xfrm rot="16200000">
          <a:off x="616" y="715984"/>
          <a:ext cx="2000742" cy="2000742"/>
        </a:xfrm>
        <a:prstGeom prst="downArrow">
          <a:avLst>
            <a:gd name="adj1" fmla="val 50000"/>
            <a:gd name="adj2" fmla="val 35000"/>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latin typeface="IBM Plex Serif" panose="02060503050406000203" pitchFamily="18" charset="0"/>
            </a:rPr>
            <a:t>Evidence-based Practices</a:t>
          </a:r>
        </a:p>
      </dsp:txBody>
      <dsp:txXfrm rot="5400000">
        <a:off x="617" y="1216169"/>
        <a:ext cx="1650612" cy="1000371"/>
      </dsp:txXfrm>
    </dsp:sp>
    <dsp:sp modelId="{AB2E9CF9-A7FD-452D-A5AF-20F843EB694C}">
      <dsp:nvSpPr>
        <dsp:cNvPr id="0" name=""/>
        <dsp:cNvSpPr/>
      </dsp:nvSpPr>
      <dsp:spPr>
        <a:xfrm rot="5400000">
          <a:off x="2142589" y="726495"/>
          <a:ext cx="2000742" cy="2000742"/>
        </a:xfrm>
        <a:prstGeom prst="down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latin typeface="IBM Plex Serif" panose="02060503050406000203" pitchFamily="18" charset="0"/>
            </a:rPr>
            <a:t>Practice-based Evidence </a:t>
          </a:r>
        </a:p>
      </dsp:txBody>
      <dsp:txXfrm rot="-5400000">
        <a:off x="2492720" y="1226681"/>
        <a:ext cx="1650612" cy="10003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91B5515-7A04-544E-BDDE-FB7430688B6B}" type="datetimeFigureOut">
              <a:rPr lang="en-US" smtClean="0"/>
              <a:t>8/21/2024</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9F3A7C2-AA01-404E-90B0-DEB0A5819425}" type="slidenum">
              <a:rPr lang="en-US" smtClean="0"/>
              <a:t>‹#›</a:t>
            </a:fld>
            <a:endParaRPr lang="en-US"/>
          </a:p>
        </p:txBody>
      </p:sp>
    </p:spTree>
    <p:extLst>
      <p:ext uri="{BB962C8B-B14F-4D97-AF65-F5344CB8AC3E}">
        <p14:creationId xmlns:p14="http://schemas.microsoft.com/office/powerpoint/2010/main" val="938112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99A0470-3AAC-AF4E-8B14-EE9BD692B790}" type="datetimeFigureOut">
              <a:rPr lang="en-US" smtClean="0"/>
              <a:t>8/21/2024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8F73C60-877F-3F4D-9B92-2C35666FFDC2}" type="slidenum">
              <a:rPr lang="en-US" smtClean="0"/>
              <a:t>‹#›</a:t>
            </a:fld>
            <a:endParaRPr lang="en-US"/>
          </a:p>
        </p:txBody>
      </p:sp>
    </p:spTree>
    <p:extLst>
      <p:ext uri="{BB962C8B-B14F-4D97-AF65-F5344CB8AC3E}">
        <p14:creationId xmlns:p14="http://schemas.microsoft.com/office/powerpoint/2010/main" val="774390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aco.org/sites/default/files/documents/OSC_MOUD_Brief_June2023.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overdose-prevention/php/od2a/state.html"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c.gov/overdose-prevention/php/od2a/local.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hicago.maps.arcgis.com/apps/instant/nearby/index.html?appid=5a0b191cdc18446e8691fcd74b34cba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1</a:t>
            </a:fld>
            <a:endParaRPr lang="en-US"/>
          </a:p>
        </p:txBody>
      </p:sp>
    </p:spTree>
    <p:extLst>
      <p:ext uri="{BB962C8B-B14F-4D97-AF65-F5344CB8AC3E}">
        <p14:creationId xmlns:p14="http://schemas.microsoft.com/office/powerpoint/2010/main" val="417515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10</a:t>
            </a:fld>
            <a:endParaRPr lang="en-US"/>
          </a:p>
        </p:txBody>
      </p:sp>
    </p:spTree>
    <p:extLst>
      <p:ext uri="{BB962C8B-B14F-4D97-AF65-F5344CB8AC3E}">
        <p14:creationId xmlns:p14="http://schemas.microsoft.com/office/powerpoint/2010/main" val="133432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tabLst>
                <a:tab pos="1428750" algn="l"/>
              </a:tabLst>
            </a:pPr>
            <a:r>
              <a:rPr lang="en-US" sz="1800">
                <a:solidFill>
                  <a:srgbClr val="000000"/>
                </a:solidFill>
                <a:latin typeface="Arial"/>
                <a:ea typeface="Calibri" panose="020F0502020204030204" pitchFamily="34" charset="0"/>
                <a:cs typeface="Arial"/>
              </a:rPr>
              <a:t>CHUCK</a:t>
            </a:r>
          </a:p>
          <a:p>
            <a:pPr marL="1143000" lvl="2" indent="-228600">
              <a:buAutoNum type="romanLcPeriod"/>
              <a:tabLst>
                <a:tab pos="1428750" algn="l"/>
              </a:tabLst>
            </a:pPr>
            <a:endParaRPr lang="en-US" sz="1800">
              <a:solidFill>
                <a:srgbClr val="000000"/>
              </a:solidFill>
              <a:latin typeface="Arial"/>
              <a:ea typeface="Calibri" panose="020F0502020204030204" pitchFamily="34" charset="0"/>
              <a:cs typeface="Arial"/>
            </a:endParaRPr>
          </a:p>
          <a:p>
            <a:pPr marL="1143000" marR="0" lvl="2" indent="-228600" algn="l">
              <a:spcBef>
                <a:spcPts val="0"/>
              </a:spcBef>
              <a:spcAft>
                <a:spcPts val="0"/>
              </a:spcAft>
              <a:buAutoNum type="romanLcPeriod"/>
              <a:tabLst>
                <a:tab pos="1428750" algn="l"/>
              </a:tabLst>
            </a:pPr>
            <a:r>
              <a:rPr lang="en-US" sz="1800">
                <a:solidFill>
                  <a:srgbClr val="000000"/>
                </a:solidFill>
                <a:effectLst/>
                <a:latin typeface="Arial"/>
                <a:ea typeface="Calibri" panose="020F0502020204030204" pitchFamily="34" charset="0"/>
                <a:cs typeface="Arial"/>
              </a:rPr>
              <a:t>Delegate brick and mortar locations + outreach locations</a:t>
            </a:r>
            <a:endParaRPr lang="en-US"/>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a:ea typeface="Calibri" panose="020F0502020204030204" pitchFamily="34" charset="0"/>
                <a:cs typeface="Arial"/>
              </a:rPr>
              <a:t>West side community areas we work with in coordination meeting</a:t>
            </a:r>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a:ea typeface="Calibri" panose="020F0502020204030204" pitchFamily="34" charset="0"/>
                <a:cs typeface="Arial"/>
              </a:rPr>
              <a:t>Hot spots - 2022</a:t>
            </a:r>
          </a:p>
          <a:p>
            <a:pPr marL="1143000" marR="0" lvl="2" indent="-228600" algn="l">
              <a:spcBef>
                <a:spcPts val="0"/>
              </a:spcBef>
              <a:spcAft>
                <a:spcPts val="0"/>
              </a:spcAft>
              <a:buFont typeface="+mj-lt"/>
              <a:buAutoNum type="romanLcPeriod"/>
              <a:tabLst>
                <a:tab pos="1428750" algn="l"/>
              </a:tabLst>
            </a:pPr>
            <a:r>
              <a:rPr lang="en-US" sz="1800" i="1">
                <a:solidFill>
                  <a:srgbClr val="000000"/>
                </a:solidFill>
                <a:effectLst/>
                <a:latin typeface="Arial"/>
                <a:ea typeface="Calibri" panose="020F0502020204030204" pitchFamily="34" charset="0"/>
                <a:cs typeface="Arial"/>
              </a:rPr>
              <a:t>Naloxone distribution?</a:t>
            </a:r>
            <a:endParaRPr lang="en-US" sz="1800">
              <a:solidFill>
                <a:srgbClr val="000000"/>
              </a:solidFill>
              <a:effectLst/>
              <a:latin typeface="Arial"/>
              <a:ea typeface="Calibri" panose="020F0502020204030204" pitchFamily="34" charset="0"/>
              <a:cs typeface="Arial"/>
            </a:endParaRPr>
          </a:p>
          <a:p>
            <a:pPr marL="1143000" marR="0" lvl="2" indent="-228600" algn="l">
              <a:spcBef>
                <a:spcPts val="0"/>
              </a:spcBef>
              <a:spcAft>
                <a:spcPts val="0"/>
              </a:spcAft>
              <a:buFont typeface="+mj-lt"/>
              <a:buAutoNum type="romanLcPeriod"/>
              <a:tabLst>
                <a:tab pos="1428750" algn="l"/>
              </a:tabLst>
            </a:pPr>
            <a:r>
              <a:rPr lang="en-US" sz="1800" i="1">
                <a:solidFill>
                  <a:srgbClr val="000000"/>
                </a:solidFill>
                <a:effectLst/>
                <a:latin typeface="Arial"/>
                <a:ea typeface="Calibri" panose="020F0502020204030204" pitchFamily="34" charset="0"/>
                <a:cs typeface="Arial"/>
              </a:rPr>
              <a:t>Time series map?</a:t>
            </a:r>
            <a:endParaRPr lang="en-US" sz="1800">
              <a:solidFill>
                <a:srgbClr val="000000"/>
              </a:solidFill>
              <a:effectLst/>
              <a:latin typeface="Arial"/>
              <a:ea typeface="Calibri" panose="020F0502020204030204" pitchFamily="34" charset="0"/>
              <a:cs typeface="Arial"/>
            </a:endParaRPr>
          </a:p>
          <a:p>
            <a:pPr marL="1143000" marR="0" lvl="2" indent="-228600" algn="l">
              <a:spcBef>
                <a:spcPts val="0"/>
              </a:spcBef>
              <a:spcAft>
                <a:spcPts val="0"/>
              </a:spcAft>
              <a:buFont typeface="+mj-lt"/>
              <a:buAutoNum type="romanLcPeriod"/>
              <a:tabLst>
                <a:tab pos="1428750" algn="l"/>
              </a:tabLst>
            </a:pPr>
            <a:r>
              <a:rPr lang="en-US" sz="1800" i="1">
                <a:solidFill>
                  <a:srgbClr val="000000"/>
                </a:solidFill>
                <a:effectLst/>
                <a:latin typeface="Arial"/>
                <a:ea typeface="Calibri" panose="020F0502020204030204" pitchFamily="34" charset="0"/>
                <a:cs typeface="Arial"/>
              </a:rPr>
              <a:t>MAR now map with DEA waivers?</a:t>
            </a:r>
            <a:endParaRPr lang="en-US" sz="1800">
              <a:solidFill>
                <a:srgbClr val="000000"/>
              </a:solidFill>
              <a:effectLst/>
              <a:latin typeface="Arial"/>
              <a:ea typeface="Calibri" panose="020F0502020204030204" pitchFamily="34" charset="0"/>
              <a:cs typeface="Arial"/>
            </a:endParaRPr>
          </a:p>
        </p:txBody>
      </p:sp>
      <p:sp>
        <p:nvSpPr>
          <p:cNvPr id="4" name="Slide Number Placeholder 3"/>
          <p:cNvSpPr>
            <a:spLocks noGrp="1"/>
          </p:cNvSpPr>
          <p:nvPr>
            <p:ph type="sldNum" sz="quarter" idx="5"/>
          </p:nvPr>
        </p:nvSpPr>
        <p:spPr/>
        <p:txBody>
          <a:bodyPr/>
          <a:lstStyle/>
          <a:p>
            <a:fld id="{2EB41218-D852-48FE-8595-9D61E9DBFDAA}" type="slidenum">
              <a:rPr lang="en-US" smtClean="0"/>
              <a:t>11</a:t>
            </a:fld>
            <a:endParaRPr lang="en-US"/>
          </a:p>
        </p:txBody>
      </p:sp>
    </p:spTree>
    <p:extLst>
      <p:ext uri="{BB962C8B-B14F-4D97-AF65-F5344CB8AC3E}">
        <p14:creationId xmlns:p14="http://schemas.microsoft.com/office/powerpoint/2010/main" val="56875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tabLst>
                <a:tab pos="1428750" algn="l"/>
              </a:tabLst>
            </a:pPr>
            <a:r>
              <a:rPr lang="en-US" sz="1800">
                <a:solidFill>
                  <a:srgbClr val="000000"/>
                </a:solidFill>
                <a:latin typeface="Arial"/>
                <a:ea typeface="Calibri" panose="020F0502020204030204" pitchFamily="34" charset="0"/>
                <a:cs typeface="Arial"/>
              </a:rPr>
              <a:t>CHUCK</a:t>
            </a:r>
          </a:p>
          <a:p>
            <a:pPr marL="1143000" lvl="2" indent="-228600">
              <a:buAutoNum type="romanLcPeriod"/>
              <a:tabLst>
                <a:tab pos="1428750" algn="l"/>
              </a:tabLst>
            </a:pPr>
            <a:endParaRPr lang="en-US" sz="1800">
              <a:solidFill>
                <a:srgbClr val="000000"/>
              </a:solidFill>
              <a:latin typeface="Arial"/>
              <a:ea typeface="Calibri" panose="020F0502020204030204" pitchFamily="34" charset="0"/>
              <a:cs typeface="Arial"/>
            </a:endParaRPr>
          </a:p>
          <a:p>
            <a:pPr marL="1143000" marR="0" lvl="2" indent="-228600" algn="l">
              <a:spcBef>
                <a:spcPts val="0"/>
              </a:spcBef>
              <a:spcAft>
                <a:spcPts val="0"/>
              </a:spcAft>
              <a:buAutoNum type="romanLcPeriod"/>
              <a:tabLst>
                <a:tab pos="1428750" algn="l"/>
              </a:tabLst>
            </a:pPr>
            <a:r>
              <a:rPr lang="en-US" sz="1800">
                <a:solidFill>
                  <a:srgbClr val="000000"/>
                </a:solidFill>
                <a:effectLst/>
                <a:latin typeface="Arial"/>
                <a:ea typeface="Calibri" panose="020F0502020204030204" pitchFamily="34" charset="0"/>
                <a:cs typeface="Arial"/>
              </a:rPr>
              <a:t>Delegate brick and mortar locations + outreach locations</a:t>
            </a:r>
            <a:endParaRPr lang="en-US"/>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a:ea typeface="Calibri" panose="020F0502020204030204" pitchFamily="34" charset="0"/>
                <a:cs typeface="Arial"/>
              </a:rPr>
              <a:t>West side community areas we work with in coordination meeting</a:t>
            </a:r>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a:ea typeface="Calibri" panose="020F0502020204030204" pitchFamily="34" charset="0"/>
                <a:cs typeface="Arial"/>
              </a:rPr>
              <a:t>Hot spots - 2022</a:t>
            </a:r>
          </a:p>
          <a:p>
            <a:pPr marL="1143000" marR="0" lvl="2" indent="-228600" algn="l">
              <a:spcBef>
                <a:spcPts val="0"/>
              </a:spcBef>
              <a:spcAft>
                <a:spcPts val="0"/>
              </a:spcAft>
              <a:buFont typeface="+mj-lt"/>
              <a:buAutoNum type="romanLcPeriod"/>
              <a:tabLst>
                <a:tab pos="1428750" algn="l"/>
              </a:tabLst>
            </a:pPr>
            <a:r>
              <a:rPr lang="en-US" sz="1800" i="1">
                <a:solidFill>
                  <a:srgbClr val="000000"/>
                </a:solidFill>
                <a:effectLst/>
                <a:latin typeface="Arial"/>
                <a:ea typeface="Calibri" panose="020F0502020204030204" pitchFamily="34" charset="0"/>
                <a:cs typeface="Arial"/>
              </a:rPr>
              <a:t>Naloxone distribution?</a:t>
            </a:r>
            <a:endParaRPr lang="en-US" sz="1800">
              <a:solidFill>
                <a:srgbClr val="000000"/>
              </a:solidFill>
              <a:effectLst/>
              <a:latin typeface="Arial"/>
              <a:ea typeface="Calibri" panose="020F0502020204030204" pitchFamily="34" charset="0"/>
              <a:cs typeface="Arial"/>
            </a:endParaRPr>
          </a:p>
          <a:p>
            <a:pPr marL="1143000" marR="0" lvl="2" indent="-228600" algn="l">
              <a:spcBef>
                <a:spcPts val="0"/>
              </a:spcBef>
              <a:spcAft>
                <a:spcPts val="0"/>
              </a:spcAft>
              <a:buFont typeface="+mj-lt"/>
              <a:buAutoNum type="romanLcPeriod"/>
              <a:tabLst>
                <a:tab pos="1428750" algn="l"/>
              </a:tabLst>
            </a:pPr>
            <a:r>
              <a:rPr lang="en-US" sz="1800" i="1">
                <a:solidFill>
                  <a:srgbClr val="000000"/>
                </a:solidFill>
                <a:effectLst/>
                <a:latin typeface="Arial"/>
                <a:ea typeface="Calibri" panose="020F0502020204030204" pitchFamily="34" charset="0"/>
                <a:cs typeface="Arial"/>
              </a:rPr>
              <a:t>Time series map?</a:t>
            </a:r>
            <a:endParaRPr lang="en-US" sz="1800">
              <a:solidFill>
                <a:srgbClr val="000000"/>
              </a:solidFill>
              <a:effectLst/>
              <a:latin typeface="Arial"/>
              <a:ea typeface="Calibri" panose="020F0502020204030204" pitchFamily="34" charset="0"/>
              <a:cs typeface="Arial"/>
            </a:endParaRPr>
          </a:p>
          <a:p>
            <a:pPr marL="1143000" marR="0" lvl="2" indent="-228600" algn="l">
              <a:spcBef>
                <a:spcPts val="0"/>
              </a:spcBef>
              <a:spcAft>
                <a:spcPts val="0"/>
              </a:spcAft>
              <a:buFont typeface="+mj-lt"/>
              <a:buAutoNum type="romanLcPeriod"/>
              <a:tabLst>
                <a:tab pos="1428750" algn="l"/>
              </a:tabLst>
            </a:pPr>
            <a:r>
              <a:rPr lang="en-US" sz="1800" i="1">
                <a:solidFill>
                  <a:srgbClr val="000000"/>
                </a:solidFill>
                <a:effectLst/>
                <a:latin typeface="Arial"/>
                <a:ea typeface="Calibri" panose="020F0502020204030204" pitchFamily="34" charset="0"/>
                <a:cs typeface="Arial"/>
              </a:rPr>
              <a:t>MAR now map with DEA waivers?</a:t>
            </a:r>
            <a:endParaRPr lang="en-US" sz="1800">
              <a:solidFill>
                <a:srgbClr val="000000"/>
              </a:solidFill>
              <a:effectLst/>
              <a:latin typeface="Arial"/>
              <a:ea typeface="Calibri" panose="020F0502020204030204" pitchFamily="34" charset="0"/>
              <a:cs typeface="Arial"/>
            </a:endParaRPr>
          </a:p>
        </p:txBody>
      </p:sp>
      <p:sp>
        <p:nvSpPr>
          <p:cNvPr id="4" name="Slide Number Placeholder 3"/>
          <p:cNvSpPr>
            <a:spLocks noGrp="1"/>
          </p:cNvSpPr>
          <p:nvPr>
            <p:ph type="sldNum" sz="quarter" idx="5"/>
          </p:nvPr>
        </p:nvSpPr>
        <p:spPr/>
        <p:txBody>
          <a:bodyPr/>
          <a:lstStyle/>
          <a:p>
            <a:fld id="{2EB41218-D852-48FE-8595-9D61E9DBFDAA}" type="slidenum">
              <a:rPr lang="en-US" smtClean="0"/>
              <a:t>12</a:t>
            </a:fld>
            <a:endParaRPr lang="en-US"/>
          </a:p>
        </p:txBody>
      </p:sp>
    </p:spTree>
    <p:extLst>
      <p:ext uri="{BB962C8B-B14F-4D97-AF65-F5344CB8AC3E}">
        <p14:creationId xmlns:p14="http://schemas.microsoft.com/office/powerpoint/2010/main" val="9771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2" algn="l">
              <a:spcBef>
                <a:spcPts val="0"/>
              </a:spcBef>
              <a:spcAft>
                <a:spcPts val="0"/>
              </a:spcAft>
              <a:tabLst>
                <a:tab pos="1428750" algn="l"/>
              </a:tabLst>
            </a:pPr>
            <a:endPar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B41218-D852-48FE-8595-9D61E9DBFDAA}" type="slidenum">
              <a:rPr lang="en-US" smtClean="0"/>
              <a:t>13</a:t>
            </a:fld>
            <a:endParaRPr lang="en-US"/>
          </a:p>
        </p:txBody>
      </p:sp>
    </p:spTree>
    <p:extLst>
      <p:ext uri="{BB962C8B-B14F-4D97-AF65-F5344CB8AC3E}">
        <p14:creationId xmlns:p14="http://schemas.microsoft.com/office/powerpoint/2010/main" val="15088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2" algn="l">
              <a:spcBef>
                <a:spcPts val="0"/>
              </a:spcBef>
              <a:spcAft>
                <a:spcPts val="0"/>
              </a:spcAft>
              <a:tabLst>
                <a:tab pos="1428750" algn="l"/>
              </a:tabLst>
            </a:pPr>
            <a:endPar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EB41218-D852-48FE-8595-9D61E9DBFDAA}" type="slidenum">
              <a:rPr lang="en-US" smtClean="0"/>
              <a:t>14</a:t>
            </a:fld>
            <a:endParaRPr lang="en-US"/>
          </a:p>
        </p:txBody>
      </p:sp>
    </p:spTree>
    <p:extLst>
      <p:ext uri="{BB962C8B-B14F-4D97-AF65-F5344CB8AC3E}">
        <p14:creationId xmlns:p14="http://schemas.microsoft.com/office/powerpoint/2010/main" val="120362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tabLst>
                <a:tab pos="1428750" algn="l"/>
              </a:tabLst>
            </a:pPr>
            <a:r>
              <a:rPr lang="en-US" sz="1800">
                <a:solidFill>
                  <a:srgbClr val="000000"/>
                </a:solidFill>
                <a:latin typeface="Arial"/>
                <a:ea typeface="Calibri" panose="020F0502020204030204" pitchFamily="34" charset="0"/>
                <a:cs typeface="Arial"/>
              </a:rPr>
              <a:t>CHUCK</a:t>
            </a:r>
          </a:p>
          <a:p>
            <a:pPr marL="1143000" lvl="2" indent="-228600">
              <a:buAutoNum type="romanLcPeriod"/>
              <a:tabLst>
                <a:tab pos="1428750" algn="l"/>
              </a:tabLst>
            </a:pPr>
            <a:endParaRPr lang="en-US" sz="1800">
              <a:solidFill>
                <a:srgbClr val="000000"/>
              </a:solidFill>
              <a:latin typeface="Arial"/>
              <a:ea typeface="Calibri" panose="020F0502020204030204" pitchFamily="34" charset="0"/>
              <a:cs typeface="Arial"/>
            </a:endParaRPr>
          </a:p>
          <a:p>
            <a:pPr marL="1143000" marR="0" lvl="2" indent="-228600" algn="l">
              <a:spcBef>
                <a:spcPts val="0"/>
              </a:spcBef>
              <a:spcAft>
                <a:spcPts val="0"/>
              </a:spcAft>
              <a:buAutoNum type="romanLcPeriod"/>
              <a:tabLst>
                <a:tab pos="1428750" algn="l"/>
              </a:tabLst>
            </a:pPr>
            <a:r>
              <a:rPr lang="en-US" sz="1800">
                <a:solidFill>
                  <a:srgbClr val="000000"/>
                </a:solidFill>
                <a:effectLst/>
                <a:latin typeface="Arial"/>
                <a:ea typeface="Calibri" panose="020F0502020204030204" pitchFamily="34" charset="0"/>
                <a:cs typeface="Arial"/>
              </a:rPr>
              <a:t>Narcan at CPL: Map of harm reduction box locations (Liv) </a:t>
            </a:r>
            <a:endParaRPr lang="en-US"/>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a:ea typeface="Calibri" panose="020F0502020204030204" pitchFamily="34" charset="0"/>
                <a:cs typeface="Arial"/>
              </a:rPr>
              <a:t>Vending machine rollout/xylazine distribution: Map of pending locations (Liv)</a:t>
            </a:r>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a:ea typeface="Calibri" panose="020F0502020204030204" pitchFamily="34" charset="0"/>
                <a:cs typeface="Arial"/>
              </a:rPr>
              <a:t>Fentanyl test kit distribution</a:t>
            </a:r>
          </a:p>
        </p:txBody>
      </p:sp>
      <p:sp>
        <p:nvSpPr>
          <p:cNvPr id="4" name="Slide Number Placeholder 3"/>
          <p:cNvSpPr>
            <a:spLocks noGrp="1"/>
          </p:cNvSpPr>
          <p:nvPr>
            <p:ph type="sldNum" sz="quarter" idx="5"/>
          </p:nvPr>
        </p:nvSpPr>
        <p:spPr/>
        <p:txBody>
          <a:bodyPr/>
          <a:lstStyle/>
          <a:p>
            <a:fld id="{2EB41218-D852-48FE-8595-9D61E9DBFDAA}" type="slidenum">
              <a:rPr lang="en-US" smtClean="0"/>
              <a:t>15</a:t>
            </a:fld>
            <a:endParaRPr lang="en-US"/>
          </a:p>
        </p:txBody>
      </p:sp>
    </p:spTree>
    <p:extLst>
      <p:ext uri="{BB962C8B-B14F-4D97-AF65-F5344CB8AC3E}">
        <p14:creationId xmlns:p14="http://schemas.microsoft.com/office/powerpoint/2010/main" val="2685614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tabLst>
                <a:tab pos="1428750" algn="l"/>
              </a:tabLst>
            </a:pPr>
            <a:r>
              <a:rPr lang="en-US" sz="1800">
                <a:solidFill>
                  <a:srgbClr val="000000"/>
                </a:solidFill>
                <a:latin typeface="Arial"/>
                <a:ea typeface="Calibri" panose="020F0502020204030204" pitchFamily="34" charset="0"/>
                <a:cs typeface="Arial"/>
              </a:rPr>
              <a:t>CHUCK</a:t>
            </a:r>
          </a:p>
          <a:p>
            <a:pPr marL="1143000" lvl="2" indent="-228600">
              <a:buAutoNum type="romanLcPeriod"/>
              <a:tabLst>
                <a:tab pos="1428750" algn="l"/>
              </a:tabLst>
            </a:pPr>
            <a:endParaRPr lang="en-US" sz="1800">
              <a:solidFill>
                <a:srgbClr val="000000"/>
              </a:solidFill>
              <a:latin typeface="Arial"/>
              <a:ea typeface="Calibri" panose="020F0502020204030204" pitchFamily="34" charset="0"/>
              <a:cs typeface="Arial"/>
            </a:endParaRPr>
          </a:p>
          <a:p>
            <a:pPr marL="1143000" marR="0" lvl="2" indent="-228600" algn="l">
              <a:spcBef>
                <a:spcPts val="0"/>
              </a:spcBef>
              <a:spcAft>
                <a:spcPts val="0"/>
              </a:spcAft>
              <a:buAutoNum type="romanLcPeriod"/>
              <a:tabLst>
                <a:tab pos="1428750" algn="l"/>
              </a:tabLst>
            </a:pPr>
            <a:r>
              <a:rPr lang="en-US" sz="1800">
                <a:solidFill>
                  <a:srgbClr val="000000"/>
                </a:solidFill>
                <a:effectLst/>
                <a:latin typeface="Arial"/>
                <a:ea typeface="Calibri" panose="020F0502020204030204" pitchFamily="34" charset="0"/>
                <a:cs typeface="Arial"/>
              </a:rPr>
              <a:t>Narcan at CPL: Map of harm reduction box locations (Liv) </a:t>
            </a:r>
            <a:endParaRPr lang="en-US"/>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a:ea typeface="Calibri" panose="020F0502020204030204" pitchFamily="34" charset="0"/>
                <a:cs typeface="Arial"/>
              </a:rPr>
              <a:t>Vending machine rollout/xylazine distribution: Map of pending locations (Liv)</a:t>
            </a:r>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a:ea typeface="Calibri" panose="020F0502020204030204" pitchFamily="34" charset="0"/>
                <a:cs typeface="Arial"/>
              </a:rPr>
              <a:t>Fentanyl test kit distribution</a:t>
            </a:r>
          </a:p>
        </p:txBody>
      </p:sp>
      <p:sp>
        <p:nvSpPr>
          <p:cNvPr id="4" name="Slide Number Placeholder 3"/>
          <p:cNvSpPr>
            <a:spLocks noGrp="1"/>
          </p:cNvSpPr>
          <p:nvPr>
            <p:ph type="sldNum" sz="quarter" idx="5"/>
          </p:nvPr>
        </p:nvSpPr>
        <p:spPr/>
        <p:txBody>
          <a:bodyPr/>
          <a:lstStyle/>
          <a:p>
            <a:fld id="{2EB41218-D852-48FE-8595-9D61E9DBFDAA}" type="slidenum">
              <a:rPr lang="en-US" smtClean="0"/>
              <a:t>16</a:t>
            </a:fld>
            <a:endParaRPr lang="en-US"/>
          </a:p>
        </p:txBody>
      </p:sp>
    </p:spTree>
    <p:extLst>
      <p:ext uri="{BB962C8B-B14F-4D97-AF65-F5344CB8AC3E}">
        <p14:creationId xmlns:p14="http://schemas.microsoft.com/office/powerpoint/2010/main" val="2617744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tabLst>
                <a:tab pos="1428750" algn="l"/>
              </a:tabLst>
            </a:pPr>
            <a:r>
              <a:rPr lang="en-US" sz="1800">
                <a:solidFill>
                  <a:srgbClr val="000000"/>
                </a:solidFill>
                <a:latin typeface="Arial"/>
                <a:ea typeface="Calibri" panose="020F0502020204030204" pitchFamily="34" charset="0"/>
                <a:cs typeface="Arial"/>
              </a:rPr>
              <a:t>CHUCK</a:t>
            </a:r>
          </a:p>
          <a:p>
            <a:pPr marL="1143000" lvl="2" indent="-228600">
              <a:buAutoNum type="romanLcPeriod"/>
              <a:tabLst>
                <a:tab pos="1428750" algn="l"/>
              </a:tabLst>
            </a:pPr>
            <a:endParaRPr lang="en-US" sz="1800">
              <a:solidFill>
                <a:srgbClr val="000000"/>
              </a:solidFill>
              <a:latin typeface="Arial"/>
              <a:ea typeface="Calibri" panose="020F0502020204030204" pitchFamily="34" charset="0"/>
              <a:cs typeface="Arial"/>
            </a:endParaRPr>
          </a:p>
          <a:p>
            <a:pPr marL="1143000" marR="0" lvl="2" indent="-228600" algn="l">
              <a:spcBef>
                <a:spcPts val="0"/>
              </a:spcBef>
              <a:spcAft>
                <a:spcPts val="0"/>
              </a:spcAft>
              <a:buAutoNum type="romanLcPeriod"/>
              <a:tabLst>
                <a:tab pos="1428750" algn="l"/>
              </a:tabLst>
            </a:pPr>
            <a:r>
              <a:rPr lang="en-US" sz="1800">
                <a:solidFill>
                  <a:srgbClr val="000000"/>
                </a:solidFill>
                <a:effectLst/>
                <a:latin typeface="Arial"/>
                <a:ea typeface="Calibri" panose="020F0502020204030204" pitchFamily="34" charset="0"/>
                <a:cs typeface="Arial"/>
              </a:rPr>
              <a:t>Narcan at CPL: Map of harm reduction box locations (Liv) </a:t>
            </a:r>
            <a:endParaRPr lang="en-US"/>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panose="020B0604020202020204" pitchFamily="34" charset="0"/>
                <a:ea typeface="Calibri" panose="020F0502020204030204" pitchFamily="34" charset="0"/>
              </a:rPr>
              <a:t>Vending machine rollout/xylazine distribution: Map of pending locations (Liv)</a:t>
            </a:r>
          </a:p>
          <a:p>
            <a:pPr marL="1143000" marR="0" lvl="2" indent="-228600" algn="l">
              <a:spcBef>
                <a:spcPts val="0"/>
              </a:spcBef>
              <a:spcAft>
                <a:spcPts val="0"/>
              </a:spcAft>
              <a:buFont typeface="+mj-lt"/>
              <a:buAutoNum type="romanLcPeriod"/>
              <a:tabLst>
                <a:tab pos="1428750" algn="l"/>
              </a:tabLst>
            </a:pPr>
            <a:r>
              <a:rPr lang="en-US" sz="1800">
                <a:solidFill>
                  <a:srgbClr val="000000"/>
                </a:solidFill>
                <a:effectLst/>
                <a:latin typeface="Arial" panose="020B0604020202020204" pitchFamily="34" charset="0"/>
                <a:ea typeface="Calibri" panose="020F0502020204030204" pitchFamily="34" charset="0"/>
              </a:rPr>
              <a:t>Fentanyl test kit distribution</a:t>
            </a:r>
          </a:p>
        </p:txBody>
      </p:sp>
      <p:sp>
        <p:nvSpPr>
          <p:cNvPr id="4" name="Slide Number Placeholder 3"/>
          <p:cNvSpPr>
            <a:spLocks noGrp="1"/>
          </p:cNvSpPr>
          <p:nvPr>
            <p:ph type="sldNum" sz="quarter" idx="5"/>
          </p:nvPr>
        </p:nvSpPr>
        <p:spPr/>
        <p:txBody>
          <a:bodyPr/>
          <a:lstStyle/>
          <a:p>
            <a:fld id="{2EB41218-D852-48FE-8595-9D61E9DBFDAA}" type="slidenum">
              <a:rPr lang="en-US" smtClean="0"/>
              <a:t>17</a:t>
            </a:fld>
            <a:endParaRPr lang="en-US"/>
          </a:p>
        </p:txBody>
      </p:sp>
    </p:spTree>
    <p:extLst>
      <p:ext uri="{BB962C8B-B14F-4D97-AF65-F5344CB8AC3E}">
        <p14:creationId xmlns:p14="http://schemas.microsoft.com/office/powerpoint/2010/main" val="405878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CHUCK</a:t>
            </a:r>
          </a:p>
        </p:txBody>
      </p:sp>
      <p:sp>
        <p:nvSpPr>
          <p:cNvPr id="4" name="Slide Number Placeholder 3"/>
          <p:cNvSpPr>
            <a:spLocks noGrp="1"/>
          </p:cNvSpPr>
          <p:nvPr>
            <p:ph type="sldNum" sz="quarter" idx="5"/>
          </p:nvPr>
        </p:nvSpPr>
        <p:spPr/>
        <p:txBody>
          <a:bodyPr/>
          <a:lstStyle/>
          <a:p>
            <a:fld id="{48F73C60-877F-3F4D-9B92-2C35666FFDC2}" type="slidenum">
              <a:rPr lang="en-US" smtClean="0"/>
              <a:t>18</a:t>
            </a:fld>
            <a:endParaRPr lang="en-US"/>
          </a:p>
        </p:txBody>
      </p:sp>
    </p:spTree>
    <p:extLst>
      <p:ext uri="{BB962C8B-B14F-4D97-AF65-F5344CB8AC3E}">
        <p14:creationId xmlns:p14="http://schemas.microsoft.com/office/powerpoint/2010/main" val="393170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Aptos"/>
                <a:ea typeface="Times New Roman" panose="02020603050405020304" pitchFamily="18" charset="0"/>
                <a:cs typeface="Segoe UI" panose="020B0502040204020203" pitchFamily="34" charset="0"/>
              </a:rPr>
              <a:t>SARAH</a:t>
            </a:r>
          </a:p>
          <a:p>
            <a:endParaRPr lang="en-US" sz="1800">
              <a:latin typeface="Aptos"/>
              <a:ea typeface="Times New Roman" panose="02020603050405020304" pitchFamily="18" charset="0"/>
              <a:cs typeface="Segoe UI" panose="020B0502040204020203" pitchFamily="34" charset="0"/>
            </a:endParaRPr>
          </a:p>
          <a:p>
            <a:r>
              <a:rPr lang="en-US" sz="1800">
                <a:effectLst/>
                <a:latin typeface="Aptos"/>
                <a:ea typeface="Times New Roman" panose="02020603050405020304" pitchFamily="18" charset="0"/>
                <a:cs typeface="Segoe UI" panose="020B0502040204020203" pitchFamily="34" charset="0"/>
              </a:rPr>
              <a:t>agencies engaged in structured peer sessions to c</a:t>
            </a:r>
            <a:r>
              <a:rPr lang="en-US" sz="1800">
                <a:solidFill>
                  <a:srgbClr val="000000"/>
                </a:solidFill>
                <a:effectLst/>
                <a:latin typeface="Aptos"/>
                <a:ea typeface="Times New Roman" panose="02020603050405020304" pitchFamily="18" charset="0"/>
                <a:cs typeface="Segoe UI" panose="020B0502040204020203" pitchFamily="34" charset="0"/>
              </a:rPr>
              <a:t>o-develop ideas, innovations, and community centered solutions to opioid overdose response and prevention in Chicago. </a:t>
            </a:r>
            <a:endParaRPr lang="en-US"/>
          </a:p>
          <a:p>
            <a:endParaRPr lang="en-US" sz="1800">
              <a:solidFill>
                <a:srgbClr val="000000"/>
              </a:solidFill>
              <a:effectLst/>
              <a:latin typeface="Aptos" panose="020B0004020202020204" pitchFamily="34" charset="0"/>
              <a:cs typeface="Segoe UI" panose="020B0502040204020203" pitchFamily="34" charset="0"/>
            </a:endParaRPr>
          </a:p>
          <a:p>
            <a:pPr marL="342900" indent="-342900">
              <a:buAutoNum type="arabicPeriod"/>
            </a:pPr>
            <a:r>
              <a:rPr lang="en-US" sz="1800">
                <a:solidFill>
                  <a:srgbClr val="000000"/>
                </a:solidFill>
                <a:effectLst/>
                <a:latin typeface="Aptos" panose="020B0004020202020204" pitchFamily="34" charset="0"/>
                <a:cs typeface="Segoe UI" panose="020B0502040204020203" pitchFamily="34" charset="0"/>
              </a:rPr>
              <a:t>What do we need in Chicago to advance opioid overdose prevention and response? What could be meaningful, data informed, and community centered solutions?</a:t>
            </a:r>
          </a:p>
          <a:p>
            <a:pPr marL="228600" indent="-228600">
              <a:buAutoNum type="arabicPeriod"/>
            </a:pPr>
            <a:r>
              <a:rPr lang="en-US" sz="1800">
                <a:solidFill>
                  <a:srgbClr val="000000"/>
                </a:solidFill>
                <a:effectLst/>
                <a:latin typeface="Aptos" panose="020B0004020202020204" pitchFamily="34" charset="0"/>
                <a:cs typeface="Segoe UI" panose="020B0502040204020203" pitchFamily="34" charset="0"/>
              </a:rPr>
              <a:t>How can we leverage this network of people and organizations to accomplish our goals?</a:t>
            </a:r>
          </a:p>
          <a:p>
            <a:pPr marL="228600" indent="-228600">
              <a:buAutoNum type="arabicPeriod"/>
            </a:pPr>
            <a:r>
              <a:rPr lang="en-US" sz="1800">
                <a:solidFill>
                  <a:srgbClr val="000000"/>
                </a:solidFill>
                <a:effectLst/>
                <a:latin typeface="Aptos" panose="020B0004020202020204" pitchFamily="34" charset="0"/>
                <a:cs typeface="Segoe UI" panose="020B0502040204020203" pitchFamily="34" charset="0"/>
              </a:rPr>
              <a:t>How can the city of Chicago and CDPH help to advance these goals and support agencies?</a:t>
            </a:r>
            <a:endParaRPr lang="en-US"/>
          </a:p>
          <a:p>
            <a:endParaRPr lang="en-US"/>
          </a:p>
          <a:p>
            <a:r>
              <a:rPr lang="en-US"/>
              <a:t>After discussing data insights, innovations and successes, and lessons learned, we engaged agencies in roundtable small group discussions to learn about… </a:t>
            </a:r>
          </a:p>
        </p:txBody>
      </p:sp>
      <p:sp>
        <p:nvSpPr>
          <p:cNvPr id="4" name="Slide Number Placeholder 3"/>
          <p:cNvSpPr>
            <a:spLocks noGrp="1"/>
          </p:cNvSpPr>
          <p:nvPr>
            <p:ph type="sldNum" sz="quarter" idx="5"/>
          </p:nvPr>
        </p:nvSpPr>
        <p:spPr/>
        <p:txBody>
          <a:bodyPr/>
          <a:lstStyle/>
          <a:p>
            <a:fld id="{48F73C60-877F-3F4D-9B92-2C35666FFDC2}" type="slidenum">
              <a:rPr lang="en-US" smtClean="0"/>
              <a:t>19</a:t>
            </a:fld>
            <a:endParaRPr lang="en-US"/>
          </a:p>
        </p:txBody>
      </p:sp>
    </p:spTree>
    <p:extLst>
      <p:ext uri="{BB962C8B-B14F-4D97-AF65-F5344CB8AC3E}">
        <p14:creationId xmlns:p14="http://schemas.microsoft.com/office/powerpoint/2010/main" val="151129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SARAH</a:t>
            </a:r>
          </a:p>
        </p:txBody>
      </p:sp>
      <p:sp>
        <p:nvSpPr>
          <p:cNvPr id="4" name="Slide Number Placeholder 3"/>
          <p:cNvSpPr>
            <a:spLocks noGrp="1"/>
          </p:cNvSpPr>
          <p:nvPr>
            <p:ph type="sldNum" sz="quarter" idx="5"/>
          </p:nvPr>
        </p:nvSpPr>
        <p:spPr/>
        <p:txBody>
          <a:bodyPr/>
          <a:lstStyle/>
          <a:p>
            <a:fld id="{25C8D2C1-582E-3B4B-BF13-D2D8E34508FD}" type="slidenum">
              <a:rPr lang="en-US" smtClean="0"/>
              <a:t>2</a:t>
            </a:fld>
            <a:endParaRPr lang="en-US"/>
          </a:p>
        </p:txBody>
      </p:sp>
    </p:spTree>
    <p:extLst>
      <p:ext uri="{BB962C8B-B14F-4D97-AF65-F5344CB8AC3E}">
        <p14:creationId xmlns:p14="http://schemas.microsoft.com/office/powerpoint/2010/main" val="492141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solidFill>
                  <a:srgbClr val="1C2532"/>
                </a:solidFill>
                <a:latin typeface="IBM Plex Sans"/>
                <a:ea typeface="+mn-lt"/>
                <a:cs typeface="Calibri"/>
              </a:rPr>
              <a:t>Immediate resources include access to food, clothing, safe shelter, treatment, and additional services relevant to the individual’s complex needs like crisis support services, overdose prevention resources, and safe injection sites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sz="1200" b="0" i="0" dirty="0">
                <a:solidFill>
                  <a:srgbClr val="000000"/>
                </a:solidFill>
                <a:effectLst/>
                <a:highlight>
                  <a:srgbClr val="FFFFFF"/>
                </a:highlight>
                <a:latin typeface="Calibri" panose="020F0502020204030204" pitchFamily="34" charset="0"/>
              </a:rPr>
              <a:t>311 operators can report an individual’s needs for services to appropriate organizations/agencies and check the status of previous service requests. Although the system is designed to address non-emergency situations, individuals in distress in addition to mental health professionals and healthcare workers dial 311 to obtain information regarding City pro</a:t>
            </a:r>
          </a:p>
          <a:p>
            <a:pPr marL="285750" indent="-285750">
              <a:buFont typeface="Arial" panose="020B0604020202020204" pitchFamily="34" charset="0"/>
              <a:buChar char="•"/>
            </a:pPr>
            <a:endParaRPr lang="en-US" sz="1200" b="0" i="0" dirty="0">
              <a:solidFill>
                <a:srgbClr val="000000"/>
              </a:solidFill>
              <a:effectLst/>
              <a:highlight>
                <a:srgbClr val="FFFFFF"/>
              </a:highlight>
              <a:latin typeface="Calibri" panose="020F0502020204030204" pitchFamily="34" charset="0"/>
            </a:endParaRPr>
          </a:p>
          <a:p>
            <a:pPr marL="0" indent="0">
              <a:buFont typeface="Arial" panose="020B0604020202020204" pitchFamily="34" charset="0"/>
              <a:buNone/>
            </a:pPr>
            <a:r>
              <a:rPr lang="en-US" sz="1800" b="0" i="0" dirty="0">
                <a:solidFill>
                  <a:srgbClr val="000000"/>
                </a:solidFill>
                <a:effectLst/>
                <a:highlight>
                  <a:srgbClr val="FFFFFF"/>
                </a:highlight>
                <a:latin typeface="Calibri" panose="020F0502020204030204" pitchFamily="34" charset="0"/>
              </a:rPr>
              <a:t>Approval from the government and federal funding is needed to use hotels as a safe shelter for vulnerable populations experiencing homelessness, which offers a strategy to increase housing resources. </a:t>
            </a:r>
            <a:r>
              <a:rPr lang="en-US" sz="1200" b="0" i="0" dirty="0">
                <a:solidFill>
                  <a:srgbClr val="000000"/>
                </a:solidFill>
                <a:effectLst/>
                <a:highlight>
                  <a:srgbClr val="FFFFFF"/>
                </a:highlight>
                <a:latin typeface="Calibri" panose="020F0502020204030204" pitchFamily="34" charset="0"/>
              </a:rPr>
              <a:t>grams. </a:t>
            </a:r>
          </a:p>
          <a:p>
            <a:pPr marL="457200" indent="-457200">
              <a:buFont typeface="Arial" panose="020B0604020202020204" pitchFamily="34" charset="0"/>
              <a:buChar char="•"/>
            </a:pPr>
            <a:endParaRPr lang="en-US" sz="1200" b="0" i="0" dirty="0">
              <a:solidFill>
                <a:srgbClr val="000000"/>
              </a:solidFill>
              <a:effectLst/>
              <a:highlight>
                <a:srgbClr val="FFFFFF"/>
              </a:highlight>
              <a:latin typeface="Calibri" panose="020F0502020204030204" pitchFamily="34" charset="0"/>
            </a:endParaRPr>
          </a:p>
          <a:p>
            <a:pPr marL="0" indent="0">
              <a:buFont typeface="Arial" panose="020B0604020202020204" pitchFamily="34" charset="0"/>
              <a:buNone/>
            </a:pPr>
            <a:r>
              <a:rPr lang="en-US" sz="1200" b="0" i="0" dirty="0">
                <a:solidFill>
                  <a:srgbClr val="000000"/>
                </a:solidFill>
                <a:effectLst/>
                <a:highlight>
                  <a:srgbClr val="FFFFFF"/>
                </a:highlight>
                <a:latin typeface="Calibri" panose="020F0502020204030204" pitchFamily="34" charset="0"/>
              </a:rPr>
              <a:t>Create work groups to conduct research/collect and analyze data on complex needs of homeless populations including variables/factors impeding access to comprehensive treatment services. Qualitative data is needed/essential. </a:t>
            </a:r>
          </a:p>
          <a:p>
            <a:pPr marL="0" indent="0">
              <a:buFont typeface="Arial" panose="020B0604020202020204" pitchFamily="34" charset="0"/>
              <a:buNone/>
            </a:pPr>
            <a:endParaRPr lang="en-US" sz="1200" b="0" i="0" dirty="0">
              <a:solidFill>
                <a:srgbClr val="000000"/>
              </a:solidFill>
              <a:effectLst/>
              <a:highlight>
                <a:srgbClr val="FFFFFF"/>
              </a:highlight>
              <a:latin typeface="Calibri" panose="020F0502020204030204" pitchFamily="34"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Recent studies have consistently shown that homelessness and unstable housing are</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associated with higher incidence of alcohol and drug use, sexual risk behaviors and HIV</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 and poorer health outcomes such as mental illness, psychiatric disorders,</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tuberculosis, asthma, and bronchitis.</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Overdose survivors experiencing unsheltered homelessness described a chaotic public drug scene but resorted to residing in nearby encampments because the existing shelter, housing, and addiction treatment systems were unwelcoming, difficult to navigate, or unaffordable. Despite efforts to provide low-threshold housing in Boston, additional low-barrier housing services (i.e., including harm reduction resources and without "sobriety" requirements) could promote the health and safety of people who use drugs and are experiencing homelessness.</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800"/>
              </a:spcAft>
            </a:pPr>
            <a:r>
              <a:rPr lang="en-US" sz="18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References for Recommendations for Housing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1200"/>
              </a:spcBef>
              <a:spcAft>
                <a:spcPts val="0"/>
              </a:spcAft>
              <a:buFont typeface="+mj-lt"/>
              <a:buAutoNum type="arabicPeriod"/>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Pan, Y., </a:t>
            </a:r>
            <a:r>
              <a:rPr lang="en-US" sz="18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Metsch</a:t>
            </a: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L. R., Wang, W., Philbin, M., Kyle, T. L., Gooden, L. K., &amp; Feaster, D. J. (2020). The Relationship Between Housing Status and Substance Use and Sexual Risk Behaviors Among People Currently Seeking or Receiving Services in Substance Use Disorder Treatment Programs. The journal of primary prevention, 41, 363-382.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30000"/>
              </a:lnSpc>
              <a:spcBef>
                <a:spcPts val="1200"/>
              </a:spcBef>
              <a:spcAft>
                <a:spcPts val="0"/>
              </a:spcAft>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1200"/>
              </a:spcBef>
              <a:spcAft>
                <a:spcPts val="0"/>
              </a:spcAft>
              <a:buFont typeface="+mj-lt"/>
              <a:buAutoNum type="arabicPeriod"/>
            </a:pP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Paradise, R. K., Desmarais, J., O'Malley, S. E., </a:t>
            </a:r>
            <a:r>
              <a:rPr lang="en-US" sz="1800" dirty="0" err="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Hoyos</a:t>
            </a:r>
            <a:r>
              <a:rPr lang="en-US" sz="1800"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-Cespedes, A., Nurani, A., Walley, A. Y., ... &amp; Kimmel, S. D. (2023). Perspectives and recommendations of opioid overdose survivors experiencing unsheltered homelessness on housing, overdose, and substance use treatment in Boston, MA. International Journal of Drug Policy, 119, 104127.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22</a:t>
            </a:fld>
            <a:endParaRPr lang="en-US"/>
          </a:p>
        </p:txBody>
      </p:sp>
    </p:spTree>
    <p:extLst>
      <p:ext uri="{BB962C8B-B14F-4D97-AF65-F5344CB8AC3E}">
        <p14:creationId xmlns:p14="http://schemas.microsoft.com/office/powerpoint/2010/main" val="800893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Social determinants of health (SDOH) have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been underutilized</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addressing drug overdose crisis, and they are more important than ever now, given the 16% rise in drug overdose deaths with the emergence of the coronavirus disease 2019 pandemic.</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multisectoral approach that includes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structural and policy-level changes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clinician- and health-system–based approaches, with an intentional focus on racial and ethnic disparities and the long-standing inequities that contribute to increased risk for overdose, is essential to respond to this urgent public health crisis.” </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Warm Handoffs, Sometimes referred to as warm handoffs, these interventions represent a collaborative effort among law enforcement, medical providers, social workers, and prevention professionals to engage individuals who have experienced a non-fatal overdose and their family members in the period immediately following the overdose event. </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OD survivors engaged in emergency departments or other health care “touchpoints” are excellent candidates for OEND and other OD prevention interventions. For these initiatives to be effective, however, some health-care providers may require training interventions of their own, designed to reduce negative and stigmatizing views of PWUO, OD survivors, and substance use disorders in general..  To address attitudinal barriers among providers, programs are emerging to help reduce stigma toward PWUO among medical students and nurses in training, and a promising program delivering OEND curricula for medical students and grounded in harm reduction has recently been developed. </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Establishing community and local partnerships, particularly in resource-limited areas, is crucial for the continuity of addiction care and rehabilitation outcomes. </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Stigma has been called out by scholars as a major barrier to the success of mental health reform; this demonstrates the intersections between media narratives and institutional inequities, specifically law and regulation. (National Academies of Sciences, 2016) This is to say that stigma exists, not just as an interpersonal issue, but as a systemic structural issue that permeates through media narratives, institutions, laws and regulations. </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23</a:t>
            </a:fld>
            <a:endParaRPr lang="en-US"/>
          </a:p>
        </p:txBody>
      </p:sp>
    </p:spTree>
    <p:extLst>
      <p:ext uri="{BB962C8B-B14F-4D97-AF65-F5344CB8AC3E}">
        <p14:creationId xmlns:p14="http://schemas.microsoft.com/office/powerpoint/2010/main" val="422826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Recruitment and retention struggles that continue to challenge the SUD treatment and recovery services workforce.  States are applying a variety of strategies to address the SUD treatment and recovery services workforce shortage, including offering free or low-cost training and education tools to help SUD professionals enhance their skills, often in collaboration with the ATTC Network. States are expanding their SUD workforce through telehealth and technology tools, such as video conferencing and mobile apps for recovery support. Training and certifying peer counselors and recovery coaches is also helping to build the workforce. </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 Corporate training series, Mark sanders event </a:t>
            </a: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30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Lack of staff &amp; associated skills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inability of some departments to acquire or retain trained staff was shared as a challenge in addition to the fact that some health departments are understaffed (e.g. some were reported as having as little as four people) and, thus, have limitations on the types and numbers of programs they can implement in their jurisdiction. This challenge of staffing acts as a barrier for health departments, not only in the administration of regular projects and programming, but also in obtaining new foundational programming that can address health inequity or insights that could improve upon current programming using some of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health equity actions previously mentioned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aseline="300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dirty="0">
                <a:solidFill>
                  <a:srgbClr val="2E74B5"/>
                </a:solidFill>
                <a:effectLst/>
                <a:latin typeface="Arial" panose="020B0604020202020204" pitchFamily="34" charset="0"/>
                <a:ea typeface="Calibri" panose="020F0502020204030204" pitchFamily="34" charset="0"/>
              </a:rPr>
              <a:t>Ryan, O., Murphy, D., </a:t>
            </a:r>
            <a:r>
              <a:rPr lang="en-US" sz="1800" dirty="0" err="1">
                <a:solidFill>
                  <a:srgbClr val="2E74B5"/>
                </a:solidFill>
                <a:effectLst/>
                <a:latin typeface="Arial" panose="020B0604020202020204" pitchFamily="34" charset="0"/>
                <a:ea typeface="Calibri" panose="020F0502020204030204" pitchFamily="34" charset="0"/>
              </a:rPr>
              <a:t>Krom</a:t>
            </a:r>
            <a:r>
              <a:rPr lang="en-US" sz="1800" dirty="0">
                <a:solidFill>
                  <a:srgbClr val="2E74B5"/>
                </a:solidFill>
                <a:effectLst/>
                <a:latin typeface="Arial" panose="020B0604020202020204" pitchFamily="34" charset="0"/>
                <a:ea typeface="Calibri" panose="020F0502020204030204" pitchFamily="34" charset="0"/>
              </a:rPr>
              <a:t>, L. (2012). Vital Signs: Taking the Pulse of the Addiction Treatment Workforce, A National Report, Version 1. Kansas City, MO: Addiction Technology Transfer Center National Office in residence at the University of Miss</a:t>
            </a: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24</a:t>
            </a:fld>
            <a:endParaRPr lang="en-US"/>
          </a:p>
        </p:txBody>
      </p:sp>
    </p:spTree>
    <p:extLst>
      <p:ext uri="{BB962C8B-B14F-4D97-AF65-F5344CB8AC3E}">
        <p14:creationId xmlns:p14="http://schemas.microsoft.com/office/powerpoint/2010/main" val="663482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Our findings indicate that a considerable proportion of patients enrolled in MAT are affected by past or recent overdose. Additionally, there are significant differences in sociodemographic, treatment, substance use, and mental/physical health characteristics among patients stratified by their overdose status. Our study’s findings also concur with previous literature that suggests better retention in MAT is associated with a decreased likelihood of overdose </a:t>
            </a:r>
            <a:r>
              <a:rPr lang="en-US" sz="1800" baseline="300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baseline="300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Despite the protective effect of MAT on mortality, barriers still exist in the access to and utilization of MAT . Facing the situation of limited coverage of OST and other harm reduction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interventions in worldwide, increased coverage and expanding access to MAT are crucial components of the effort to reduce opioids-related deaths and alleviate disease burden</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r>
              <a:rPr lang="en-US" sz="1800" baseline="300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120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People seeking treatment with MOUD often experience long travel-times, insurance barriers, prohibitive out-of-pocket expenses, provider stigma  and long waitlists; some of these problems worsened during COVID-19. Many people die waiting to receive treatment</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a:t>
            </a:r>
            <a:r>
              <a:rPr lang="en-US" sz="1800" baseline="300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1200"/>
              </a:spcBef>
              <a:spcAft>
                <a:spcPts val="0"/>
              </a:spcAft>
            </a:pP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120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Stigmatization and aspects of the healthcare systems as facilitators and related barriers </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1200"/>
              </a:spcBef>
              <a:spcAft>
                <a:spcPts val="0"/>
              </a:spcAft>
            </a:pP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1200"/>
              </a:spcBef>
              <a:spcAft>
                <a:spcPts val="0"/>
              </a:spcAft>
            </a:pP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References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1200"/>
              </a:spcBef>
              <a:spcAft>
                <a:spcPts val="0"/>
              </a:spcAft>
            </a:pP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1200"/>
              </a:spcBef>
              <a:spcAft>
                <a:spcPts val="0"/>
              </a:spcAft>
              <a:buFont typeface="+mj-lt"/>
              <a:buAutoNum type="arabicPeriod"/>
            </a:pP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Au, V. Y., Rosic, T., Sanger, N., </a:t>
            </a:r>
            <a:r>
              <a:rPr lang="en-US" sz="1800" dirty="0" err="1">
                <a:solidFill>
                  <a:srgbClr val="2E74B5"/>
                </a:solidFill>
                <a:effectLst/>
                <a:latin typeface="Calibri" panose="020F0502020204030204" pitchFamily="34" charset="0"/>
                <a:ea typeface="Calibri" panose="020F0502020204030204" pitchFamily="34" charset="0"/>
                <a:cs typeface="Calibri" panose="020F0502020204030204" pitchFamily="34" charset="0"/>
              </a:rPr>
              <a:t>Hillmer</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 </a:t>
            </a:r>
            <a:r>
              <a:rPr lang="en-US" sz="1800" dirty="0" err="1">
                <a:solidFill>
                  <a:srgbClr val="2E74B5"/>
                </a:solidFill>
                <a:effectLst/>
                <a:latin typeface="Calibri" panose="020F0502020204030204" pitchFamily="34" charset="0"/>
                <a:ea typeface="Calibri" panose="020F0502020204030204" pitchFamily="34" charset="0"/>
                <a:cs typeface="Calibri" panose="020F0502020204030204" pitchFamily="34" charset="0"/>
              </a:rPr>
              <a:t>Chawar</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C., </a:t>
            </a:r>
            <a:r>
              <a:rPr lang="en-US" sz="1800" dirty="0" err="1">
                <a:solidFill>
                  <a:srgbClr val="2E74B5"/>
                </a:solidFill>
                <a:effectLst/>
                <a:latin typeface="Calibri" panose="020F0502020204030204" pitchFamily="34" charset="0"/>
                <a:ea typeface="Calibri" panose="020F0502020204030204" pitchFamily="34" charset="0"/>
                <a:cs typeface="Calibri" panose="020F0502020204030204" pitchFamily="34" charset="0"/>
              </a:rPr>
              <a:t>Worster</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 ... &amp; Samaan, Z. (2021). Factors associated with opioid overdose during medication-assisted treatment: How can we identify individuals at risk?. Harm Reduction Journal, 18(1), 1-10.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1200"/>
              </a:spcBef>
              <a:spcAft>
                <a:spcPts val="0"/>
              </a:spcAft>
              <a:buFont typeface="+mj-lt"/>
              <a:buAutoNum type="arabicPeriod"/>
            </a:pP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Ma, J., Bao, Y. P., Wang, R. J., Su, M. F., Liu, M. X., Li, J. Q., ... &amp; Lu, L. (2019). Effects of medication-assisted treatment on mortality among opioids users: a systematic review and meta-analysis. Molecular psychiatry, 24(12), 1868-1883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1200"/>
              </a:spcBef>
              <a:spcAft>
                <a:spcPts val="0"/>
              </a:spcAft>
              <a:buFont typeface="+mj-lt"/>
              <a:buAutoNum type="arabicPeriod"/>
            </a:pP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NACo Opioid solutions Strategy Brief, Medication-Assisted  Treatment (“MAT”) For Opioid Use Disorder, </a:t>
            </a:r>
            <a:r>
              <a:rPr lang="en-US" sz="1800" u="sng" dirty="0">
                <a:solidFill>
                  <a:srgbClr val="0000BF"/>
                </a:solidFill>
                <a:effectLst/>
                <a:latin typeface="Calibri" panose="020F0502020204030204" pitchFamily="34" charset="0"/>
                <a:ea typeface="Calibri" panose="020F0502020204030204" pitchFamily="34" charset="0"/>
                <a:cs typeface="Calibri" panose="020F0502020204030204" pitchFamily="34" charset="0"/>
                <a:hlinkClick r:id="rId3"/>
              </a:rPr>
              <a:t>https://www.naco.org/sites/default/files/documents/OSC_MOUD_Brief_June2023.pdf</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1200"/>
              </a:spcBef>
              <a:spcAft>
                <a:spcPts val="0"/>
              </a:spcAft>
              <a:buFont typeface="+mj-lt"/>
              <a:buAutoNum type="arabicPeriod"/>
            </a:pPr>
            <a:r>
              <a:rPr lang="en-US" sz="1800" dirty="0" err="1">
                <a:solidFill>
                  <a:srgbClr val="2E74B5"/>
                </a:solidFill>
                <a:effectLst/>
                <a:latin typeface="Calibri" panose="020F0502020204030204" pitchFamily="34" charset="0"/>
                <a:ea typeface="Calibri" panose="020F0502020204030204" pitchFamily="34" charset="0"/>
                <a:cs typeface="Calibri" panose="020F0502020204030204" pitchFamily="34" charset="0"/>
              </a:rPr>
              <a:t>Cernasev</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 </a:t>
            </a:r>
            <a:r>
              <a:rPr lang="en-US" sz="1800" dirty="0" err="1">
                <a:solidFill>
                  <a:srgbClr val="2E74B5"/>
                </a:solidFill>
                <a:effectLst/>
                <a:latin typeface="Calibri" panose="020F0502020204030204" pitchFamily="34" charset="0"/>
                <a:ea typeface="Calibri" panose="020F0502020204030204" pitchFamily="34" charset="0"/>
                <a:cs typeface="Calibri" panose="020F0502020204030204" pitchFamily="34" charset="0"/>
              </a:rPr>
              <a:t>Hohmeier</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KC, Frederick K, Jasmin H, </a:t>
            </a:r>
            <a:r>
              <a:rPr lang="en-US" sz="1800" dirty="0" err="1">
                <a:solidFill>
                  <a:srgbClr val="2E74B5"/>
                </a:solidFill>
                <a:effectLst/>
                <a:latin typeface="Calibri" panose="020F0502020204030204" pitchFamily="34" charset="0"/>
                <a:ea typeface="Calibri" panose="020F0502020204030204" pitchFamily="34" charset="0"/>
                <a:cs typeface="Calibri" panose="020F0502020204030204" pitchFamily="34" charset="0"/>
              </a:rPr>
              <a:t>Gatwood</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J. A systematic literature review of patient perspectives of barriers and facilitators to access, adherence, stigma, and persistence to treatment for substance use disorder. </a:t>
            </a:r>
            <a:r>
              <a:rPr lang="en-US" sz="1800" dirty="0" err="1">
                <a:solidFill>
                  <a:srgbClr val="2E74B5"/>
                </a:solidFill>
                <a:effectLst/>
                <a:latin typeface="Calibri" panose="020F0502020204030204" pitchFamily="34" charset="0"/>
                <a:ea typeface="Calibri" panose="020F0502020204030204" pitchFamily="34" charset="0"/>
                <a:cs typeface="Calibri" panose="020F0502020204030204" pitchFamily="34" charset="0"/>
              </a:rPr>
              <a:t>Explor</a:t>
            </a: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Res Clin Soc Pharm. 2021;2:100029. Available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1200"/>
              </a:spcBef>
              <a:spcAft>
                <a:spcPts val="0"/>
              </a:spcAft>
            </a:pPr>
            <a:r>
              <a:rPr lang="en-US" sz="180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25</a:t>
            </a:fld>
            <a:endParaRPr lang="en-US"/>
          </a:p>
        </p:txBody>
      </p:sp>
    </p:spTree>
    <p:extLst>
      <p:ext uri="{BB962C8B-B14F-4D97-AF65-F5344CB8AC3E}">
        <p14:creationId xmlns:p14="http://schemas.microsoft.com/office/powerpoint/2010/main" val="2382355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0000"/>
              </a:lnSpc>
              <a:spcBef>
                <a:spcPts val="1200"/>
              </a:spcBef>
              <a:spcAft>
                <a:spcPts val="0"/>
              </a:spcAft>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Through an innovative collaboration between public health, EMS, and academic partners, we employed GIS, spatial and trend analyses of opioid-related outcome data enabling assessment of the risk landscape, identification of overlapping patterns, and provision of findings to inform local public health intervention efforts. Results produced through these analyses can inform targeted response efforts, guiding decision-makers to allocate the most needed public health and clinical resources to the </a:t>
            </a:r>
            <a:r>
              <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neighborhoods that need them most</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1200"/>
              </a:spcBef>
              <a:spcAft>
                <a:spcPts val="0"/>
              </a:spcAft>
            </a:pPr>
            <a:endPar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30000"/>
              </a:lnSpc>
              <a:spcBef>
                <a:spcPts val="1200"/>
              </a:spcBef>
              <a:spcAft>
                <a:spcPts val="0"/>
              </a:spcAft>
            </a:pPr>
            <a:r>
              <a:rPr lang="en-US" sz="1800" dirty="0" err="1">
                <a:solidFill>
                  <a:srgbClr val="0070C0"/>
                </a:solidFill>
                <a:effectLst/>
                <a:latin typeface="Calibri" panose="020F0502020204030204" pitchFamily="34" charset="0"/>
                <a:ea typeface="Calibri" panose="020F0502020204030204" pitchFamily="34" charset="0"/>
                <a:cs typeface="Calibri" panose="020F0502020204030204" pitchFamily="34" charset="0"/>
              </a:rPr>
              <a:t>Stopka</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T. J., Jacque, E., Kelley, J., Emond, L., Vigroux, K., &amp; Palacios, W. R. (2021). Examining the spatial risk environment tied to the opioid crisis through a unique public health, EMS, and academic research collaborative: Lowell, Massachusetts, 2008–2018. Preventive Medicine Reports, 24, 101591</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26</a:t>
            </a:fld>
            <a:endParaRPr lang="en-US"/>
          </a:p>
        </p:txBody>
      </p:sp>
    </p:spTree>
    <p:extLst>
      <p:ext uri="{BB962C8B-B14F-4D97-AF65-F5344CB8AC3E}">
        <p14:creationId xmlns:p14="http://schemas.microsoft.com/office/powerpoint/2010/main" val="808458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27</a:t>
            </a:fld>
            <a:endParaRPr lang="en-US"/>
          </a:p>
        </p:txBody>
      </p:sp>
    </p:spTree>
    <p:extLst>
      <p:ext uri="{BB962C8B-B14F-4D97-AF65-F5344CB8AC3E}">
        <p14:creationId xmlns:p14="http://schemas.microsoft.com/office/powerpoint/2010/main" val="4081160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28</a:t>
            </a:fld>
            <a:endParaRPr lang="en-US"/>
          </a:p>
        </p:txBody>
      </p:sp>
    </p:spTree>
    <p:extLst>
      <p:ext uri="{BB962C8B-B14F-4D97-AF65-F5344CB8AC3E}">
        <p14:creationId xmlns:p14="http://schemas.microsoft.com/office/powerpoint/2010/main" val="4963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highlight>
                  <a:srgbClr val="FFFFFF"/>
                </a:highlight>
                <a:latin typeface="Google Sans"/>
              </a:rPr>
              <a:t>Evidence-based practice is among the most influential and compelling reforms in contemporary education. Despite their potential to improve the outcomes of students with disabilities, adoption and implementation of evidence-based reforms have been disappointing, with the gap between research and practice remaining wide. Practice-based evidence provides an alternative perspective on evidence grounded in the realities of classroom teaching in authentic settings, which practitioners find compelling when making instructional decisions. We propose that practitioners and other special education stakeholders (e.g., researchers) can form partnerships around practice-based evidence to leverage the implementation of evidence-based practice, and provide examples of such partnerships.</a:t>
            </a:r>
          </a:p>
          <a:p>
            <a:endParaRPr lang="en-US" b="0" i="0" dirty="0">
              <a:solidFill>
                <a:srgbClr val="1F1F1F"/>
              </a:solidFill>
              <a:effectLst/>
              <a:highlight>
                <a:srgbClr val="FFFFFF"/>
              </a:highlight>
              <a:latin typeface="Google Sans"/>
            </a:endParaRPr>
          </a:p>
          <a:p>
            <a:r>
              <a:rPr lang="en-US" b="0" i="0" dirty="0">
                <a:solidFill>
                  <a:srgbClr val="1F1F1F"/>
                </a:solidFill>
                <a:effectLst/>
                <a:highlight>
                  <a:srgbClr val="FFFFFF"/>
                </a:highlight>
                <a:latin typeface="Google Sans"/>
              </a:rPr>
              <a:t>It is important to recognize that practice-based evidence is not simply a less rigorous version of efficacy research. Rather, efficacy research and practice-based evidence serve two different purposes. </a:t>
            </a:r>
          </a:p>
          <a:p>
            <a:endParaRPr lang="en-US" b="0" i="0" dirty="0">
              <a:solidFill>
                <a:srgbClr val="1F1F1F"/>
              </a:solidFill>
              <a:effectLst/>
              <a:highlight>
                <a:srgbClr val="FFFFFF"/>
              </a:highlight>
              <a:latin typeface="Google Sans"/>
            </a:endParaRPr>
          </a:p>
          <a:p>
            <a:r>
              <a:rPr lang="en-US" b="0" i="0" dirty="0">
                <a:solidFill>
                  <a:srgbClr val="1F1F1F"/>
                </a:solidFill>
                <a:effectLst/>
                <a:highlight>
                  <a:srgbClr val="FFFFFF"/>
                </a:highlight>
                <a:latin typeface="Google Sans"/>
              </a:rPr>
              <a:t>Whereas efficacy research establishes whether a practice can work for a population (under ideal conditions), practice-based evidence is concerned with examining whether and how a practice works in specific, authentic settings. As such, practice-based evidence is situationally bounded, examining “what is credible for these pupils in this classroom in this school in this city” (Simons et al., 2003, p. 356; see also Horn &amp; Gassaway, 2007). Indeed, </a:t>
            </a:r>
            <a:r>
              <a:rPr lang="en-US" b="0" i="0" dirty="0" err="1">
                <a:solidFill>
                  <a:srgbClr val="1F1F1F"/>
                </a:solidFill>
                <a:effectLst/>
                <a:highlight>
                  <a:srgbClr val="FFFFFF"/>
                </a:highlight>
                <a:latin typeface="Google Sans"/>
              </a:rPr>
              <a:t>Kratochwill</a:t>
            </a:r>
            <a:r>
              <a:rPr lang="en-US" b="0" i="0" dirty="0">
                <a:solidFill>
                  <a:srgbClr val="1F1F1F"/>
                </a:solidFill>
                <a:effectLst/>
                <a:highlight>
                  <a:srgbClr val="FFFFFF"/>
                </a:highlight>
                <a:latin typeface="Google Sans"/>
              </a:rPr>
              <a:t> et al. (2012) suggested that the roles of efficacy research and practice-based evidence are independent of one another</a:t>
            </a:r>
          </a:p>
          <a:p>
            <a:endParaRPr lang="en-US" b="0" i="0" dirty="0">
              <a:solidFill>
                <a:srgbClr val="1F1F1F"/>
              </a:solidFill>
              <a:effectLst/>
              <a:highlight>
                <a:srgbClr val="FFFFFF"/>
              </a:highlight>
              <a:latin typeface="Google Sans"/>
            </a:endParaRPr>
          </a:p>
          <a:p>
            <a:r>
              <a:rPr lang="en-US" b="0" i="0" dirty="0">
                <a:solidFill>
                  <a:srgbClr val="1F1F1F"/>
                </a:solidFill>
                <a:effectLst/>
                <a:highlight>
                  <a:srgbClr val="FFFFFF"/>
                </a:highlight>
                <a:latin typeface="Google Sans"/>
              </a:rPr>
              <a:t>In practice-based evidence, contextual and social validity are prioritized (which is not a goal in efficacy studies), with internal validity (the primary aim of efficacy studies) playing a subordinate role. </a:t>
            </a:r>
          </a:p>
          <a:p>
            <a:endParaRPr lang="en-US" b="0" i="0" dirty="0">
              <a:solidFill>
                <a:srgbClr val="1F1F1F"/>
              </a:solidFill>
              <a:effectLst/>
              <a:highlight>
                <a:srgbClr val="FFFFFF"/>
              </a:highligh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A2A2A"/>
                </a:solidFill>
                <a:effectLst/>
                <a:highlight>
                  <a:srgbClr val="FFFFFF"/>
                </a:highlight>
                <a:latin typeface="var(--font,var(--font-1))"/>
              </a:rPr>
              <a:t>The facility is a partnership between the University of Illinois-Chicago’s Community Outreach Intervention Projects program and the West Side Heroin and Opioid Task Force. Their goal is curbing overdose deaths.</a:t>
            </a:r>
          </a:p>
          <a:p>
            <a:endParaRPr lang="en-US" b="0" i="0" dirty="0">
              <a:solidFill>
                <a:srgbClr val="1F1F1F"/>
              </a:solidFill>
              <a:effectLst/>
              <a:highlight>
                <a:srgbClr val="FFFFFF"/>
              </a:highlight>
              <a:latin typeface="Google Sans"/>
            </a:endParaRPr>
          </a:p>
          <a:p>
            <a:endParaRPr lang="en-US" b="0" i="0" dirty="0">
              <a:solidFill>
                <a:srgbClr val="1F1F1F"/>
              </a:solidFill>
              <a:effectLst/>
              <a:highlight>
                <a:srgbClr val="FFFFFF"/>
              </a:highlight>
              <a:latin typeface="Google Sans"/>
            </a:endParaRPr>
          </a:p>
          <a:p>
            <a:endParaRPr lang="en-US" b="0" i="0" dirty="0">
              <a:solidFill>
                <a:srgbClr val="1F1F1F"/>
              </a:solidFill>
              <a:effectLst/>
              <a:highlight>
                <a:srgbClr val="FFFFFF"/>
              </a:highlight>
              <a:latin typeface="Google Sans"/>
            </a:endParaRPr>
          </a:p>
          <a:p>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29</a:t>
            </a:fld>
            <a:endParaRPr lang="en-US"/>
          </a:p>
        </p:txBody>
      </p:sp>
    </p:spTree>
    <p:extLst>
      <p:ext uri="{BB962C8B-B14F-4D97-AF65-F5344CB8AC3E}">
        <p14:creationId xmlns:p14="http://schemas.microsoft.com/office/powerpoint/2010/main" val="3203380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32</a:t>
            </a:fld>
            <a:endParaRPr lang="en-US"/>
          </a:p>
        </p:txBody>
      </p:sp>
    </p:spTree>
    <p:extLst>
      <p:ext uri="{BB962C8B-B14F-4D97-AF65-F5344CB8AC3E}">
        <p14:creationId xmlns:p14="http://schemas.microsoft.com/office/powerpoint/2010/main" val="63240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33</a:t>
            </a:fld>
            <a:endParaRPr lang="en-US"/>
          </a:p>
        </p:txBody>
      </p:sp>
    </p:spTree>
    <p:extLst>
      <p:ext uri="{BB962C8B-B14F-4D97-AF65-F5344CB8AC3E}">
        <p14:creationId xmlns:p14="http://schemas.microsoft.com/office/powerpoint/2010/main" val="647324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CHUCK</a:t>
            </a:r>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3</a:t>
            </a:fld>
            <a:endParaRPr lang="en-US"/>
          </a:p>
        </p:txBody>
      </p:sp>
    </p:spTree>
    <p:extLst>
      <p:ext uri="{BB962C8B-B14F-4D97-AF65-F5344CB8AC3E}">
        <p14:creationId xmlns:p14="http://schemas.microsoft.com/office/powerpoint/2010/main" val="868220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34</a:t>
            </a:fld>
            <a:endParaRPr lang="en-US"/>
          </a:p>
        </p:txBody>
      </p:sp>
    </p:spTree>
    <p:extLst>
      <p:ext uri="{BB962C8B-B14F-4D97-AF65-F5344CB8AC3E}">
        <p14:creationId xmlns:p14="http://schemas.microsoft.com/office/powerpoint/2010/main" val="2585969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35</a:t>
            </a:fld>
            <a:endParaRPr lang="en-US"/>
          </a:p>
        </p:txBody>
      </p:sp>
    </p:spTree>
    <p:extLst>
      <p:ext uri="{BB962C8B-B14F-4D97-AF65-F5344CB8AC3E}">
        <p14:creationId xmlns:p14="http://schemas.microsoft.com/office/powerpoint/2010/main" val="107823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36</a:t>
            </a:fld>
            <a:endParaRPr lang="en-US"/>
          </a:p>
        </p:txBody>
      </p:sp>
    </p:spTree>
    <p:extLst>
      <p:ext uri="{BB962C8B-B14F-4D97-AF65-F5344CB8AC3E}">
        <p14:creationId xmlns:p14="http://schemas.microsoft.com/office/powerpoint/2010/main" val="3114807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48F73C60-877F-3F4D-9B92-2C35666FFDC2}" type="slidenum">
              <a:rPr lang="en-US" smtClean="0"/>
              <a:t>38</a:t>
            </a:fld>
            <a:endParaRPr lang="en-US"/>
          </a:p>
        </p:txBody>
      </p:sp>
    </p:spTree>
    <p:extLst>
      <p:ext uri="{BB962C8B-B14F-4D97-AF65-F5344CB8AC3E}">
        <p14:creationId xmlns:p14="http://schemas.microsoft.com/office/powerpoint/2010/main" val="3168025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solidFill>
                  <a:srgbClr val="1C2532"/>
                </a:solidFill>
                <a:latin typeface="IBM Plex Sans"/>
                <a:ea typeface="+mn-lt"/>
                <a:cs typeface="Calibri"/>
              </a:rPr>
              <a:t>Immediate resources include access to food, clothing, safe shelter, treatment, and additional services relevant to the individual’s complex needs like crisis support services, overdose prevention resources, and safe injection sites</a:t>
            </a:r>
          </a:p>
          <a:p>
            <a:pPr marL="171450" indent="-171450">
              <a:buFont typeface="Arial" panose="020B0604020202020204" pitchFamily="34" charset="0"/>
              <a:buChar char="•"/>
            </a:pPr>
            <a:endParaRPr lang="en-US"/>
          </a:p>
          <a:p>
            <a:pPr marL="285750" indent="-285750">
              <a:buFont typeface="Arial" panose="020B0604020202020204" pitchFamily="34" charset="0"/>
              <a:buChar char="•"/>
            </a:pPr>
            <a:r>
              <a:rPr lang="en-US" sz="1200" b="0" i="0">
                <a:solidFill>
                  <a:srgbClr val="000000"/>
                </a:solidFill>
                <a:effectLst/>
                <a:highlight>
                  <a:srgbClr val="FFFFFF"/>
                </a:highlight>
                <a:latin typeface="Calibri" panose="020F0502020204030204" pitchFamily="34" charset="0"/>
              </a:rPr>
              <a:t>311 operators can report an individual’s needs for services to appropriate organizations/agencies and check the status of previous service requests. Although the system is designed to address non-emergency situations, individuals in distress in addition to mental health professionals and healthcare workers dial 311 to obtain information regarding City pro</a:t>
            </a:r>
          </a:p>
          <a:p>
            <a:pPr marL="285750" indent="-285750">
              <a:buFont typeface="Arial" panose="020B0604020202020204" pitchFamily="34" charset="0"/>
              <a:buChar char="•"/>
            </a:pPr>
            <a:endParaRPr lang="en-US" sz="1200" b="0" i="0">
              <a:solidFill>
                <a:srgbClr val="000000"/>
              </a:solidFill>
              <a:effectLst/>
              <a:highlight>
                <a:srgbClr val="FFFFFF"/>
              </a:highlight>
              <a:latin typeface="Calibri" panose="020F0502020204030204" pitchFamily="34" charset="0"/>
            </a:endParaRPr>
          </a:p>
          <a:p>
            <a:pPr marL="457200" indent="-457200">
              <a:buFont typeface="Arial" panose="020B0604020202020204" pitchFamily="34" charset="0"/>
              <a:buChar char="•"/>
            </a:pPr>
            <a:r>
              <a:rPr lang="en-US" sz="1800" b="0" i="0">
                <a:solidFill>
                  <a:srgbClr val="000000"/>
                </a:solidFill>
                <a:effectLst/>
                <a:highlight>
                  <a:srgbClr val="FFFFFF"/>
                </a:highlight>
                <a:latin typeface="Calibri" panose="020F0502020204030204" pitchFamily="34" charset="0"/>
              </a:rPr>
              <a:t>Approval from the government and federal funding is needed to use hotels as a safe shelter for vulnerable populations experiencing homelessness, which offers a strategy to increase housing resources. </a:t>
            </a:r>
            <a:r>
              <a:rPr lang="en-US" sz="1200" b="0" i="0">
                <a:solidFill>
                  <a:srgbClr val="000000"/>
                </a:solidFill>
                <a:effectLst/>
                <a:highlight>
                  <a:srgbClr val="FFFFFF"/>
                </a:highlight>
                <a:latin typeface="Calibri" panose="020F0502020204030204" pitchFamily="34" charset="0"/>
              </a:rPr>
              <a:t>grams. </a:t>
            </a:r>
          </a:p>
          <a:p>
            <a:pPr marL="457200" indent="-457200">
              <a:buFont typeface="Arial" panose="020B0604020202020204" pitchFamily="34" charset="0"/>
              <a:buChar char="•"/>
            </a:pPr>
            <a:endParaRPr lang="en-US" sz="1200" b="0" i="0">
              <a:solidFill>
                <a:srgbClr val="000000"/>
              </a:solidFill>
              <a:effectLst/>
              <a:highlight>
                <a:srgbClr val="FFFFFF"/>
              </a:highlight>
              <a:latin typeface="Calibri" panose="020F0502020204030204" pitchFamily="34" charset="0"/>
            </a:endParaRPr>
          </a:p>
          <a:p>
            <a:pPr marL="457200" indent="-457200">
              <a:buFont typeface="Arial" panose="020B0604020202020204" pitchFamily="34" charset="0"/>
              <a:buChar char="•"/>
            </a:pPr>
            <a:r>
              <a:rPr lang="en-US" sz="1200" b="0" i="0">
                <a:solidFill>
                  <a:srgbClr val="000000"/>
                </a:solidFill>
                <a:effectLst/>
                <a:highlight>
                  <a:srgbClr val="FFFFFF"/>
                </a:highlight>
                <a:latin typeface="Calibri" panose="020F0502020204030204" pitchFamily="34" charset="0"/>
              </a:rPr>
              <a:t>Create work groups to conduct research/collect and analyze data on complex needs of homeless populations including variables/factors impeding access to comprehensive treatment services. Qualitative data is needed/essential. </a:t>
            </a:r>
            <a:endParaRPr lang="en-US"/>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39</a:t>
            </a:fld>
            <a:endParaRPr lang="en-US"/>
          </a:p>
        </p:txBody>
      </p:sp>
    </p:spTree>
    <p:extLst>
      <p:ext uri="{BB962C8B-B14F-4D97-AF65-F5344CB8AC3E}">
        <p14:creationId xmlns:p14="http://schemas.microsoft.com/office/powerpoint/2010/main" val="800893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a:solidFill>
                  <a:srgbClr val="000000"/>
                </a:solidFill>
                <a:effectLst/>
                <a:latin typeface="WordVisi_MSFontService"/>
              </a:rPr>
              <a:t>Consider using a bi-directional referral system that includes information released from the referring system to the receiving provider and the information returned from the provider to the referring system. </a:t>
            </a:r>
          </a:p>
          <a:p>
            <a:pPr marL="171450" indent="-171450">
              <a:buFont typeface="Arial" panose="020B0604020202020204" pitchFamily="34" charset="0"/>
              <a:buChar char="•"/>
            </a:pPr>
            <a:endParaRPr lang="en-US" b="0" i="0">
              <a:solidFill>
                <a:srgbClr val="000000"/>
              </a:solidFill>
              <a:effectLst/>
              <a:latin typeface="WordVisi_MSFontService"/>
            </a:endParaRPr>
          </a:p>
          <a:p>
            <a:pPr marL="171450" indent="-171450">
              <a:buFont typeface="Arial" panose="020B0604020202020204" pitchFamily="34" charset="0"/>
              <a:buChar char="•"/>
            </a:pPr>
            <a:r>
              <a:rPr lang="en-US" b="0" i="0">
                <a:solidFill>
                  <a:srgbClr val="000000"/>
                </a:solidFill>
                <a:effectLst/>
                <a:latin typeface="WordVisi_MSFontService"/>
              </a:rPr>
              <a:t>Successful linkage is crucial for individuals who have been identified as needing treatment for SUD. </a:t>
            </a:r>
          </a:p>
          <a:p>
            <a:pPr marL="171450" indent="-171450">
              <a:buFont typeface="Arial" panose="020B0604020202020204" pitchFamily="34" charset="0"/>
              <a:buChar char="•"/>
            </a:pPr>
            <a:endParaRPr lang="en-US" b="0" i="0">
              <a:solidFill>
                <a:srgbClr val="000000"/>
              </a:solidFill>
              <a:effectLst/>
              <a:latin typeface="WordVisi_MSFontService"/>
            </a:endParaRPr>
          </a:p>
          <a:p>
            <a:pPr marL="171450" indent="-171450">
              <a:buFont typeface="Arial" panose="020B0604020202020204" pitchFamily="34" charset="0"/>
              <a:buChar char="•"/>
            </a:pPr>
            <a:r>
              <a:rPr lang="en-US" b="0" i="0">
                <a:solidFill>
                  <a:srgbClr val="000000"/>
                </a:solidFill>
                <a:effectLst/>
                <a:latin typeface="WordVisi_MSFontService"/>
              </a:rPr>
              <a:t>Champions in healthcare serve as key facilitators for change.</a:t>
            </a:r>
            <a:endParaRPr lang="en-US"/>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40</a:t>
            </a:fld>
            <a:endParaRPr lang="en-US"/>
          </a:p>
        </p:txBody>
      </p:sp>
    </p:spTree>
    <p:extLst>
      <p:ext uri="{BB962C8B-B14F-4D97-AF65-F5344CB8AC3E}">
        <p14:creationId xmlns:p14="http://schemas.microsoft.com/office/powerpoint/2010/main" val="1935206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41</a:t>
            </a:fld>
            <a:endParaRPr lang="en-US"/>
          </a:p>
        </p:txBody>
      </p:sp>
    </p:spTree>
    <p:extLst>
      <p:ext uri="{BB962C8B-B14F-4D97-AF65-F5344CB8AC3E}">
        <p14:creationId xmlns:p14="http://schemas.microsoft.com/office/powerpoint/2010/main" val="3454645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a:solidFill>
                  <a:srgbClr val="000000"/>
                </a:solidFill>
                <a:effectLst/>
                <a:highlight>
                  <a:srgbClr val="FFFFFF"/>
                </a:highlight>
                <a:latin typeface="Calibri" panose="020F0502020204030204" pitchFamily="34" charset="0"/>
              </a:rPr>
              <a:t>Increase educational efforts for MAR Now program, particularly with materials that specify details that span beyond the phone number (e.g., program information, insurance requirements, transportation logistics, etc.) </a:t>
            </a:r>
          </a:p>
          <a:p>
            <a:pPr marL="171450" indent="-171450">
              <a:buFont typeface="Arial" panose="020B0604020202020204" pitchFamily="34" charset="0"/>
              <a:buChar char="•"/>
            </a:pPr>
            <a:endParaRPr lang="en-US" sz="1200" b="0" i="0">
              <a:solidFill>
                <a:srgbClr val="000000"/>
              </a:solidFill>
              <a:effectLst/>
              <a:highlight>
                <a:srgbClr val="FFFFFF"/>
              </a:highlight>
              <a:latin typeface="Calibri" panose="020F0502020204030204" pitchFamily="34" charset="0"/>
            </a:endParaRPr>
          </a:p>
          <a:p>
            <a:pPr marL="171450" indent="-171450">
              <a:buFont typeface="Arial" panose="020B0604020202020204" pitchFamily="34" charset="0"/>
              <a:buChar char="•"/>
            </a:pPr>
            <a:r>
              <a:rPr lang="en-US" sz="1200" b="0" i="0">
                <a:solidFill>
                  <a:srgbClr val="000000"/>
                </a:solidFill>
                <a:effectLst/>
                <a:highlight>
                  <a:srgbClr val="FFFFFF"/>
                </a:highlight>
                <a:latin typeface="Calibri" panose="020F0502020204030204" pitchFamily="34" charset="0"/>
              </a:rPr>
              <a:t>Care coordination involves intentional efforts of providers (i.e., mental health professionals, case managers, mental health court support manager) across agencies to coordinate care activities/services which involves sharing pertinent information to ensure the patient’s receipt of quality service care/delivery over a given period.  </a:t>
            </a:r>
            <a:endParaRPr lang="en-US"/>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42</a:t>
            </a:fld>
            <a:endParaRPr lang="en-US"/>
          </a:p>
        </p:txBody>
      </p:sp>
    </p:spTree>
    <p:extLst>
      <p:ext uri="{BB962C8B-B14F-4D97-AF65-F5344CB8AC3E}">
        <p14:creationId xmlns:p14="http://schemas.microsoft.com/office/powerpoint/2010/main" val="1405015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000000"/>
              </a:solidFill>
              <a:effectLst/>
              <a:latin typeface="WordVisi_MSFontService"/>
            </a:endParaRPr>
          </a:p>
          <a:p>
            <a:r>
              <a:rPr lang="en-US" b="0" i="0">
                <a:solidFill>
                  <a:srgbClr val="000000"/>
                </a:solidFill>
                <a:effectLst/>
                <a:latin typeface="WordVisi_MSFontService"/>
              </a:rPr>
              <a:t>Comprehensive treatment services include the provision of care from a multidisciplinary team of professionals involved in assessing/addressing an individual’s emotional, psychological, and social needs and strengths. Prevention and management of health issues affecting one’s physical and emotional health is crucial to immediate and long-term wellness.</a:t>
            </a:r>
            <a:endParaRPr lang="en-US"/>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43</a:t>
            </a:fld>
            <a:endParaRPr lang="en-US"/>
          </a:p>
        </p:txBody>
      </p:sp>
    </p:spTree>
    <p:extLst>
      <p:ext uri="{BB962C8B-B14F-4D97-AF65-F5344CB8AC3E}">
        <p14:creationId xmlns:p14="http://schemas.microsoft.com/office/powerpoint/2010/main" val="3470621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C2532"/>
                </a:solidFill>
                <a:latin typeface="IBM Plex Sans"/>
                <a:ea typeface="+mn-lt"/>
                <a:cs typeface="Calibri"/>
              </a:rPr>
              <a:t>Include resource repository and map of MAT/MAR serving organizations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1C2532"/>
              </a:solidFill>
              <a:latin typeface="IBM Plex Sans"/>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C2532"/>
                </a:solidFill>
                <a:latin typeface="IBM Plex Sans"/>
                <a:ea typeface="+mn-lt"/>
                <a:cs typeface="Calibri"/>
              </a:rPr>
              <a:t>Develop and maintain monthly service directory, which includes information on organizations that have available appointments, or those that are at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1C2532"/>
              </a:solidFill>
              <a:latin typeface="IBM Plex Sans"/>
              <a:ea typeface="+mn-lt"/>
              <a:cs typeface="Calibri"/>
            </a:endParaRPr>
          </a:p>
          <a:p>
            <a:pPr marL="457200" indent="-457200">
              <a:buFont typeface="Wingdings" panose="05000000000000000000" pitchFamily="2" charset="2"/>
              <a:buChar char="§"/>
              <a:defRPr/>
            </a:pPr>
            <a:r>
              <a:rPr lang="en-US" sz="1200">
                <a:solidFill>
                  <a:srgbClr val="1C2532"/>
                </a:solidFill>
                <a:latin typeface="IBM Plex Sans"/>
                <a:ea typeface="+mn-lt"/>
                <a:cs typeface="Calibri"/>
              </a:rPr>
              <a:t>Consider integrating the work of the west side coordination network (e.g., monthly data maps). Consider developing dashboard templates for delegate organizations to publish publicly available data on a routine basis (e.g., prevention partnership specific data, CRA data from drug checking program) </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44</a:t>
            </a:fld>
            <a:endParaRPr lang="en-US"/>
          </a:p>
        </p:txBody>
      </p:sp>
    </p:spTree>
    <p:extLst>
      <p:ext uri="{BB962C8B-B14F-4D97-AF65-F5344CB8AC3E}">
        <p14:creationId xmlns:p14="http://schemas.microsoft.com/office/powerpoint/2010/main" val="3924006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4B88AD5-92A2-4EBE-B871-9C2EA0A51A63}"/>
              </a:ext>
            </a:extLst>
          </p:cNvPr>
          <p:cNvSpPr>
            <a:spLocks noGrp="1" noChangeArrowheads="1"/>
          </p:cNvSpPr>
          <p:nvPr>
            <p:ph type="sldNum"/>
          </p:nvPr>
        </p:nvSpPr>
        <p:spPr>
          <a:ln/>
        </p:spPr>
        <p:txBody>
          <a:bodyPr/>
          <a:lstStyle/>
          <a:p>
            <a:fld id="{19DB57FE-7AD9-A742-8C63-1281844F9397}" type="slidenum">
              <a:rPr lang="en-US" altLang="en-US"/>
              <a:pPr/>
              <a:t>4</a:t>
            </a:fld>
            <a:endParaRPr lang="en-US" altLang="en-US"/>
          </a:p>
        </p:txBody>
      </p:sp>
      <p:sp>
        <p:nvSpPr>
          <p:cNvPr id="75777" name="Text Box 1">
            <a:extLst>
              <a:ext uri="{FF2B5EF4-FFF2-40B4-BE49-F238E27FC236}">
                <a16:creationId xmlns:a16="http://schemas.microsoft.com/office/drawing/2014/main" id="{73311ED0-B459-83B8-33DB-D721D9D53D09}"/>
              </a:ext>
            </a:extLst>
          </p:cNvPr>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F20A0F9D-FEED-E0F0-C5B6-E42C9BF3D33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a:t>CHUCK</a:t>
            </a:r>
          </a:p>
          <a:p>
            <a:endParaRPr lang="en-US" dirty="0"/>
          </a:p>
          <a:p>
            <a:r>
              <a:rPr lang="en-US" dirty="0"/>
              <a:t>75,000 receive services, 80 Million Dollar Budget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 Organizations, 18 outreach, serving 25 communities, </a:t>
            </a:r>
            <a:r>
              <a:rPr lang="en-US" b="0" i="0" dirty="0">
                <a:solidFill>
                  <a:srgbClr val="000000"/>
                </a:solidFill>
                <a:effectLst/>
                <a:highlight>
                  <a:srgbClr val="FFFFFF"/>
                </a:highlight>
                <a:latin typeface="Lora" pitchFamily="2" charset="0"/>
              </a:rPr>
              <a:t>CDPH convenes monthly meetings with over 50 partner organizations to review data and maps of opioid-related overdose EMS responses in 5 West Side communities and coordinate efforts.</a:t>
            </a:r>
          </a:p>
          <a:p>
            <a:endParaRPr lang="en-US" dirty="0"/>
          </a:p>
          <a:p>
            <a:r>
              <a:rPr lang="en-US" dirty="0"/>
              <a:t>Every community area in the city is impacted by opioid overdose, but the West Side of Chicago is most disproportionately impacted: East and West Garfield Parks, Humboldt Park, Austin, and North Lawndale account for 35% of all opioid overdoses in the City. The majority of opioid-related overdose deaths in Chicago involve fentanyl, a highly potent opioid.</a:t>
            </a:r>
          </a:p>
          <a:p>
            <a:endParaRPr lang="en-US" dirty="0"/>
          </a:p>
          <a:p>
            <a:r>
              <a:rPr lang="en-US" dirty="0"/>
              <a:t>900 diverted , 79 % participate in treatment, 50 % still in treatment 30 days later  </a:t>
            </a:r>
          </a:p>
          <a:p>
            <a:endParaRPr lang="en-US" dirty="0"/>
          </a:p>
          <a:p>
            <a:r>
              <a:rPr lang="en-US" dirty="0"/>
              <a:t>MAR Now  an innovative treatment hotline called Medication Assisted Recovery Now (MAR NOW) that connects callers looking for opioid use disorder treatment directly to a provider for immediate care. CALL 833-234-6343, 24/7 to be connected to immediate treatment. This includes being able to start on the medication buprenorphine at home that same day - a safe and effective treatment for opioid use disorder that does not require daily clinic appointments</a:t>
            </a:r>
          </a:p>
          <a:p>
            <a:endParaRPr lang="en-US" dirty="0"/>
          </a:p>
          <a:p>
            <a:r>
              <a:rPr lang="en-US" dirty="0"/>
              <a:t>CDPH operates 5 Public Health Vending Machines that offer harm reduction supplies at no cost to anyone in Chicago. The machines launched as a pilot program in Fall 2023 and aim to help prevent overdose and support the health and wellbeing of people in Chicago.</a:t>
            </a:r>
          </a:p>
          <a:p>
            <a:endParaRPr lang="en-US" dirty="0"/>
          </a:p>
          <a:p>
            <a:r>
              <a:rPr lang="en-US" b="0" i="0" dirty="0">
                <a:solidFill>
                  <a:srgbClr val="000000"/>
                </a:solidFill>
                <a:effectLst/>
                <a:highlight>
                  <a:srgbClr val="FFFFFF"/>
                </a:highlight>
                <a:latin typeface="Lora" pitchFamily="2" charset="0"/>
              </a:rPr>
              <a:t>Narcan, the FDA-approved nasal spray form of naloxone, is a crucial tool in the public health response to the opioid crisis. Narcan is available for free in all 81 Chicago Public Library locations, as well as many Aldermanic offices and other community locations</a:t>
            </a:r>
          </a:p>
          <a:p>
            <a:endParaRPr lang="en-US" b="0" i="0" dirty="0">
              <a:solidFill>
                <a:srgbClr val="000000"/>
              </a:solidFill>
              <a:effectLst/>
              <a:highlight>
                <a:srgbClr val="FFFFFF"/>
              </a:highlight>
              <a:latin typeface="Lora" pitchFamily="2" charset="0"/>
            </a:endParaRPr>
          </a:p>
          <a:p>
            <a:pPr algn="l"/>
            <a:r>
              <a:rPr lang="en-US" b="0" i="0" dirty="0">
                <a:solidFill>
                  <a:srgbClr val="000000"/>
                </a:solidFill>
                <a:effectLst/>
                <a:highlight>
                  <a:srgbClr val="FFFFFF"/>
                </a:highlight>
                <a:latin typeface="Lora" pitchFamily="2" charset="0"/>
              </a:rPr>
              <a:t>In 2022, there were more opioid-related overdose deaths in Chicago (1,397) than homicides and traffic crash fatalities combined. Sixty-five percent of those fatalities were among Non-Latinx Black individuals and 78 percent were men.</a:t>
            </a:r>
          </a:p>
          <a:p>
            <a:pPr algn="l"/>
            <a:endParaRPr lang="en-US" b="0" i="0" dirty="0">
              <a:solidFill>
                <a:srgbClr val="000000"/>
              </a:solidFill>
              <a:effectLst/>
              <a:highlight>
                <a:srgbClr val="FFFFFF"/>
              </a:highlight>
              <a:latin typeface="Lora" pitchFamily="2" charset="0"/>
            </a:endParaRPr>
          </a:p>
          <a:p>
            <a:pPr algn="l"/>
            <a:r>
              <a:rPr lang="en-US" b="0" i="0" dirty="0">
                <a:solidFill>
                  <a:srgbClr val="000000"/>
                </a:solidFill>
                <a:effectLst/>
                <a:highlight>
                  <a:srgbClr val="FFFFFF"/>
                </a:highlight>
                <a:latin typeface="Lora" pitchFamily="2" charset="0"/>
              </a:rPr>
              <a:t>opioid-related overdose deaths are one of the primary drivers in the life-expectancy gap between Black and non-Black Chicagoans, along with deaths from chronic diseases (e.g. heart disease, diabetes, etc.) and gun-related homicide. That gap in life expectancy, which in 2017 was 8.8 years, widened to 10 years pre-pandemic and then, due largely to disparities in COVID-19 outcomes, to 12.7 years in 2021. Data from 2022 show it at 11.4 years.</a:t>
            </a:r>
          </a:p>
          <a:p>
            <a:pPr algn="l"/>
            <a:endParaRPr lang="en-US" b="0" i="0" dirty="0">
              <a:solidFill>
                <a:srgbClr val="000000"/>
              </a:solidFill>
              <a:effectLst/>
              <a:highlight>
                <a:srgbClr val="FFFFFF"/>
              </a:highlight>
              <a:latin typeface="Lora" pitchFamily="2" charset="0"/>
            </a:endParaRPr>
          </a:p>
          <a:p>
            <a:pPr algn="l"/>
            <a:r>
              <a:rPr lang="en-US" b="0" i="0" dirty="0">
                <a:solidFill>
                  <a:srgbClr val="000000"/>
                </a:solidFill>
                <a:effectLst/>
                <a:highlight>
                  <a:srgbClr val="FFFFFF"/>
                </a:highlight>
                <a:latin typeface="Lora" pitchFamily="2" charset="0"/>
              </a:rPr>
              <a:t>For example, during one recent 24-hour period there were 50 suspected opioid-related overdoses in the city. While every Chicago community area has had an opioid-related overdose EMS response (fatal or non-fatal) in the last three years, in 2023, 34% of such responses occurred in five West Side community areas: Austin, Humboldt Park, North Lawndale, East Garfield Park and West Garfield Park. It is typical to see a surge in cases during summer months.</a:t>
            </a:r>
          </a:p>
          <a:p>
            <a:endParaRPr lang="en-US" dirty="0"/>
          </a:p>
          <a:p>
            <a:endParaRPr lang="en-US" dirty="0"/>
          </a:p>
          <a:p>
            <a:pPr marL="0" indent="0">
              <a:buNone/>
            </a:pPr>
            <a:r>
              <a:rPr lang="en-US" dirty="0"/>
              <a:t>In Chicago, </a:t>
            </a:r>
            <a:r>
              <a:rPr lang="en-US" dirty="0">
                <a:effectLst/>
              </a:rPr>
              <a:t>opioid overdose responses and deaths primarily affects… </a:t>
            </a:r>
            <a:endParaRPr lang="en-US" dirty="0">
              <a:effectLst/>
              <a:cs typeface="Calibri"/>
            </a:endParaRPr>
          </a:p>
          <a:p>
            <a:pPr marL="0" indent="0">
              <a:buNone/>
            </a:pPr>
            <a:endParaRPr lang="en-US" dirty="0">
              <a:effectLst/>
            </a:endParaRPr>
          </a:p>
          <a:p>
            <a:pPr marL="171450" indent="-171450">
              <a:buFont typeface="Arial,Sans-Serif"/>
              <a:buChar char="•"/>
            </a:pPr>
            <a:r>
              <a:rPr lang="en-US" dirty="0">
                <a:effectLst/>
              </a:rPr>
              <a:t>African American Men</a:t>
            </a:r>
            <a:endParaRPr lang="en-US" dirty="0">
              <a:effectLst/>
              <a:cs typeface="Calibri"/>
            </a:endParaRPr>
          </a:p>
          <a:p>
            <a:pPr marL="171450" indent="-171450">
              <a:buFont typeface="Arial,Sans-Serif"/>
              <a:buChar char="•"/>
            </a:pPr>
            <a:r>
              <a:rPr lang="en-US" dirty="0">
                <a:effectLst/>
              </a:rPr>
              <a:t>Ages 50-59</a:t>
            </a:r>
            <a:endParaRPr lang="en-US" dirty="0">
              <a:effectLst/>
              <a:cs typeface="Calibri"/>
            </a:endParaRPr>
          </a:p>
          <a:p>
            <a:pPr marL="171450" indent="-171450">
              <a:buFont typeface="Arial,Sans-Serif"/>
              <a:buChar char="•"/>
            </a:pPr>
            <a:r>
              <a:rPr lang="en-US" dirty="0">
                <a:effectLst/>
              </a:rPr>
              <a:t>West and South side neighborhoods</a:t>
            </a:r>
            <a:endParaRPr lang="en-US" dirty="0">
              <a:effectLst/>
              <a:cs typeface="Calibri"/>
            </a:endParaRPr>
          </a:p>
          <a:p>
            <a:pPr marL="171450" indent="-171450">
              <a:buFont typeface="Arial,Sans-Serif"/>
              <a:buChar char="•"/>
            </a:pPr>
            <a:r>
              <a:rPr lang="en-US" dirty="0"/>
              <a:t>Recent spike in the summer in 2024 – Chicago like many parts of the country are seeing spikes </a:t>
            </a:r>
          </a:p>
          <a:p>
            <a:pPr marL="171450" indent="-171450">
              <a:buFont typeface="Arial,Sans-Serif"/>
              <a:buChar char="•"/>
            </a:pPr>
            <a:endParaRPr lang="en-US" dirty="0">
              <a:effectLst/>
            </a:endParaRPr>
          </a:p>
          <a:p>
            <a:pPr>
              <a:defRPr/>
            </a:pPr>
            <a:r>
              <a:rPr lang="en-US" dirty="0">
                <a:effectLst/>
              </a:rPr>
              <a:t>This highlights racial inequities at the community level. These neighborhoods have experienced historical disinvestment that limits access to social determinants of health that support health and wellness. </a:t>
            </a:r>
            <a:endParaRPr lang="en-US" dirty="0">
              <a:cs typeface="Calibri"/>
            </a:endParaRPr>
          </a:p>
          <a:p>
            <a:pPr marL="0" marR="0" lvl="0" indent="0" algn="l" defTabSz="914400">
              <a:lnSpc>
                <a:spcPct val="100000"/>
              </a:lnSpc>
              <a:spcBef>
                <a:spcPts val="0"/>
              </a:spcBef>
              <a:spcAft>
                <a:spcPts val="0"/>
              </a:spcAft>
              <a:buNone/>
              <a:tabLst/>
              <a:defRPr/>
            </a:pPr>
            <a:endParaRPr lang="en-US" dirty="0">
              <a:effectLst/>
            </a:endParaRPr>
          </a:p>
          <a:p>
            <a:pPr marL="0" indent="0">
              <a:buFont typeface="Arial" panose="020B0604020202020204" pitchFamily="34" charset="0"/>
              <a:buNone/>
            </a:pPr>
            <a:endParaRPr lang="en-US" sz="1800" dirty="0">
              <a:latin typeface="Aptos"/>
            </a:endParaRPr>
          </a:p>
        </p:txBody>
      </p:sp>
    </p:spTree>
    <p:extLst>
      <p:ext uri="{BB962C8B-B14F-4D97-AF65-F5344CB8AC3E}">
        <p14:creationId xmlns:p14="http://schemas.microsoft.com/office/powerpoint/2010/main" val="2515470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000000"/>
                </a:solidFill>
                <a:effectLst/>
                <a:highlight>
                  <a:srgbClr val="FFFFFF"/>
                </a:highlight>
                <a:latin typeface="Calibri" panose="020F0502020204030204" pitchFamily="34" charset="0"/>
              </a:rPr>
              <a:t>Utilize specific evaluation, monitoring, and CQI strategies and tools to test changes </a:t>
            </a:r>
          </a:p>
          <a:p>
            <a:endParaRPr lang="en-US" sz="1200" b="0" i="0">
              <a:solidFill>
                <a:srgbClr val="000000"/>
              </a:solidFill>
              <a:effectLst/>
              <a:highlight>
                <a:srgbClr val="FFFFFF"/>
              </a:highlight>
              <a:latin typeface="Calibri" panose="020F0502020204030204" pitchFamily="34" charset="0"/>
            </a:endParaRPr>
          </a:p>
          <a:p>
            <a:r>
              <a:rPr lang="en-US" sz="1200" b="0" i="0">
                <a:solidFill>
                  <a:srgbClr val="000000"/>
                </a:solidFill>
                <a:effectLst/>
                <a:highlight>
                  <a:srgbClr val="FFFFFF"/>
                </a:highlight>
                <a:latin typeface="Calibri" panose="020F0502020204030204" pitchFamily="34" charset="0"/>
              </a:rPr>
              <a:t>Consider cross-sector funding opportunities that can address multiple social determinants. For example, affordable housing, healthcare, and substance use and recovery supports, or education, youth development, and mental health initiatives. </a:t>
            </a:r>
            <a:endParaRPr lang="en-US"/>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45</a:t>
            </a:fld>
            <a:endParaRPr lang="en-US"/>
          </a:p>
        </p:txBody>
      </p:sp>
    </p:spTree>
    <p:extLst>
      <p:ext uri="{BB962C8B-B14F-4D97-AF65-F5344CB8AC3E}">
        <p14:creationId xmlns:p14="http://schemas.microsoft.com/office/powerpoint/2010/main" val="5843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CHUCK</a:t>
            </a:r>
          </a:p>
          <a:p>
            <a:endParaRPr lang="en-US" dirty="0">
              <a:cs typeface="Calibri"/>
            </a:endParaRPr>
          </a:p>
          <a:p>
            <a:pPr algn="l"/>
            <a:r>
              <a:rPr lang="en-US" b="0" i="0" dirty="0">
                <a:solidFill>
                  <a:srgbClr val="1C1D1F"/>
                </a:solidFill>
                <a:effectLst/>
                <a:highlight>
                  <a:srgbClr val="FFFFFF"/>
                </a:highlight>
                <a:latin typeface="Nunito" pitchFamily="2" charset="0"/>
              </a:rPr>
              <a:t>CDC launched the first multiyear OD2A cooperative agreement in 2019 with 66 recipients (referred to as jurisdictions) from state, territorial, county, and city health departments. In August 2023, CDC awarded new five-year cooperative agreements to 90 jurisdictions under two distinct OD2A programs, one designed for states, and one designed specifically for localities and territories.</a:t>
            </a:r>
          </a:p>
          <a:p>
            <a:pPr algn="l"/>
            <a:endParaRPr lang="en-US" b="0" i="0" dirty="0">
              <a:solidFill>
                <a:srgbClr val="1C1D1F"/>
              </a:solidFill>
              <a:effectLst/>
              <a:highlight>
                <a:srgbClr val="FFFFFF"/>
              </a:highlight>
              <a:latin typeface="Nunito" pitchFamily="2" charset="0"/>
            </a:endParaRPr>
          </a:p>
          <a:p>
            <a:pPr algn="l"/>
            <a:r>
              <a:rPr lang="en-US" b="0" i="0" dirty="0">
                <a:solidFill>
                  <a:srgbClr val="1C1D1F"/>
                </a:solidFill>
                <a:effectLst/>
                <a:highlight>
                  <a:srgbClr val="FFFFFF"/>
                </a:highlight>
                <a:latin typeface="Nunito" pitchFamily="2" charset="0"/>
              </a:rPr>
              <a:t>CDC created </a:t>
            </a:r>
            <a:r>
              <a:rPr lang="en-US" b="0" i="0" u="sng" dirty="0">
                <a:solidFill>
                  <a:srgbClr val="1C1D1F"/>
                </a:solidFill>
                <a:effectLst/>
                <a:highlight>
                  <a:srgbClr val="FFFFFF"/>
                </a:highlight>
                <a:latin typeface="Nunito" pitchFamily="2" charset="0"/>
                <a:hlinkClick r:id="rId3"/>
              </a:rPr>
              <a:t>OD2A in States</a:t>
            </a:r>
            <a:r>
              <a:rPr lang="en-US" b="0" i="0" dirty="0">
                <a:solidFill>
                  <a:srgbClr val="1C1D1F"/>
                </a:solidFill>
                <a:effectLst/>
                <a:highlight>
                  <a:srgbClr val="FFFFFF"/>
                </a:highlight>
                <a:latin typeface="Nunito" pitchFamily="2" charset="0"/>
              </a:rPr>
              <a:t> and </a:t>
            </a:r>
            <a:r>
              <a:rPr lang="en-US" b="0" i="0" u="sng" dirty="0">
                <a:solidFill>
                  <a:srgbClr val="1C1D1F"/>
                </a:solidFill>
                <a:effectLst/>
                <a:highlight>
                  <a:srgbClr val="FFFFFF"/>
                </a:highlight>
                <a:latin typeface="Nunito" pitchFamily="2" charset="0"/>
                <a:hlinkClick r:id="rId4"/>
              </a:rPr>
              <a:t>OD2A: LOCAL</a:t>
            </a:r>
            <a:r>
              <a:rPr lang="en-US" b="0" i="0" dirty="0">
                <a:solidFill>
                  <a:srgbClr val="1C1D1F"/>
                </a:solidFill>
                <a:effectLst/>
                <a:highlight>
                  <a:srgbClr val="FFFFFF"/>
                </a:highlight>
                <a:latin typeface="Nunito" pitchFamily="2" charset="0"/>
              </a:rPr>
              <a:t> to:</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Address the evolving epidemiology of the drug overdose crisis.</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Close identified gaps in prevention activities.</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Apply lessons learned from the previous OD2A funding opportunity.</a:t>
            </a:r>
          </a:p>
          <a:p>
            <a:pPr algn="l">
              <a:buFont typeface="Arial" panose="020B0604020202020204" pitchFamily="34" charset="0"/>
              <a:buChar char="•"/>
            </a:pPr>
            <a:r>
              <a:rPr lang="en-US" b="0" i="0" dirty="0">
                <a:solidFill>
                  <a:srgbClr val="1C1D1F"/>
                </a:solidFill>
                <a:effectLst/>
                <a:highlight>
                  <a:srgbClr val="FFFFFF"/>
                </a:highlight>
                <a:latin typeface="Nunito" pitchFamily="2" charset="0"/>
              </a:rPr>
              <a:t>Leverage the differing roles and spheres of influence state and local health departments and their partners have.</a:t>
            </a:r>
          </a:p>
          <a:p>
            <a:pPr algn="l"/>
            <a:r>
              <a:rPr lang="en-US" b="1" i="0" dirty="0">
                <a:solidFill>
                  <a:srgbClr val="1C1D1F"/>
                </a:solidFill>
                <a:effectLst/>
                <a:latin typeface="var(--fonts-poppins)"/>
              </a:rPr>
              <a:t>OD2A: LOCAL</a:t>
            </a:r>
          </a:p>
          <a:p>
            <a:pPr algn="l">
              <a:buFont typeface="Arial" panose="020B0604020202020204" pitchFamily="34" charset="0"/>
              <a:buChar char="•"/>
            </a:pPr>
            <a:r>
              <a:rPr lang="en-US" b="0" i="0" dirty="0">
                <a:solidFill>
                  <a:srgbClr val="1C1D1F"/>
                </a:solidFill>
                <a:effectLst/>
                <a:latin typeface="Nunito" pitchFamily="2" charset="0"/>
              </a:rPr>
              <a:t>Required: Overdose surveillance infrastructure</a:t>
            </a:r>
          </a:p>
          <a:p>
            <a:pPr algn="l">
              <a:buFont typeface="Arial" panose="020B0604020202020204" pitchFamily="34" charset="0"/>
              <a:buChar char="•"/>
            </a:pPr>
            <a:r>
              <a:rPr lang="en-US" b="0" i="0" dirty="0">
                <a:solidFill>
                  <a:srgbClr val="1C1D1F"/>
                </a:solidFill>
                <a:effectLst/>
                <a:latin typeface="Nunito" pitchFamily="2" charset="0"/>
              </a:rPr>
              <a:t>Optional and competitive: Toxicologic testing of drug products and/or paraphernalia</a:t>
            </a:r>
          </a:p>
          <a:p>
            <a:pPr algn="l">
              <a:buFont typeface="Arial" panose="020B0604020202020204" pitchFamily="34" charset="0"/>
              <a:buChar char="•"/>
            </a:pPr>
            <a:r>
              <a:rPr lang="en-US" b="0" i="0" dirty="0">
                <a:solidFill>
                  <a:srgbClr val="1C1D1F"/>
                </a:solidFill>
                <a:effectLst/>
                <a:latin typeface="Nunito" pitchFamily="2" charset="0"/>
              </a:rPr>
              <a:t>Optional and competitive: Surveillance of linkage to and retention in care</a:t>
            </a:r>
          </a:p>
          <a:p>
            <a:pPr algn="l">
              <a:buFont typeface="Arial" panose="020B0604020202020204" pitchFamily="34" charset="0"/>
              <a:buChar char="•"/>
            </a:pPr>
            <a:r>
              <a:rPr lang="en-US" b="0" i="0" dirty="0">
                <a:solidFill>
                  <a:srgbClr val="1C1D1F"/>
                </a:solidFill>
                <a:effectLst/>
                <a:latin typeface="Nunito" pitchFamily="2" charset="0"/>
              </a:rPr>
              <a:t>Required in community, public safety, and healthcare settings: Linkage to and retention in care</a:t>
            </a:r>
          </a:p>
          <a:p>
            <a:pPr algn="l">
              <a:buFont typeface="Arial" panose="020B0604020202020204" pitchFamily="34" charset="0"/>
              <a:buChar char="•"/>
            </a:pPr>
            <a:r>
              <a:rPr lang="en-US" b="0" i="0" dirty="0">
                <a:solidFill>
                  <a:srgbClr val="1C1D1F"/>
                </a:solidFill>
                <a:effectLst/>
                <a:latin typeface="Nunito" pitchFamily="2" charset="0"/>
              </a:rPr>
              <a:t>Required in community, public safety, and healthcare settings: Harm reduction</a:t>
            </a:r>
          </a:p>
          <a:p>
            <a:pPr algn="l">
              <a:buFont typeface="Arial" panose="020B0604020202020204" pitchFamily="34" charset="0"/>
              <a:buChar char="•"/>
            </a:pPr>
            <a:r>
              <a:rPr lang="en-US" b="0" i="0" dirty="0">
                <a:solidFill>
                  <a:srgbClr val="1C1D1F"/>
                </a:solidFill>
                <a:effectLst/>
                <a:latin typeface="Nunito" pitchFamily="2" charset="0"/>
              </a:rPr>
              <a:t>Required in healthcare settings: Clinician and health systems best practices</a:t>
            </a:r>
          </a:p>
          <a:p>
            <a:pPr algn="l">
              <a:buFont typeface="Arial" panose="020B0604020202020204" pitchFamily="34" charset="0"/>
              <a:buChar char="•"/>
            </a:pPr>
            <a:r>
              <a:rPr lang="en-US" b="0" i="0" dirty="0">
                <a:solidFill>
                  <a:srgbClr val="1C1D1F"/>
                </a:solidFill>
                <a:effectLst/>
                <a:latin typeface="Nunito" pitchFamily="2" charset="0"/>
              </a:rPr>
              <a:t>Optional: Stigma reduction</a:t>
            </a:r>
          </a:p>
          <a:p>
            <a:pPr algn="l">
              <a:buFont typeface="Arial" panose="020B0604020202020204" pitchFamily="34" charset="0"/>
              <a:buChar char="•"/>
            </a:pPr>
            <a:r>
              <a:rPr lang="en-US" b="0" i="0" dirty="0">
                <a:solidFill>
                  <a:srgbClr val="1C1D1F"/>
                </a:solidFill>
                <a:effectLst/>
                <a:latin typeface="Nunito" pitchFamily="2" charset="0"/>
              </a:rPr>
              <a:t>Optional: Health IT enhancements</a:t>
            </a:r>
          </a:p>
          <a:p>
            <a:pPr algn="l">
              <a:buFont typeface="Arial" panose="020B0604020202020204" pitchFamily="34" charset="0"/>
              <a:buNone/>
            </a:pPr>
            <a:endParaRPr lang="en-US" b="0" i="0" dirty="0">
              <a:solidFill>
                <a:srgbClr val="1C1D1F"/>
              </a:solidFill>
              <a:effectLst/>
              <a:highlight>
                <a:srgbClr val="FFFFFF"/>
              </a:highlight>
              <a:latin typeface="Nunito" pitchFamily="2" charset="0"/>
            </a:endParaRPr>
          </a:p>
          <a:p>
            <a:r>
              <a:rPr lang="en-US" b="0" i="0" dirty="0">
                <a:solidFill>
                  <a:srgbClr val="1C1D1F"/>
                </a:solidFill>
                <a:effectLst/>
                <a:highlight>
                  <a:srgbClr val="FFFFFF"/>
                </a:highlight>
                <a:latin typeface="Nunito" pitchFamily="2" charset="0"/>
              </a:rPr>
              <a:t>Chicago converted data from their opioid overdose alert system into an actionable response plan, which has advanced outreach efforts in persistent overdose hotspots. As a result, there are now teams and processes in place to respond to overdose spikes with naloxone, education, and linkages to additional resources via outreach events.</a:t>
            </a: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5</a:t>
            </a:fld>
            <a:endParaRPr lang="en-US"/>
          </a:p>
        </p:txBody>
      </p:sp>
    </p:spTree>
    <p:extLst>
      <p:ext uri="{BB962C8B-B14F-4D97-AF65-F5344CB8AC3E}">
        <p14:creationId xmlns:p14="http://schemas.microsoft.com/office/powerpoint/2010/main" val="376236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highlight>
                  <a:srgbClr val="FFFFFF"/>
                </a:highlight>
                <a:latin typeface="Lora"/>
              </a:rPr>
              <a:t>CHUCK</a:t>
            </a:r>
          </a:p>
          <a:p>
            <a:endParaRPr lang="en-US" b="1">
              <a:solidFill>
                <a:srgbClr val="000000"/>
              </a:solidFill>
              <a:highlight>
                <a:srgbClr val="FFFFFF"/>
              </a:highlight>
              <a:latin typeface="Lora"/>
            </a:endParaRPr>
          </a:p>
          <a:p>
            <a:pPr algn="l"/>
            <a:r>
              <a:rPr lang="en-US" b="1" i="0">
                <a:solidFill>
                  <a:srgbClr val="000000"/>
                </a:solidFill>
                <a:effectLst/>
                <a:highlight>
                  <a:srgbClr val="FFFFFF"/>
                </a:highlight>
                <a:latin typeface="Lora"/>
              </a:rPr>
              <a:t>CDPH’s response to the opioid overdose crisis includes a three-pronged strategy that is flooding resources to areas seeing overdose surges:</a:t>
            </a:r>
            <a:endParaRPr lang="en-US"/>
          </a:p>
          <a:p>
            <a:pPr algn="l"/>
            <a:endParaRPr lang="en-US" b="0" i="0">
              <a:solidFill>
                <a:srgbClr val="000000"/>
              </a:solidFill>
              <a:effectLst/>
              <a:highlight>
                <a:srgbClr val="FFFFFF"/>
              </a:highlight>
              <a:latin typeface="Lora" pitchFamily="2" charset="0"/>
            </a:endParaRPr>
          </a:p>
          <a:p>
            <a:pPr algn="l">
              <a:buFont typeface="+mj-lt"/>
              <a:buAutoNum type="arabicPeriod"/>
            </a:pPr>
            <a:r>
              <a:rPr lang="en-US" b="0" i="0">
                <a:solidFill>
                  <a:srgbClr val="000000"/>
                </a:solidFill>
                <a:effectLst/>
                <a:highlight>
                  <a:srgbClr val="FFFFFF"/>
                </a:highlight>
                <a:latin typeface="Lora"/>
              </a:rPr>
              <a:t>Hyperlocal outreach to distribute harm-reduction supplies including overdose reversal medication Narcan, and test strips to check for the presence of the powerful synthetic form of opioids, fentanyl. Visit </a:t>
            </a:r>
            <a:r>
              <a:rPr lang="en-US" b="0" i="0" u="none" strike="noStrike">
                <a:solidFill>
                  <a:srgbClr val="0075BB"/>
                </a:solidFill>
                <a:effectLst/>
                <a:highlight>
                  <a:srgbClr val="FFFFFF"/>
                </a:highlight>
                <a:latin typeface="Lora"/>
                <a:hlinkClick r:id="rId3" tooltip=" Find Narcan® Near You!"/>
              </a:rPr>
              <a:t>bit.ly/findnarcan</a:t>
            </a:r>
            <a:r>
              <a:rPr lang="en-US" b="0" i="0">
                <a:solidFill>
                  <a:srgbClr val="000000"/>
                </a:solidFill>
                <a:effectLst/>
                <a:highlight>
                  <a:srgbClr val="FFFFFF"/>
                </a:highlight>
                <a:latin typeface="Lora"/>
              </a:rPr>
              <a:t> for a list of locations with free harm reduction tools.</a:t>
            </a:r>
          </a:p>
          <a:p>
            <a:pPr algn="l">
              <a:buFont typeface="+mj-lt"/>
              <a:buNone/>
            </a:pPr>
            <a:endParaRPr lang="en-US" b="0" i="0">
              <a:solidFill>
                <a:srgbClr val="000000"/>
              </a:solidFill>
              <a:effectLst/>
              <a:highlight>
                <a:srgbClr val="FFFFFF"/>
              </a:highlight>
              <a:latin typeface="Lora" pitchFamily="2" charset="0"/>
            </a:endParaRPr>
          </a:p>
          <a:p>
            <a:pPr algn="l">
              <a:buFont typeface="+mj-lt"/>
              <a:buAutoNum type="arabicPeriod"/>
            </a:pPr>
            <a:r>
              <a:rPr lang="en-US" b="0" i="0">
                <a:solidFill>
                  <a:srgbClr val="000000"/>
                </a:solidFill>
                <a:effectLst/>
                <a:highlight>
                  <a:srgbClr val="FFFFFF"/>
                </a:highlight>
                <a:latin typeface="Lora" pitchFamily="2" charset="0"/>
              </a:rPr>
              <a:t>Community education on overdose prevention, including hyperlocal heat-mapping that reviews data and maps of opioid-related overdose EMS responses, and provider education.</a:t>
            </a:r>
          </a:p>
          <a:p>
            <a:pPr algn="l">
              <a:buFont typeface="+mj-lt"/>
              <a:buNone/>
            </a:pPr>
            <a:endParaRPr lang="en-US" b="0" i="0">
              <a:solidFill>
                <a:srgbClr val="000000"/>
              </a:solidFill>
              <a:effectLst/>
              <a:highlight>
                <a:srgbClr val="FFFFFF"/>
              </a:highlight>
              <a:latin typeface="Lora" pitchFamily="2" charset="0"/>
            </a:endParaRPr>
          </a:p>
          <a:p>
            <a:pPr algn="l">
              <a:buFont typeface="+mj-lt"/>
              <a:buAutoNum type="arabicPeriod"/>
            </a:pPr>
            <a:r>
              <a:rPr lang="en-US" b="0" i="0">
                <a:solidFill>
                  <a:srgbClr val="000000"/>
                </a:solidFill>
                <a:effectLst/>
                <a:highlight>
                  <a:srgbClr val="FFFFFF"/>
                </a:highlight>
                <a:latin typeface="Lora" pitchFamily="2" charset="0"/>
              </a:rPr>
              <a:t>Connection to treatment for opioid use disorder (OUD) including same-day access to medication treatment— the Medication Assisted Recovery (MAR) NOW program which is a partnership with the Illinois Department of Human Services Division of Substance Use Prevention and Recovery (IDHS/SUPR) and Family Guidance Centers. MAR consists of FDA-approved medications that reduce the risk of drug overdose and death, reduces withdrawal symptoms, and supports care engagement over time.</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6</a:t>
            </a:fld>
            <a:endParaRPr lang="en-US"/>
          </a:p>
        </p:txBody>
      </p:sp>
    </p:spTree>
    <p:extLst>
      <p:ext uri="{BB962C8B-B14F-4D97-AF65-F5344CB8AC3E}">
        <p14:creationId xmlns:p14="http://schemas.microsoft.com/office/powerpoint/2010/main" val="69583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ptos"/>
                <a:ea typeface="Times New Roman" panose="02020603050405020304" pitchFamily="18" charset="0"/>
                <a:cs typeface="Segoe UI" panose="020B0502040204020203" pitchFamily="34" charset="0"/>
              </a:rPr>
              <a:t>SARAH</a:t>
            </a:r>
          </a:p>
          <a:p>
            <a:endParaRPr lang="en-US" sz="1800" dirty="0">
              <a:latin typeface="Aptos"/>
              <a:ea typeface="Times New Roman" panose="02020603050405020304" pitchFamily="18" charset="0"/>
              <a:cs typeface="Segoe UI" panose="020B0502040204020203" pitchFamily="34" charset="0"/>
            </a:endParaRPr>
          </a:p>
          <a:p>
            <a:r>
              <a:rPr lang="en-US" sz="1800" dirty="0">
                <a:effectLst/>
                <a:latin typeface="Aptos"/>
                <a:ea typeface="Times New Roman" panose="02020603050405020304" pitchFamily="18" charset="0"/>
                <a:cs typeface="Segoe UI" panose="020B0502040204020203" pitchFamily="34" charset="0"/>
              </a:rPr>
              <a:t>Overview of our partnership with CDPH</a:t>
            </a:r>
            <a:endParaRPr lang="en-US" dirty="0">
              <a:latin typeface="Aptos"/>
            </a:endParaRPr>
          </a:p>
          <a:p>
            <a:endParaRPr lang="en-US" sz="1800" dirty="0">
              <a:effectLst/>
              <a:latin typeface="Aptos" panose="020B0004020202020204" pitchFamily="34" charset="0"/>
              <a:ea typeface="Times New Roman" panose="02020603050405020304" pitchFamily="18" charset="0"/>
              <a:cs typeface="Segoe UI" panose="020B0502040204020203" pitchFamily="34" charset="0"/>
            </a:endParaRPr>
          </a:p>
          <a:p>
            <a:r>
              <a:rPr lang="en-US" sz="1800" dirty="0">
                <a:effectLst/>
                <a:latin typeface="Aptos" panose="020B0004020202020204" pitchFamily="34" charset="0"/>
                <a:ea typeface="Times New Roman" panose="02020603050405020304" pitchFamily="18" charset="0"/>
                <a:cs typeface="Segoe UI" panose="020B0502040204020203" pitchFamily="34" charset="0"/>
              </a:rPr>
              <a:t>Through our approach of tailored technical assistance and culturally responsive engagement, we supported agencies in (1) understanding program monitoring and outcome measurement, success stories, and strategies for quality improvements, and (2) advancing local learning around emergent innovative strategies and outcomes. </a:t>
            </a:r>
            <a:endParaRPr lang="en-US" dirty="0"/>
          </a:p>
        </p:txBody>
      </p:sp>
      <p:sp>
        <p:nvSpPr>
          <p:cNvPr id="4" name="Slide Number Placeholder 3"/>
          <p:cNvSpPr>
            <a:spLocks noGrp="1"/>
          </p:cNvSpPr>
          <p:nvPr>
            <p:ph type="sldNum" sz="quarter" idx="5"/>
          </p:nvPr>
        </p:nvSpPr>
        <p:spPr/>
        <p:txBody>
          <a:bodyPr/>
          <a:lstStyle/>
          <a:p>
            <a:fld id="{48F73C60-877F-3F4D-9B92-2C35666FFDC2}" type="slidenum">
              <a:rPr lang="en-US" smtClean="0"/>
              <a:t>7</a:t>
            </a:fld>
            <a:endParaRPr lang="en-US"/>
          </a:p>
        </p:txBody>
      </p:sp>
    </p:spTree>
    <p:extLst>
      <p:ext uri="{BB962C8B-B14F-4D97-AF65-F5344CB8AC3E}">
        <p14:creationId xmlns:p14="http://schemas.microsoft.com/office/powerpoint/2010/main" val="4119929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Aptos"/>
                <a:ea typeface="Times New Roman" panose="02020603050405020304" pitchFamily="18" charset="0"/>
                <a:cs typeface="Segoe UI" panose="020B0502040204020203" pitchFamily="34" charset="0"/>
              </a:rPr>
              <a:t>SARAH</a:t>
            </a:r>
          </a:p>
          <a:p>
            <a:endParaRPr lang="en-US" sz="1800">
              <a:latin typeface="Aptos"/>
              <a:ea typeface="Times New Roman" panose="02020603050405020304" pitchFamily="18" charset="0"/>
              <a:cs typeface="Segoe UI" panose="020B0502040204020203" pitchFamily="34" charset="0"/>
            </a:endParaRPr>
          </a:p>
          <a:p>
            <a:r>
              <a:rPr lang="en-US" sz="1800">
                <a:effectLst/>
                <a:latin typeface="Aptos"/>
                <a:ea typeface="Times New Roman" panose="02020603050405020304" pitchFamily="18" charset="0"/>
                <a:cs typeface="Segoe UI" panose="020B0502040204020203" pitchFamily="34" charset="0"/>
              </a:rPr>
              <a:t>Overview of our partnership with CDPH</a:t>
            </a:r>
            <a:endParaRPr lang="en-US">
              <a:latin typeface="Aptos"/>
            </a:endParaRPr>
          </a:p>
          <a:p>
            <a:endParaRPr lang="en-US" sz="1800">
              <a:effectLst/>
              <a:latin typeface="Aptos" panose="020B0004020202020204" pitchFamily="34" charset="0"/>
              <a:ea typeface="Times New Roman" panose="02020603050405020304" pitchFamily="18" charset="0"/>
              <a:cs typeface="Segoe UI" panose="020B0502040204020203" pitchFamily="34" charset="0"/>
            </a:endParaRPr>
          </a:p>
          <a:p>
            <a:r>
              <a:rPr lang="en-US" sz="1800">
                <a:effectLst/>
                <a:latin typeface="Aptos" panose="020B0004020202020204" pitchFamily="34" charset="0"/>
                <a:ea typeface="Times New Roman" panose="02020603050405020304" pitchFamily="18" charset="0"/>
                <a:cs typeface="Segoe UI" panose="020B0502040204020203" pitchFamily="34" charset="0"/>
              </a:rPr>
              <a:t>Through our approach of tailored technical assistance and culturally responsive engagement, we supported agencies in (1) understanding program monitoring and outcome measurement, success stories, and strategies for quality improvements, and (2) advancing local learning around emergent innovative strategies and outcomes. </a:t>
            </a:r>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8</a:t>
            </a:fld>
            <a:endParaRPr lang="en-US"/>
          </a:p>
        </p:txBody>
      </p:sp>
    </p:spTree>
    <p:extLst>
      <p:ext uri="{BB962C8B-B14F-4D97-AF65-F5344CB8AC3E}">
        <p14:creationId xmlns:p14="http://schemas.microsoft.com/office/powerpoint/2010/main" val="110208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Aptos"/>
                <a:ea typeface="Times New Roman" panose="02020603050405020304" pitchFamily="18" charset="0"/>
                <a:cs typeface="Segoe UI" panose="020B0502040204020203" pitchFamily="34" charset="0"/>
              </a:rPr>
              <a:t>SARAH</a:t>
            </a:r>
          </a:p>
          <a:p>
            <a:endParaRPr lang="en-US" sz="1800">
              <a:latin typeface="Aptos"/>
              <a:ea typeface="Times New Roman" panose="02020603050405020304" pitchFamily="18" charset="0"/>
              <a:cs typeface="Segoe UI" panose="020B0502040204020203" pitchFamily="34" charset="0"/>
            </a:endParaRPr>
          </a:p>
          <a:p>
            <a:r>
              <a:rPr lang="en-US" sz="1800">
                <a:effectLst/>
                <a:latin typeface="Aptos"/>
                <a:ea typeface="Times New Roman" panose="02020603050405020304" pitchFamily="18" charset="0"/>
                <a:cs typeface="Segoe UI" panose="020B0502040204020203" pitchFamily="34" charset="0"/>
              </a:rPr>
              <a:t>As part of our evaluation capacity building, we convened agencies for an evaluation roundtable session in which agencies first learned of CDPH’s efforts in opioid overdose prevention and response since 2020, and then engaged in structured peer sessions to c</a:t>
            </a:r>
            <a:r>
              <a:rPr lang="en-US" sz="1800">
                <a:solidFill>
                  <a:srgbClr val="000000"/>
                </a:solidFill>
                <a:effectLst/>
                <a:latin typeface="Aptos"/>
                <a:ea typeface="Times New Roman" panose="02020603050405020304" pitchFamily="18" charset="0"/>
                <a:cs typeface="Segoe UI" panose="020B0502040204020203" pitchFamily="34" charset="0"/>
              </a:rPr>
              <a:t>o-develop ideas, innovations, and community centered solutions to opioid overdose response and prevention in Chicago. </a:t>
            </a:r>
            <a:endParaRPr lang="en-US">
              <a:latin typeface="Calibri"/>
              <a:cs typeface="Calibri"/>
            </a:endParaRPr>
          </a:p>
        </p:txBody>
      </p:sp>
      <p:sp>
        <p:nvSpPr>
          <p:cNvPr id="4" name="Slide Number Placeholder 3"/>
          <p:cNvSpPr>
            <a:spLocks noGrp="1"/>
          </p:cNvSpPr>
          <p:nvPr>
            <p:ph type="sldNum" sz="quarter" idx="5"/>
          </p:nvPr>
        </p:nvSpPr>
        <p:spPr/>
        <p:txBody>
          <a:bodyPr/>
          <a:lstStyle/>
          <a:p>
            <a:fld id="{2EB41218-D852-48FE-8595-9D61E9DBFDAA}" type="slidenum">
              <a:rPr lang="en-US" smtClean="0"/>
              <a:t>9</a:t>
            </a:fld>
            <a:endParaRPr lang="en-US"/>
          </a:p>
        </p:txBody>
      </p:sp>
    </p:spTree>
    <p:extLst>
      <p:ext uri="{BB962C8B-B14F-4D97-AF65-F5344CB8AC3E}">
        <p14:creationId xmlns:p14="http://schemas.microsoft.com/office/powerpoint/2010/main" val="1583537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1 no photo">
    <p:bg>
      <p:bgPr>
        <a:solidFill>
          <a:schemeClr val="accent4"/>
        </a:solidFill>
        <a:effectLst/>
      </p:bgPr>
    </p:bg>
    <p:spTree>
      <p:nvGrpSpPr>
        <p:cNvPr id="1" name=""/>
        <p:cNvGrpSpPr/>
        <p:nvPr/>
      </p:nvGrpSpPr>
      <p:grpSpPr>
        <a:xfrm>
          <a:off x="0" y="0"/>
          <a:ext cx="0" cy="0"/>
          <a:chOff x="0" y="0"/>
          <a:chExt cx="0" cy="0"/>
        </a:xfrm>
      </p:grpSpPr>
      <p:cxnSp>
        <p:nvCxnSpPr>
          <p:cNvPr id="3" name="Google Shape;10;p1">
            <a:extLst>
              <a:ext uri="{FF2B5EF4-FFF2-40B4-BE49-F238E27FC236}">
                <a16:creationId xmlns:a16="http://schemas.microsoft.com/office/drawing/2014/main" id="{19ED2C02-6BC8-2911-BD44-C59D853B5A2A}"/>
              </a:ext>
            </a:extLst>
          </p:cNvPr>
          <p:cNvCxnSpPr>
            <a:cxnSpLocks/>
          </p:cNvCxnSpPr>
          <p:nvPr/>
        </p:nvCxnSpPr>
        <p:spPr>
          <a:xfrm>
            <a:off x="685800" y="5738854"/>
            <a:ext cx="10820400" cy="0"/>
          </a:xfrm>
          <a:prstGeom prst="straightConnector1">
            <a:avLst/>
          </a:prstGeom>
          <a:noFill/>
          <a:ln w="15875" cap="flat" cmpd="sng">
            <a:solidFill>
              <a:schemeClr val="bg2">
                <a:lumMod val="75000"/>
              </a:schemeClr>
            </a:solidFill>
            <a:prstDash val="solid"/>
            <a:round/>
            <a:headEnd type="none" w="med" len="med"/>
            <a:tailEnd type="none" w="med" len="med"/>
          </a:ln>
        </p:spPr>
      </p:cxnSp>
      <p:pic>
        <p:nvPicPr>
          <p:cNvPr id="6" name="Picture 7">
            <a:extLst>
              <a:ext uri="{FF2B5EF4-FFF2-40B4-BE49-F238E27FC236}">
                <a16:creationId xmlns:a16="http://schemas.microsoft.com/office/drawing/2014/main" id="{FE4DFC52-0AA4-2CF2-E8AC-388AA2B3413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85800" y="556071"/>
            <a:ext cx="1873233" cy="464127"/>
          </a:xfrm>
          <a:prstGeom prst="rect">
            <a:avLst/>
          </a:prstGeom>
        </p:spPr>
      </p:pic>
      <p:sp>
        <p:nvSpPr>
          <p:cNvPr id="10" name="Text Placeholder 9">
            <a:extLst>
              <a:ext uri="{FF2B5EF4-FFF2-40B4-BE49-F238E27FC236}">
                <a16:creationId xmlns:a16="http://schemas.microsoft.com/office/drawing/2014/main" id="{251718B5-8784-E7EA-3BC0-3A0144EB7311}"/>
              </a:ext>
            </a:extLst>
          </p:cNvPr>
          <p:cNvSpPr>
            <a:spLocks noGrp="1"/>
          </p:cNvSpPr>
          <p:nvPr>
            <p:ph type="body" sz="quarter" idx="10"/>
          </p:nvPr>
        </p:nvSpPr>
        <p:spPr>
          <a:xfrm>
            <a:off x="685800" y="2386012"/>
            <a:ext cx="8615362" cy="1371600"/>
          </a:xfrm>
          <a:prstGeom prst="rect">
            <a:avLst/>
          </a:prstGeom>
        </p:spPr>
        <p:txBody>
          <a:bodyPr lIns="0" tIns="0" rIns="0" bIns="0"/>
          <a:lstStyle>
            <a:lvl1pPr marL="0" indent="0">
              <a:buNone/>
              <a:defRPr sz="4000">
                <a:latin typeface="IBM Plex Serif" panose="02060503050406000203" pitchFamily="18" charset="77"/>
              </a:defRPr>
            </a:lvl1pPr>
            <a:lvl2pPr marL="457200" indent="0">
              <a:buNone/>
              <a:defRPr sz="3600">
                <a:latin typeface="IBM Plex Serif" panose="02060503050406000203" pitchFamily="18" charset="77"/>
              </a:defRPr>
            </a:lvl2pPr>
            <a:lvl3pPr marL="914400" indent="0">
              <a:buNone/>
              <a:defRPr sz="3600">
                <a:latin typeface="IBM Plex Serif" panose="02060503050406000203" pitchFamily="18" charset="77"/>
              </a:defRPr>
            </a:lvl3pPr>
            <a:lvl4pPr marL="1371600" indent="0">
              <a:buNone/>
              <a:defRPr sz="3600">
                <a:latin typeface="IBM Plex Serif" panose="02060503050406000203" pitchFamily="18" charset="77"/>
              </a:defRPr>
            </a:lvl4pPr>
            <a:lvl5pPr marL="1828800" indent="0">
              <a:buNone/>
              <a:defRPr sz="3600">
                <a:latin typeface="IBM Plex Serif" panose="02060503050406000203" pitchFamily="18" charset="77"/>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5E5153C-8AF7-03D0-BC34-C36009A58A4B}"/>
              </a:ext>
            </a:extLst>
          </p:cNvPr>
          <p:cNvSpPr>
            <a:spLocks noGrp="1"/>
          </p:cNvSpPr>
          <p:nvPr>
            <p:ph type="body" sz="quarter" idx="11" hasCustomPrompt="1"/>
          </p:nvPr>
        </p:nvSpPr>
        <p:spPr>
          <a:xfrm>
            <a:off x="685801" y="3786188"/>
            <a:ext cx="8729662" cy="642938"/>
          </a:xfrm>
          <a:prstGeom prst="rect">
            <a:avLst/>
          </a:prstGeom>
        </p:spPr>
        <p:txBody>
          <a:bodyPr lIns="0" tIns="0" rIns="0" bIns="0"/>
          <a:lstStyle>
            <a:lvl1pPr marL="0" indent="0">
              <a:buFontTx/>
              <a:buNone/>
              <a:defRPr sz="2000">
                <a:latin typeface="IBM Plex Sans" panose="020B0503050203000203" pitchFamily="34" charset="0"/>
              </a:defRPr>
            </a:lvl1pPr>
          </a:lstStyle>
          <a:p>
            <a:pPr lvl="0"/>
            <a:r>
              <a:rPr lang="en-US"/>
              <a:t>Subtitle</a:t>
            </a:r>
          </a:p>
        </p:txBody>
      </p:sp>
      <p:sp>
        <p:nvSpPr>
          <p:cNvPr id="15" name="Text Placeholder 14">
            <a:extLst>
              <a:ext uri="{FF2B5EF4-FFF2-40B4-BE49-F238E27FC236}">
                <a16:creationId xmlns:a16="http://schemas.microsoft.com/office/drawing/2014/main" id="{30010839-8FC0-D124-050E-CB39F07777CD}"/>
              </a:ext>
            </a:extLst>
          </p:cNvPr>
          <p:cNvSpPr>
            <a:spLocks noGrp="1"/>
          </p:cNvSpPr>
          <p:nvPr>
            <p:ph type="body" sz="quarter" idx="12" hasCustomPrompt="1"/>
          </p:nvPr>
        </p:nvSpPr>
        <p:spPr>
          <a:xfrm>
            <a:off x="685800" y="5229225"/>
            <a:ext cx="6400800" cy="342900"/>
          </a:xfrm>
          <a:prstGeom prst="rect">
            <a:avLst/>
          </a:prstGeom>
        </p:spPr>
        <p:txBody>
          <a:bodyPr lIns="0" tIns="0" rIns="0" bIns="0"/>
          <a:lstStyle>
            <a:lvl1pPr marL="0" indent="0">
              <a:buNone/>
              <a:defRPr sz="1400">
                <a:latin typeface="IBM Plex Sans" panose="020B0503050203000203" pitchFamily="34" charset="0"/>
              </a:defRPr>
            </a:lvl1pPr>
          </a:lstStyle>
          <a:p>
            <a:pPr lvl="0"/>
            <a:r>
              <a:rPr lang="en-US"/>
              <a:t>Presented by:</a:t>
            </a:r>
          </a:p>
        </p:txBody>
      </p:sp>
      <p:sp>
        <p:nvSpPr>
          <p:cNvPr id="17" name="Text Placeholder 16">
            <a:extLst>
              <a:ext uri="{FF2B5EF4-FFF2-40B4-BE49-F238E27FC236}">
                <a16:creationId xmlns:a16="http://schemas.microsoft.com/office/drawing/2014/main" id="{F9382FE1-C91B-BC8A-4743-552AE7819881}"/>
              </a:ext>
            </a:extLst>
          </p:cNvPr>
          <p:cNvSpPr>
            <a:spLocks noGrp="1"/>
          </p:cNvSpPr>
          <p:nvPr>
            <p:ph type="body" sz="quarter" idx="13" hasCustomPrompt="1"/>
          </p:nvPr>
        </p:nvSpPr>
        <p:spPr>
          <a:xfrm>
            <a:off x="685800" y="6072188"/>
            <a:ext cx="6600825" cy="157162"/>
          </a:xfrm>
          <a:prstGeom prst="rect">
            <a:avLst/>
          </a:prstGeom>
        </p:spPr>
        <p:txBody>
          <a:bodyPr lIns="0" tIns="0" rIns="0" bIns="0"/>
          <a:lstStyle>
            <a:lvl1pPr marL="0" indent="0">
              <a:buNone/>
              <a:defRPr sz="1400">
                <a:latin typeface="IBM Plex Mono" panose="020B0509050203000203" pitchFamily="49" charset="77"/>
              </a:defRPr>
            </a:lvl1pPr>
          </a:lstStyle>
          <a:p>
            <a:pPr lvl="0"/>
            <a:r>
              <a:rPr lang="en-US"/>
              <a:t>Date</a:t>
            </a:r>
          </a:p>
        </p:txBody>
      </p:sp>
    </p:spTree>
    <p:extLst>
      <p:ext uri="{BB962C8B-B14F-4D97-AF65-F5344CB8AC3E}">
        <p14:creationId xmlns:p14="http://schemas.microsoft.com/office/powerpoint/2010/main" val="121190772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F16DEE5-CEBE-CA2B-761A-7425431050D4}"/>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PREVCON   </a:t>
            </a:r>
            <a:r>
              <a:rPr lang="en-US" sz="1200">
                <a:solidFill>
                  <a:schemeClr val="bg1"/>
                </a:solidFill>
              </a:rPr>
              <a:t>I </a:t>
            </a:r>
            <a:r>
              <a:rPr lang="en-US" sz="1200">
                <a:solidFill>
                  <a:schemeClr val="bg1">
                    <a:lumMod val="75000"/>
                  </a:schemeClr>
                </a:solidFill>
              </a:rPr>
              <a:t> April 11, 2024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06935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 photo">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duotone>
              <a:prstClr val="black"/>
              <a:schemeClr val="accent1">
                <a:tint val="45000"/>
                <a:satMod val="400000"/>
              </a:schemeClr>
            </a:duotone>
            <a:alphaModFix amt="15000"/>
            <a:extLst>
              <a:ext uri="{28A0092B-C50C-407E-A947-70E740481C1C}">
                <a14:useLocalDpi xmlns:a14="http://schemas.microsoft.com/office/drawing/2010/main"/>
              </a:ext>
            </a:extLst>
          </a:blip>
          <a:stretch>
            <a:fillRect/>
          </a:stretch>
        </p:blipFill>
        <p:spPr>
          <a:xfrm>
            <a:off x="942783" y="3977924"/>
            <a:ext cx="4815915" cy="2254614"/>
          </a:xfrm>
          <a:prstGeom prst="rect">
            <a:avLst/>
          </a:prstGeom>
        </p:spPr>
      </p:pic>
      <p:sp>
        <p:nvSpPr>
          <p:cNvPr id="6" name="Picture Placeholder 5"/>
          <p:cNvSpPr>
            <a:spLocks noGrp="1"/>
          </p:cNvSpPr>
          <p:nvPr>
            <p:ph type="pic" sz="quarter" idx="11"/>
          </p:nvPr>
        </p:nvSpPr>
        <p:spPr>
          <a:xfrm>
            <a:off x="7086600" y="-9938"/>
            <a:ext cx="5105400" cy="6527706"/>
          </a:xfrm>
          <a:noFill/>
          <a:ln>
            <a:noFill/>
          </a:ln>
        </p:spPr>
        <p:txBody>
          <a:bodyPr/>
          <a:lstStyle>
            <a:lvl1pPr marL="0" indent="0">
              <a:buNone/>
              <a:defRPr baseline="0"/>
            </a:lvl1pPr>
          </a:lstStyle>
          <a:p>
            <a:endParaRPr lang="en-US"/>
          </a:p>
          <a:p>
            <a:endParaRPr lang="en-US"/>
          </a:p>
          <a:p>
            <a:endParaRPr lang="en-US"/>
          </a:p>
          <a:p>
            <a:r>
              <a:rPr lang="en-US"/>
              <a:t>Insert photo</a:t>
            </a:r>
          </a:p>
        </p:txBody>
      </p:sp>
      <p:sp>
        <p:nvSpPr>
          <p:cNvPr id="2" name="Title 1"/>
          <p:cNvSpPr>
            <a:spLocks noGrp="1"/>
          </p:cNvSpPr>
          <p:nvPr>
            <p:ph type="ctrTitle" hasCustomPrompt="1"/>
          </p:nvPr>
        </p:nvSpPr>
        <p:spPr>
          <a:xfrm>
            <a:off x="612648" y="2381731"/>
            <a:ext cx="6473952" cy="1581912"/>
          </a:xfrm>
        </p:spPr>
        <p:txBody>
          <a:bodyPr anchor="t" anchorCtr="0">
            <a:noAutofit/>
          </a:bodyPr>
          <a:lstStyle>
            <a:lvl1pPr algn="l">
              <a:defRPr sz="4800" b="1" cap="all" baseline="0">
                <a:solidFill>
                  <a:srgbClr val="1C2632"/>
                </a:solidFill>
                <a:latin typeface="Arial" charset="0"/>
                <a:ea typeface="Arial" charset="0"/>
                <a:cs typeface="Arial" charset="0"/>
              </a:defRPr>
            </a:lvl1pPr>
          </a:lstStyle>
          <a:p>
            <a:r>
              <a:rPr lang="en-US"/>
              <a:t>TITLE (Highlight word = white)</a:t>
            </a:r>
          </a:p>
        </p:txBody>
      </p:sp>
      <p:sp>
        <p:nvSpPr>
          <p:cNvPr id="3" name="Subtitle 2"/>
          <p:cNvSpPr>
            <a:spLocks noGrp="1"/>
          </p:cNvSpPr>
          <p:nvPr>
            <p:ph type="subTitle" idx="1" hasCustomPrompt="1"/>
          </p:nvPr>
        </p:nvSpPr>
        <p:spPr>
          <a:xfrm>
            <a:off x="612648" y="4128326"/>
            <a:ext cx="5330952" cy="940283"/>
          </a:xfrm>
        </p:spPr>
        <p:txBody>
          <a:bodyPr anchor="t" anchorCtr="0">
            <a:noAutofit/>
          </a:bodyPr>
          <a:lstStyle>
            <a:lvl1pPr marL="0" indent="0" algn="l">
              <a:lnSpc>
                <a:spcPct val="100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can span 2 lines]</a:t>
            </a:r>
          </a:p>
        </p:txBody>
      </p:sp>
      <p:sp>
        <p:nvSpPr>
          <p:cNvPr id="5" name="Content Placeholder 4"/>
          <p:cNvSpPr>
            <a:spLocks noGrp="1"/>
          </p:cNvSpPr>
          <p:nvPr>
            <p:ph sz="quarter" idx="10" hasCustomPrompt="1"/>
          </p:nvPr>
        </p:nvSpPr>
        <p:spPr>
          <a:xfrm>
            <a:off x="612775" y="5144969"/>
            <a:ext cx="4683125" cy="1125700"/>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[Presenter]</a:t>
            </a:r>
          </a:p>
          <a:p>
            <a:pPr lvl="0"/>
            <a:r>
              <a:rPr lang="en-US"/>
              <a:t>[Date]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7639" y="557098"/>
            <a:ext cx="2511673" cy="1234440"/>
          </a:xfrm>
          <a:prstGeom prst="rect">
            <a:avLst/>
          </a:prstGeom>
        </p:spPr>
      </p:pic>
      <p:sp>
        <p:nvSpPr>
          <p:cNvPr id="4" name="Footer Placeholder 4">
            <a:extLst>
              <a:ext uri="{FF2B5EF4-FFF2-40B4-BE49-F238E27FC236}">
                <a16:creationId xmlns:a16="http://schemas.microsoft.com/office/drawing/2014/main" id="{01EC486A-F6EA-1B00-16BA-EAA53A48A1B2}"/>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PREVCON </a:t>
            </a:r>
            <a:r>
              <a:rPr lang="en-US" sz="1200">
                <a:solidFill>
                  <a:schemeClr val="bg1"/>
                </a:solidFill>
              </a:rPr>
              <a:t>I </a:t>
            </a:r>
            <a:r>
              <a:rPr lang="en-US" sz="1200">
                <a:solidFill>
                  <a:schemeClr val="bg1">
                    <a:lumMod val="75000"/>
                  </a:schemeClr>
                </a:solidFill>
              </a:rPr>
              <a:t> April 11, 2024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645171543"/>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 phot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648" y="2381731"/>
            <a:ext cx="6473952" cy="1581912"/>
          </a:xfrm>
          <a:prstGeom prst="rect">
            <a:avLst/>
          </a:prstGeom>
        </p:spPr>
        <p:txBody>
          <a:bodyPr anchor="t" anchorCtr="0">
            <a:noAutofit/>
          </a:bodyPr>
          <a:lstStyle>
            <a:lvl1pPr algn="l">
              <a:defRPr sz="4800" b="1" cap="all" baseline="0">
                <a:solidFill>
                  <a:srgbClr val="1C2632"/>
                </a:solidFill>
                <a:latin typeface="Arial" charset="0"/>
                <a:ea typeface="Arial" charset="0"/>
                <a:cs typeface="Arial" charset="0"/>
              </a:defRPr>
            </a:lvl1pPr>
          </a:lstStyle>
          <a:p>
            <a:r>
              <a:rPr lang="en-US"/>
              <a:t>TITLE (Highlight word = white)</a:t>
            </a:r>
          </a:p>
        </p:txBody>
      </p:sp>
      <p:sp>
        <p:nvSpPr>
          <p:cNvPr id="3" name="Subtitle 2"/>
          <p:cNvSpPr>
            <a:spLocks noGrp="1"/>
          </p:cNvSpPr>
          <p:nvPr>
            <p:ph type="subTitle" idx="1" hasCustomPrompt="1"/>
          </p:nvPr>
        </p:nvSpPr>
        <p:spPr>
          <a:xfrm>
            <a:off x="612648" y="4128326"/>
            <a:ext cx="5330952" cy="940283"/>
          </a:xfrm>
          <a:prstGeom prst="rect">
            <a:avLst/>
          </a:prstGeom>
        </p:spPr>
        <p:txBody>
          <a:bodyPr anchor="t" anchorCtr="0">
            <a:noAutofit/>
          </a:bodyPr>
          <a:lstStyle>
            <a:lvl1pPr marL="0" indent="0" algn="l">
              <a:lnSpc>
                <a:spcPct val="100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can span 2 lines]</a:t>
            </a:r>
          </a:p>
        </p:txBody>
      </p:sp>
      <p:sp>
        <p:nvSpPr>
          <p:cNvPr id="5" name="Content Placeholder 4"/>
          <p:cNvSpPr>
            <a:spLocks noGrp="1"/>
          </p:cNvSpPr>
          <p:nvPr>
            <p:ph sz="quarter" idx="10" hasCustomPrompt="1"/>
          </p:nvPr>
        </p:nvSpPr>
        <p:spPr>
          <a:xfrm>
            <a:off x="612775" y="5144969"/>
            <a:ext cx="4683125" cy="1125700"/>
          </a:xfrm>
          <a:prstGeom prst="rect">
            <a:avLst/>
          </a:prstGeo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[Presenter]</a:t>
            </a:r>
          </a:p>
          <a:p>
            <a:pPr lvl="0"/>
            <a:r>
              <a:rPr lang="en-US"/>
              <a:t>[Date]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7639" y="557098"/>
            <a:ext cx="2511673" cy="1234440"/>
          </a:xfrm>
          <a:prstGeom prst="rect">
            <a:avLst/>
          </a:prstGeom>
        </p:spPr>
      </p:pic>
      <p:sp>
        <p:nvSpPr>
          <p:cNvPr id="4" name="Footer Placeholder 4">
            <a:extLst>
              <a:ext uri="{FF2B5EF4-FFF2-40B4-BE49-F238E27FC236}">
                <a16:creationId xmlns:a16="http://schemas.microsoft.com/office/drawing/2014/main" id="{5D433134-379F-F0D2-3E69-C46717529C82}"/>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844875634"/>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 phot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648" y="2381731"/>
            <a:ext cx="6473952" cy="1581912"/>
          </a:xfrm>
          <a:prstGeom prst="rect">
            <a:avLst/>
          </a:prstGeom>
        </p:spPr>
        <p:txBody>
          <a:bodyPr anchor="t" anchorCtr="0">
            <a:noAutofit/>
          </a:bodyPr>
          <a:lstStyle>
            <a:lvl1pPr algn="l">
              <a:defRPr sz="5000" b="1" cap="all" baseline="0">
                <a:solidFill>
                  <a:schemeClr val="bg1"/>
                </a:solidFill>
                <a:latin typeface="Arial" charset="0"/>
                <a:ea typeface="Arial" charset="0"/>
                <a:cs typeface="Arial" charset="0"/>
              </a:defRPr>
            </a:lvl1pPr>
          </a:lstStyle>
          <a:p>
            <a:r>
              <a:rPr lang="en-US"/>
              <a:t>TITLE (Highlight word = Blue)</a:t>
            </a:r>
          </a:p>
        </p:txBody>
      </p:sp>
      <p:sp>
        <p:nvSpPr>
          <p:cNvPr id="3" name="Subtitle 2"/>
          <p:cNvSpPr>
            <a:spLocks noGrp="1"/>
          </p:cNvSpPr>
          <p:nvPr>
            <p:ph type="subTitle" idx="1" hasCustomPrompt="1"/>
          </p:nvPr>
        </p:nvSpPr>
        <p:spPr>
          <a:xfrm>
            <a:off x="612648" y="4128326"/>
            <a:ext cx="5330952" cy="934004"/>
          </a:xfrm>
          <a:prstGeom prst="rect">
            <a:avLst/>
          </a:prstGeom>
        </p:spPr>
        <p:txBody>
          <a:bodyPr anchor="t" anchorCtr="0">
            <a:noAutofit/>
          </a:bodyPr>
          <a:lstStyle>
            <a:lvl1pPr marL="0" indent="0" algn="l">
              <a:lnSpc>
                <a:spcPct val="100000"/>
              </a:lnSpc>
              <a:buNone/>
              <a:defRPr sz="24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can span 2 lines]</a:t>
            </a:r>
          </a:p>
        </p:txBody>
      </p:sp>
      <p:sp>
        <p:nvSpPr>
          <p:cNvPr id="5" name="Content Placeholder 4"/>
          <p:cNvSpPr>
            <a:spLocks noGrp="1"/>
          </p:cNvSpPr>
          <p:nvPr>
            <p:ph sz="quarter" idx="10" hasCustomPrompt="1"/>
          </p:nvPr>
        </p:nvSpPr>
        <p:spPr>
          <a:xfrm>
            <a:off x="612775" y="5190192"/>
            <a:ext cx="4683125" cy="1177478"/>
          </a:xfrm>
          <a:prstGeom prst="rect">
            <a:avLst/>
          </a:prstGeom>
        </p:spPr>
        <p:txBody>
          <a:bodyPr>
            <a:noAutofit/>
          </a:bodyPr>
          <a:lstStyle>
            <a:lvl1pPr marL="0" indent="0">
              <a:buNone/>
              <a:defRPr sz="1800">
                <a:solidFill>
                  <a:schemeClr val="bg1"/>
                </a:solidFill>
                <a:latin typeface="Arial" panose="020B0604020202020204" pitchFamily="34" charset="0"/>
                <a:cs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[Presenter]</a:t>
            </a:r>
          </a:p>
          <a:p>
            <a:pPr lvl="0"/>
            <a:r>
              <a:rPr lang="en-US"/>
              <a:t>[Date]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2629" y="557098"/>
            <a:ext cx="2511673" cy="1234440"/>
          </a:xfrm>
          <a:prstGeom prst="rect">
            <a:avLst/>
          </a:prstGeom>
        </p:spPr>
      </p:pic>
      <p:sp>
        <p:nvSpPr>
          <p:cNvPr id="4" name="Footer Placeholder 4">
            <a:extLst>
              <a:ext uri="{FF2B5EF4-FFF2-40B4-BE49-F238E27FC236}">
                <a16:creationId xmlns:a16="http://schemas.microsoft.com/office/drawing/2014/main" id="{1F3F29C1-B851-1315-B030-71D38C67C0C5}"/>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879090675"/>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95144"/>
            <a:ext cx="10972800" cy="876073"/>
          </a:xfrm>
          <a:prstGeom prst="rect">
            <a:avLst/>
          </a:prstGeom>
        </p:spPr>
        <p:txBody>
          <a:bodyPr>
            <a:noAutofit/>
          </a:bodyPr>
          <a:lstStyle>
            <a:lvl1pPr>
              <a:defRPr sz="4600" cap="all" baseline="0"/>
            </a:lvl1pPr>
          </a:lstStyle>
          <a:p>
            <a:r>
              <a:rPr lang="en-US"/>
              <a:t>TITLE (Highlight WORD = WHITE)</a:t>
            </a:r>
          </a:p>
        </p:txBody>
      </p:sp>
      <p:sp>
        <p:nvSpPr>
          <p:cNvPr id="5" name="Slide Number Placeholder 4"/>
          <p:cNvSpPr>
            <a:spLocks noGrp="1"/>
          </p:cNvSpPr>
          <p:nvPr>
            <p:ph type="sldNum" sz="quarter" idx="12"/>
          </p:nvPr>
        </p:nvSpPr>
        <p:spPr>
          <a:xfrm>
            <a:off x="8778240" y="6509622"/>
            <a:ext cx="2743200" cy="365125"/>
          </a:xfrm>
          <a:prstGeom prst="rect">
            <a:avLst/>
          </a:prstGeom>
        </p:spPr>
        <p:txBody>
          <a:bodyPr/>
          <a:lstStyle/>
          <a:p>
            <a:fld id="{CA49D0EE-DE7F-324B-A84C-F36708423CDB}" type="slidenum">
              <a:rPr lang="en-US" smtClean="0"/>
              <a:t>‹#›</a:t>
            </a:fld>
            <a:endParaRPr lang="en-US"/>
          </a:p>
        </p:txBody>
      </p:sp>
      <p:sp>
        <p:nvSpPr>
          <p:cNvPr id="7" name="Freeform 6"/>
          <p:cNvSpPr>
            <a:spLocks/>
          </p:cNvSpPr>
          <p:nvPr userDrawn="1"/>
        </p:nvSpPr>
        <p:spPr bwMode="auto">
          <a:xfrm>
            <a:off x="613225" y="1828800"/>
            <a:ext cx="10955206"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3834"/>
              <a:gd name="connsiteY0" fmla="*/ 0 h 10000"/>
              <a:gd name="connsiteX1" fmla="*/ 486 w 13834"/>
              <a:gd name="connsiteY1" fmla="*/ 0 h 10000"/>
              <a:gd name="connsiteX2" fmla="*/ 621 w 13834"/>
              <a:gd name="connsiteY2" fmla="*/ 10000 h 10000"/>
              <a:gd name="connsiteX3" fmla="*/ 757 w 13834"/>
              <a:gd name="connsiteY3" fmla="*/ 0 h 10000"/>
              <a:gd name="connsiteX4" fmla="*/ 13834 w 13834"/>
              <a:gd name="connsiteY4" fmla="*/ 0 h 10000"/>
              <a:gd name="connsiteX0" fmla="*/ 0 w 14092"/>
              <a:gd name="connsiteY0" fmla="*/ 0 h 10000"/>
              <a:gd name="connsiteX1" fmla="*/ 486 w 14092"/>
              <a:gd name="connsiteY1" fmla="*/ 0 h 10000"/>
              <a:gd name="connsiteX2" fmla="*/ 621 w 14092"/>
              <a:gd name="connsiteY2" fmla="*/ 10000 h 10000"/>
              <a:gd name="connsiteX3" fmla="*/ 757 w 14092"/>
              <a:gd name="connsiteY3" fmla="*/ 0 h 10000"/>
              <a:gd name="connsiteX4" fmla="*/ 14092 w 14092"/>
              <a:gd name="connsiteY4" fmla="*/ 0 h 10000"/>
              <a:gd name="connsiteX0" fmla="*/ 0 w 14576"/>
              <a:gd name="connsiteY0" fmla="*/ 0 h 10000"/>
              <a:gd name="connsiteX1" fmla="*/ 970 w 14576"/>
              <a:gd name="connsiteY1" fmla="*/ 0 h 10000"/>
              <a:gd name="connsiteX2" fmla="*/ 1105 w 14576"/>
              <a:gd name="connsiteY2" fmla="*/ 10000 h 10000"/>
              <a:gd name="connsiteX3" fmla="*/ 1241 w 14576"/>
              <a:gd name="connsiteY3" fmla="*/ 0 h 10000"/>
              <a:gd name="connsiteX4" fmla="*/ 14576 w 14576"/>
              <a:gd name="connsiteY4" fmla="*/ 0 h 10000"/>
              <a:gd name="connsiteX0" fmla="*/ 0 w 14084"/>
              <a:gd name="connsiteY0" fmla="*/ 0 h 10000"/>
              <a:gd name="connsiteX1" fmla="*/ 970 w 14084"/>
              <a:gd name="connsiteY1" fmla="*/ 0 h 10000"/>
              <a:gd name="connsiteX2" fmla="*/ 1105 w 14084"/>
              <a:gd name="connsiteY2" fmla="*/ 10000 h 10000"/>
              <a:gd name="connsiteX3" fmla="*/ 1241 w 14084"/>
              <a:gd name="connsiteY3" fmla="*/ 0 h 10000"/>
              <a:gd name="connsiteX4" fmla="*/ 14084 w 1408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 h="10000">
                <a:moveTo>
                  <a:pt x="0" y="0"/>
                </a:moveTo>
                <a:lnTo>
                  <a:pt x="970" y="0"/>
                </a:lnTo>
                <a:lnTo>
                  <a:pt x="1105" y="10000"/>
                </a:lnTo>
                <a:cubicBezTo>
                  <a:pt x="1150" y="6667"/>
                  <a:pt x="1196" y="3333"/>
                  <a:pt x="1241" y="0"/>
                </a:cubicBezTo>
                <a:lnTo>
                  <a:pt x="14084" y="0"/>
                </a:lnTo>
              </a:path>
            </a:pathLst>
          </a:custGeom>
          <a:noFill/>
          <a:ln w="9525" cap="flat" cmpd="sng">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713214"/>
            <a:endParaRPr lang="en-US" sz="1404">
              <a:ln>
                <a:solidFill>
                  <a:srgbClr val="FAFAFA"/>
                </a:solidFill>
              </a:ln>
              <a:solidFill>
                <a:srgbClr val="1B2732"/>
              </a:solidFill>
              <a:latin typeface="Calibri" charset="0"/>
            </a:endParaRPr>
          </a:p>
        </p:txBody>
      </p:sp>
      <p:sp>
        <p:nvSpPr>
          <p:cNvPr id="9" name="Content Placeholder 8"/>
          <p:cNvSpPr>
            <a:spLocks noGrp="1"/>
          </p:cNvSpPr>
          <p:nvPr>
            <p:ph sz="quarter" idx="14" hasCustomPrompt="1"/>
          </p:nvPr>
        </p:nvSpPr>
        <p:spPr>
          <a:xfrm>
            <a:off x="612648" y="3335030"/>
            <a:ext cx="10761663" cy="2185988"/>
          </a:xfrm>
          <a:prstGeom prst="rect">
            <a:avLst/>
          </a:prstGeom>
        </p:spPr>
        <p:txBody>
          <a:bodyPr>
            <a:noAutofit/>
          </a:bodyPr>
          <a:lstStyle>
            <a:lvl1pPr marL="0" indent="0">
              <a:buNone/>
              <a:defRPr sz="3600" b="1">
                <a:solidFill>
                  <a:schemeClr val="bg1"/>
                </a:solidFill>
                <a:latin typeface="Arial" charset="0"/>
                <a:ea typeface="Arial" charset="0"/>
                <a:cs typeface="Arial" charset="0"/>
              </a:defRPr>
            </a:lvl1pPr>
          </a:lstStyle>
          <a:p>
            <a:pPr lvl="0"/>
            <a:r>
              <a:rPr lang="en-US"/>
              <a:t>Click to edit text</a:t>
            </a:r>
          </a:p>
        </p:txBody>
      </p:sp>
      <p:sp>
        <p:nvSpPr>
          <p:cNvPr id="3" name="Footer Placeholder 4">
            <a:extLst>
              <a:ext uri="{FF2B5EF4-FFF2-40B4-BE49-F238E27FC236}">
                <a16:creationId xmlns:a16="http://schemas.microsoft.com/office/drawing/2014/main" id="{8F3EA92C-6E1A-58D9-1B3A-AED1FFB4EF43}"/>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324179139"/>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423490"/>
            <a:ext cx="10972800" cy="770996"/>
          </a:xfrm>
          <a:prstGeom prst="rect">
            <a:avLst/>
          </a:prstGeom>
        </p:spPr>
        <p:txBody>
          <a:bodyPr/>
          <a:lstStyle/>
          <a:p>
            <a:r>
              <a:rPr lang="en-US"/>
              <a:t>Click to Edit Title</a:t>
            </a:r>
          </a:p>
        </p:txBody>
      </p:sp>
      <p:sp>
        <p:nvSpPr>
          <p:cNvPr id="3" name="Slide Number Placeholder 2"/>
          <p:cNvSpPr>
            <a:spLocks noGrp="1"/>
          </p:cNvSpPr>
          <p:nvPr>
            <p:ph type="sldNum" sz="quarter" idx="10"/>
          </p:nvPr>
        </p:nvSpPr>
        <p:spPr>
          <a:xfrm>
            <a:off x="8778240" y="6509622"/>
            <a:ext cx="2743200" cy="365125"/>
          </a:xfrm>
          <a:prstGeom prst="rect">
            <a:avLst/>
          </a:prstGeom>
        </p:spPr>
        <p:txBody>
          <a:bodyPr/>
          <a:lstStyle/>
          <a:p>
            <a:fld id="{CA49D0EE-DE7F-324B-A84C-F36708423CDB}" type="slidenum">
              <a:rPr lang="en-US" smtClean="0"/>
              <a:pPr/>
              <a:t>‹#›</a:t>
            </a:fld>
            <a:endParaRPr lang="en-US"/>
          </a:p>
        </p:txBody>
      </p:sp>
      <p:sp>
        <p:nvSpPr>
          <p:cNvPr id="6" name="Content Placeholder 5"/>
          <p:cNvSpPr>
            <a:spLocks noGrp="1"/>
          </p:cNvSpPr>
          <p:nvPr>
            <p:ph sz="quarter" idx="12" hasCustomPrompt="1"/>
          </p:nvPr>
        </p:nvSpPr>
        <p:spPr>
          <a:xfrm>
            <a:off x="4000500" y="1593923"/>
            <a:ext cx="6705600" cy="1239894"/>
          </a:xfrm>
          <a:prstGeom prst="rect">
            <a:avLst/>
          </a:prstGeom>
        </p:spPr>
        <p:txBody>
          <a:bodyPr/>
          <a:lstStyle>
            <a:lvl1pPr marL="0" marR="0" indent="0" algn="l" defTabSz="914400" rtl="0" eaLnBrk="1" fontAlgn="auto" latinLnBrk="0" hangingPunct="1">
              <a:lnSpc>
                <a:spcPct val="120000"/>
              </a:lnSpc>
              <a:spcBef>
                <a:spcPts val="1000"/>
              </a:spcBef>
              <a:spcAft>
                <a:spcPts val="0"/>
              </a:spcAft>
              <a:buClr>
                <a:srgbClr val="CB1F54"/>
              </a:buClr>
              <a:buSzTx/>
              <a:buFontTx/>
              <a:buNone/>
              <a:tabLst/>
              <a:defRPr sz="1800" b="1" i="0" baseline="0">
                <a:solidFill>
                  <a:schemeClr val="accent1"/>
                </a:solidFill>
                <a:latin typeface="Arial" charset="0"/>
              </a:defRPr>
            </a:lvl1pPr>
            <a:lvl2pPr marL="457200" indent="0">
              <a:buFontTx/>
              <a:buNone/>
              <a:defRPr/>
            </a:lvl2pPr>
            <a:lvl3pPr marL="914400" indent="0">
              <a:buFontTx/>
              <a:buNone/>
              <a:defRPr/>
            </a:lvl3pPr>
          </a:lstStyle>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r>
              <a:rPr lang="en-US"/>
              <a:t>Click to edit intro content.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Lorem</a:t>
            </a:r>
            <a:r>
              <a:rPr lang="en-US"/>
              <a:t> </a:t>
            </a:r>
            <a:r>
              <a:rPr lang="en-US" err="1"/>
              <a:t>ipsum</a:t>
            </a:r>
            <a:r>
              <a:rPr lang="en-US"/>
              <a:t> dolor sit </a:t>
            </a:r>
            <a:r>
              <a:rPr lang="en-US" err="1"/>
              <a:t>amet</a:t>
            </a:r>
            <a:r>
              <a:rPr lang="en-US"/>
              <a:t>, </a:t>
            </a:r>
            <a:r>
              <a:rPr lang="en-US" err="1"/>
              <a:t>consectetur</a:t>
            </a:r>
            <a:endParaRPr lang="en-US"/>
          </a:p>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endParaRPr lang="en-US"/>
          </a:p>
          <a:p>
            <a:pPr lvl="0"/>
            <a:r>
              <a:rPr lang="en-US"/>
              <a:t> </a:t>
            </a:r>
          </a:p>
        </p:txBody>
      </p:sp>
      <p:sp>
        <p:nvSpPr>
          <p:cNvPr id="7"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[Presentation Title] | edc.org</a:t>
            </a:r>
          </a:p>
        </p:txBody>
      </p:sp>
      <p:sp>
        <p:nvSpPr>
          <p:cNvPr id="8" name="Content Placeholder 5"/>
          <p:cNvSpPr>
            <a:spLocks noGrp="1"/>
          </p:cNvSpPr>
          <p:nvPr>
            <p:ph sz="quarter" idx="13" hasCustomPrompt="1"/>
          </p:nvPr>
        </p:nvSpPr>
        <p:spPr>
          <a:xfrm>
            <a:off x="4000500" y="2924878"/>
            <a:ext cx="6705600" cy="2627425"/>
          </a:xfrm>
          <a:prstGeom prst="rect">
            <a:avLst/>
          </a:prstGeom>
        </p:spPr>
        <p:txBody>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r>
              <a:rPr lang="en-US"/>
              <a:t>Click to edit text.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orem</a:t>
            </a:r>
            <a:r>
              <a:rPr lang="en-US"/>
              <a:t> </a:t>
            </a:r>
            <a:r>
              <a:rPr lang="en-US" err="1"/>
              <a:t>ipsum</a:t>
            </a:r>
            <a:r>
              <a:rPr lang="en-US"/>
              <a:t> dolor sit </a:t>
            </a:r>
            <a:r>
              <a:rPr lang="en-US" err="1"/>
              <a:t>amet</a:t>
            </a:r>
            <a:r>
              <a:rPr lang="en-US"/>
              <a:t>, </a:t>
            </a:r>
            <a:r>
              <a:rPr lang="en-US" err="1"/>
              <a:t>consect</a:t>
            </a:r>
            <a:r>
              <a:rPr lang="en-US"/>
              <a:t> </a:t>
            </a:r>
            <a:r>
              <a:rPr lang="en-US" err="1"/>
              <a:t>eturadipiscing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a:p>
          <a:p>
            <a:pPr lvl="0"/>
            <a:endParaRPr lang="en-US"/>
          </a:p>
        </p:txBody>
      </p:sp>
      <p:sp>
        <p:nvSpPr>
          <p:cNvPr id="10" name="Content Placeholder 5"/>
          <p:cNvSpPr>
            <a:spLocks noGrp="1"/>
          </p:cNvSpPr>
          <p:nvPr>
            <p:ph sz="quarter" idx="15" hasCustomPrompt="1"/>
          </p:nvPr>
        </p:nvSpPr>
        <p:spPr>
          <a:xfrm>
            <a:off x="1" y="1721455"/>
            <a:ext cx="3733800" cy="2234460"/>
          </a:xfrm>
          <a:prstGeom prst="rect">
            <a:avLst/>
          </a:prstGeom>
        </p:spPr>
        <p:txBody>
          <a:bodyPr/>
          <a:lstStyle>
            <a:lvl1pPr marL="0" indent="0">
              <a:lnSpc>
                <a:spcPct val="110000"/>
              </a:lnSpc>
              <a:buFontTx/>
              <a:buNone/>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	</a:t>
            </a:r>
          </a:p>
          <a:p>
            <a:pPr lvl="0"/>
            <a:r>
              <a:rPr lang="en-US"/>
              <a:t>            Click to add photo</a:t>
            </a:r>
          </a:p>
        </p:txBody>
      </p:sp>
      <p:sp>
        <p:nvSpPr>
          <p:cNvPr id="11" name="Content Placeholder 5"/>
          <p:cNvSpPr>
            <a:spLocks noGrp="1"/>
          </p:cNvSpPr>
          <p:nvPr>
            <p:ph sz="quarter" idx="16" hasCustomPrompt="1"/>
          </p:nvPr>
        </p:nvSpPr>
        <p:spPr>
          <a:xfrm>
            <a:off x="614463" y="4180759"/>
            <a:ext cx="3119337" cy="1528063"/>
          </a:xfrm>
          <a:prstGeom prst="rect">
            <a:avLst/>
          </a:prstGeom>
        </p:spPr>
        <p:txBody>
          <a:bodyPr/>
          <a:lstStyle>
            <a:lvl1pPr marL="0" indent="0">
              <a:lnSpc>
                <a:spcPct val="130000"/>
              </a:lnSpc>
              <a:buFontTx/>
              <a:buNone/>
              <a:defRPr sz="1400" b="1" i="0" baseline="0">
                <a:solidFill>
                  <a:schemeClr val="accent3"/>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call-out (or delete)</a:t>
            </a:r>
          </a:p>
        </p:txBody>
      </p:sp>
    </p:spTree>
    <p:extLst>
      <p:ext uri="{BB962C8B-B14F-4D97-AF65-F5344CB8AC3E}">
        <p14:creationId xmlns:p14="http://schemas.microsoft.com/office/powerpoint/2010/main" val="341276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423490"/>
            <a:ext cx="10972800" cy="1170432"/>
          </a:xfrm>
          <a:prstGeom prst="rect">
            <a:avLst/>
          </a:prstGeom>
        </p:spPr>
        <p:txBody>
          <a:bodyPr/>
          <a:lstStyle/>
          <a:p>
            <a:r>
              <a:rPr lang="en-US"/>
              <a:t>Click to Edit Title</a:t>
            </a:r>
          </a:p>
        </p:txBody>
      </p:sp>
      <p:sp>
        <p:nvSpPr>
          <p:cNvPr id="7" name="Slide Number Placeholder 6"/>
          <p:cNvSpPr>
            <a:spLocks noGrp="1"/>
          </p:cNvSpPr>
          <p:nvPr>
            <p:ph type="sldNum" sz="quarter" idx="12"/>
          </p:nvPr>
        </p:nvSpPr>
        <p:spPr>
          <a:xfrm>
            <a:off x="8778240" y="6509622"/>
            <a:ext cx="2743200" cy="365125"/>
          </a:xfrm>
          <a:prstGeom prst="rect">
            <a:avLst/>
          </a:prstGeom>
        </p:spPr>
        <p:txBody>
          <a:bodyPr/>
          <a:lstStyle/>
          <a:p>
            <a:fld id="{CA49D0EE-DE7F-324B-A84C-F36708423CDB}" type="slidenum">
              <a:rPr lang="en-US" smtClean="0"/>
              <a:t>‹#›</a:t>
            </a:fld>
            <a:endParaRPr lang="en-US"/>
          </a:p>
        </p:txBody>
      </p:sp>
      <p:sp>
        <p:nvSpPr>
          <p:cNvPr id="9" name="Table Placeholder 8"/>
          <p:cNvSpPr>
            <a:spLocks noGrp="1"/>
          </p:cNvSpPr>
          <p:nvPr>
            <p:ph type="tbl" sz="quarter" idx="13"/>
          </p:nvPr>
        </p:nvSpPr>
        <p:spPr>
          <a:xfrm>
            <a:off x="612775" y="1920875"/>
            <a:ext cx="10972800" cy="3985655"/>
          </a:xfrm>
          <a:prstGeom prst="rect">
            <a:avLst/>
          </a:prstGeom>
        </p:spPr>
        <p:txBody>
          <a:bodyPr/>
          <a:lstStyle>
            <a:lvl1pPr marL="0" indent="0" rtl="0" eaLnBrk="1" fontAlgn="auto" latinLnBrk="0" hangingPunct="1">
              <a:buNone/>
              <a:defRPr lang="en-US" sz="2000" b="0" i="0" u="none" strike="noStrike" smtClean="0">
                <a:effectLst/>
              </a:defRPr>
            </a:lvl1pPr>
          </a:lstStyle>
          <a:p>
            <a:endParaRPr lang="en-US"/>
          </a:p>
        </p:txBody>
      </p:sp>
      <p:sp>
        <p:nvSpPr>
          <p:cNvPr id="6"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[Presentation Title] | edc.org</a:t>
            </a:r>
          </a:p>
        </p:txBody>
      </p:sp>
      <p:sp>
        <p:nvSpPr>
          <p:cNvPr id="8" name="Table Placeholder 8"/>
          <p:cNvSpPr>
            <a:spLocks noGrp="1"/>
          </p:cNvSpPr>
          <p:nvPr>
            <p:ph type="tbl" sz="quarter" idx="14" hasCustomPrompt="1"/>
          </p:nvPr>
        </p:nvSpPr>
        <p:spPr>
          <a:xfrm>
            <a:off x="612648" y="6054811"/>
            <a:ext cx="10972800" cy="300682"/>
          </a:xfrm>
          <a:prstGeom prst="rect">
            <a:avLst/>
          </a:prstGeom>
        </p:spPr>
        <p:txBody>
          <a:bodyPr/>
          <a:lstStyle>
            <a:lvl1pPr marL="0" indent="0" rtl="0" eaLnBrk="1" fontAlgn="auto" latinLnBrk="0" hangingPunct="1">
              <a:buNone/>
              <a:defRPr lang="en-US" sz="1100" b="0" i="0" u="none" strike="noStrike" smtClean="0">
                <a:solidFill>
                  <a:schemeClr val="tx2"/>
                </a:solidFill>
                <a:effectLst/>
              </a:defRPr>
            </a:lvl1pPr>
          </a:lstStyle>
          <a:p>
            <a:r>
              <a:rPr lang="en-US"/>
              <a:t>Source:</a:t>
            </a:r>
          </a:p>
        </p:txBody>
      </p:sp>
    </p:spTree>
    <p:extLst>
      <p:ext uri="{BB962C8B-B14F-4D97-AF65-F5344CB8AC3E}">
        <p14:creationId xmlns:p14="http://schemas.microsoft.com/office/powerpoint/2010/main" val="1638873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78240" y="6509622"/>
            <a:ext cx="2743200" cy="365125"/>
          </a:xfrm>
          <a:prstGeom prst="rect">
            <a:avLst/>
          </a:prstGeom>
        </p:spPr>
        <p:txBody>
          <a:bodyPr/>
          <a:lstStyle/>
          <a:p>
            <a:fld id="{CA49D0EE-DE7F-324B-A84C-F36708423CDB}" type="slidenum">
              <a:rPr lang="en-US" smtClean="0"/>
              <a:pPr/>
              <a:t>‹#›</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[Presentation Title] | edc.org</a:t>
            </a:r>
          </a:p>
        </p:txBody>
      </p:sp>
    </p:spTree>
    <p:extLst>
      <p:ext uri="{BB962C8B-B14F-4D97-AF65-F5344CB8AC3E}">
        <p14:creationId xmlns:p14="http://schemas.microsoft.com/office/powerpoint/2010/main" val="83677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612648" y="423490"/>
            <a:ext cx="10972800" cy="11704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8778240" y="6501384"/>
            <a:ext cx="2743200" cy="365125"/>
          </a:xfrm>
          <a:prstGeom prst="rect">
            <a:avLst/>
          </a:prstGeom>
        </p:spPr>
        <p:txBody>
          <a:bodyPr/>
          <a:lstStyle/>
          <a:p>
            <a:fld id="{CA49D0EE-DE7F-324B-A84C-F36708423CDB}" type="slidenum">
              <a:rPr lang="en-US" smtClean="0"/>
              <a:pPr/>
              <a:t>‹#›</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[Presentation Title] | edc.org</a:t>
            </a:r>
          </a:p>
        </p:txBody>
      </p:sp>
      <p:sp>
        <p:nvSpPr>
          <p:cNvPr id="6" name="Content Placeholder 5"/>
          <p:cNvSpPr>
            <a:spLocks noGrp="1"/>
          </p:cNvSpPr>
          <p:nvPr>
            <p:ph sz="quarter" idx="12"/>
          </p:nvPr>
        </p:nvSpPr>
        <p:spPr>
          <a:xfrm>
            <a:off x="612775" y="1778000"/>
            <a:ext cx="5381625" cy="4470400"/>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214533" y="1778000"/>
            <a:ext cx="5370916" cy="4470400"/>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595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a:xfrm>
            <a:off x="612648" y="423490"/>
            <a:ext cx="10972800" cy="11704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8778240" y="6501384"/>
            <a:ext cx="2743200" cy="365125"/>
          </a:xfrm>
          <a:prstGeom prst="rect">
            <a:avLst/>
          </a:prstGeom>
        </p:spPr>
        <p:txBody>
          <a:bodyPr/>
          <a:lstStyle/>
          <a:p>
            <a:fld id="{CA49D0EE-DE7F-324B-A84C-F36708423CDB}" type="slidenum">
              <a:rPr lang="en-US" smtClean="0"/>
              <a:pPr/>
              <a:t>‹#›</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[Presentation Title] | edc.org</a:t>
            </a:r>
          </a:p>
        </p:txBody>
      </p:sp>
      <p:sp>
        <p:nvSpPr>
          <p:cNvPr id="6" name="Content Placeholder 5"/>
          <p:cNvSpPr>
            <a:spLocks noGrp="1"/>
          </p:cNvSpPr>
          <p:nvPr>
            <p:ph sz="quarter" idx="12"/>
          </p:nvPr>
        </p:nvSpPr>
        <p:spPr>
          <a:xfrm>
            <a:off x="612775" y="2523067"/>
            <a:ext cx="5381625" cy="3793596"/>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180138" y="2523067"/>
            <a:ext cx="5405437" cy="3793596"/>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2775" y="1795463"/>
            <a:ext cx="5381625" cy="727075"/>
          </a:xfrm>
          <a:prstGeom prst="rect">
            <a:avLst/>
          </a:prstGeom>
        </p:spPr>
        <p:txBody>
          <a:bodyPr/>
          <a:lstStyle>
            <a:lvl1pPr marL="0" indent="0">
              <a:buNone/>
              <a:defRPr sz="2400" b="1"/>
            </a:lvl1pPr>
          </a:lstStyle>
          <a:p>
            <a:pPr lvl="0"/>
            <a:endParaRPr lang="en-US"/>
          </a:p>
        </p:txBody>
      </p:sp>
      <p:sp>
        <p:nvSpPr>
          <p:cNvPr id="12" name="Content Placeholder 11"/>
          <p:cNvSpPr>
            <a:spLocks noGrp="1"/>
          </p:cNvSpPr>
          <p:nvPr>
            <p:ph sz="quarter" idx="15"/>
          </p:nvPr>
        </p:nvSpPr>
        <p:spPr>
          <a:xfrm>
            <a:off x="6180138" y="1795463"/>
            <a:ext cx="5405437" cy="727075"/>
          </a:xfrm>
          <a:prstGeom prst="rect">
            <a:avLst/>
          </a:prstGeom>
        </p:spPr>
        <p:txBody>
          <a:bodyPr/>
          <a:lstStyle>
            <a:lvl1pPr marL="0" indent="0">
              <a:buNone/>
              <a:defRPr sz="2400" b="1"/>
            </a:lvl1pPr>
          </a:lstStyle>
          <a:p>
            <a:pPr lvl="0"/>
            <a:endParaRPr lang="en-US"/>
          </a:p>
        </p:txBody>
      </p:sp>
      <p:cxnSp>
        <p:nvCxnSpPr>
          <p:cNvPr id="14" name="Straight Connector 13"/>
          <p:cNvCxnSpPr/>
          <p:nvPr userDrawn="1"/>
        </p:nvCxnSpPr>
        <p:spPr>
          <a:xfrm>
            <a:off x="6079065" y="1795463"/>
            <a:ext cx="0" cy="4521200"/>
          </a:xfrm>
          <a:prstGeom prst="line">
            <a:avLst/>
          </a:prstGeom>
          <a:ln w="9525" cmpd="sng">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6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ver 2 with photo">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08EAAD-B45F-7434-F235-3C0249CE1249}"/>
              </a:ext>
            </a:extLst>
          </p:cNvPr>
          <p:cNvSpPr/>
          <p:nvPr/>
        </p:nvSpPr>
        <p:spPr>
          <a:xfrm>
            <a:off x="0" y="2814638"/>
            <a:ext cx="12192000" cy="4038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B3420408-5526-E630-4252-969351E32173}"/>
              </a:ext>
            </a:extLst>
          </p:cNvPr>
          <p:cNvSpPr>
            <a:spLocks noGrp="1"/>
          </p:cNvSpPr>
          <p:nvPr>
            <p:ph type="pic" sz="quarter" idx="14"/>
          </p:nvPr>
        </p:nvSpPr>
        <p:spPr>
          <a:xfrm>
            <a:off x="6086475" y="2814638"/>
            <a:ext cx="6105525" cy="4043362"/>
          </a:xfrm>
          <a:prstGeom prst="rect">
            <a:avLst/>
          </a:prstGeom>
        </p:spPr>
        <p:txBody>
          <a:bodyPr/>
          <a:lstStyle/>
          <a:p>
            <a:r>
              <a:rPr lang="en-US"/>
              <a:t>Click icon to add picture</a:t>
            </a:r>
          </a:p>
        </p:txBody>
      </p:sp>
      <p:sp>
        <p:nvSpPr>
          <p:cNvPr id="10" name="Text Placeholder 9">
            <a:extLst>
              <a:ext uri="{FF2B5EF4-FFF2-40B4-BE49-F238E27FC236}">
                <a16:creationId xmlns:a16="http://schemas.microsoft.com/office/drawing/2014/main" id="{251718B5-8784-E7EA-3BC0-3A0144EB7311}"/>
              </a:ext>
            </a:extLst>
          </p:cNvPr>
          <p:cNvSpPr>
            <a:spLocks noGrp="1"/>
          </p:cNvSpPr>
          <p:nvPr>
            <p:ph type="body" sz="quarter" idx="10"/>
          </p:nvPr>
        </p:nvSpPr>
        <p:spPr>
          <a:xfrm>
            <a:off x="685800" y="1662112"/>
            <a:ext cx="8615362" cy="852488"/>
          </a:xfrm>
          <a:prstGeom prst="rect">
            <a:avLst/>
          </a:prstGeom>
        </p:spPr>
        <p:txBody>
          <a:bodyPr lIns="0" tIns="0" rIns="0" bIns="0"/>
          <a:lstStyle>
            <a:lvl1pPr marL="0" indent="0">
              <a:buNone/>
              <a:defRPr sz="3600">
                <a:latin typeface="IBM Plex Serif" panose="02060503050406000203" pitchFamily="18" charset="77"/>
              </a:defRPr>
            </a:lvl1pPr>
            <a:lvl2pPr marL="457200" indent="0">
              <a:buNone/>
              <a:defRPr sz="3600">
                <a:latin typeface="IBM Plex Serif" panose="02060503050406000203" pitchFamily="18" charset="77"/>
              </a:defRPr>
            </a:lvl2pPr>
            <a:lvl3pPr marL="914400" indent="0">
              <a:buNone/>
              <a:defRPr sz="3600">
                <a:latin typeface="IBM Plex Serif" panose="02060503050406000203" pitchFamily="18" charset="77"/>
              </a:defRPr>
            </a:lvl3pPr>
            <a:lvl4pPr marL="1371600" indent="0">
              <a:buNone/>
              <a:defRPr sz="3600">
                <a:latin typeface="IBM Plex Serif" panose="02060503050406000203" pitchFamily="18" charset="77"/>
              </a:defRPr>
            </a:lvl4pPr>
            <a:lvl5pPr marL="1828800" indent="0">
              <a:buNone/>
              <a:defRPr sz="3600">
                <a:latin typeface="IBM Plex Serif" panose="02060503050406000203" pitchFamily="18" charset="77"/>
              </a:defRPr>
            </a:lvl5pPr>
          </a:lstStyle>
          <a:p>
            <a:pPr lvl="0"/>
            <a:r>
              <a:rPr lang="en-US"/>
              <a:t>Click to edit Master text styles</a:t>
            </a:r>
          </a:p>
        </p:txBody>
      </p:sp>
      <p:pic>
        <p:nvPicPr>
          <p:cNvPr id="6" name="Picture 7">
            <a:extLst>
              <a:ext uri="{FF2B5EF4-FFF2-40B4-BE49-F238E27FC236}">
                <a16:creationId xmlns:a16="http://schemas.microsoft.com/office/drawing/2014/main" id="{FE4DFC52-0AA4-2CF2-E8AC-388AA2B3413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85800" y="556071"/>
            <a:ext cx="1873233" cy="464127"/>
          </a:xfrm>
          <a:prstGeom prst="rect">
            <a:avLst/>
          </a:prstGeom>
        </p:spPr>
      </p:pic>
      <p:sp>
        <p:nvSpPr>
          <p:cNvPr id="13" name="Text Placeholder 12">
            <a:extLst>
              <a:ext uri="{FF2B5EF4-FFF2-40B4-BE49-F238E27FC236}">
                <a16:creationId xmlns:a16="http://schemas.microsoft.com/office/drawing/2014/main" id="{55E5153C-8AF7-03D0-BC34-C36009A58A4B}"/>
              </a:ext>
            </a:extLst>
          </p:cNvPr>
          <p:cNvSpPr>
            <a:spLocks noGrp="1"/>
          </p:cNvSpPr>
          <p:nvPr>
            <p:ph type="body" sz="quarter" idx="11" hasCustomPrompt="1"/>
          </p:nvPr>
        </p:nvSpPr>
        <p:spPr>
          <a:xfrm>
            <a:off x="685801" y="3200400"/>
            <a:ext cx="1914524" cy="642938"/>
          </a:xfrm>
          <a:prstGeom prst="rect">
            <a:avLst/>
          </a:prstGeom>
        </p:spPr>
        <p:txBody>
          <a:bodyPr lIns="0" tIns="0" rIns="0" bIns="0"/>
          <a:lstStyle>
            <a:lvl1pPr marL="0" indent="0">
              <a:buFontTx/>
              <a:buNone/>
              <a:defRPr sz="2000">
                <a:latin typeface="IBM Plex Sans" panose="020B0503050203000203" pitchFamily="34" charset="0"/>
              </a:defRPr>
            </a:lvl1pPr>
          </a:lstStyle>
          <a:p>
            <a:pPr lvl="0"/>
            <a:r>
              <a:rPr lang="en-US"/>
              <a:t>Subtitle</a:t>
            </a:r>
          </a:p>
        </p:txBody>
      </p:sp>
      <p:sp>
        <p:nvSpPr>
          <p:cNvPr id="15" name="Text Placeholder 14">
            <a:extLst>
              <a:ext uri="{FF2B5EF4-FFF2-40B4-BE49-F238E27FC236}">
                <a16:creationId xmlns:a16="http://schemas.microsoft.com/office/drawing/2014/main" id="{30010839-8FC0-D124-050E-CB39F07777CD}"/>
              </a:ext>
            </a:extLst>
          </p:cNvPr>
          <p:cNvSpPr>
            <a:spLocks noGrp="1"/>
          </p:cNvSpPr>
          <p:nvPr>
            <p:ph type="body" sz="quarter" idx="12" hasCustomPrompt="1"/>
          </p:nvPr>
        </p:nvSpPr>
        <p:spPr>
          <a:xfrm>
            <a:off x="685800" y="5229225"/>
            <a:ext cx="4572000" cy="528638"/>
          </a:xfrm>
          <a:prstGeom prst="rect">
            <a:avLst/>
          </a:prstGeom>
        </p:spPr>
        <p:txBody>
          <a:bodyPr lIns="0" tIns="0" rIns="0" bIns="0"/>
          <a:lstStyle>
            <a:lvl1pPr marL="0" indent="0">
              <a:buNone/>
              <a:defRPr sz="1400">
                <a:latin typeface="IBM Plex Sans" panose="020B0503050203000203" pitchFamily="34" charset="0"/>
              </a:defRPr>
            </a:lvl1pPr>
          </a:lstStyle>
          <a:p>
            <a:pPr lvl="0"/>
            <a:r>
              <a:rPr lang="en-US"/>
              <a:t>Presented by:</a:t>
            </a:r>
          </a:p>
        </p:txBody>
      </p:sp>
      <p:sp>
        <p:nvSpPr>
          <p:cNvPr id="17" name="Text Placeholder 16">
            <a:extLst>
              <a:ext uri="{FF2B5EF4-FFF2-40B4-BE49-F238E27FC236}">
                <a16:creationId xmlns:a16="http://schemas.microsoft.com/office/drawing/2014/main" id="{F9382FE1-C91B-BC8A-4743-552AE7819881}"/>
              </a:ext>
            </a:extLst>
          </p:cNvPr>
          <p:cNvSpPr>
            <a:spLocks noGrp="1"/>
          </p:cNvSpPr>
          <p:nvPr>
            <p:ph type="body" sz="quarter" idx="13" hasCustomPrompt="1"/>
          </p:nvPr>
        </p:nvSpPr>
        <p:spPr>
          <a:xfrm>
            <a:off x="685801" y="6072187"/>
            <a:ext cx="4686300" cy="242887"/>
          </a:xfrm>
          <a:prstGeom prst="rect">
            <a:avLst/>
          </a:prstGeom>
        </p:spPr>
        <p:txBody>
          <a:bodyPr lIns="0" tIns="0" rIns="0" bIns="0"/>
          <a:lstStyle>
            <a:lvl1pPr marL="0" indent="0">
              <a:buNone/>
              <a:defRPr sz="1400">
                <a:latin typeface="IBM Plex Mono" panose="020B0509050203000203" pitchFamily="49" charset="77"/>
              </a:defRPr>
            </a:lvl1pPr>
          </a:lstStyle>
          <a:p>
            <a:pPr lvl="0"/>
            <a:r>
              <a:rPr lang="en-US"/>
              <a:t>Date</a:t>
            </a:r>
          </a:p>
        </p:txBody>
      </p:sp>
    </p:spTree>
    <p:extLst>
      <p:ext uri="{BB962C8B-B14F-4D97-AF65-F5344CB8AC3E}">
        <p14:creationId xmlns:p14="http://schemas.microsoft.com/office/powerpoint/2010/main" val="301824599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3066980"/>
            <a:ext cx="10972800" cy="876073"/>
          </a:xfrm>
          <a:prstGeom prst="rect">
            <a:avLst/>
          </a:prstGeom>
        </p:spPr>
        <p:txBody>
          <a:bodyPr>
            <a:noAutofit/>
          </a:bodyPr>
          <a:lstStyle>
            <a:lvl1pPr>
              <a:defRPr sz="4600" cap="all" baseline="0">
                <a:solidFill>
                  <a:schemeClr val="bg1"/>
                </a:solidFill>
              </a:defRPr>
            </a:lvl1pPr>
          </a:lstStyle>
          <a:p>
            <a:r>
              <a:rPr lang="en-US"/>
              <a:t>Thank you</a:t>
            </a:r>
          </a:p>
        </p:txBody>
      </p:sp>
      <p:sp>
        <p:nvSpPr>
          <p:cNvPr id="5" name="Slide Number Placeholder 4"/>
          <p:cNvSpPr>
            <a:spLocks noGrp="1"/>
          </p:cNvSpPr>
          <p:nvPr>
            <p:ph type="sldNum" sz="quarter" idx="12"/>
          </p:nvPr>
        </p:nvSpPr>
        <p:spPr>
          <a:xfrm>
            <a:off x="8778240" y="6509622"/>
            <a:ext cx="2743200" cy="365125"/>
          </a:xfrm>
          <a:prstGeom prst="rect">
            <a:avLst/>
          </a:prstGeom>
        </p:spPr>
        <p:txBody>
          <a:bodyPr/>
          <a:lstStyle/>
          <a:p>
            <a:fld id="{CA49D0EE-DE7F-324B-A84C-F36708423CDB}" type="slidenum">
              <a:rPr lang="en-US" smtClean="0"/>
              <a:t>‹#›</a:t>
            </a:fld>
            <a:endParaRPr lang="en-US"/>
          </a:p>
        </p:txBody>
      </p:sp>
      <p:sp>
        <p:nvSpPr>
          <p:cNvPr id="8" name="Freeform 7">
            <a:extLst>
              <a:ext uri="{FF2B5EF4-FFF2-40B4-BE49-F238E27FC236}">
                <a16:creationId xmlns:a16="http://schemas.microsoft.com/office/drawing/2014/main" id="{4FEC151E-8B32-B94A-89EC-2F674BB9E28F}"/>
              </a:ext>
            </a:extLst>
          </p:cNvPr>
          <p:cNvSpPr>
            <a:spLocks/>
          </p:cNvSpPr>
          <p:nvPr userDrawn="1"/>
        </p:nvSpPr>
        <p:spPr bwMode="auto">
          <a:xfrm>
            <a:off x="732696" y="2409009"/>
            <a:ext cx="10868087"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3834"/>
              <a:gd name="connsiteY0" fmla="*/ 0 h 10000"/>
              <a:gd name="connsiteX1" fmla="*/ 486 w 13834"/>
              <a:gd name="connsiteY1" fmla="*/ 0 h 10000"/>
              <a:gd name="connsiteX2" fmla="*/ 621 w 13834"/>
              <a:gd name="connsiteY2" fmla="*/ 10000 h 10000"/>
              <a:gd name="connsiteX3" fmla="*/ 757 w 13834"/>
              <a:gd name="connsiteY3" fmla="*/ 0 h 10000"/>
              <a:gd name="connsiteX4" fmla="*/ 13834 w 13834"/>
              <a:gd name="connsiteY4" fmla="*/ 0 h 10000"/>
              <a:gd name="connsiteX0" fmla="*/ 0 w 14092"/>
              <a:gd name="connsiteY0" fmla="*/ 0 h 10000"/>
              <a:gd name="connsiteX1" fmla="*/ 486 w 14092"/>
              <a:gd name="connsiteY1" fmla="*/ 0 h 10000"/>
              <a:gd name="connsiteX2" fmla="*/ 621 w 14092"/>
              <a:gd name="connsiteY2" fmla="*/ 10000 h 10000"/>
              <a:gd name="connsiteX3" fmla="*/ 757 w 14092"/>
              <a:gd name="connsiteY3" fmla="*/ 0 h 10000"/>
              <a:gd name="connsiteX4" fmla="*/ 14092 w 14092"/>
              <a:gd name="connsiteY4" fmla="*/ 0 h 10000"/>
              <a:gd name="connsiteX0" fmla="*/ 0 w 14576"/>
              <a:gd name="connsiteY0" fmla="*/ 0 h 10000"/>
              <a:gd name="connsiteX1" fmla="*/ 970 w 14576"/>
              <a:gd name="connsiteY1" fmla="*/ 0 h 10000"/>
              <a:gd name="connsiteX2" fmla="*/ 1105 w 14576"/>
              <a:gd name="connsiteY2" fmla="*/ 10000 h 10000"/>
              <a:gd name="connsiteX3" fmla="*/ 1241 w 14576"/>
              <a:gd name="connsiteY3" fmla="*/ 0 h 10000"/>
              <a:gd name="connsiteX4" fmla="*/ 14576 w 14576"/>
              <a:gd name="connsiteY4" fmla="*/ 0 h 10000"/>
              <a:gd name="connsiteX0" fmla="*/ 0 w 14084"/>
              <a:gd name="connsiteY0" fmla="*/ 0 h 10000"/>
              <a:gd name="connsiteX1" fmla="*/ 970 w 14084"/>
              <a:gd name="connsiteY1" fmla="*/ 0 h 10000"/>
              <a:gd name="connsiteX2" fmla="*/ 1105 w 14084"/>
              <a:gd name="connsiteY2" fmla="*/ 10000 h 10000"/>
              <a:gd name="connsiteX3" fmla="*/ 1241 w 14084"/>
              <a:gd name="connsiteY3" fmla="*/ 0 h 10000"/>
              <a:gd name="connsiteX4" fmla="*/ 14084 w 14084"/>
              <a:gd name="connsiteY4" fmla="*/ 0 h 10000"/>
              <a:gd name="connsiteX0" fmla="*/ 0 w 13972"/>
              <a:gd name="connsiteY0" fmla="*/ 0 h 10000"/>
              <a:gd name="connsiteX1" fmla="*/ 970 w 13972"/>
              <a:gd name="connsiteY1" fmla="*/ 0 h 10000"/>
              <a:gd name="connsiteX2" fmla="*/ 1105 w 13972"/>
              <a:gd name="connsiteY2" fmla="*/ 10000 h 10000"/>
              <a:gd name="connsiteX3" fmla="*/ 1241 w 13972"/>
              <a:gd name="connsiteY3" fmla="*/ 0 h 10000"/>
              <a:gd name="connsiteX4" fmla="*/ 13972 w 1397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2" h="10000">
                <a:moveTo>
                  <a:pt x="0" y="0"/>
                </a:moveTo>
                <a:lnTo>
                  <a:pt x="970" y="0"/>
                </a:lnTo>
                <a:lnTo>
                  <a:pt x="1105" y="10000"/>
                </a:lnTo>
                <a:cubicBezTo>
                  <a:pt x="1150" y="6667"/>
                  <a:pt x="1196" y="3333"/>
                  <a:pt x="1241" y="0"/>
                </a:cubicBezTo>
                <a:lnTo>
                  <a:pt x="13972" y="0"/>
                </a:lnTo>
              </a:path>
            </a:pathLst>
          </a:custGeom>
          <a:noFill/>
          <a:ln w="12700" cap="flat" cmpd="sng">
            <a:solidFill>
              <a:schemeClr val="accent1">
                <a:lumMod val="5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713214"/>
            <a:endParaRPr lang="en-US" sz="1404">
              <a:ln>
                <a:solidFill>
                  <a:srgbClr val="FAFAFA"/>
                </a:solidFill>
              </a:ln>
              <a:solidFill>
                <a:srgbClr val="1B2732"/>
              </a:solidFill>
              <a:latin typeface="Calibri" charset="0"/>
            </a:endParaRPr>
          </a:p>
        </p:txBody>
      </p:sp>
      <p:pic>
        <p:nvPicPr>
          <p:cNvPr id="4" name="Picture 3">
            <a:extLst>
              <a:ext uri="{FF2B5EF4-FFF2-40B4-BE49-F238E27FC236}">
                <a16:creationId xmlns:a16="http://schemas.microsoft.com/office/drawing/2014/main" id="{1C27CBC8-A9A4-0144-BA32-86B4D06FDA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3277" y="567002"/>
            <a:ext cx="1959731" cy="961720"/>
          </a:xfrm>
          <a:prstGeom prst="rect">
            <a:avLst/>
          </a:prstGeom>
        </p:spPr>
      </p:pic>
      <p:sp>
        <p:nvSpPr>
          <p:cNvPr id="3" name="Footer Placeholder 4">
            <a:extLst>
              <a:ext uri="{FF2B5EF4-FFF2-40B4-BE49-F238E27FC236}">
                <a16:creationId xmlns:a16="http://schemas.microsoft.com/office/drawing/2014/main" id="{1DE10C20-9156-676A-881A-BC723A520725}"/>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447148980"/>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 phot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647" y="2381731"/>
            <a:ext cx="7852479" cy="2107142"/>
          </a:xfrm>
          <a:prstGeom prst="rect">
            <a:avLst/>
          </a:prstGeom>
        </p:spPr>
        <p:txBody>
          <a:bodyPr anchor="t" anchorCtr="0">
            <a:noAutofit/>
          </a:bodyPr>
          <a:lstStyle>
            <a:lvl1pPr algn="l">
              <a:defRPr sz="7000" b="1" cap="all" baseline="0">
                <a:solidFill>
                  <a:schemeClr val="bg1"/>
                </a:solidFill>
                <a:latin typeface="Arial" charset="0"/>
                <a:ea typeface="Arial" charset="0"/>
                <a:cs typeface="Arial" charset="0"/>
              </a:defRPr>
            </a:lvl1pPr>
          </a:lstStyle>
          <a:p>
            <a:r>
              <a:rPr lang="en-US"/>
              <a:t>Place event</a:t>
            </a:r>
            <a:br>
              <a:rPr lang="en-US"/>
            </a:br>
            <a:r>
              <a:rPr lang="en-US"/>
              <a:t>title here</a:t>
            </a:r>
          </a:p>
        </p:txBody>
      </p:sp>
      <p:sp>
        <p:nvSpPr>
          <p:cNvPr id="5" name="Content Placeholder 4"/>
          <p:cNvSpPr>
            <a:spLocks noGrp="1"/>
          </p:cNvSpPr>
          <p:nvPr>
            <p:ph sz="quarter" idx="10" hasCustomPrompt="1"/>
          </p:nvPr>
        </p:nvSpPr>
        <p:spPr>
          <a:xfrm>
            <a:off x="612775" y="5190192"/>
            <a:ext cx="4683125" cy="1338262"/>
          </a:xfrm>
          <a:prstGeom prst="rect">
            <a:avLst/>
          </a:prstGeom>
        </p:spPr>
        <p:txBody>
          <a:bodyPr>
            <a:noAutofit/>
          </a:bodyPr>
          <a:lstStyle>
            <a:lvl1pPr marL="0" indent="0">
              <a:buNone/>
              <a:defRPr sz="18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[Date]</a:t>
            </a:r>
          </a:p>
          <a:p>
            <a:pPr lvl="0"/>
            <a:r>
              <a:rPr lang="en-US"/>
              <a:t>[Event Location]</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568" y="542108"/>
            <a:ext cx="2663738" cy="1309177"/>
          </a:xfrm>
          <a:prstGeom prst="rect">
            <a:avLst/>
          </a:prstGeom>
        </p:spPr>
      </p:pic>
      <p:sp>
        <p:nvSpPr>
          <p:cNvPr id="3" name="Footer Placeholder 4">
            <a:extLst>
              <a:ext uri="{FF2B5EF4-FFF2-40B4-BE49-F238E27FC236}">
                <a16:creationId xmlns:a16="http://schemas.microsoft.com/office/drawing/2014/main" id="{5202C0D0-2676-65BE-C39C-3EAFFE567E7B}"/>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828825865"/>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7" name="Rectangle 16"/>
          <p:cNvSpPr/>
          <p:nvPr userDrawn="1"/>
        </p:nvSpPr>
        <p:spPr>
          <a:xfrm>
            <a:off x="3" y="-1"/>
            <a:ext cx="12200469"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AB6DF"/>
              </a:solidFill>
            </a:endParaRPr>
          </a:p>
        </p:txBody>
      </p:sp>
      <p:sp>
        <p:nvSpPr>
          <p:cNvPr id="2" name="Title 1"/>
          <p:cNvSpPr>
            <a:spLocks noGrp="1"/>
          </p:cNvSpPr>
          <p:nvPr>
            <p:ph type="ctrTitle" hasCustomPrompt="1"/>
          </p:nvPr>
        </p:nvSpPr>
        <p:spPr>
          <a:xfrm>
            <a:off x="849837" y="2286001"/>
            <a:ext cx="8192563" cy="1470025"/>
          </a:xfrm>
          <a:prstGeom prst="rect">
            <a:avLst/>
          </a:prstGeom>
        </p:spPr>
        <p:txBody>
          <a:bodyPr/>
          <a:lstStyle>
            <a:lvl1pPr algn="l">
              <a:lnSpc>
                <a:spcPct val="100000"/>
              </a:lnSpc>
              <a:defRPr sz="4400" cap="none" baseline="0">
                <a:solidFill>
                  <a:schemeClr val="bg1"/>
                </a:solidFill>
              </a:defRPr>
            </a:lvl1pPr>
          </a:lstStyle>
          <a:p>
            <a:r>
              <a:rPr lang="en-US" sz="5000">
                <a:solidFill>
                  <a:schemeClr val="bg1"/>
                </a:solidFill>
                <a:latin typeface="Arial"/>
                <a:cs typeface="Arial"/>
              </a:rPr>
              <a:t>PLACE PPT</a:t>
            </a:r>
            <a:br>
              <a:rPr lang="en-US" sz="5000">
                <a:solidFill>
                  <a:schemeClr val="bg1"/>
                </a:solidFill>
                <a:latin typeface="Arial"/>
                <a:cs typeface="Arial"/>
              </a:rPr>
            </a:br>
            <a:r>
              <a:rPr lang="en-US" sz="5000">
                <a:solidFill>
                  <a:srgbClr val="FFFFFF"/>
                </a:solidFill>
                <a:latin typeface="Arial"/>
                <a:cs typeface="Arial"/>
              </a:rPr>
              <a:t>PRESENTATION</a:t>
            </a:r>
            <a:br>
              <a:rPr lang="en-US" sz="5000">
                <a:solidFill>
                  <a:srgbClr val="FFFFFF"/>
                </a:solidFill>
                <a:latin typeface="Arial"/>
                <a:cs typeface="Arial"/>
              </a:rPr>
            </a:br>
            <a:r>
              <a:rPr lang="en-US" sz="5000">
                <a:solidFill>
                  <a:srgbClr val="FFFFFF"/>
                </a:solidFill>
                <a:latin typeface="Arial"/>
                <a:cs typeface="Arial"/>
              </a:rPr>
              <a:t>TITLE HERE</a:t>
            </a:r>
            <a:r>
              <a:rPr lang="en-US" sz="5000">
                <a:solidFill>
                  <a:srgbClr val="B2B3B2"/>
                </a:solidFill>
                <a:latin typeface="Arial"/>
                <a:cs typeface="Arial"/>
              </a:rPr>
              <a:t> </a:t>
            </a:r>
            <a:br>
              <a:rPr lang="en-US" sz="5000">
                <a:solidFill>
                  <a:srgbClr val="B2B3B2"/>
                </a:solidFill>
                <a:latin typeface="Arial"/>
                <a:cs typeface="Arial"/>
              </a:rPr>
            </a:br>
            <a:endParaRPr lang="en-US"/>
          </a:p>
        </p:txBody>
      </p:sp>
      <p:sp>
        <p:nvSpPr>
          <p:cNvPr id="18" name="Rectangle 17"/>
          <p:cNvSpPr/>
          <p:nvPr userDrawn="1"/>
        </p:nvSpPr>
        <p:spPr>
          <a:xfrm>
            <a:off x="0" y="6532876"/>
            <a:ext cx="12192000" cy="32512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Tree>
    <p:extLst>
      <p:ext uri="{BB962C8B-B14F-4D97-AF65-F5344CB8AC3E}">
        <p14:creationId xmlns:p14="http://schemas.microsoft.com/office/powerpoint/2010/main" val="3259015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ED2C-536E-6F84-89F8-D47F225AA5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5F2A2C-16A8-BCE3-F3CB-022CAE900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EB2CE-D87F-32A1-A1D0-680D43001A0D}"/>
              </a:ext>
            </a:extLst>
          </p:cNvPr>
          <p:cNvSpPr>
            <a:spLocks noGrp="1"/>
          </p:cNvSpPr>
          <p:nvPr>
            <p:ph type="dt" sz="half" idx="10"/>
          </p:nvPr>
        </p:nvSpPr>
        <p:spPr/>
        <p:txBody>
          <a:bodyPr/>
          <a:lstStyle/>
          <a:p>
            <a:fld id="{38609A04-0490-476E-B2F5-E71C5C63A216}" type="datetimeFigureOut">
              <a:rPr lang="en-US" smtClean="0"/>
              <a:t>8/21/2024</a:t>
            </a:fld>
            <a:endParaRPr lang="en-US"/>
          </a:p>
        </p:txBody>
      </p:sp>
      <p:sp>
        <p:nvSpPr>
          <p:cNvPr id="5" name="Footer Placeholder 4">
            <a:extLst>
              <a:ext uri="{FF2B5EF4-FFF2-40B4-BE49-F238E27FC236}">
                <a16:creationId xmlns:a16="http://schemas.microsoft.com/office/drawing/2014/main" id="{E859483B-4C44-5F75-3D15-BF41E9F41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EFC90-B3C4-C8FC-4D85-EDD8F1B71AE4}"/>
              </a:ext>
            </a:extLst>
          </p:cNvPr>
          <p:cNvSpPr>
            <a:spLocks noGrp="1"/>
          </p:cNvSpPr>
          <p:nvPr>
            <p:ph type="sldNum" sz="quarter" idx="12"/>
          </p:nvPr>
        </p:nvSpPr>
        <p:spPr/>
        <p:txBody>
          <a:bodyPr/>
          <a:lstStyle/>
          <a:p>
            <a:fld id="{C0CBF603-AED5-4CEF-8A2A-B785A5D00AB4}" type="slidenum">
              <a:rPr lang="en-US" smtClean="0"/>
              <a:t>‹#›</a:t>
            </a:fld>
            <a:endParaRPr lang="en-US"/>
          </a:p>
        </p:txBody>
      </p:sp>
      <p:sp>
        <p:nvSpPr>
          <p:cNvPr id="7" name="Rectangle 6">
            <a:extLst>
              <a:ext uri="{FF2B5EF4-FFF2-40B4-BE49-F238E27FC236}">
                <a16:creationId xmlns:a16="http://schemas.microsoft.com/office/drawing/2014/main" id="{5BD4A150-DEBF-AA34-3B4E-F5C5C0CB7444}"/>
              </a:ext>
            </a:extLst>
          </p:cNvPr>
          <p:cNvSpPr/>
          <p:nvPr userDrawn="1"/>
        </p:nvSpPr>
        <p:spPr>
          <a:xfrm>
            <a:off x="0" y="5619750"/>
            <a:ext cx="12192000" cy="1238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10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Slide Number Placeholder 2"/>
          <p:cNvSpPr>
            <a:spLocks noGrp="1"/>
          </p:cNvSpPr>
          <p:nvPr>
            <p:ph type="sldNum" sz="quarter" idx="10"/>
          </p:nvPr>
        </p:nvSpPr>
        <p:spPr>
          <a:xfrm>
            <a:off x="8778240" y="6509622"/>
            <a:ext cx="2743200" cy="365125"/>
          </a:xfrm>
        </p:spPr>
        <p:txBody>
          <a:bodyPr/>
          <a:lstStyle/>
          <a:p>
            <a:fld id="{CA49D0EE-DE7F-324B-A84C-F36708423CDB}" type="slidenum">
              <a:rPr lang="en-US" smtClean="0"/>
              <a:pPr/>
              <a:t>‹#›</a:t>
            </a:fld>
            <a:endParaRPr lang="en-US"/>
          </a:p>
        </p:txBody>
      </p:sp>
      <p:sp>
        <p:nvSpPr>
          <p:cNvPr id="6" name="Content Placeholder 5"/>
          <p:cNvSpPr>
            <a:spLocks noGrp="1"/>
          </p:cNvSpPr>
          <p:nvPr>
            <p:ph sz="quarter" idx="12"/>
          </p:nvPr>
        </p:nvSpPr>
        <p:spPr>
          <a:xfrm>
            <a:off x="612775" y="1719072"/>
            <a:ext cx="10972800" cy="4222750"/>
          </a:xfr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a:t>Click to edit Master text styles</a:t>
            </a:r>
          </a:p>
          <a:p>
            <a:pPr lvl="1"/>
            <a:r>
              <a:rPr lang="en-US"/>
              <a:t>Second level</a:t>
            </a:r>
          </a:p>
          <a:p>
            <a:pPr lvl="2"/>
            <a:r>
              <a:rPr lang="en-US"/>
              <a:t>Third level</a:t>
            </a:r>
          </a:p>
        </p:txBody>
      </p:sp>
      <p:sp>
        <p:nvSpPr>
          <p:cNvPr id="7"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[Presentation Title] | edc.org</a:t>
            </a:r>
          </a:p>
        </p:txBody>
      </p:sp>
    </p:spTree>
    <p:extLst>
      <p:ext uri="{BB962C8B-B14F-4D97-AF65-F5344CB8AC3E}">
        <p14:creationId xmlns:p14="http://schemas.microsoft.com/office/powerpoint/2010/main" val="2770070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ver 1 no photo">
    <p:bg>
      <p:bgPr>
        <a:solidFill>
          <a:schemeClr val="accent4"/>
        </a:solidFill>
        <a:effectLst/>
      </p:bgPr>
    </p:bg>
    <p:spTree>
      <p:nvGrpSpPr>
        <p:cNvPr id="1" name=""/>
        <p:cNvGrpSpPr/>
        <p:nvPr/>
      </p:nvGrpSpPr>
      <p:grpSpPr>
        <a:xfrm>
          <a:off x="0" y="0"/>
          <a:ext cx="0" cy="0"/>
          <a:chOff x="0" y="0"/>
          <a:chExt cx="0" cy="0"/>
        </a:xfrm>
      </p:grpSpPr>
      <p:cxnSp>
        <p:nvCxnSpPr>
          <p:cNvPr id="3" name="Google Shape;10;p1">
            <a:extLst>
              <a:ext uri="{FF2B5EF4-FFF2-40B4-BE49-F238E27FC236}">
                <a16:creationId xmlns:a16="http://schemas.microsoft.com/office/drawing/2014/main" id="{19ED2C02-6BC8-2911-BD44-C59D853B5A2A}"/>
              </a:ext>
            </a:extLst>
          </p:cNvPr>
          <p:cNvCxnSpPr>
            <a:cxnSpLocks/>
          </p:cNvCxnSpPr>
          <p:nvPr/>
        </p:nvCxnSpPr>
        <p:spPr>
          <a:xfrm>
            <a:off x="685800" y="5738854"/>
            <a:ext cx="10820400" cy="0"/>
          </a:xfrm>
          <a:prstGeom prst="straightConnector1">
            <a:avLst/>
          </a:prstGeom>
          <a:noFill/>
          <a:ln w="15875" cap="flat" cmpd="sng">
            <a:solidFill>
              <a:schemeClr val="bg2">
                <a:lumMod val="75000"/>
              </a:schemeClr>
            </a:solidFill>
            <a:prstDash val="solid"/>
            <a:round/>
            <a:headEnd type="none" w="med" len="med"/>
            <a:tailEnd type="none" w="med" len="med"/>
          </a:ln>
        </p:spPr>
      </p:cxnSp>
      <p:pic>
        <p:nvPicPr>
          <p:cNvPr id="6" name="Picture 7">
            <a:extLst>
              <a:ext uri="{FF2B5EF4-FFF2-40B4-BE49-F238E27FC236}">
                <a16:creationId xmlns:a16="http://schemas.microsoft.com/office/drawing/2014/main" id="{FE4DFC52-0AA4-2CF2-E8AC-388AA2B3413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85800" y="556071"/>
            <a:ext cx="1873233" cy="464127"/>
          </a:xfrm>
          <a:prstGeom prst="rect">
            <a:avLst/>
          </a:prstGeom>
        </p:spPr>
      </p:pic>
      <p:sp>
        <p:nvSpPr>
          <p:cNvPr id="10" name="Text Placeholder 9">
            <a:extLst>
              <a:ext uri="{FF2B5EF4-FFF2-40B4-BE49-F238E27FC236}">
                <a16:creationId xmlns:a16="http://schemas.microsoft.com/office/drawing/2014/main" id="{251718B5-8784-E7EA-3BC0-3A0144EB7311}"/>
              </a:ext>
            </a:extLst>
          </p:cNvPr>
          <p:cNvSpPr>
            <a:spLocks noGrp="1"/>
          </p:cNvSpPr>
          <p:nvPr>
            <p:ph type="body" sz="quarter" idx="10"/>
          </p:nvPr>
        </p:nvSpPr>
        <p:spPr>
          <a:xfrm>
            <a:off x="685800" y="2386012"/>
            <a:ext cx="8615362" cy="1371600"/>
          </a:xfrm>
          <a:prstGeom prst="rect">
            <a:avLst/>
          </a:prstGeom>
        </p:spPr>
        <p:txBody>
          <a:bodyPr lIns="0" tIns="0" rIns="0" bIns="0"/>
          <a:lstStyle>
            <a:lvl1pPr marL="0" indent="0">
              <a:buNone/>
              <a:defRPr sz="4000">
                <a:latin typeface="IBM Plex Serif" panose="02060503050406000203" pitchFamily="18" charset="77"/>
              </a:defRPr>
            </a:lvl1pPr>
            <a:lvl2pPr marL="457200" indent="0">
              <a:buNone/>
              <a:defRPr sz="3600">
                <a:latin typeface="IBM Plex Serif" panose="02060503050406000203" pitchFamily="18" charset="77"/>
              </a:defRPr>
            </a:lvl2pPr>
            <a:lvl3pPr marL="914400" indent="0">
              <a:buNone/>
              <a:defRPr sz="3600">
                <a:latin typeface="IBM Plex Serif" panose="02060503050406000203" pitchFamily="18" charset="77"/>
              </a:defRPr>
            </a:lvl3pPr>
            <a:lvl4pPr marL="1371600" indent="0">
              <a:buNone/>
              <a:defRPr sz="3600">
                <a:latin typeface="IBM Plex Serif" panose="02060503050406000203" pitchFamily="18" charset="77"/>
              </a:defRPr>
            </a:lvl4pPr>
            <a:lvl5pPr marL="1828800" indent="0">
              <a:buNone/>
              <a:defRPr sz="3600">
                <a:latin typeface="IBM Plex Serif" panose="02060503050406000203" pitchFamily="18" charset="77"/>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5E5153C-8AF7-03D0-BC34-C36009A58A4B}"/>
              </a:ext>
            </a:extLst>
          </p:cNvPr>
          <p:cNvSpPr>
            <a:spLocks noGrp="1"/>
          </p:cNvSpPr>
          <p:nvPr>
            <p:ph type="body" sz="quarter" idx="11" hasCustomPrompt="1"/>
          </p:nvPr>
        </p:nvSpPr>
        <p:spPr>
          <a:xfrm>
            <a:off x="685801" y="3786188"/>
            <a:ext cx="8729662" cy="642938"/>
          </a:xfrm>
          <a:prstGeom prst="rect">
            <a:avLst/>
          </a:prstGeom>
        </p:spPr>
        <p:txBody>
          <a:bodyPr lIns="0" tIns="0" rIns="0" bIns="0"/>
          <a:lstStyle>
            <a:lvl1pPr marL="0" indent="0">
              <a:buFontTx/>
              <a:buNone/>
              <a:defRPr sz="2000">
                <a:latin typeface="IBM Plex Sans" panose="020B0503050203000203" pitchFamily="34" charset="0"/>
              </a:defRPr>
            </a:lvl1pPr>
          </a:lstStyle>
          <a:p>
            <a:pPr lvl="0"/>
            <a:r>
              <a:rPr lang="en-US"/>
              <a:t>Subtitle</a:t>
            </a:r>
          </a:p>
        </p:txBody>
      </p:sp>
      <p:sp>
        <p:nvSpPr>
          <p:cNvPr id="15" name="Text Placeholder 14">
            <a:extLst>
              <a:ext uri="{FF2B5EF4-FFF2-40B4-BE49-F238E27FC236}">
                <a16:creationId xmlns:a16="http://schemas.microsoft.com/office/drawing/2014/main" id="{30010839-8FC0-D124-050E-CB39F07777CD}"/>
              </a:ext>
            </a:extLst>
          </p:cNvPr>
          <p:cNvSpPr>
            <a:spLocks noGrp="1"/>
          </p:cNvSpPr>
          <p:nvPr>
            <p:ph type="body" sz="quarter" idx="12" hasCustomPrompt="1"/>
          </p:nvPr>
        </p:nvSpPr>
        <p:spPr>
          <a:xfrm>
            <a:off x="685800" y="5229225"/>
            <a:ext cx="6400800" cy="342900"/>
          </a:xfrm>
          <a:prstGeom prst="rect">
            <a:avLst/>
          </a:prstGeom>
        </p:spPr>
        <p:txBody>
          <a:bodyPr lIns="0" tIns="0" rIns="0" bIns="0"/>
          <a:lstStyle>
            <a:lvl1pPr marL="0" indent="0">
              <a:buNone/>
              <a:defRPr sz="1400">
                <a:latin typeface="IBM Plex Sans" panose="020B0503050203000203" pitchFamily="34" charset="0"/>
              </a:defRPr>
            </a:lvl1pPr>
          </a:lstStyle>
          <a:p>
            <a:pPr lvl="0"/>
            <a:r>
              <a:rPr lang="en-US"/>
              <a:t>Presented by:</a:t>
            </a:r>
          </a:p>
        </p:txBody>
      </p:sp>
      <p:sp>
        <p:nvSpPr>
          <p:cNvPr id="17" name="Text Placeholder 16">
            <a:extLst>
              <a:ext uri="{FF2B5EF4-FFF2-40B4-BE49-F238E27FC236}">
                <a16:creationId xmlns:a16="http://schemas.microsoft.com/office/drawing/2014/main" id="{F9382FE1-C91B-BC8A-4743-552AE7819881}"/>
              </a:ext>
            </a:extLst>
          </p:cNvPr>
          <p:cNvSpPr>
            <a:spLocks noGrp="1"/>
          </p:cNvSpPr>
          <p:nvPr>
            <p:ph type="body" sz="quarter" idx="13" hasCustomPrompt="1"/>
          </p:nvPr>
        </p:nvSpPr>
        <p:spPr>
          <a:xfrm>
            <a:off x="685800" y="6072188"/>
            <a:ext cx="6600825" cy="157162"/>
          </a:xfrm>
          <a:prstGeom prst="rect">
            <a:avLst/>
          </a:prstGeom>
        </p:spPr>
        <p:txBody>
          <a:bodyPr lIns="0" tIns="0" rIns="0" bIns="0"/>
          <a:lstStyle>
            <a:lvl1pPr marL="0" indent="0">
              <a:buNone/>
              <a:defRPr sz="1400">
                <a:latin typeface="IBM Plex Mono" panose="020B0509050203000203" pitchFamily="49" charset="77"/>
              </a:defRPr>
            </a:lvl1pPr>
          </a:lstStyle>
          <a:p>
            <a:pPr lvl="0"/>
            <a:r>
              <a:rPr lang="en-US"/>
              <a:t>Date</a:t>
            </a:r>
          </a:p>
        </p:txBody>
      </p:sp>
    </p:spTree>
    <p:extLst>
      <p:ext uri="{BB962C8B-B14F-4D97-AF65-F5344CB8AC3E}">
        <p14:creationId xmlns:p14="http://schemas.microsoft.com/office/powerpoint/2010/main" val="340916297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ver 2 with photo">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08EAAD-B45F-7434-F235-3C0249CE1249}"/>
              </a:ext>
            </a:extLst>
          </p:cNvPr>
          <p:cNvSpPr/>
          <p:nvPr/>
        </p:nvSpPr>
        <p:spPr>
          <a:xfrm>
            <a:off x="0" y="2814638"/>
            <a:ext cx="12192000" cy="4038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B3420408-5526-E630-4252-969351E32173}"/>
              </a:ext>
            </a:extLst>
          </p:cNvPr>
          <p:cNvSpPr>
            <a:spLocks noGrp="1"/>
          </p:cNvSpPr>
          <p:nvPr>
            <p:ph type="pic" sz="quarter" idx="14"/>
          </p:nvPr>
        </p:nvSpPr>
        <p:spPr>
          <a:xfrm>
            <a:off x="6086475" y="2814638"/>
            <a:ext cx="6105525" cy="4043362"/>
          </a:xfrm>
          <a:prstGeom prst="rect">
            <a:avLst/>
          </a:prstGeom>
        </p:spPr>
        <p:txBody>
          <a:bodyPr/>
          <a:lstStyle/>
          <a:p>
            <a:r>
              <a:rPr lang="en-US"/>
              <a:t>Click icon to add picture</a:t>
            </a:r>
          </a:p>
        </p:txBody>
      </p:sp>
      <p:sp>
        <p:nvSpPr>
          <p:cNvPr id="10" name="Text Placeholder 9">
            <a:extLst>
              <a:ext uri="{FF2B5EF4-FFF2-40B4-BE49-F238E27FC236}">
                <a16:creationId xmlns:a16="http://schemas.microsoft.com/office/drawing/2014/main" id="{251718B5-8784-E7EA-3BC0-3A0144EB7311}"/>
              </a:ext>
            </a:extLst>
          </p:cNvPr>
          <p:cNvSpPr>
            <a:spLocks noGrp="1"/>
          </p:cNvSpPr>
          <p:nvPr>
            <p:ph type="body" sz="quarter" idx="10"/>
          </p:nvPr>
        </p:nvSpPr>
        <p:spPr>
          <a:xfrm>
            <a:off x="685800" y="1662112"/>
            <a:ext cx="8615362" cy="852488"/>
          </a:xfrm>
          <a:prstGeom prst="rect">
            <a:avLst/>
          </a:prstGeom>
        </p:spPr>
        <p:txBody>
          <a:bodyPr lIns="0" tIns="0" rIns="0" bIns="0"/>
          <a:lstStyle>
            <a:lvl1pPr marL="0" indent="0">
              <a:buNone/>
              <a:defRPr sz="3600">
                <a:latin typeface="IBM Plex Serif" panose="02060503050406000203" pitchFamily="18" charset="77"/>
              </a:defRPr>
            </a:lvl1pPr>
            <a:lvl2pPr marL="457200" indent="0">
              <a:buNone/>
              <a:defRPr sz="3600">
                <a:latin typeface="IBM Plex Serif" panose="02060503050406000203" pitchFamily="18" charset="77"/>
              </a:defRPr>
            </a:lvl2pPr>
            <a:lvl3pPr marL="914400" indent="0">
              <a:buNone/>
              <a:defRPr sz="3600">
                <a:latin typeface="IBM Plex Serif" panose="02060503050406000203" pitchFamily="18" charset="77"/>
              </a:defRPr>
            </a:lvl3pPr>
            <a:lvl4pPr marL="1371600" indent="0">
              <a:buNone/>
              <a:defRPr sz="3600">
                <a:latin typeface="IBM Plex Serif" panose="02060503050406000203" pitchFamily="18" charset="77"/>
              </a:defRPr>
            </a:lvl4pPr>
            <a:lvl5pPr marL="1828800" indent="0">
              <a:buNone/>
              <a:defRPr sz="3600">
                <a:latin typeface="IBM Plex Serif" panose="02060503050406000203" pitchFamily="18" charset="77"/>
              </a:defRPr>
            </a:lvl5pPr>
          </a:lstStyle>
          <a:p>
            <a:pPr lvl="0"/>
            <a:r>
              <a:rPr lang="en-US"/>
              <a:t>Click to edit Master text styles</a:t>
            </a:r>
          </a:p>
        </p:txBody>
      </p:sp>
      <p:pic>
        <p:nvPicPr>
          <p:cNvPr id="6" name="Picture 7">
            <a:extLst>
              <a:ext uri="{FF2B5EF4-FFF2-40B4-BE49-F238E27FC236}">
                <a16:creationId xmlns:a16="http://schemas.microsoft.com/office/drawing/2014/main" id="{FE4DFC52-0AA4-2CF2-E8AC-388AA2B3413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85800" y="556071"/>
            <a:ext cx="1873233" cy="464127"/>
          </a:xfrm>
          <a:prstGeom prst="rect">
            <a:avLst/>
          </a:prstGeom>
        </p:spPr>
      </p:pic>
      <p:sp>
        <p:nvSpPr>
          <p:cNvPr id="13" name="Text Placeholder 12">
            <a:extLst>
              <a:ext uri="{FF2B5EF4-FFF2-40B4-BE49-F238E27FC236}">
                <a16:creationId xmlns:a16="http://schemas.microsoft.com/office/drawing/2014/main" id="{55E5153C-8AF7-03D0-BC34-C36009A58A4B}"/>
              </a:ext>
            </a:extLst>
          </p:cNvPr>
          <p:cNvSpPr>
            <a:spLocks noGrp="1"/>
          </p:cNvSpPr>
          <p:nvPr>
            <p:ph type="body" sz="quarter" idx="11" hasCustomPrompt="1"/>
          </p:nvPr>
        </p:nvSpPr>
        <p:spPr>
          <a:xfrm>
            <a:off x="685801" y="3200400"/>
            <a:ext cx="1914524" cy="642938"/>
          </a:xfrm>
          <a:prstGeom prst="rect">
            <a:avLst/>
          </a:prstGeom>
        </p:spPr>
        <p:txBody>
          <a:bodyPr lIns="0" tIns="0" rIns="0" bIns="0"/>
          <a:lstStyle>
            <a:lvl1pPr marL="0" indent="0">
              <a:buFontTx/>
              <a:buNone/>
              <a:defRPr sz="2000">
                <a:latin typeface="IBM Plex Sans" panose="020B0503050203000203" pitchFamily="34" charset="0"/>
              </a:defRPr>
            </a:lvl1pPr>
          </a:lstStyle>
          <a:p>
            <a:pPr lvl="0"/>
            <a:r>
              <a:rPr lang="en-US"/>
              <a:t>Subtitle</a:t>
            </a:r>
          </a:p>
        </p:txBody>
      </p:sp>
      <p:sp>
        <p:nvSpPr>
          <p:cNvPr id="15" name="Text Placeholder 14">
            <a:extLst>
              <a:ext uri="{FF2B5EF4-FFF2-40B4-BE49-F238E27FC236}">
                <a16:creationId xmlns:a16="http://schemas.microsoft.com/office/drawing/2014/main" id="{30010839-8FC0-D124-050E-CB39F07777CD}"/>
              </a:ext>
            </a:extLst>
          </p:cNvPr>
          <p:cNvSpPr>
            <a:spLocks noGrp="1"/>
          </p:cNvSpPr>
          <p:nvPr>
            <p:ph type="body" sz="quarter" idx="12" hasCustomPrompt="1"/>
          </p:nvPr>
        </p:nvSpPr>
        <p:spPr>
          <a:xfrm>
            <a:off x="685800" y="5229225"/>
            <a:ext cx="4572000" cy="528638"/>
          </a:xfrm>
          <a:prstGeom prst="rect">
            <a:avLst/>
          </a:prstGeom>
        </p:spPr>
        <p:txBody>
          <a:bodyPr lIns="0" tIns="0" rIns="0" bIns="0"/>
          <a:lstStyle>
            <a:lvl1pPr marL="0" indent="0">
              <a:buNone/>
              <a:defRPr sz="1400">
                <a:latin typeface="IBM Plex Sans" panose="020B0503050203000203" pitchFamily="34" charset="0"/>
              </a:defRPr>
            </a:lvl1pPr>
          </a:lstStyle>
          <a:p>
            <a:pPr lvl="0"/>
            <a:r>
              <a:rPr lang="en-US"/>
              <a:t>Presented by:</a:t>
            </a:r>
          </a:p>
        </p:txBody>
      </p:sp>
      <p:sp>
        <p:nvSpPr>
          <p:cNvPr id="17" name="Text Placeholder 16">
            <a:extLst>
              <a:ext uri="{FF2B5EF4-FFF2-40B4-BE49-F238E27FC236}">
                <a16:creationId xmlns:a16="http://schemas.microsoft.com/office/drawing/2014/main" id="{F9382FE1-C91B-BC8A-4743-552AE7819881}"/>
              </a:ext>
            </a:extLst>
          </p:cNvPr>
          <p:cNvSpPr>
            <a:spLocks noGrp="1"/>
          </p:cNvSpPr>
          <p:nvPr>
            <p:ph type="body" sz="quarter" idx="13" hasCustomPrompt="1"/>
          </p:nvPr>
        </p:nvSpPr>
        <p:spPr>
          <a:xfrm>
            <a:off x="685801" y="6072187"/>
            <a:ext cx="4686300" cy="242887"/>
          </a:xfrm>
          <a:prstGeom prst="rect">
            <a:avLst/>
          </a:prstGeom>
        </p:spPr>
        <p:txBody>
          <a:bodyPr lIns="0" tIns="0" rIns="0" bIns="0"/>
          <a:lstStyle>
            <a:lvl1pPr marL="0" indent="0">
              <a:buNone/>
              <a:defRPr sz="1400">
                <a:latin typeface="IBM Plex Mono" panose="020B0509050203000203" pitchFamily="49" charset="77"/>
              </a:defRPr>
            </a:lvl1pPr>
          </a:lstStyle>
          <a:p>
            <a:pPr lvl="0"/>
            <a:r>
              <a:rPr lang="en-US"/>
              <a:t>Date</a:t>
            </a:r>
          </a:p>
        </p:txBody>
      </p:sp>
    </p:spTree>
    <p:extLst>
      <p:ext uri="{BB962C8B-B14F-4D97-AF65-F5344CB8AC3E}">
        <p14:creationId xmlns:p14="http://schemas.microsoft.com/office/powerpoint/2010/main" val="193113703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15" name="Google Shape;10;p1">
            <a:extLst>
              <a:ext uri="{FF2B5EF4-FFF2-40B4-BE49-F238E27FC236}">
                <a16:creationId xmlns:a16="http://schemas.microsoft.com/office/drawing/2014/main" id="{846BECD9-B6CB-90BD-7D9A-D37207B5739D}"/>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3" name="Footer Placeholder 1">
            <a:extLst>
              <a:ext uri="{FF2B5EF4-FFF2-40B4-BE49-F238E27FC236}">
                <a16:creationId xmlns:a16="http://schemas.microsoft.com/office/drawing/2014/main" id="{A1863611-8B30-5DBE-9D17-B0ABA2E1FDEE}"/>
              </a:ext>
            </a:extLst>
          </p:cNvPr>
          <p:cNvSpPr>
            <a:spLocks noGrp="1"/>
          </p:cNvSpPr>
          <p:nvPr>
            <p:ph type="ftr" sz="quarter" idx="3"/>
          </p:nvPr>
        </p:nvSpPr>
        <p:spPr>
          <a:xfrm>
            <a:off x="614680" y="250191"/>
            <a:ext cx="4114800" cy="217170"/>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[Presentation Title] | edc.org</a:t>
            </a:r>
          </a:p>
        </p:txBody>
      </p:sp>
      <p:sp>
        <p:nvSpPr>
          <p:cNvPr id="6" name="Text Placeholder 11">
            <a:extLst>
              <a:ext uri="{FF2B5EF4-FFF2-40B4-BE49-F238E27FC236}">
                <a16:creationId xmlns:a16="http://schemas.microsoft.com/office/drawing/2014/main" id="{ED1E8349-2824-1C9C-E0FC-8EBE00F70A52}"/>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3">
            <a:extLst>
              <a:ext uri="{FF2B5EF4-FFF2-40B4-BE49-F238E27FC236}">
                <a16:creationId xmlns:a16="http://schemas.microsoft.com/office/drawing/2014/main" id="{E39E37F9-5DE1-280E-8F91-BE01060E1634}"/>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9" name="Graphic 8">
            <a:extLst>
              <a:ext uri="{FF2B5EF4-FFF2-40B4-BE49-F238E27FC236}">
                <a16:creationId xmlns:a16="http://schemas.microsoft.com/office/drawing/2014/main" id="{9574D1EE-70CE-3B3C-E8F5-9DB7F1734B0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1394121967"/>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and two columns tex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92B5C7B-DAAB-9194-377C-D870007CFBB6}"/>
              </a:ext>
            </a:extLst>
          </p:cNvPr>
          <p:cNvSpPr>
            <a:spLocks noGrp="1"/>
          </p:cNvSpPr>
          <p:nvPr>
            <p:ph type="body" sz="quarter" idx="17"/>
          </p:nvPr>
        </p:nvSpPr>
        <p:spPr>
          <a:xfrm>
            <a:off x="614363" y="2802467"/>
            <a:ext cx="5291137" cy="3225800"/>
          </a:xfrm>
          <a:prstGeom prst="rect">
            <a:avLst/>
          </a:prstGeom>
        </p:spPr>
        <p:txBody>
          <a:bodyPr/>
          <a:lstStyle>
            <a:lvl1pPr>
              <a:defRPr sz="1400">
                <a:latin typeface="IBM Plex Sans" panose="020B050305020300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a:extLst>
              <a:ext uri="{FF2B5EF4-FFF2-40B4-BE49-F238E27FC236}">
                <a16:creationId xmlns:a16="http://schemas.microsoft.com/office/drawing/2014/main" id="{E56D30F0-C184-5420-8E6A-A8592BC152B1}"/>
              </a:ext>
            </a:extLst>
          </p:cNvPr>
          <p:cNvSpPr>
            <a:spLocks noGrp="1"/>
          </p:cNvSpPr>
          <p:nvPr>
            <p:ph type="body" sz="quarter" idx="18"/>
          </p:nvPr>
        </p:nvSpPr>
        <p:spPr>
          <a:xfrm>
            <a:off x="6248400" y="2802467"/>
            <a:ext cx="5291137" cy="3225800"/>
          </a:xfrm>
          <a:prstGeom prst="rect">
            <a:avLst/>
          </a:prstGeom>
        </p:spPr>
        <p:txBody>
          <a:bodyPr/>
          <a:lstStyle>
            <a:lvl1pPr>
              <a:defRPr sz="1400">
                <a:latin typeface="IBM Plex Sans" panose="020B050305020300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Google Shape;10;p1">
            <a:extLst>
              <a:ext uri="{FF2B5EF4-FFF2-40B4-BE49-F238E27FC236}">
                <a16:creationId xmlns:a16="http://schemas.microsoft.com/office/drawing/2014/main" id="{E024D59B-27F3-7E26-D443-F009449B9C9C}"/>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5" name="Footer Placeholder 1">
            <a:extLst>
              <a:ext uri="{FF2B5EF4-FFF2-40B4-BE49-F238E27FC236}">
                <a16:creationId xmlns:a16="http://schemas.microsoft.com/office/drawing/2014/main" id="{FECBFD06-6567-D6A6-02E6-27CCD07775E4}"/>
              </a:ext>
            </a:extLst>
          </p:cNvPr>
          <p:cNvSpPr>
            <a:spLocks noGrp="1"/>
          </p:cNvSpPr>
          <p:nvPr>
            <p:ph type="ftr" sz="quarter" idx="3"/>
          </p:nvPr>
        </p:nvSpPr>
        <p:spPr>
          <a:xfrm>
            <a:off x="614680" y="250191"/>
            <a:ext cx="4114800" cy="217170"/>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[Presentation Title] | edc.org</a:t>
            </a:r>
          </a:p>
        </p:txBody>
      </p:sp>
      <p:sp>
        <p:nvSpPr>
          <p:cNvPr id="8" name="Text Placeholder 11">
            <a:extLst>
              <a:ext uri="{FF2B5EF4-FFF2-40B4-BE49-F238E27FC236}">
                <a16:creationId xmlns:a16="http://schemas.microsoft.com/office/drawing/2014/main" id="{820E565F-CBD6-A87C-220D-86A2E9554200}"/>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3">
            <a:extLst>
              <a:ext uri="{FF2B5EF4-FFF2-40B4-BE49-F238E27FC236}">
                <a16:creationId xmlns:a16="http://schemas.microsoft.com/office/drawing/2014/main" id="{4DE91436-5419-B1D0-0129-EB564263FDE0}"/>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9" name="Graphic 8">
            <a:extLst>
              <a:ext uri="{FF2B5EF4-FFF2-40B4-BE49-F238E27FC236}">
                <a16:creationId xmlns:a16="http://schemas.microsoft.com/office/drawing/2014/main" id="{DFE155F7-C1F1-B9B7-44CE-EDCB6CA1BEC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121868878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E566D8B-5F29-ABB9-B9C0-CEE6AAD0F41B}"/>
              </a:ext>
            </a:extLst>
          </p:cNvPr>
          <p:cNvSpPr>
            <a:spLocks noGrp="1"/>
          </p:cNvSpPr>
          <p:nvPr>
            <p:ph type="body" sz="quarter" idx="13"/>
          </p:nvPr>
        </p:nvSpPr>
        <p:spPr>
          <a:xfrm>
            <a:off x="695325" y="1063096"/>
            <a:ext cx="52101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a:extLst>
              <a:ext uri="{FF2B5EF4-FFF2-40B4-BE49-F238E27FC236}">
                <a16:creationId xmlns:a16="http://schemas.microsoft.com/office/drawing/2014/main" id="{305169A6-5E66-98CD-9245-C885A72A7EAD}"/>
              </a:ext>
            </a:extLst>
          </p:cNvPr>
          <p:cNvSpPr>
            <a:spLocks noGrp="1"/>
          </p:cNvSpPr>
          <p:nvPr>
            <p:ph type="body" sz="quarter" idx="16" hasCustomPrompt="1"/>
          </p:nvPr>
        </p:nvSpPr>
        <p:spPr>
          <a:xfrm>
            <a:off x="612481" y="711729"/>
            <a:ext cx="3259138" cy="211137"/>
          </a:xfrm>
          <a:prstGeom prst="rect">
            <a:avLst/>
          </a:prstGeom>
        </p:spPr>
        <p:txBody>
          <a:bodyPr/>
          <a:lstStyle>
            <a:lvl1pPr marL="0" indent="0">
              <a:buNone/>
              <a:defRPr sz="1200">
                <a:solidFill>
                  <a:schemeClr val="accent1"/>
                </a:solidFill>
                <a:latin typeface="IBM Plex Mono" panose="020B0509050203000203" pitchFamily="49" charset="77"/>
              </a:defRPr>
            </a:lvl1pPr>
          </a:lstStyle>
          <a:p>
            <a:pPr lvl="0"/>
            <a:r>
              <a:rPr lang="en-US"/>
              <a:t>SMALL TITLE STYLE</a:t>
            </a:r>
          </a:p>
        </p:txBody>
      </p:sp>
      <p:sp>
        <p:nvSpPr>
          <p:cNvPr id="10" name="Text Placeholder 9">
            <a:extLst>
              <a:ext uri="{FF2B5EF4-FFF2-40B4-BE49-F238E27FC236}">
                <a16:creationId xmlns:a16="http://schemas.microsoft.com/office/drawing/2014/main" id="{692B5C7B-DAAB-9194-377C-D870007CFBB6}"/>
              </a:ext>
            </a:extLst>
          </p:cNvPr>
          <p:cNvSpPr>
            <a:spLocks noGrp="1"/>
          </p:cNvSpPr>
          <p:nvPr>
            <p:ph type="body" sz="quarter" idx="17"/>
          </p:nvPr>
        </p:nvSpPr>
        <p:spPr>
          <a:xfrm>
            <a:off x="614363" y="2802467"/>
            <a:ext cx="5481637" cy="3225800"/>
          </a:xfrm>
          <a:prstGeom prst="rect">
            <a:avLst/>
          </a:prstGeom>
        </p:spPr>
        <p:txBody>
          <a:bodyPr/>
          <a:lstStyle>
            <a:lvl1pPr>
              <a:defRPr sz="1400">
                <a:latin typeface="IBM Plex Sans" panose="020B050305020300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Google Shape;10;p1">
            <a:extLst>
              <a:ext uri="{FF2B5EF4-FFF2-40B4-BE49-F238E27FC236}">
                <a16:creationId xmlns:a16="http://schemas.microsoft.com/office/drawing/2014/main" id="{4AF0CC32-DBCF-35D6-0550-101C2ACFB495}"/>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5" name="Footer Placeholder 1">
            <a:extLst>
              <a:ext uri="{FF2B5EF4-FFF2-40B4-BE49-F238E27FC236}">
                <a16:creationId xmlns:a16="http://schemas.microsoft.com/office/drawing/2014/main" id="{65314050-76A5-E3CB-B043-033B3CCB7E00}"/>
              </a:ext>
            </a:extLst>
          </p:cNvPr>
          <p:cNvSpPr>
            <a:spLocks noGrp="1"/>
          </p:cNvSpPr>
          <p:nvPr>
            <p:ph type="ftr" sz="quarter" idx="3"/>
          </p:nvPr>
        </p:nvSpPr>
        <p:spPr>
          <a:xfrm>
            <a:off x="614680" y="250191"/>
            <a:ext cx="4114800" cy="217170"/>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[Presentation Title] | edc.org</a:t>
            </a:r>
          </a:p>
        </p:txBody>
      </p:sp>
      <p:sp>
        <p:nvSpPr>
          <p:cNvPr id="8" name="Slide Number Placeholder 3">
            <a:extLst>
              <a:ext uri="{FF2B5EF4-FFF2-40B4-BE49-F238E27FC236}">
                <a16:creationId xmlns:a16="http://schemas.microsoft.com/office/drawing/2014/main" id="{838FB07F-4943-C0CA-0BAD-3D2AFF4089BE}"/>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11" name="Graphic 10">
            <a:extLst>
              <a:ext uri="{FF2B5EF4-FFF2-40B4-BE49-F238E27FC236}">
                <a16:creationId xmlns:a16="http://schemas.microsoft.com/office/drawing/2014/main" id="{054323D0-37C7-A01E-B193-00A1E1DDBFE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4205129254"/>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cxnSp>
        <p:nvCxnSpPr>
          <p:cNvPr id="15" name="Google Shape;10;p1">
            <a:extLst>
              <a:ext uri="{FF2B5EF4-FFF2-40B4-BE49-F238E27FC236}">
                <a16:creationId xmlns:a16="http://schemas.microsoft.com/office/drawing/2014/main" id="{846BECD9-B6CB-90BD-7D9A-D37207B5739D}"/>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3" name="Footer Placeholder 1">
            <a:extLst>
              <a:ext uri="{FF2B5EF4-FFF2-40B4-BE49-F238E27FC236}">
                <a16:creationId xmlns:a16="http://schemas.microsoft.com/office/drawing/2014/main" id="{A1863611-8B30-5DBE-9D17-B0ABA2E1FDEE}"/>
              </a:ext>
            </a:extLst>
          </p:cNvPr>
          <p:cNvSpPr>
            <a:spLocks noGrp="1"/>
          </p:cNvSpPr>
          <p:nvPr>
            <p:ph type="ftr" sz="quarter" idx="3"/>
          </p:nvPr>
        </p:nvSpPr>
        <p:spPr>
          <a:xfrm>
            <a:off x="614679" y="250191"/>
            <a:ext cx="4461413" cy="130809"/>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dirty="0"/>
              <a:t>Equitable and Innovative Opioid Overdose Prevention and Response in Chicago </a:t>
            </a:r>
          </a:p>
        </p:txBody>
      </p:sp>
      <p:sp>
        <p:nvSpPr>
          <p:cNvPr id="6" name="Text Placeholder 11">
            <a:extLst>
              <a:ext uri="{FF2B5EF4-FFF2-40B4-BE49-F238E27FC236}">
                <a16:creationId xmlns:a16="http://schemas.microsoft.com/office/drawing/2014/main" id="{ED1E8349-2824-1C9C-E0FC-8EBE00F70A52}"/>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3">
            <a:extLst>
              <a:ext uri="{FF2B5EF4-FFF2-40B4-BE49-F238E27FC236}">
                <a16:creationId xmlns:a16="http://schemas.microsoft.com/office/drawing/2014/main" id="{E39E37F9-5DE1-280E-8F91-BE01060E1634}"/>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9" name="Graphic 8">
            <a:extLst>
              <a:ext uri="{FF2B5EF4-FFF2-40B4-BE49-F238E27FC236}">
                <a16:creationId xmlns:a16="http://schemas.microsoft.com/office/drawing/2014/main" id="{9574D1EE-70CE-3B3C-E8F5-9DB7F1734B0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2216622113"/>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photo and text on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9942C-79EE-6316-236B-CB6977C4B774}"/>
              </a:ext>
            </a:extLst>
          </p:cNvPr>
          <p:cNvSpPr/>
          <p:nvPr/>
        </p:nvSpPr>
        <p:spPr>
          <a:xfrm>
            <a:off x="0" y="2819400"/>
            <a:ext cx="12192000" cy="4038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1E9634F1-1E79-9961-9AA9-11B3845071C0}"/>
              </a:ext>
            </a:extLst>
          </p:cNvPr>
          <p:cNvSpPr>
            <a:spLocks noGrp="1"/>
          </p:cNvSpPr>
          <p:nvPr>
            <p:ph type="pic" sz="quarter" idx="18"/>
          </p:nvPr>
        </p:nvSpPr>
        <p:spPr>
          <a:xfrm>
            <a:off x="6096000" y="2832100"/>
            <a:ext cx="6096000" cy="4025900"/>
          </a:xfrm>
          <a:prstGeom prst="rect">
            <a:avLst/>
          </a:prstGeom>
        </p:spPr>
        <p:txBody>
          <a:bodyPr/>
          <a:lstStyle/>
          <a:p>
            <a:r>
              <a:rPr lang="en-US"/>
              <a:t>Click icon to add picture</a:t>
            </a:r>
          </a:p>
        </p:txBody>
      </p:sp>
      <p:sp>
        <p:nvSpPr>
          <p:cNvPr id="10" name="Text Placeholder 9">
            <a:extLst>
              <a:ext uri="{FF2B5EF4-FFF2-40B4-BE49-F238E27FC236}">
                <a16:creationId xmlns:a16="http://schemas.microsoft.com/office/drawing/2014/main" id="{692B5C7B-DAAB-9194-377C-D870007CFBB6}"/>
              </a:ext>
            </a:extLst>
          </p:cNvPr>
          <p:cNvSpPr>
            <a:spLocks noGrp="1"/>
          </p:cNvSpPr>
          <p:nvPr>
            <p:ph type="body" sz="quarter" idx="17"/>
          </p:nvPr>
        </p:nvSpPr>
        <p:spPr>
          <a:xfrm>
            <a:off x="614363" y="3263900"/>
            <a:ext cx="4757737" cy="2764366"/>
          </a:xfrm>
          <a:prstGeom prst="rect">
            <a:avLst/>
          </a:prstGeom>
        </p:spPr>
        <p:txBody>
          <a:bodyPr/>
          <a:lstStyle>
            <a:lvl1pPr marL="0" indent="0">
              <a:buNone/>
              <a:defRPr sz="1400">
                <a:latin typeface="IBM Plex Sans" panose="020B0503050203000203" pitchFamily="34" charset="0"/>
              </a:defRPr>
            </a:lvl1pPr>
          </a:lstStyle>
          <a:p>
            <a:pPr lvl="0"/>
            <a:r>
              <a:rPr lang="en-US"/>
              <a:t>Click to edit Master text styles</a:t>
            </a:r>
          </a:p>
          <a:p>
            <a:pPr lvl="1"/>
            <a:r>
              <a:rPr lang="en-US"/>
              <a:t>Second level</a:t>
            </a:r>
          </a:p>
        </p:txBody>
      </p:sp>
      <p:sp>
        <p:nvSpPr>
          <p:cNvPr id="2" name="Text Placeholder 11">
            <a:extLst>
              <a:ext uri="{FF2B5EF4-FFF2-40B4-BE49-F238E27FC236}">
                <a16:creationId xmlns:a16="http://schemas.microsoft.com/office/drawing/2014/main" id="{8DFD9209-5538-B449-0D12-AEF4808CD410}"/>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2" name="Google Shape;10;p1">
            <a:extLst>
              <a:ext uri="{FF2B5EF4-FFF2-40B4-BE49-F238E27FC236}">
                <a16:creationId xmlns:a16="http://schemas.microsoft.com/office/drawing/2014/main" id="{6D06003C-797A-21C3-DBB9-518788AA81B2}"/>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5" name="Footer Placeholder 1">
            <a:extLst>
              <a:ext uri="{FF2B5EF4-FFF2-40B4-BE49-F238E27FC236}">
                <a16:creationId xmlns:a16="http://schemas.microsoft.com/office/drawing/2014/main" id="{1D1D994A-1359-7D3B-D3A6-23804F5B53BE}"/>
              </a:ext>
            </a:extLst>
          </p:cNvPr>
          <p:cNvSpPr>
            <a:spLocks noGrp="1"/>
          </p:cNvSpPr>
          <p:nvPr>
            <p:ph type="ftr" sz="quarter" idx="3"/>
          </p:nvPr>
        </p:nvSpPr>
        <p:spPr>
          <a:xfrm>
            <a:off x="614680" y="250190"/>
            <a:ext cx="4637544" cy="240463"/>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The Intersection of Social Determinants of Health and Substance Misuse | edc.org</a:t>
            </a:r>
          </a:p>
        </p:txBody>
      </p:sp>
      <p:sp>
        <p:nvSpPr>
          <p:cNvPr id="11" name="Slide Number Placeholder 3">
            <a:extLst>
              <a:ext uri="{FF2B5EF4-FFF2-40B4-BE49-F238E27FC236}">
                <a16:creationId xmlns:a16="http://schemas.microsoft.com/office/drawing/2014/main" id="{54B22532-9852-E09F-8DD3-F5790EA28D66}"/>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13" name="Graphic 12">
            <a:extLst>
              <a:ext uri="{FF2B5EF4-FFF2-40B4-BE49-F238E27FC236}">
                <a16:creationId xmlns:a16="http://schemas.microsoft.com/office/drawing/2014/main" id="{6DA6A476-94DD-F1CB-0E7E-6FFA624D3C3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401833331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Title and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583A3-3815-3700-4EB4-89E1BAE4CF8C}"/>
              </a:ext>
            </a:extLst>
          </p:cNvPr>
          <p:cNvSpPr>
            <a:spLocks noGrp="1"/>
          </p:cNvSpPr>
          <p:nvPr>
            <p:ph type="pic" sz="quarter" idx="15"/>
          </p:nvPr>
        </p:nvSpPr>
        <p:spPr>
          <a:xfrm>
            <a:off x="6254750" y="0"/>
            <a:ext cx="5937250" cy="6858000"/>
          </a:xfrm>
          <a:prstGeom prst="rect">
            <a:avLst/>
          </a:prstGeom>
        </p:spPr>
        <p:txBody>
          <a:bodyPr/>
          <a:lstStyle/>
          <a:p>
            <a:r>
              <a:rPr lang="en-US"/>
              <a:t>Click icon to add picture</a:t>
            </a:r>
          </a:p>
        </p:txBody>
      </p:sp>
      <p:sp>
        <p:nvSpPr>
          <p:cNvPr id="12" name="Text Placeholder 11">
            <a:extLst>
              <a:ext uri="{FF2B5EF4-FFF2-40B4-BE49-F238E27FC236}">
                <a16:creationId xmlns:a16="http://schemas.microsoft.com/office/drawing/2014/main" id="{3E566D8B-5F29-ABB9-B9C0-CEE6AAD0F41B}"/>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 name="Google Shape;10;p1">
            <a:extLst>
              <a:ext uri="{FF2B5EF4-FFF2-40B4-BE49-F238E27FC236}">
                <a16:creationId xmlns:a16="http://schemas.microsoft.com/office/drawing/2014/main" id="{54A65DBF-CFDE-ADA0-C95E-9C7C6728B999}"/>
              </a:ext>
            </a:extLst>
          </p:cNvPr>
          <p:cNvCxnSpPr>
            <a:cxnSpLocks/>
          </p:cNvCxnSpPr>
          <p:nvPr/>
        </p:nvCxnSpPr>
        <p:spPr>
          <a:xfrm>
            <a:off x="685800" y="507096"/>
            <a:ext cx="52197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2" name="Text Placeholder 1">
            <a:extLst>
              <a:ext uri="{FF2B5EF4-FFF2-40B4-BE49-F238E27FC236}">
                <a16:creationId xmlns:a16="http://schemas.microsoft.com/office/drawing/2014/main" id="{BF78AF31-E90C-BBD5-D8D3-1A42F6924BE4}"/>
              </a:ext>
            </a:extLst>
          </p:cNvPr>
          <p:cNvSpPr txBox="1">
            <a:spLocks/>
          </p:cNvSpPr>
          <p:nvPr/>
        </p:nvSpPr>
        <p:spPr>
          <a:xfrm>
            <a:off x="8980025" y="307305"/>
            <a:ext cx="2530449" cy="11718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tx1"/>
                </a:solidFill>
                <a:latin typeface="IBM Plex Mono" panose="020B0509050203000203" pitchFamily="49"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b="1">
                <a:solidFill>
                  <a:schemeClr val="bg1"/>
                </a:solidFill>
                <a:latin typeface="IBM Plex Sans" panose="020B0503050203000203" pitchFamily="34" charset="0"/>
              </a:rPr>
              <a:t>EDC.ORG </a:t>
            </a:r>
          </a:p>
        </p:txBody>
      </p:sp>
      <p:sp>
        <p:nvSpPr>
          <p:cNvPr id="4" name="Footer Placeholder 1">
            <a:extLst>
              <a:ext uri="{FF2B5EF4-FFF2-40B4-BE49-F238E27FC236}">
                <a16:creationId xmlns:a16="http://schemas.microsoft.com/office/drawing/2014/main" id="{A974B2FB-3DE3-43E0-D5C5-B77F98CC204D}"/>
              </a:ext>
            </a:extLst>
          </p:cNvPr>
          <p:cNvSpPr>
            <a:spLocks noGrp="1"/>
          </p:cNvSpPr>
          <p:nvPr>
            <p:ph type="ftr" sz="quarter" idx="3"/>
          </p:nvPr>
        </p:nvSpPr>
        <p:spPr>
          <a:xfrm>
            <a:off x="614680" y="250191"/>
            <a:ext cx="4526032" cy="251614"/>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The Intersection of Social Determinants of Health and Substance Misuse | edc.org</a:t>
            </a:r>
          </a:p>
        </p:txBody>
      </p:sp>
      <p:sp>
        <p:nvSpPr>
          <p:cNvPr id="6" name="Text Placeholder 9">
            <a:extLst>
              <a:ext uri="{FF2B5EF4-FFF2-40B4-BE49-F238E27FC236}">
                <a16:creationId xmlns:a16="http://schemas.microsoft.com/office/drawing/2014/main" id="{3A051F0B-9596-6420-9B91-A9F39E68C6CA}"/>
              </a:ext>
            </a:extLst>
          </p:cNvPr>
          <p:cNvSpPr>
            <a:spLocks noGrp="1"/>
          </p:cNvSpPr>
          <p:nvPr>
            <p:ph type="body" sz="quarter" idx="17"/>
          </p:nvPr>
        </p:nvSpPr>
        <p:spPr>
          <a:xfrm>
            <a:off x="614364" y="2802467"/>
            <a:ext cx="5295370" cy="3225800"/>
          </a:xfrm>
          <a:prstGeom prst="rect">
            <a:avLst/>
          </a:prstGeom>
        </p:spPr>
        <p:txBody>
          <a:bodyPr/>
          <a:lstStyle>
            <a:lvl1pPr>
              <a:defRPr sz="1400">
                <a:latin typeface="IBM Plex Sans" panose="020B050305020300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21907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on background">
    <p:bg>
      <p:bgPr>
        <a:solidFill>
          <a:schemeClr val="accent4"/>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E566D8B-5F29-ABB9-B9C0-CEE6AAD0F41B}"/>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5" name="Google Shape;10;p1">
            <a:extLst>
              <a:ext uri="{FF2B5EF4-FFF2-40B4-BE49-F238E27FC236}">
                <a16:creationId xmlns:a16="http://schemas.microsoft.com/office/drawing/2014/main" id="{846BECD9-B6CB-90BD-7D9A-D37207B5739D}"/>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2" name="Footer Placeholder 1">
            <a:extLst>
              <a:ext uri="{FF2B5EF4-FFF2-40B4-BE49-F238E27FC236}">
                <a16:creationId xmlns:a16="http://schemas.microsoft.com/office/drawing/2014/main" id="{5EBB3F7F-DE4D-80A6-1BA3-A0D6FBBDEE24}"/>
              </a:ext>
            </a:extLst>
          </p:cNvPr>
          <p:cNvSpPr>
            <a:spLocks noGrp="1"/>
          </p:cNvSpPr>
          <p:nvPr>
            <p:ph type="ftr" sz="quarter" idx="3"/>
          </p:nvPr>
        </p:nvSpPr>
        <p:spPr>
          <a:xfrm>
            <a:off x="614679" y="250191"/>
            <a:ext cx="4737905" cy="173555"/>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The Intersection of Social Determinants of Health and Substance Misuse | edc.org</a:t>
            </a:r>
          </a:p>
        </p:txBody>
      </p:sp>
      <p:sp>
        <p:nvSpPr>
          <p:cNvPr id="7" name="Slide Number Placeholder 3">
            <a:extLst>
              <a:ext uri="{FF2B5EF4-FFF2-40B4-BE49-F238E27FC236}">
                <a16:creationId xmlns:a16="http://schemas.microsoft.com/office/drawing/2014/main" id="{4B6CE066-84E5-2592-5CD3-2E0140ECF2CA}"/>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8" name="Graphic 7">
            <a:extLst>
              <a:ext uri="{FF2B5EF4-FFF2-40B4-BE49-F238E27FC236}">
                <a16:creationId xmlns:a16="http://schemas.microsoft.com/office/drawing/2014/main" id="{6AE10A0F-E398-BB81-6C94-7FAD4669EE2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665711871"/>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7_Section Divider">
    <p:bg>
      <p:bgPr>
        <a:solidFill>
          <a:schemeClr val="bg2"/>
        </a:solidFill>
        <a:effectLst/>
      </p:bgPr>
    </p:bg>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98FB9D0-7E91-6297-B9E8-9F31AF1F288B}"/>
              </a:ext>
            </a:extLst>
          </p:cNvPr>
          <p:cNvSpPr>
            <a:spLocks noGrp="1"/>
          </p:cNvSpPr>
          <p:nvPr>
            <p:ph type="body" sz="quarter" idx="13"/>
          </p:nvPr>
        </p:nvSpPr>
        <p:spPr>
          <a:xfrm>
            <a:off x="695325" y="3014663"/>
            <a:ext cx="7915275" cy="828675"/>
          </a:xfrm>
          <a:prstGeom prst="rect">
            <a:avLst/>
          </a:prstGeom>
        </p:spPr>
        <p:txBody>
          <a:bodyPr lIns="0" tIns="0" rIns="0" bIns="0" anchor="ctr" anchorCtr="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 name="Google Shape;10;p1">
            <a:extLst>
              <a:ext uri="{FF2B5EF4-FFF2-40B4-BE49-F238E27FC236}">
                <a16:creationId xmlns:a16="http://schemas.microsoft.com/office/drawing/2014/main" id="{FE2932E4-3CE8-081D-D1F5-CC64836FD337}"/>
              </a:ext>
            </a:extLst>
          </p:cNvPr>
          <p:cNvCxnSpPr>
            <a:cxnSpLocks/>
          </p:cNvCxnSpPr>
          <p:nvPr/>
        </p:nvCxnSpPr>
        <p:spPr>
          <a:xfrm>
            <a:off x="685800" y="507096"/>
            <a:ext cx="10820400" cy="0"/>
          </a:xfrm>
          <a:prstGeom prst="straightConnector1">
            <a:avLst/>
          </a:prstGeom>
          <a:noFill/>
          <a:ln w="9525" cap="flat" cmpd="sng">
            <a:solidFill>
              <a:schemeClr val="tx1"/>
            </a:solidFill>
            <a:prstDash val="solid"/>
            <a:round/>
            <a:headEnd type="none" w="med" len="med"/>
            <a:tailEnd type="none" w="med" len="med"/>
          </a:ln>
        </p:spPr>
      </p:cxnSp>
      <p:sp>
        <p:nvSpPr>
          <p:cNvPr id="8" name="Slide Number Placeholder 3">
            <a:extLst>
              <a:ext uri="{FF2B5EF4-FFF2-40B4-BE49-F238E27FC236}">
                <a16:creationId xmlns:a16="http://schemas.microsoft.com/office/drawing/2014/main" id="{1D3DE6B3-B722-8BE6-D23B-136BB0F67D09}"/>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9" name="Graphic 8">
            <a:extLst>
              <a:ext uri="{FF2B5EF4-FFF2-40B4-BE49-F238E27FC236}">
                <a16:creationId xmlns:a16="http://schemas.microsoft.com/office/drawing/2014/main" id="{B1E247FD-120C-6BAE-4C59-03F02C7AA98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
        <p:nvSpPr>
          <p:cNvPr id="2" name="Footer Placeholder 1">
            <a:extLst>
              <a:ext uri="{FF2B5EF4-FFF2-40B4-BE49-F238E27FC236}">
                <a16:creationId xmlns:a16="http://schemas.microsoft.com/office/drawing/2014/main" id="{262501D5-D370-4D47-10DF-48C27EA4295F}"/>
              </a:ext>
            </a:extLst>
          </p:cNvPr>
          <p:cNvSpPr>
            <a:spLocks noGrp="1"/>
          </p:cNvSpPr>
          <p:nvPr>
            <p:ph type="ftr" sz="quarter" idx="3"/>
          </p:nvPr>
        </p:nvSpPr>
        <p:spPr>
          <a:xfrm>
            <a:off x="614678" y="234177"/>
            <a:ext cx="5507341" cy="223024"/>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The Intersection of Social Determinants of Health and Substance Misuse | edc.org</a:t>
            </a:r>
          </a:p>
        </p:txBody>
      </p:sp>
    </p:spTree>
    <p:extLst>
      <p:ext uri="{BB962C8B-B14F-4D97-AF65-F5344CB8AC3E}">
        <p14:creationId xmlns:p14="http://schemas.microsoft.com/office/powerpoint/2010/main" val="2758966561"/>
      </p:ext>
    </p:extLst>
  </p:cSld>
  <p:clrMapOvr>
    <a:overrideClrMapping bg1="dk1" tx1="lt1" bg2="dk2" tx2="lt2" accent1="accent1" accent2="accent2" accent3="accent3" accent4="accent4" accent5="accent5" accent6="accent6" hlink="hlink" folHlink="folHlink"/>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F16DEE5-CEBE-CA2B-761A-7425431050D4}"/>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PREVCON   </a:t>
            </a:r>
            <a:r>
              <a:rPr lang="en-US" sz="1200">
                <a:solidFill>
                  <a:schemeClr val="bg1"/>
                </a:solidFill>
              </a:rPr>
              <a:t>I </a:t>
            </a:r>
            <a:r>
              <a:rPr lang="en-US" sz="1200">
                <a:solidFill>
                  <a:schemeClr val="bg1">
                    <a:lumMod val="75000"/>
                  </a:schemeClr>
                </a:solidFill>
              </a:rPr>
              <a:t> April 11, 2024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572296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 photo">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duotone>
              <a:prstClr val="black"/>
              <a:schemeClr val="accent1">
                <a:tint val="45000"/>
                <a:satMod val="400000"/>
              </a:schemeClr>
            </a:duotone>
            <a:alphaModFix amt="15000"/>
            <a:extLst>
              <a:ext uri="{28A0092B-C50C-407E-A947-70E740481C1C}">
                <a14:useLocalDpi xmlns:a14="http://schemas.microsoft.com/office/drawing/2010/main"/>
              </a:ext>
            </a:extLst>
          </a:blip>
          <a:stretch>
            <a:fillRect/>
          </a:stretch>
        </p:blipFill>
        <p:spPr>
          <a:xfrm>
            <a:off x="942783" y="3977924"/>
            <a:ext cx="4815915" cy="2254614"/>
          </a:xfrm>
          <a:prstGeom prst="rect">
            <a:avLst/>
          </a:prstGeom>
        </p:spPr>
      </p:pic>
      <p:sp>
        <p:nvSpPr>
          <p:cNvPr id="6" name="Picture Placeholder 5"/>
          <p:cNvSpPr>
            <a:spLocks noGrp="1"/>
          </p:cNvSpPr>
          <p:nvPr>
            <p:ph type="pic" sz="quarter" idx="11"/>
          </p:nvPr>
        </p:nvSpPr>
        <p:spPr>
          <a:xfrm>
            <a:off x="7086600" y="-9938"/>
            <a:ext cx="5105400" cy="6527706"/>
          </a:xfrm>
          <a:noFill/>
          <a:ln>
            <a:noFill/>
          </a:ln>
        </p:spPr>
        <p:txBody>
          <a:bodyPr/>
          <a:lstStyle>
            <a:lvl1pPr marL="0" indent="0">
              <a:buNone/>
              <a:defRPr baseline="0"/>
            </a:lvl1pPr>
          </a:lstStyle>
          <a:p>
            <a:endParaRPr lang="en-US"/>
          </a:p>
          <a:p>
            <a:endParaRPr lang="en-US"/>
          </a:p>
          <a:p>
            <a:endParaRPr lang="en-US"/>
          </a:p>
          <a:p>
            <a:r>
              <a:rPr lang="en-US"/>
              <a:t>Insert photo</a:t>
            </a:r>
          </a:p>
        </p:txBody>
      </p:sp>
      <p:sp>
        <p:nvSpPr>
          <p:cNvPr id="2" name="Title 1"/>
          <p:cNvSpPr>
            <a:spLocks noGrp="1"/>
          </p:cNvSpPr>
          <p:nvPr>
            <p:ph type="ctrTitle" hasCustomPrompt="1"/>
          </p:nvPr>
        </p:nvSpPr>
        <p:spPr>
          <a:xfrm>
            <a:off x="612648" y="2381731"/>
            <a:ext cx="6473952" cy="1581912"/>
          </a:xfrm>
        </p:spPr>
        <p:txBody>
          <a:bodyPr anchor="t" anchorCtr="0">
            <a:noAutofit/>
          </a:bodyPr>
          <a:lstStyle>
            <a:lvl1pPr algn="l">
              <a:defRPr sz="4800" b="1" cap="all" baseline="0">
                <a:solidFill>
                  <a:srgbClr val="1C2632"/>
                </a:solidFill>
                <a:latin typeface="Arial" charset="0"/>
                <a:ea typeface="Arial" charset="0"/>
                <a:cs typeface="Arial" charset="0"/>
              </a:defRPr>
            </a:lvl1pPr>
          </a:lstStyle>
          <a:p>
            <a:r>
              <a:rPr lang="en-US"/>
              <a:t>TITLE (Highlight word = white)</a:t>
            </a:r>
          </a:p>
        </p:txBody>
      </p:sp>
      <p:sp>
        <p:nvSpPr>
          <p:cNvPr id="3" name="Subtitle 2"/>
          <p:cNvSpPr>
            <a:spLocks noGrp="1"/>
          </p:cNvSpPr>
          <p:nvPr>
            <p:ph type="subTitle" idx="1" hasCustomPrompt="1"/>
          </p:nvPr>
        </p:nvSpPr>
        <p:spPr>
          <a:xfrm>
            <a:off x="612648" y="4128326"/>
            <a:ext cx="5330952" cy="940283"/>
          </a:xfrm>
        </p:spPr>
        <p:txBody>
          <a:bodyPr anchor="t" anchorCtr="0">
            <a:noAutofit/>
          </a:bodyPr>
          <a:lstStyle>
            <a:lvl1pPr marL="0" indent="0" algn="l">
              <a:lnSpc>
                <a:spcPct val="100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can span 2 lines]</a:t>
            </a:r>
          </a:p>
        </p:txBody>
      </p:sp>
      <p:sp>
        <p:nvSpPr>
          <p:cNvPr id="5" name="Content Placeholder 4"/>
          <p:cNvSpPr>
            <a:spLocks noGrp="1"/>
          </p:cNvSpPr>
          <p:nvPr>
            <p:ph sz="quarter" idx="10" hasCustomPrompt="1"/>
          </p:nvPr>
        </p:nvSpPr>
        <p:spPr>
          <a:xfrm>
            <a:off x="612775" y="5144969"/>
            <a:ext cx="4683125" cy="1125700"/>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[Presenter]</a:t>
            </a:r>
          </a:p>
          <a:p>
            <a:pPr lvl="0"/>
            <a:r>
              <a:rPr lang="en-US"/>
              <a:t>[Date]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7639" y="557098"/>
            <a:ext cx="2511673" cy="1234440"/>
          </a:xfrm>
          <a:prstGeom prst="rect">
            <a:avLst/>
          </a:prstGeom>
        </p:spPr>
      </p:pic>
      <p:sp>
        <p:nvSpPr>
          <p:cNvPr id="4" name="Footer Placeholder 4">
            <a:extLst>
              <a:ext uri="{FF2B5EF4-FFF2-40B4-BE49-F238E27FC236}">
                <a16:creationId xmlns:a16="http://schemas.microsoft.com/office/drawing/2014/main" id="{01EC486A-F6EA-1B00-16BA-EAA53A48A1B2}"/>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PREVCON </a:t>
            </a:r>
            <a:r>
              <a:rPr lang="en-US" sz="1200">
                <a:solidFill>
                  <a:schemeClr val="bg1"/>
                </a:solidFill>
              </a:rPr>
              <a:t>I </a:t>
            </a:r>
            <a:r>
              <a:rPr lang="en-US" sz="1200">
                <a:solidFill>
                  <a:schemeClr val="bg1">
                    <a:lumMod val="75000"/>
                  </a:schemeClr>
                </a:solidFill>
              </a:rPr>
              <a:t> April 11, 2024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3383032388"/>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Slide Number Placeholder 2"/>
          <p:cNvSpPr>
            <a:spLocks noGrp="1"/>
          </p:cNvSpPr>
          <p:nvPr>
            <p:ph type="sldNum" sz="quarter" idx="10"/>
          </p:nvPr>
        </p:nvSpPr>
        <p:spPr>
          <a:xfrm>
            <a:off x="8778240" y="6509622"/>
            <a:ext cx="2743200" cy="365125"/>
          </a:xfrm>
        </p:spPr>
        <p:txBody>
          <a:bodyPr/>
          <a:lstStyle/>
          <a:p>
            <a:fld id="{CA49D0EE-DE7F-324B-A84C-F36708423CDB}" type="slidenum">
              <a:rPr lang="en-US" smtClean="0"/>
              <a:pPr/>
              <a:t>‹#›</a:t>
            </a:fld>
            <a:endParaRPr lang="en-US"/>
          </a:p>
        </p:txBody>
      </p:sp>
      <p:sp>
        <p:nvSpPr>
          <p:cNvPr id="6" name="Content Placeholder 5"/>
          <p:cNvSpPr>
            <a:spLocks noGrp="1"/>
          </p:cNvSpPr>
          <p:nvPr>
            <p:ph sz="quarter" idx="12"/>
          </p:nvPr>
        </p:nvSpPr>
        <p:spPr>
          <a:xfrm>
            <a:off x="612775" y="1719072"/>
            <a:ext cx="10972800" cy="4222750"/>
          </a:xfrm>
        </p:spPr>
        <p:txBody>
          <a:bodyPr/>
          <a:lstStyle>
            <a:lvl1pPr>
              <a:lnSpc>
                <a:spcPct val="110000"/>
              </a:lnSpc>
              <a:defRPr sz="2400" baseline="0"/>
            </a:lvl1pPr>
            <a:lvl2pPr>
              <a:lnSpc>
                <a:spcPct val="110000"/>
              </a:lnSpc>
              <a:defRPr sz="1800" baseline="0"/>
            </a:lvl2pPr>
            <a:lvl3pPr>
              <a:lnSpc>
                <a:spcPct val="110000"/>
              </a:lnSpc>
              <a:defRPr sz="1400"/>
            </a:lvl3pPr>
          </a:lstStyle>
          <a:p>
            <a:pPr lvl="0"/>
            <a:r>
              <a:rPr lang="en-US"/>
              <a:t>Click to edit Master text styles</a:t>
            </a:r>
          </a:p>
          <a:p>
            <a:pPr lvl="1"/>
            <a:r>
              <a:rPr lang="en-US"/>
              <a:t>Second level</a:t>
            </a:r>
          </a:p>
          <a:p>
            <a:pPr lvl="2"/>
            <a:r>
              <a:rPr lang="en-US"/>
              <a:t>Third level</a:t>
            </a:r>
          </a:p>
        </p:txBody>
      </p:sp>
      <p:sp>
        <p:nvSpPr>
          <p:cNvPr id="7"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PREVCON April 11, 2024  | edc.org</a:t>
            </a:r>
          </a:p>
        </p:txBody>
      </p:sp>
    </p:spTree>
    <p:extLst>
      <p:ext uri="{BB962C8B-B14F-4D97-AF65-F5344CB8AC3E}">
        <p14:creationId xmlns:p14="http://schemas.microsoft.com/office/powerpoint/2010/main" val="450070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Background Bullet Numbers">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78240" y="6509622"/>
            <a:ext cx="2743200" cy="365125"/>
          </a:xfrm>
        </p:spPr>
        <p:txBody>
          <a:bodyPr/>
          <a:lstStyle/>
          <a:p>
            <a:fld id="{CA49D0EE-DE7F-324B-A84C-F36708423CDB}" type="slidenum">
              <a:rPr lang="en-US" smtClean="0"/>
              <a:t>‹#›</a:t>
            </a:fld>
            <a:endParaRPr lang="en-US"/>
          </a:p>
        </p:txBody>
      </p:sp>
      <p:sp>
        <p:nvSpPr>
          <p:cNvPr id="5" name="Title 4"/>
          <p:cNvSpPr>
            <a:spLocks noGrp="1"/>
          </p:cNvSpPr>
          <p:nvPr>
            <p:ph type="title" hasCustomPrompt="1"/>
          </p:nvPr>
        </p:nvSpPr>
        <p:spPr/>
        <p:txBody>
          <a:bodyPr/>
          <a:lstStyle>
            <a:lvl1pPr>
              <a:defRPr>
                <a:solidFill>
                  <a:schemeClr val="bg1"/>
                </a:solidFill>
              </a:defRPr>
            </a:lvl1pPr>
          </a:lstStyle>
          <a:p>
            <a:r>
              <a:rPr lang="en-US"/>
              <a:t>Click to Edit Title</a:t>
            </a:r>
          </a:p>
        </p:txBody>
      </p:sp>
      <p:sp>
        <p:nvSpPr>
          <p:cNvPr id="7" name="Content Placeholder 6"/>
          <p:cNvSpPr>
            <a:spLocks noGrp="1"/>
          </p:cNvSpPr>
          <p:nvPr>
            <p:ph sz="quarter" idx="13" hasCustomPrompt="1"/>
          </p:nvPr>
        </p:nvSpPr>
        <p:spPr>
          <a:xfrm>
            <a:off x="1648254" y="1722573"/>
            <a:ext cx="9934146" cy="4135438"/>
          </a:xfrm>
        </p:spPr>
        <p:txBody>
          <a:bodyPr>
            <a:noAutofit/>
          </a:bodyPr>
          <a:lstStyle>
            <a:lvl1pPr marL="0" marR="0" indent="0" algn="l" defTabSz="914400" rtl="0" eaLnBrk="1" fontAlgn="auto" latinLnBrk="0" hangingPunct="1">
              <a:lnSpc>
                <a:spcPct val="90000"/>
              </a:lnSpc>
              <a:spcBef>
                <a:spcPts val="1000"/>
              </a:spcBef>
              <a:spcAft>
                <a:spcPts val="0"/>
              </a:spcAft>
              <a:buClr>
                <a:srgbClr val="CB1F54"/>
              </a:buClr>
              <a:buSzTx/>
              <a:buFont typeface="Arial"/>
              <a:buNone/>
              <a:tabLst/>
              <a:defRPr sz="3000" baseline="0">
                <a:solidFill>
                  <a:schemeClr val="bg1"/>
                </a:solidFill>
              </a:defRPr>
            </a:lvl1pPr>
            <a:lvl2pPr marL="457200" indent="0">
              <a:buNone/>
              <a:defRPr sz="3000"/>
            </a:lvl2pPr>
            <a:lvl3pPr marL="914400" indent="0">
              <a:buNone/>
              <a:defRPr sz="3000"/>
            </a:lvl3pPr>
            <a:lvl4pPr marL="1371600" indent="0">
              <a:buNone/>
              <a:defRPr sz="3000"/>
            </a:lvl4pPr>
            <a:lvl5pPr marL="1828800" indent="0">
              <a:buNone/>
              <a:defRPr sz="3000"/>
            </a:lvl5pPr>
          </a:lstStyle>
          <a:p>
            <a:pPr marL="0" marR="0" lvl="0" indent="0" algn="l" defTabSz="914400" rtl="0" eaLnBrk="1" fontAlgn="auto" latinLnBrk="0" hangingPunct="1">
              <a:lnSpc>
                <a:spcPct val="90000"/>
              </a:lnSpc>
              <a:spcBef>
                <a:spcPts val="1000"/>
              </a:spcBef>
              <a:spcAft>
                <a:spcPts val="0"/>
              </a:spcAft>
              <a:buClr>
                <a:srgbClr val="CB1F54"/>
              </a:buClr>
              <a:buSzTx/>
              <a:buFont typeface="Arial"/>
              <a:buNone/>
              <a:tabLst/>
              <a:defRPr/>
            </a:pPr>
            <a:r>
              <a:rPr lang="en-US"/>
              <a:t>Click to edit text [Use icons to the left for a numbered list. Move icons vertically to line up with text.]</a:t>
            </a:r>
          </a:p>
          <a:p>
            <a:pPr lvl="0"/>
            <a:endParaRPr lang="en-US"/>
          </a:p>
        </p:txBody>
      </p:sp>
      <p:sp>
        <p:nvSpPr>
          <p:cNvPr id="3" name="Footer Placeholder 4">
            <a:extLst>
              <a:ext uri="{FF2B5EF4-FFF2-40B4-BE49-F238E27FC236}">
                <a16:creationId xmlns:a16="http://schemas.microsoft.com/office/drawing/2014/main" id="{9BD63885-36BC-6582-8C38-828C0328912A}"/>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PREVCON   </a:t>
            </a:r>
            <a:r>
              <a:rPr lang="en-US" sz="1200">
                <a:solidFill>
                  <a:schemeClr val="bg1"/>
                </a:solidFill>
              </a:rPr>
              <a:t>I </a:t>
            </a:r>
            <a:r>
              <a:rPr lang="en-US" sz="1200">
                <a:solidFill>
                  <a:schemeClr val="bg1">
                    <a:lumMod val="75000"/>
                  </a:schemeClr>
                </a:solidFill>
              </a:rPr>
              <a:t> April 11, 2024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551726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 phot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648" y="2381731"/>
            <a:ext cx="6473952" cy="1581912"/>
          </a:xfrm>
          <a:prstGeom prst="rect">
            <a:avLst/>
          </a:prstGeom>
        </p:spPr>
        <p:txBody>
          <a:bodyPr anchor="t" anchorCtr="0">
            <a:noAutofit/>
          </a:bodyPr>
          <a:lstStyle>
            <a:lvl1pPr algn="l">
              <a:defRPr sz="4800" b="1" cap="all" baseline="0">
                <a:solidFill>
                  <a:srgbClr val="1C2632"/>
                </a:solidFill>
                <a:latin typeface="Arial" charset="0"/>
                <a:ea typeface="Arial" charset="0"/>
                <a:cs typeface="Arial" charset="0"/>
              </a:defRPr>
            </a:lvl1pPr>
          </a:lstStyle>
          <a:p>
            <a:r>
              <a:rPr lang="en-US"/>
              <a:t>TITLE (Highlight word = white)</a:t>
            </a:r>
          </a:p>
        </p:txBody>
      </p:sp>
      <p:sp>
        <p:nvSpPr>
          <p:cNvPr id="3" name="Subtitle 2"/>
          <p:cNvSpPr>
            <a:spLocks noGrp="1"/>
          </p:cNvSpPr>
          <p:nvPr>
            <p:ph type="subTitle" idx="1" hasCustomPrompt="1"/>
          </p:nvPr>
        </p:nvSpPr>
        <p:spPr>
          <a:xfrm>
            <a:off x="612648" y="4128326"/>
            <a:ext cx="5330952" cy="940283"/>
          </a:xfrm>
          <a:prstGeom prst="rect">
            <a:avLst/>
          </a:prstGeom>
        </p:spPr>
        <p:txBody>
          <a:bodyPr anchor="t" anchorCtr="0">
            <a:noAutofit/>
          </a:bodyPr>
          <a:lstStyle>
            <a:lvl1pPr marL="0" indent="0" algn="l">
              <a:lnSpc>
                <a:spcPct val="100000"/>
              </a:lnSpc>
              <a:buNone/>
              <a:defRPr sz="2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can span 2 lines]</a:t>
            </a:r>
          </a:p>
        </p:txBody>
      </p:sp>
      <p:sp>
        <p:nvSpPr>
          <p:cNvPr id="5" name="Content Placeholder 4"/>
          <p:cNvSpPr>
            <a:spLocks noGrp="1"/>
          </p:cNvSpPr>
          <p:nvPr>
            <p:ph sz="quarter" idx="10" hasCustomPrompt="1"/>
          </p:nvPr>
        </p:nvSpPr>
        <p:spPr>
          <a:xfrm>
            <a:off x="612775" y="5144969"/>
            <a:ext cx="4683125" cy="1125700"/>
          </a:xfrm>
          <a:prstGeom prst="rect">
            <a:avLst/>
          </a:prstGeo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[Presenter]</a:t>
            </a:r>
          </a:p>
          <a:p>
            <a:pPr lvl="0"/>
            <a:r>
              <a:rPr lang="en-US"/>
              <a:t>[Date]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7639" y="557098"/>
            <a:ext cx="2511673" cy="1234440"/>
          </a:xfrm>
          <a:prstGeom prst="rect">
            <a:avLst/>
          </a:prstGeom>
        </p:spPr>
      </p:pic>
      <p:sp>
        <p:nvSpPr>
          <p:cNvPr id="4" name="Footer Placeholder 4">
            <a:extLst>
              <a:ext uri="{FF2B5EF4-FFF2-40B4-BE49-F238E27FC236}">
                <a16:creationId xmlns:a16="http://schemas.microsoft.com/office/drawing/2014/main" id="{5D433134-379F-F0D2-3E69-C46717529C82}"/>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676551698"/>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 phot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648" y="2381731"/>
            <a:ext cx="6473952" cy="1581912"/>
          </a:xfrm>
          <a:prstGeom prst="rect">
            <a:avLst/>
          </a:prstGeom>
        </p:spPr>
        <p:txBody>
          <a:bodyPr anchor="t" anchorCtr="0">
            <a:noAutofit/>
          </a:bodyPr>
          <a:lstStyle>
            <a:lvl1pPr algn="l">
              <a:defRPr sz="5000" b="1" cap="all" baseline="0">
                <a:solidFill>
                  <a:schemeClr val="bg1"/>
                </a:solidFill>
                <a:latin typeface="Arial" charset="0"/>
                <a:ea typeface="Arial" charset="0"/>
                <a:cs typeface="Arial" charset="0"/>
              </a:defRPr>
            </a:lvl1pPr>
          </a:lstStyle>
          <a:p>
            <a:r>
              <a:rPr lang="en-US"/>
              <a:t>TITLE (Highlight word = Blue)</a:t>
            </a:r>
          </a:p>
        </p:txBody>
      </p:sp>
      <p:sp>
        <p:nvSpPr>
          <p:cNvPr id="3" name="Subtitle 2"/>
          <p:cNvSpPr>
            <a:spLocks noGrp="1"/>
          </p:cNvSpPr>
          <p:nvPr>
            <p:ph type="subTitle" idx="1" hasCustomPrompt="1"/>
          </p:nvPr>
        </p:nvSpPr>
        <p:spPr>
          <a:xfrm>
            <a:off x="612648" y="4128326"/>
            <a:ext cx="5330952" cy="934004"/>
          </a:xfrm>
          <a:prstGeom prst="rect">
            <a:avLst/>
          </a:prstGeom>
        </p:spPr>
        <p:txBody>
          <a:bodyPr anchor="t" anchorCtr="0">
            <a:noAutofit/>
          </a:bodyPr>
          <a:lstStyle>
            <a:lvl1pPr marL="0" indent="0" algn="l">
              <a:lnSpc>
                <a:spcPct val="100000"/>
              </a:lnSpc>
              <a:buNone/>
              <a:defRPr sz="2400"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 can span 2 lines]</a:t>
            </a:r>
          </a:p>
        </p:txBody>
      </p:sp>
      <p:sp>
        <p:nvSpPr>
          <p:cNvPr id="5" name="Content Placeholder 4"/>
          <p:cNvSpPr>
            <a:spLocks noGrp="1"/>
          </p:cNvSpPr>
          <p:nvPr>
            <p:ph sz="quarter" idx="10" hasCustomPrompt="1"/>
          </p:nvPr>
        </p:nvSpPr>
        <p:spPr>
          <a:xfrm>
            <a:off x="612775" y="5190192"/>
            <a:ext cx="4683125" cy="1177478"/>
          </a:xfrm>
          <a:prstGeom prst="rect">
            <a:avLst/>
          </a:prstGeom>
        </p:spPr>
        <p:txBody>
          <a:bodyPr>
            <a:noAutofit/>
          </a:bodyPr>
          <a:lstStyle>
            <a:lvl1pPr marL="0" indent="0">
              <a:buNone/>
              <a:defRPr sz="1800">
                <a:solidFill>
                  <a:schemeClr val="bg1"/>
                </a:solidFill>
                <a:latin typeface="Arial" panose="020B0604020202020204" pitchFamily="34" charset="0"/>
                <a:cs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[Presenter]</a:t>
            </a:r>
          </a:p>
          <a:p>
            <a:pPr lvl="0"/>
            <a:r>
              <a:rPr lang="en-US"/>
              <a:t>[Date]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2629" y="557098"/>
            <a:ext cx="2511673" cy="1234440"/>
          </a:xfrm>
          <a:prstGeom prst="rect">
            <a:avLst/>
          </a:prstGeom>
        </p:spPr>
      </p:pic>
      <p:sp>
        <p:nvSpPr>
          <p:cNvPr id="4" name="Footer Placeholder 4">
            <a:extLst>
              <a:ext uri="{FF2B5EF4-FFF2-40B4-BE49-F238E27FC236}">
                <a16:creationId xmlns:a16="http://schemas.microsoft.com/office/drawing/2014/main" id="{1F3F29C1-B851-1315-B030-71D38C67C0C5}"/>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3849508537"/>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two columns tex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92B5C7B-DAAB-9194-377C-D870007CFBB6}"/>
              </a:ext>
            </a:extLst>
          </p:cNvPr>
          <p:cNvSpPr>
            <a:spLocks noGrp="1"/>
          </p:cNvSpPr>
          <p:nvPr>
            <p:ph type="body" sz="quarter" idx="17"/>
          </p:nvPr>
        </p:nvSpPr>
        <p:spPr>
          <a:xfrm>
            <a:off x="614363" y="2802467"/>
            <a:ext cx="5291137" cy="3225800"/>
          </a:xfrm>
          <a:prstGeom prst="rect">
            <a:avLst/>
          </a:prstGeom>
        </p:spPr>
        <p:txBody>
          <a:bodyPr/>
          <a:lstStyle>
            <a:lvl1pPr>
              <a:defRPr sz="1400">
                <a:latin typeface="IBM Plex Sans" panose="020B050305020300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a:extLst>
              <a:ext uri="{FF2B5EF4-FFF2-40B4-BE49-F238E27FC236}">
                <a16:creationId xmlns:a16="http://schemas.microsoft.com/office/drawing/2014/main" id="{E56D30F0-C184-5420-8E6A-A8592BC152B1}"/>
              </a:ext>
            </a:extLst>
          </p:cNvPr>
          <p:cNvSpPr>
            <a:spLocks noGrp="1"/>
          </p:cNvSpPr>
          <p:nvPr>
            <p:ph type="body" sz="quarter" idx="18"/>
          </p:nvPr>
        </p:nvSpPr>
        <p:spPr>
          <a:xfrm>
            <a:off x="6248400" y="2802467"/>
            <a:ext cx="5291137" cy="3225800"/>
          </a:xfrm>
          <a:prstGeom prst="rect">
            <a:avLst/>
          </a:prstGeom>
        </p:spPr>
        <p:txBody>
          <a:bodyPr/>
          <a:lstStyle>
            <a:lvl1pPr>
              <a:defRPr sz="1400">
                <a:latin typeface="IBM Plex Sans" panose="020B050305020300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Google Shape;10;p1">
            <a:extLst>
              <a:ext uri="{FF2B5EF4-FFF2-40B4-BE49-F238E27FC236}">
                <a16:creationId xmlns:a16="http://schemas.microsoft.com/office/drawing/2014/main" id="{E024D59B-27F3-7E26-D443-F009449B9C9C}"/>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5" name="Footer Placeholder 1">
            <a:extLst>
              <a:ext uri="{FF2B5EF4-FFF2-40B4-BE49-F238E27FC236}">
                <a16:creationId xmlns:a16="http://schemas.microsoft.com/office/drawing/2014/main" id="{FECBFD06-6567-D6A6-02E6-27CCD07775E4}"/>
              </a:ext>
            </a:extLst>
          </p:cNvPr>
          <p:cNvSpPr>
            <a:spLocks noGrp="1"/>
          </p:cNvSpPr>
          <p:nvPr>
            <p:ph type="ftr" sz="quarter" idx="3"/>
          </p:nvPr>
        </p:nvSpPr>
        <p:spPr>
          <a:xfrm>
            <a:off x="614680" y="250191"/>
            <a:ext cx="4114800" cy="217170"/>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[Presentation Title] | edc.org</a:t>
            </a:r>
          </a:p>
        </p:txBody>
      </p:sp>
      <p:sp>
        <p:nvSpPr>
          <p:cNvPr id="8" name="Text Placeholder 11">
            <a:extLst>
              <a:ext uri="{FF2B5EF4-FFF2-40B4-BE49-F238E27FC236}">
                <a16:creationId xmlns:a16="http://schemas.microsoft.com/office/drawing/2014/main" id="{820E565F-CBD6-A87C-220D-86A2E9554200}"/>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3">
            <a:extLst>
              <a:ext uri="{FF2B5EF4-FFF2-40B4-BE49-F238E27FC236}">
                <a16:creationId xmlns:a16="http://schemas.microsoft.com/office/drawing/2014/main" id="{4DE91436-5419-B1D0-0129-EB564263FDE0}"/>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9" name="Graphic 8">
            <a:extLst>
              <a:ext uri="{FF2B5EF4-FFF2-40B4-BE49-F238E27FC236}">
                <a16:creationId xmlns:a16="http://schemas.microsoft.com/office/drawing/2014/main" id="{DFE155F7-C1F1-B9B7-44CE-EDCB6CA1BEC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429427957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95144"/>
            <a:ext cx="10972800" cy="876073"/>
          </a:xfrm>
          <a:prstGeom prst="rect">
            <a:avLst/>
          </a:prstGeom>
        </p:spPr>
        <p:txBody>
          <a:bodyPr>
            <a:noAutofit/>
          </a:bodyPr>
          <a:lstStyle>
            <a:lvl1pPr>
              <a:defRPr sz="4600" cap="all" baseline="0"/>
            </a:lvl1pPr>
          </a:lstStyle>
          <a:p>
            <a:r>
              <a:rPr lang="en-US"/>
              <a:t>TITLE (Highlight WORD = WHITE)</a:t>
            </a:r>
          </a:p>
        </p:txBody>
      </p:sp>
      <p:sp>
        <p:nvSpPr>
          <p:cNvPr id="5" name="Slide Number Placeholder 4"/>
          <p:cNvSpPr>
            <a:spLocks noGrp="1"/>
          </p:cNvSpPr>
          <p:nvPr>
            <p:ph type="sldNum" sz="quarter" idx="12"/>
          </p:nvPr>
        </p:nvSpPr>
        <p:spPr>
          <a:xfrm>
            <a:off x="8778240" y="6509622"/>
            <a:ext cx="2743200" cy="365125"/>
          </a:xfrm>
          <a:prstGeom prst="rect">
            <a:avLst/>
          </a:prstGeom>
        </p:spPr>
        <p:txBody>
          <a:bodyPr/>
          <a:lstStyle/>
          <a:p>
            <a:fld id="{CA49D0EE-DE7F-324B-A84C-F36708423CDB}" type="slidenum">
              <a:rPr lang="en-US" smtClean="0"/>
              <a:t>‹#›</a:t>
            </a:fld>
            <a:endParaRPr lang="en-US"/>
          </a:p>
        </p:txBody>
      </p:sp>
      <p:sp>
        <p:nvSpPr>
          <p:cNvPr id="7" name="Freeform 6"/>
          <p:cNvSpPr>
            <a:spLocks/>
          </p:cNvSpPr>
          <p:nvPr userDrawn="1"/>
        </p:nvSpPr>
        <p:spPr bwMode="auto">
          <a:xfrm>
            <a:off x="613225" y="1828800"/>
            <a:ext cx="10955206"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3834"/>
              <a:gd name="connsiteY0" fmla="*/ 0 h 10000"/>
              <a:gd name="connsiteX1" fmla="*/ 486 w 13834"/>
              <a:gd name="connsiteY1" fmla="*/ 0 h 10000"/>
              <a:gd name="connsiteX2" fmla="*/ 621 w 13834"/>
              <a:gd name="connsiteY2" fmla="*/ 10000 h 10000"/>
              <a:gd name="connsiteX3" fmla="*/ 757 w 13834"/>
              <a:gd name="connsiteY3" fmla="*/ 0 h 10000"/>
              <a:gd name="connsiteX4" fmla="*/ 13834 w 13834"/>
              <a:gd name="connsiteY4" fmla="*/ 0 h 10000"/>
              <a:gd name="connsiteX0" fmla="*/ 0 w 14092"/>
              <a:gd name="connsiteY0" fmla="*/ 0 h 10000"/>
              <a:gd name="connsiteX1" fmla="*/ 486 w 14092"/>
              <a:gd name="connsiteY1" fmla="*/ 0 h 10000"/>
              <a:gd name="connsiteX2" fmla="*/ 621 w 14092"/>
              <a:gd name="connsiteY2" fmla="*/ 10000 h 10000"/>
              <a:gd name="connsiteX3" fmla="*/ 757 w 14092"/>
              <a:gd name="connsiteY3" fmla="*/ 0 h 10000"/>
              <a:gd name="connsiteX4" fmla="*/ 14092 w 14092"/>
              <a:gd name="connsiteY4" fmla="*/ 0 h 10000"/>
              <a:gd name="connsiteX0" fmla="*/ 0 w 14576"/>
              <a:gd name="connsiteY0" fmla="*/ 0 h 10000"/>
              <a:gd name="connsiteX1" fmla="*/ 970 w 14576"/>
              <a:gd name="connsiteY1" fmla="*/ 0 h 10000"/>
              <a:gd name="connsiteX2" fmla="*/ 1105 w 14576"/>
              <a:gd name="connsiteY2" fmla="*/ 10000 h 10000"/>
              <a:gd name="connsiteX3" fmla="*/ 1241 w 14576"/>
              <a:gd name="connsiteY3" fmla="*/ 0 h 10000"/>
              <a:gd name="connsiteX4" fmla="*/ 14576 w 14576"/>
              <a:gd name="connsiteY4" fmla="*/ 0 h 10000"/>
              <a:gd name="connsiteX0" fmla="*/ 0 w 14084"/>
              <a:gd name="connsiteY0" fmla="*/ 0 h 10000"/>
              <a:gd name="connsiteX1" fmla="*/ 970 w 14084"/>
              <a:gd name="connsiteY1" fmla="*/ 0 h 10000"/>
              <a:gd name="connsiteX2" fmla="*/ 1105 w 14084"/>
              <a:gd name="connsiteY2" fmla="*/ 10000 h 10000"/>
              <a:gd name="connsiteX3" fmla="*/ 1241 w 14084"/>
              <a:gd name="connsiteY3" fmla="*/ 0 h 10000"/>
              <a:gd name="connsiteX4" fmla="*/ 14084 w 1408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 h="10000">
                <a:moveTo>
                  <a:pt x="0" y="0"/>
                </a:moveTo>
                <a:lnTo>
                  <a:pt x="970" y="0"/>
                </a:lnTo>
                <a:lnTo>
                  <a:pt x="1105" y="10000"/>
                </a:lnTo>
                <a:cubicBezTo>
                  <a:pt x="1150" y="6667"/>
                  <a:pt x="1196" y="3333"/>
                  <a:pt x="1241" y="0"/>
                </a:cubicBezTo>
                <a:lnTo>
                  <a:pt x="14084" y="0"/>
                </a:lnTo>
              </a:path>
            </a:pathLst>
          </a:custGeom>
          <a:noFill/>
          <a:ln w="9525" cap="flat" cmpd="sng">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713214"/>
            <a:endParaRPr lang="en-US" sz="1404">
              <a:ln>
                <a:solidFill>
                  <a:srgbClr val="FAFAFA"/>
                </a:solidFill>
              </a:ln>
              <a:solidFill>
                <a:srgbClr val="1B2732"/>
              </a:solidFill>
              <a:latin typeface="Calibri" charset="0"/>
            </a:endParaRPr>
          </a:p>
        </p:txBody>
      </p:sp>
      <p:sp>
        <p:nvSpPr>
          <p:cNvPr id="9" name="Content Placeholder 8"/>
          <p:cNvSpPr>
            <a:spLocks noGrp="1"/>
          </p:cNvSpPr>
          <p:nvPr>
            <p:ph sz="quarter" idx="14" hasCustomPrompt="1"/>
          </p:nvPr>
        </p:nvSpPr>
        <p:spPr>
          <a:xfrm>
            <a:off x="612648" y="3335030"/>
            <a:ext cx="10761663" cy="2185988"/>
          </a:xfrm>
          <a:prstGeom prst="rect">
            <a:avLst/>
          </a:prstGeom>
        </p:spPr>
        <p:txBody>
          <a:bodyPr>
            <a:noAutofit/>
          </a:bodyPr>
          <a:lstStyle>
            <a:lvl1pPr marL="0" indent="0">
              <a:buNone/>
              <a:defRPr sz="3600" b="1">
                <a:solidFill>
                  <a:schemeClr val="bg1"/>
                </a:solidFill>
                <a:latin typeface="Arial" charset="0"/>
                <a:ea typeface="Arial" charset="0"/>
                <a:cs typeface="Arial" charset="0"/>
              </a:defRPr>
            </a:lvl1pPr>
          </a:lstStyle>
          <a:p>
            <a:pPr lvl="0"/>
            <a:r>
              <a:rPr lang="en-US"/>
              <a:t>Click to edit text</a:t>
            </a:r>
          </a:p>
        </p:txBody>
      </p:sp>
      <p:sp>
        <p:nvSpPr>
          <p:cNvPr id="3" name="Footer Placeholder 4">
            <a:extLst>
              <a:ext uri="{FF2B5EF4-FFF2-40B4-BE49-F238E27FC236}">
                <a16:creationId xmlns:a16="http://schemas.microsoft.com/office/drawing/2014/main" id="{8F3EA92C-6E1A-58D9-1B3A-AED1FFB4EF43}"/>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1274020986"/>
      </p:ext>
    </p:extLst>
  </p:cSld>
  <p:clrMapOvr>
    <a:masterClrMapping/>
  </p:clrMapOvr>
  <p:extLst>
    <p:ext uri="{DCECCB84-F9BA-43D5-87BE-67443E8EF086}">
      <p15:sldGuideLst xmlns:p15="http://schemas.microsoft.com/office/powerpoint/2012/main">
        <p15:guide id="1" orient="horz" pos="151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ternate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423490"/>
            <a:ext cx="10972800" cy="770996"/>
          </a:xfrm>
          <a:prstGeom prst="rect">
            <a:avLst/>
          </a:prstGeom>
        </p:spPr>
        <p:txBody>
          <a:bodyPr/>
          <a:lstStyle/>
          <a:p>
            <a:r>
              <a:rPr lang="en-US"/>
              <a:t>Click to Edit Title</a:t>
            </a:r>
          </a:p>
        </p:txBody>
      </p:sp>
      <p:sp>
        <p:nvSpPr>
          <p:cNvPr id="3" name="Slide Number Placeholder 2"/>
          <p:cNvSpPr>
            <a:spLocks noGrp="1"/>
          </p:cNvSpPr>
          <p:nvPr>
            <p:ph type="sldNum" sz="quarter" idx="10"/>
          </p:nvPr>
        </p:nvSpPr>
        <p:spPr>
          <a:xfrm>
            <a:off x="8778240" y="6509622"/>
            <a:ext cx="2743200" cy="365125"/>
          </a:xfrm>
          <a:prstGeom prst="rect">
            <a:avLst/>
          </a:prstGeom>
        </p:spPr>
        <p:txBody>
          <a:bodyPr/>
          <a:lstStyle/>
          <a:p>
            <a:fld id="{CA49D0EE-DE7F-324B-A84C-F36708423CDB}" type="slidenum">
              <a:rPr lang="en-US" smtClean="0"/>
              <a:pPr/>
              <a:t>‹#›</a:t>
            </a:fld>
            <a:endParaRPr lang="en-US"/>
          </a:p>
        </p:txBody>
      </p:sp>
      <p:sp>
        <p:nvSpPr>
          <p:cNvPr id="6" name="Content Placeholder 5"/>
          <p:cNvSpPr>
            <a:spLocks noGrp="1"/>
          </p:cNvSpPr>
          <p:nvPr>
            <p:ph sz="quarter" idx="12" hasCustomPrompt="1"/>
          </p:nvPr>
        </p:nvSpPr>
        <p:spPr>
          <a:xfrm>
            <a:off x="4000500" y="1593923"/>
            <a:ext cx="6705600" cy="1239894"/>
          </a:xfrm>
          <a:prstGeom prst="rect">
            <a:avLst/>
          </a:prstGeom>
        </p:spPr>
        <p:txBody>
          <a:bodyPr/>
          <a:lstStyle>
            <a:lvl1pPr marL="0" marR="0" indent="0" algn="l" defTabSz="914400" rtl="0" eaLnBrk="1" fontAlgn="auto" latinLnBrk="0" hangingPunct="1">
              <a:lnSpc>
                <a:spcPct val="120000"/>
              </a:lnSpc>
              <a:spcBef>
                <a:spcPts val="1000"/>
              </a:spcBef>
              <a:spcAft>
                <a:spcPts val="0"/>
              </a:spcAft>
              <a:buClr>
                <a:srgbClr val="CB1F54"/>
              </a:buClr>
              <a:buSzTx/>
              <a:buFontTx/>
              <a:buNone/>
              <a:tabLst/>
              <a:defRPr sz="1800" b="1" i="0" baseline="0">
                <a:solidFill>
                  <a:schemeClr val="accent1"/>
                </a:solidFill>
                <a:latin typeface="Arial" charset="0"/>
              </a:defRPr>
            </a:lvl1pPr>
            <a:lvl2pPr marL="457200" indent="0">
              <a:buFontTx/>
              <a:buNone/>
              <a:defRPr/>
            </a:lvl2pPr>
            <a:lvl3pPr marL="914400" indent="0">
              <a:buFontTx/>
              <a:buNone/>
              <a:defRPr/>
            </a:lvl3pPr>
          </a:lstStyle>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r>
              <a:rPr lang="en-US"/>
              <a:t>Click to edit intro content.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Lorem</a:t>
            </a:r>
            <a:r>
              <a:rPr lang="en-US"/>
              <a:t> </a:t>
            </a:r>
            <a:r>
              <a:rPr lang="en-US" err="1"/>
              <a:t>ipsum</a:t>
            </a:r>
            <a:r>
              <a:rPr lang="en-US"/>
              <a:t> dolor sit </a:t>
            </a:r>
            <a:r>
              <a:rPr lang="en-US" err="1"/>
              <a:t>amet</a:t>
            </a:r>
            <a:r>
              <a:rPr lang="en-US"/>
              <a:t>, </a:t>
            </a:r>
            <a:r>
              <a:rPr lang="en-US" err="1"/>
              <a:t>consectetur</a:t>
            </a:r>
            <a:endParaRPr lang="en-US"/>
          </a:p>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endParaRPr lang="en-US"/>
          </a:p>
          <a:p>
            <a:pPr lvl="0"/>
            <a:r>
              <a:rPr lang="en-US"/>
              <a:t> </a:t>
            </a:r>
          </a:p>
        </p:txBody>
      </p:sp>
      <p:sp>
        <p:nvSpPr>
          <p:cNvPr id="7"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[Presentation Title] | edc.org</a:t>
            </a:r>
          </a:p>
        </p:txBody>
      </p:sp>
      <p:sp>
        <p:nvSpPr>
          <p:cNvPr id="8" name="Content Placeholder 5"/>
          <p:cNvSpPr>
            <a:spLocks noGrp="1"/>
          </p:cNvSpPr>
          <p:nvPr>
            <p:ph sz="quarter" idx="13" hasCustomPrompt="1"/>
          </p:nvPr>
        </p:nvSpPr>
        <p:spPr>
          <a:xfrm>
            <a:off x="4000500" y="2924878"/>
            <a:ext cx="6705600" cy="2627425"/>
          </a:xfrm>
          <a:prstGeom prst="rect">
            <a:avLst/>
          </a:prstGeom>
        </p:spPr>
        <p:txBody>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r>
              <a:rPr lang="en-US"/>
              <a:t>Click to edit text.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orem</a:t>
            </a:r>
            <a:r>
              <a:rPr lang="en-US"/>
              <a:t> </a:t>
            </a:r>
            <a:r>
              <a:rPr lang="en-US" err="1"/>
              <a:t>ipsum</a:t>
            </a:r>
            <a:r>
              <a:rPr lang="en-US"/>
              <a:t> dolor sit </a:t>
            </a:r>
            <a:r>
              <a:rPr lang="en-US" err="1"/>
              <a:t>amet</a:t>
            </a:r>
            <a:r>
              <a:rPr lang="en-US"/>
              <a:t>, </a:t>
            </a:r>
            <a:r>
              <a:rPr lang="en-US" err="1"/>
              <a:t>consect</a:t>
            </a:r>
            <a:r>
              <a:rPr lang="en-US"/>
              <a:t> </a:t>
            </a:r>
            <a:r>
              <a:rPr lang="en-US" err="1"/>
              <a:t>eturadipiscing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a:p>
          <a:p>
            <a:pPr lvl="0"/>
            <a:endParaRPr lang="en-US"/>
          </a:p>
        </p:txBody>
      </p:sp>
      <p:sp>
        <p:nvSpPr>
          <p:cNvPr id="10" name="Content Placeholder 5"/>
          <p:cNvSpPr>
            <a:spLocks noGrp="1"/>
          </p:cNvSpPr>
          <p:nvPr>
            <p:ph sz="quarter" idx="15" hasCustomPrompt="1"/>
          </p:nvPr>
        </p:nvSpPr>
        <p:spPr>
          <a:xfrm>
            <a:off x="1" y="1721455"/>
            <a:ext cx="3733800" cy="2234460"/>
          </a:xfrm>
          <a:prstGeom prst="rect">
            <a:avLst/>
          </a:prstGeom>
        </p:spPr>
        <p:txBody>
          <a:bodyPr/>
          <a:lstStyle>
            <a:lvl1pPr marL="0" indent="0">
              <a:lnSpc>
                <a:spcPct val="110000"/>
              </a:lnSpc>
              <a:buFontTx/>
              <a:buNone/>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	</a:t>
            </a:r>
          </a:p>
          <a:p>
            <a:pPr lvl="0"/>
            <a:r>
              <a:rPr lang="en-US"/>
              <a:t>            Click to add photo</a:t>
            </a:r>
          </a:p>
        </p:txBody>
      </p:sp>
      <p:sp>
        <p:nvSpPr>
          <p:cNvPr id="11" name="Content Placeholder 5"/>
          <p:cNvSpPr>
            <a:spLocks noGrp="1"/>
          </p:cNvSpPr>
          <p:nvPr>
            <p:ph sz="quarter" idx="16" hasCustomPrompt="1"/>
          </p:nvPr>
        </p:nvSpPr>
        <p:spPr>
          <a:xfrm>
            <a:off x="614463" y="4180759"/>
            <a:ext cx="3119337" cy="1528063"/>
          </a:xfrm>
          <a:prstGeom prst="rect">
            <a:avLst/>
          </a:prstGeom>
        </p:spPr>
        <p:txBody>
          <a:bodyPr/>
          <a:lstStyle>
            <a:lvl1pPr marL="0" indent="0">
              <a:lnSpc>
                <a:spcPct val="130000"/>
              </a:lnSpc>
              <a:buFontTx/>
              <a:buNone/>
              <a:defRPr sz="1400" b="1" i="0" baseline="0">
                <a:solidFill>
                  <a:schemeClr val="accent3"/>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call-out (or delete)</a:t>
            </a:r>
          </a:p>
        </p:txBody>
      </p:sp>
    </p:spTree>
    <p:extLst>
      <p:ext uri="{BB962C8B-B14F-4D97-AF65-F5344CB8AC3E}">
        <p14:creationId xmlns:p14="http://schemas.microsoft.com/office/powerpoint/2010/main" val="2838217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423490"/>
            <a:ext cx="10972800" cy="1170432"/>
          </a:xfrm>
          <a:prstGeom prst="rect">
            <a:avLst/>
          </a:prstGeom>
        </p:spPr>
        <p:txBody>
          <a:bodyPr/>
          <a:lstStyle/>
          <a:p>
            <a:r>
              <a:rPr lang="en-US"/>
              <a:t>Click to Edit Title</a:t>
            </a:r>
          </a:p>
        </p:txBody>
      </p:sp>
      <p:sp>
        <p:nvSpPr>
          <p:cNvPr id="7" name="Slide Number Placeholder 6"/>
          <p:cNvSpPr>
            <a:spLocks noGrp="1"/>
          </p:cNvSpPr>
          <p:nvPr>
            <p:ph type="sldNum" sz="quarter" idx="12"/>
          </p:nvPr>
        </p:nvSpPr>
        <p:spPr>
          <a:xfrm>
            <a:off x="8778240" y="6509622"/>
            <a:ext cx="2743200" cy="365125"/>
          </a:xfrm>
          <a:prstGeom prst="rect">
            <a:avLst/>
          </a:prstGeom>
        </p:spPr>
        <p:txBody>
          <a:bodyPr/>
          <a:lstStyle/>
          <a:p>
            <a:fld id="{CA49D0EE-DE7F-324B-A84C-F36708423CDB}" type="slidenum">
              <a:rPr lang="en-US" smtClean="0"/>
              <a:t>‹#›</a:t>
            </a:fld>
            <a:endParaRPr lang="en-US"/>
          </a:p>
        </p:txBody>
      </p:sp>
      <p:sp>
        <p:nvSpPr>
          <p:cNvPr id="9" name="Table Placeholder 8"/>
          <p:cNvSpPr>
            <a:spLocks noGrp="1"/>
          </p:cNvSpPr>
          <p:nvPr>
            <p:ph type="tbl" sz="quarter" idx="13"/>
          </p:nvPr>
        </p:nvSpPr>
        <p:spPr>
          <a:xfrm>
            <a:off x="612775" y="1920875"/>
            <a:ext cx="10972800" cy="3985655"/>
          </a:xfrm>
          <a:prstGeom prst="rect">
            <a:avLst/>
          </a:prstGeom>
        </p:spPr>
        <p:txBody>
          <a:bodyPr/>
          <a:lstStyle>
            <a:lvl1pPr marL="0" indent="0" rtl="0" eaLnBrk="1" fontAlgn="auto" latinLnBrk="0" hangingPunct="1">
              <a:buNone/>
              <a:defRPr lang="en-US" sz="2000" b="0" i="0" u="none" strike="noStrike" smtClean="0">
                <a:effectLst/>
              </a:defRPr>
            </a:lvl1pPr>
          </a:lstStyle>
          <a:p>
            <a:endParaRPr lang="en-US"/>
          </a:p>
        </p:txBody>
      </p:sp>
      <p:sp>
        <p:nvSpPr>
          <p:cNvPr id="6"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t>[Presentation Title] | edc.org</a:t>
            </a:r>
          </a:p>
        </p:txBody>
      </p:sp>
      <p:sp>
        <p:nvSpPr>
          <p:cNvPr id="8" name="Table Placeholder 8"/>
          <p:cNvSpPr>
            <a:spLocks noGrp="1"/>
          </p:cNvSpPr>
          <p:nvPr>
            <p:ph type="tbl" sz="quarter" idx="14" hasCustomPrompt="1"/>
          </p:nvPr>
        </p:nvSpPr>
        <p:spPr>
          <a:xfrm>
            <a:off x="612648" y="6054811"/>
            <a:ext cx="10972800" cy="300682"/>
          </a:xfrm>
          <a:prstGeom prst="rect">
            <a:avLst/>
          </a:prstGeom>
        </p:spPr>
        <p:txBody>
          <a:bodyPr/>
          <a:lstStyle>
            <a:lvl1pPr marL="0" indent="0" rtl="0" eaLnBrk="1" fontAlgn="auto" latinLnBrk="0" hangingPunct="1">
              <a:buNone/>
              <a:defRPr lang="en-US" sz="1100" b="0" i="0" u="none" strike="noStrike" smtClean="0">
                <a:solidFill>
                  <a:schemeClr val="tx2"/>
                </a:solidFill>
                <a:effectLst/>
              </a:defRPr>
            </a:lvl1pPr>
          </a:lstStyle>
          <a:p>
            <a:r>
              <a:rPr lang="en-US"/>
              <a:t>Source:</a:t>
            </a:r>
          </a:p>
        </p:txBody>
      </p:sp>
    </p:spTree>
    <p:extLst>
      <p:ext uri="{BB962C8B-B14F-4D97-AF65-F5344CB8AC3E}">
        <p14:creationId xmlns:p14="http://schemas.microsoft.com/office/powerpoint/2010/main" val="3311818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778240" y="6509622"/>
            <a:ext cx="2743200" cy="365125"/>
          </a:xfrm>
          <a:prstGeom prst="rect">
            <a:avLst/>
          </a:prstGeom>
        </p:spPr>
        <p:txBody>
          <a:bodyPr/>
          <a:lstStyle/>
          <a:p>
            <a:fld id="{CA49D0EE-DE7F-324B-A84C-F36708423CDB}" type="slidenum">
              <a:rPr lang="en-US" smtClean="0"/>
              <a:pPr/>
              <a:t>‹#›</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[Presentation Title] | edc.org</a:t>
            </a:r>
          </a:p>
        </p:txBody>
      </p:sp>
      <p:sp>
        <p:nvSpPr>
          <p:cNvPr id="2" name="Footer Placeholder 4">
            <a:extLst>
              <a:ext uri="{FF2B5EF4-FFF2-40B4-BE49-F238E27FC236}">
                <a16:creationId xmlns:a16="http://schemas.microsoft.com/office/drawing/2014/main" id="{D34D5C01-C3CF-1C43-0F51-426A27BA5518}"/>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PREVCON   </a:t>
            </a:r>
            <a:r>
              <a:rPr lang="en-US" sz="1200">
                <a:solidFill>
                  <a:schemeClr val="bg1"/>
                </a:solidFill>
              </a:rPr>
              <a:t>I </a:t>
            </a:r>
            <a:r>
              <a:rPr lang="en-US" sz="1200">
                <a:solidFill>
                  <a:schemeClr val="bg1">
                    <a:lumMod val="75000"/>
                  </a:schemeClr>
                </a:solidFill>
              </a:rPr>
              <a:t> April 11, 2024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4278098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612648" y="423490"/>
            <a:ext cx="10972800" cy="11704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8778240" y="6501384"/>
            <a:ext cx="2743200" cy="365125"/>
          </a:xfrm>
          <a:prstGeom prst="rect">
            <a:avLst/>
          </a:prstGeom>
        </p:spPr>
        <p:txBody>
          <a:bodyPr/>
          <a:lstStyle/>
          <a:p>
            <a:fld id="{CA49D0EE-DE7F-324B-A84C-F36708423CDB}" type="slidenum">
              <a:rPr lang="en-US" smtClean="0"/>
              <a:pPr/>
              <a:t>‹#›</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[Presentation Title] | edc.org</a:t>
            </a:r>
          </a:p>
        </p:txBody>
      </p:sp>
      <p:sp>
        <p:nvSpPr>
          <p:cNvPr id="6" name="Content Placeholder 5"/>
          <p:cNvSpPr>
            <a:spLocks noGrp="1"/>
          </p:cNvSpPr>
          <p:nvPr>
            <p:ph sz="quarter" idx="12"/>
          </p:nvPr>
        </p:nvSpPr>
        <p:spPr>
          <a:xfrm>
            <a:off x="612775" y="1778000"/>
            <a:ext cx="5381625" cy="4470400"/>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214533" y="1778000"/>
            <a:ext cx="5370916" cy="4470400"/>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698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a:xfrm>
            <a:off x="612648" y="423490"/>
            <a:ext cx="10972800" cy="1170432"/>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8778240" y="6501384"/>
            <a:ext cx="2743200" cy="365125"/>
          </a:xfrm>
          <a:prstGeom prst="rect">
            <a:avLst/>
          </a:prstGeom>
        </p:spPr>
        <p:txBody>
          <a:bodyPr/>
          <a:lstStyle/>
          <a:p>
            <a:fld id="{CA49D0EE-DE7F-324B-A84C-F36708423CDB}" type="slidenum">
              <a:rPr lang="en-US" smtClean="0"/>
              <a:pPr/>
              <a:t>‹#›</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[Presentation Title] | edc.org</a:t>
            </a:r>
          </a:p>
        </p:txBody>
      </p:sp>
      <p:sp>
        <p:nvSpPr>
          <p:cNvPr id="6" name="Content Placeholder 5"/>
          <p:cNvSpPr>
            <a:spLocks noGrp="1"/>
          </p:cNvSpPr>
          <p:nvPr>
            <p:ph sz="quarter" idx="12"/>
          </p:nvPr>
        </p:nvSpPr>
        <p:spPr>
          <a:xfrm>
            <a:off x="612775" y="2523067"/>
            <a:ext cx="5381625" cy="3793596"/>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180138" y="2523067"/>
            <a:ext cx="5405437" cy="3793596"/>
          </a:xfrm>
          <a:prstGeom prst="rect">
            <a:avLst/>
          </a:prstGeo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2775" y="1795463"/>
            <a:ext cx="5381625" cy="727075"/>
          </a:xfrm>
          <a:prstGeom prst="rect">
            <a:avLst/>
          </a:prstGeom>
        </p:spPr>
        <p:txBody>
          <a:bodyPr/>
          <a:lstStyle>
            <a:lvl1pPr marL="0" indent="0">
              <a:buNone/>
              <a:defRPr sz="2400" b="1"/>
            </a:lvl1pPr>
          </a:lstStyle>
          <a:p>
            <a:pPr lvl="0"/>
            <a:endParaRPr lang="en-US"/>
          </a:p>
        </p:txBody>
      </p:sp>
      <p:sp>
        <p:nvSpPr>
          <p:cNvPr id="12" name="Content Placeholder 11"/>
          <p:cNvSpPr>
            <a:spLocks noGrp="1"/>
          </p:cNvSpPr>
          <p:nvPr>
            <p:ph sz="quarter" idx="15"/>
          </p:nvPr>
        </p:nvSpPr>
        <p:spPr>
          <a:xfrm>
            <a:off x="6180138" y="1795463"/>
            <a:ext cx="5405437" cy="727075"/>
          </a:xfrm>
          <a:prstGeom prst="rect">
            <a:avLst/>
          </a:prstGeom>
        </p:spPr>
        <p:txBody>
          <a:bodyPr/>
          <a:lstStyle>
            <a:lvl1pPr marL="0" indent="0">
              <a:buNone/>
              <a:defRPr sz="2400" b="1"/>
            </a:lvl1pPr>
          </a:lstStyle>
          <a:p>
            <a:pPr lvl="0"/>
            <a:endParaRPr lang="en-US"/>
          </a:p>
        </p:txBody>
      </p:sp>
      <p:cxnSp>
        <p:nvCxnSpPr>
          <p:cNvPr id="14" name="Straight Connector 13"/>
          <p:cNvCxnSpPr/>
          <p:nvPr userDrawn="1"/>
        </p:nvCxnSpPr>
        <p:spPr>
          <a:xfrm>
            <a:off x="6079065" y="1795463"/>
            <a:ext cx="0" cy="4521200"/>
          </a:xfrm>
          <a:prstGeom prst="line">
            <a:avLst/>
          </a:prstGeom>
          <a:ln w="9525" cmpd="sng">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830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3066980"/>
            <a:ext cx="10972800" cy="876073"/>
          </a:xfrm>
          <a:prstGeom prst="rect">
            <a:avLst/>
          </a:prstGeom>
        </p:spPr>
        <p:txBody>
          <a:bodyPr>
            <a:noAutofit/>
          </a:bodyPr>
          <a:lstStyle>
            <a:lvl1pPr>
              <a:defRPr sz="4600" cap="all" baseline="0">
                <a:solidFill>
                  <a:schemeClr val="bg1"/>
                </a:solidFill>
              </a:defRPr>
            </a:lvl1pPr>
          </a:lstStyle>
          <a:p>
            <a:r>
              <a:rPr lang="en-US"/>
              <a:t>Thank you</a:t>
            </a:r>
          </a:p>
        </p:txBody>
      </p:sp>
      <p:sp>
        <p:nvSpPr>
          <p:cNvPr id="5" name="Slide Number Placeholder 4"/>
          <p:cNvSpPr>
            <a:spLocks noGrp="1"/>
          </p:cNvSpPr>
          <p:nvPr>
            <p:ph type="sldNum" sz="quarter" idx="12"/>
          </p:nvPr>
        </p:nvSpPr>
        <p:spPr>
          <a:xfrm>
            <a:off x="8778240" y="6509622"/>
            <a:ext cx="2743200" cy="365125"/>
          </a:xfrm>
          <a:prstGeom prst="rect">
            <a:avLst/>
          </a:prstGeom>
        </p:spPr>
        <p:txBody>
          <a:bodyPr/>
          <a:lstStyle/>
          <a:p>
            <a:fld id="{CA49D0EE-DE7F-324B-A84C-F36708423CDB}" type="slidenum">
              <a:rPr lang="en-US" smtClean="0"/>
              <a:t>‹#›</a:t>
            </a:fld>
            <a:endParaRPr lang="en-US"/>
          </a:p>
        </p:txBody>
      </p:sp>
      <p:sp>
        <p:nvSpPr>
          <p:cNvPr id="8" name="Freeform 7">
            <a:extLst>
              <a:ext uri="{FF2B5EF4-FFF2-40B4-BE49-F238E27FC236}">
                <a16:creationId xmlns:a16="http://schemas.microsoft.com/office/drawing/2014/main" id="{4FEC151E-8B32-B94A-89EC-2F674BB9E28F}"/>
              </a:ext>
            </a:extLst>
          </p:cNvPr>
          <p:cNvSpPr>
            <a:spLocks/>
          </p:cNvSpPr>
          <p:nvPr userDrawn="1"/>
        </p:nvSpPr>
        <p:spPr bwMode="auto">
          <a:xfrm>
            <a:off x="732696" y="2409009"/>
            <a:ext cx="10868087"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3834"/>
              <a:gd name="connsiteY0" fmla="*/ 0 h 10000"/>
              <a:gd name="connsiteX1" fmla="*/ 486 w 13834"/>
              <a:gd name="connsiteY1" fmla="*/ 0 h 10000"/>
              <a:gd name="connsiteX2" fmla="*/ 621 w 13834"/>
              <a:gd name="connsiteY2" fmla="*/ 10000 h 10000"/>
              <a:gd name="connsiteX3" fmla="*/ 757 w 13834"/>
              <a:gd name="connsiteY3" fmla="*/ 0 h 10000"/>
              <a:gd name="connsiteX4" fmla="*/ 13834 w 13834"/>
              <a:gd name="connsiteY4" fmla="*/ 0 h 10000"/>
              <a:gd name="connsiteX0" fmla="*/ 0 w 14092"/>
              <a:gd name="connsiteY0" fmla="*/ 0 h 10000"/>
              <a:gd name="connsiteX1" fmla="*/ 486 w 14092"/>
              <a:gd name="connsiteY1" fmla="*/ 0 h 10000"/>
              <a:gd name="connsiteX2" fmla="*/ 621 w 14092"/>
              <a:gd name="connsiteY2" fmla="*/ 10000 h 10000"/>
              <a:gd name="connsiteX3" fmla="*/ 757 w 14092"/>
              <a:gd name="connsiteY3" fmla="*/ 0 h 10000"/>
              <a:gd name="connsiteX4" fmla="*/ 14092 w 14092"/>
              <a:gd name="connsiteY4" fmla="*/ 0 h 10000"/>
              <a:gd name="connsiteX0" fmla="*/ 0 w 14576"/>
              <a:gd name="connsiteY0" fmla="*/ 0 h 10000"/>
              <a:gd name="connsiteX1" fmla="*/ 970 w 14576"/>
              <a:gd name="connsiteY1" fmla="*/ 0 h 10000"/>
              <a:gd name="connsiteX2" fmla="*/ 1105 w 14576"/>
              <a:gd name="connsiteY2" fmla="*/ 10000 h 10000"/>
              <a:gd name="connsiteX3" fmla="*/ 1241 w 14576"/>
              <a:gd name="connsiteY3" fmla="*/ 0 h 10000"/>
              <a:gd name="connsiteX4" fmla="*/ 14576 w 14576"/>
              <a:gd name="connsiteY4" fmla="*/ 0 h 10000"/>
              <a:gd name="connsiteX0" fmla="*/ 0 w 14084"/>
              <a:gd name="connsiteY0" fmla="*/ 0 h 10000"/>
              <a:gd name="connsiteX1" fmla="*/ 970 w 14084"/>
              <a:gd name="connsiteY1" fmla="*/ 0 h 10000"/>
              <a:gd name="connsiteX2" fmla="*/ 1105 w 14084"/>
              <a:gd name="connsiteY2" fmla="*/ 10000 h 10000"/>
              <a:gd name="connsiteX3" fmla="*/ 1241 w 14084"/>
              <a:gd name="connsiteY3" fmla="*/ 0 h 10000"/>
              <a:gd name="connsiteX4" fmla="*/ 14084 w 14084"/>
              <a:gd name="connsiteY4" fmla="*/ 0 h 10000"/>
              <a:gd name="connsiteX0" fmla="*/ 0 w 13972"/>
              <a:gd name="connsiteY0" fmla="*/ 0 h 10000"/>
              <a:gd name="connsiteX1" fmla="*/ 970 w 13972"/>
              <a:gd name="connsiteY1" fmla="*/ 0 h 10000"/>
              <a:gd name="connsiteX2" fmla="*/ 1105 w 13972"/>
              <a:gd name="connsiteY2" fmla="*/ 10000 h 10000"/>
              <a:gd name="connsiteX3" fmla="*/ 1241 w 13972"/>
              <a:gd name="connsiteY3" fmla="*/ 0 h 10000"/>
              <a:gd name="connsiteX4" fmla="*/ 13972 w 1397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2" h="10000">
                <a:moveTo>
                  <a:pt x="0" y="0"/>
                </a:moveTo>
                <a:lnTo>
                  <a:pt x="970" y="0"/>
                </a:lnTo>
                <a:lnTo>
                  <a:pt x="1105" y="10000"/>
                </a:lnTo>
                <a:cubicBezTo>
                  <a:pt x="1150" y="6667"/>
                  <a:pt x="1196" y="3333"/>
                  <a:pt x="1241" y="0"/>
                </a:cubicBezTo>
                <a:lnTo>
                  <a:pt x="13972" y="0"/>
                </a:lnTo>
              </a:path>
            </a:pathLst>
          </a:custGeom>
          <a:noFill/>
          <a:ln w="12700" cap="flat" cmpd="sng">
            <a:solidFill>
              <a:schemeClr val="accent1">
                <a:lumMod val="50000"/>
              </a:schemeClr>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713214"/>
            <a:endParaRPr lang="en-US" sz="1404">
              <a:ln>
                <a:solidFill>
                  <a:srgbClr val="FAFAFA"/>
                </a:solidFill>
              </a:ln>
              <a:solidFill>
                <a:srgbClr val="1B2732"/>
              </a:solidFill>
              <a:latin typeface="Calibri" charset="0"/>
            </a:endParaRPr>
          </a:p>
        </p:txBody>
      </p:sp>
      <p:pic>
        <p:nvPicPr>
          <p:cNvPr id="4" name="Picture 3">
            <a:extLst>
              <a:ext uri="{FF2B5EF4-FFF2-40B4-BE49-F238E27FC236}">
                <a16:creationId xmlns:a16="http://schemas.microsoft.com/office/drawing/2014/main" id="{1C27CBC8-A9A4-0144-BA32-86B4D06FDA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3277" y="567002"/>
            <a:ext cx="1959731" cy="961720"/>
          </a:xfrm>
          <a:prstGeom prst="rect">
            <a:avLst/>
          </a:prstGeom>
        </p:spPr>
      </p:pic>
      <p:sp>
        <p:nvSpPr>
          <p:cNvPr id="3" name="Footer Placeholder 4">
            <a:extLst>
              <a:ext uri="{FF2B5EF4-FFF2-40B4-BE49-F238E27FC236}">
                <a16:creationId xmlns:a16="http://schemas.microsoft.com/office/drawing/2014/main" id="{1DE10C20-9156-676A-881A-BC723A520725}"/>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2339838100"/>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Slide - phot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2647" y="2381731"/>
            <a:ext cx="7852479" cy="2107142"/>
          </a:xfrm>
          <a:prstGeom prst="rect">
            <a:avLst/>
          </a:prstGeom>
        </p:spPr>
        <p:txBody>
          <a:bodyPr anchor="t" anchorCtr="0">
            <a:noAutofit/>
          </a:bodyPr>
          <a:lstStyle>
            <a:lvl1pPr algn="l">
              <a:defRPr sz="7000" b="1" cap="all" baseline="0">
                <a:solidFill>
                  <a:schemeClr val="bg1"/>
                </a:solidFill>
                <a:latin typeface="Arial" charset="0"/>
                <a:ea typeface="Arial" charset="0"/>
                <a:cs typeface="Arial" charset="0"/>
              </a:defRPr>
            </a:lvl1pPr>
          </a:lstStyle>
          <a:p>
            <a:r>
              <a:rPr lang="en-US"/>
              <a:t>Place event</a:t>
            </a:r>
            <a:br>
              <a:rPr lang="en-US"/>
            </a:br>
            <a:r>
              <a:rPr lang="en-US"/>
              <a:t>title here</a:t>
            </a:r>
          </a:p>
        </p:txBody>
      </p:sp>
      <p:sp>
        <p:nvSpPr>
          <p:cNvPr id="5" name="Content Placeholder 4"/>
          <p:cNvSpPr>
            <a:spLocks noGrp="1"/>
          </p:cNvSpPr>
          <p:nvPr>
            <p:ph sz="quarter" idx="10" hasCustomPrompt="1"/>
          </p:nvPr>
        </p:nvSpPr>
        <p:spPr>
          <a:xfrm>
            <a:off x="612775" y="5190192"/>
            <a:ext cx="4683125" cy="1338262"/>
          </a:xfrm>
          <a:prstGeom prst="rect">
            <a:avLst/>
          </a:prstGeom>
        </p:spPr>
        <p:txBody>
          <a:bodyPr>
            <a:noAutofit/>
          </a:bodyPr>
          <a:lstStyle>
            <a:lvl1pPr marL="0" indent="0">
              <a:buNone/>
              <a:defRPr sz="18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[Date]</a:t>
            </a:r>
          </a:p>
          <a:p>
            <a:pPr lvl="0"/>
            <a:r>
              <a:rPr lang="en-US"/>
              <a:t>[Event Location]</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2568" y="542108"/>
            <a:ext cx="2663738" cy="1309177"/>
          </a:xfrm>
          <a:prstGeom prst="rect">
            <a:avLst/>
          </a:prstGeom>
        </p:spPr>
      </p:pic>
      <p:sp>
        <p:nvSpPr>
          <p:cNvPr id="3" name="Footer Placeholder 4">
            <a:extLst>
              <a:ext uri="{FF2B5EF4-FFF2-40B4-BE49-F238E27FC236}">
                <a16:creationId xmlns:a16="http://schemas.microsoft.com/office/drawing/2014/main" id="{5202C0D0-2676-65BE-C39C-3EAFFE567E7B}"/>
              </a:ext>
            </a:extLst>
          </p:cNvPr>
          <p:cNvSpPr txBox="1">
            <a:spLocks/>
          </p:cNvSpPr>
          <p:nvPr userDrawn="1"/>
        </p:nvSpPr>
        <p:spPr>
          <a:xfrm>
            <a:off x="612648" y="6576822"/>
            <a:ext cx="6142482" cy="23545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chemeClr val="bg1">
                    <a:lumMod val="75000"/>
                  </a:schemeClr>
                </a:solidFill>
              </a:rPr>
              <a:t>SDOH and SMP Business Development Retreat  </a:t>
            </a:r>
            <a:r>
              <a:rPr lang="en-US" sz="1200">
                <a:solidFill>
                  <a:schemeClr val="bg1"/>
                </a:solidFill>
              </a:rPr>
              <a:t>I </a:t>
            </a:r>
            <a:r>
              <a:rPr lang="en-US" sz="1200">
                <a:solidFill>
                  <a:schemeClr val="bg1">
                    <a:lumMod val="75000"/>
                  </a:schemeClr>
                </a:solidFill>
              </a:rPr>
              <a:t> September 22,2023   </a:t>
            </a:r>
            <a:r>
              <a:rPr lang="en-US" sz="1200">
                <a:solidFill>
                  <a:schemeClr val="bg1">
                    <a:lumMod val="95000"/>
                  </a:schemeClr>
                </a:solidFill>
              </a:rPr>
              <a:t>l</a:t>
            </a:r>
            <a:r>
              <a:rPr lang="en-US" sz="1200">
                <a:solidFill>
                  <a:schemeClr val="bg1">
                    <a:lumMod val="75000"/>
                  </a:schemeClr>
                </a:solidFill>
              </a:rPr>
              <a:t>  EDC</a:t>
            </a:r>
          </a:p>
        </p:txBody>
      </p:sp>
    </p:spTree>
    <p:extLst>
      <p:ext uri="{BB962C8B-B14F-4D97-AF65-F5344CB8AC3E}">
        <p14:creationId xmlns:p14="http://schemas.microsoft.com/office/powerpoint/2010/main" val="2379589555"/>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7" name="Rectangle 16"/>
          <p:cNvSpPr/>
          <p:nvPr userDrawn="1"/>
        </p:nvSpPr>
        <p:spPr>
          <a:xfrm>
            <a:off x="3" y="-1"/>
            <a:ext cx="12200469" cy="6532877"/>
          </a:xfrm>
          <a:prstGeom prst="rect">
            <a:avLst/>
          </a:prstGeom>
          <a:solidFill>
            <a:srgbClr val="2346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3AB6DF"/>
              </a:solidFill>
            </a:endParaRPr>
          </a:p>
        </p:txBody>
      </p:sp>
      <p:sp>
        <p:nvSpPr>
          <p:cNvPr id="2" name="Title 1"/>
          <p:cNvSpPr>
            <a:spLocks noGrp="1"/>
          </p:cNvSpPr>
          <p:nvPr>
            <p:ph type="ctrTitle" hasCustomPrompt="1"/>
          </p:nvPr>
        </p:nvSpPr>
        <p:spPr>
          <a:xfrm>
            <a:off x="849837" y="2286001"/>
            <a:ext cx="8192563" cy="1470025"/>
          </a:xfrm>
          <a:prstGeom prst="rect">
            <a:avLst/>
          </a:prstGeom>
        </p:spPr>
        <p:txBody>
          <a:bodyPr/>
          <a:lstStyle>
            <a:lvl1pPr algn="l">
              <a:lnSpc>
                <a:spcPct val="100000"/>
              </a:lnSpc>
              <a:defRPr sz="4400" cap="none" baseline="0">
                <a:solidFill>
                  <a:schemeClr val="bg1"/>
                </a:solidFill>
              </a:defRPr>
            </a:lvl1pPr>
          </a:lstStyle>
          <a:p>
            <a:r>
              <a:rPr lang="en-US" sz="5000">
                <a:solidFill>
                  <a:schemeClr val="bg1"/>
                </a:solidFill>
                <a:latin typeface="Arial"/>
                <a:cs typeface="Arial"/>
              </a:rPr>
              <a:t>PLACE PPT</a:t>
            </a:r>
            <a:br>
              <a:rPr lang="en-US" sz="5000">
                <a:solidFill>
                  <a:schemeClr val="bg1"/>
                </a:solidFill>
                <a:latin typeface="Arial"/>
                <a:cs typeface="Arial"/>
              </a:rPr>
            </a:br>
            <a:r>
              <a:rPr lang="en-US" sz="5000">
                <a:solidFill>
                  <a:srgbClr val="FFFFFF"/>
                </a:solidFill>
                <a:latin typeface="Arial"/>
                <a:cs typeface="Arial"/>
              </a:rPr>
              <a:t>PRESENTATION</a:t>
            </a:r>
            <a:br>
              <a:rPr lang="en-US" sz="5000">
                <a:solidFill>
                  <a:srgbClr val="FFFFFF"/>
                </a:solidFill>
                <a:latin typeface="Arial"/>
                <a:cs typeface="Arial"/>
              </a:rPr>
            </a:br>
            <a:r>
              <a:rPr lang="en-US" sz="5000">
                <a:solidFill>
                  <a:srgbClr val="FFFFFF"/>
                </a:solidFill>
                <a:latin typeface="Arial"/>
                <a:cs typeface="Arial"/>
              </a:rPr>
              <a:t>TITLE HERE</a:t>
            </a:r>
            <a:r>
              <a:rPr lang="en-US" sz="5000">
                <a:solidFill>
                  <a:srgbClr val="B2B3B2"/>
                </a:solidFill>
                <a:latin typeface="Arial"/>
                <a:cs typeface="Arial"/>
              </a:rPr>
              <a:t> </a:t>
            </a:r>
            <a:br>
              <a:rPr lang="en-US" sz="5000">
                <a:solidFill>
                  <a:srgbClr val="B2B3B2"/>
                </a:solidFill>
                <a:latin typeface="Arial"/>
                <a:cs typeface="Arial"/>
              </a:rPr>
            </a:br>
            <a:endParaRPr lang="en-US"/>
          </a:p>
        </p:txBody>
      </p:sp>
      <p:sp>
        <p:nvSpPr>
          <p:cNvPr id="18" name="Rectangle 17"/>
          <p:cNvSpPr/>
          <p:nvPr userDrawn="1"/>
        </p:nvSpPr>
        <p:spPr>
          <a:xfrm>
            <a:off x="0" y="6532876"/>
            <a:ext cx="12192000" cy="32512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Tree>
    <p:extLst>
      <p:ext uri="{BB962C8B-B14F-4D97-AF65-F5344CB8AC3E}">
        <p14:creationId xmlns:p14="http://schemas.microsoft.com/office/powerpoint/2010/main" val="330689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E566D8B-5F29-ABB9-B9C0-CEE6AAD0F41B}"/>
              </a:ext>
            </a:extLst>
          </p:cNvPr>
          <p:cNvSpPr>
            <a:spLocks noGrp="1"/>
          </p:cNvSpPr>
          <p:nvPr>
            <p:ph type="body" sz="quarter" idx="13"/>
          </p:nvPr>
        </p:nvSpPr>
        <p:spPr>
          <a:xfrm>
            <a:off x="695325" y="1063096"/>
            <a:ext cx="52101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 Placeholder 3">
            <a:extLst>
              <a:ext uri="{FF2B5EF4-FFF2-40B4-BE49-F238E27FC236}">
                <a16:creationId xmlns:a16="http://schemas.microsoft.com/office/drawing/2014/main" id="{305169A6-5E66-98CD-9245-C885A72A7EAD}"/>
              </a:ext>
            </a:extLst>
          </p:cNvPr>
          <p:cNvSpPr>
            <a:spLocks noGrp="1"/>
          </p:cNvSpPr>
          <p:nvPr>
            <p:ph type="body" sz="quarter" idx="16" hasCustomPrompt="1"/>
          </p:nvPr>
        </p:nvSpPr>
        <p:spPr>
          <a:xfrm>
            <a:off x="612481" y="711729"/>
            <a:ext cx="3259138" cy="211137"/>
          </a:xfrm>
          <a:prstGeom prst="rect">
            <a:avLst/>
          </a:prstGeom>
        </p:spPr>
        <p:txBody>
          <a:bodyPr/>
          <a:lstStyle>
            <a:lvl1pPr marL="0" indent="0">
              <a:buNone/>
              <a:defRPr sz="1200">
                <a:solidFill>
                  <a:schemeClr val="accent1"/>
                </a:solidFill>
                <a:latin typeface="IBM Plex Mono" panose="020B0509050203000203" pitchFamily="49" charset="77"/>
              </a:defRPr>
            </a:lvl1pPr>
          </a:lstStyle>
          <a:p>
            <a:pPr lvl="0"/>
            <a:r>
              <a:rPr lang="en-US"/>
              <a:t>SMALL TITLE STYLE</a:t>
            </a:r>
          </a:p>
        </p:txBody>
      </p:sp>
      <p:sp>
        <p:nvSpPr>
          <p:cNvPr id="10" name="Text Placeholder 9">
            <a:extLst>
              <a:ext uri="{FF2B5EF4-FFF2-40B4-BE49-F238E27FC236}">
                <a16:creationId xmlns:a16="http://schemas.microsoft.com/office/drawing/2014/main" id="{692B5C7B-DAAB-9194-377C-D870007CFBB6}"/>
              </a:ext>
            </a:extLst>
          </p:cNvPr>
          <p:cNvSpPr>
            <a:spLocks noGrp="1"/>
          </p:cNvSpPr>
          <p:nvPr>
            <p:ph type="body" sz="quarter" idx="17"/>
          </p:nvPr>
        </p:nvSpPr>
        <p:spPr>
          <a:xfrm>
            <a:off x="614363" y="2802467"/>
            <a:ext cx="5481637" cy="3225800"/>
          </a:xfrm>
          <a:prstGeom prst="rect">
            <a:avLst/>
          </a:prstGeom>
        </p:spPr>
        <p:txBody>
          <a:bodyPr/>
          <a:lstStyle>
            <a:lvl1pPr>
              <a:defRPr sz="1400">
                <a:latin typeface="IBM Plex Sans" panose="020B050305020300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Google Shape;10;p1">
            <a:extLst>
              <a:ext uri="{FF2B5EF4-FFF2-40B4-BE49-F238E27FC236}">
                <a16:creationId xmlns:a16="http://schemas.microsoft.com/office/drawing/2014/main" id="{4AF0CC32-DBCF-35D6-0550-101C2ACFB495}"/>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5" name="Footer Placeholder 1">
            <a:extLst>
              <a:ext uri="{FF2B5EF4-FFF2-40B4-BE49-F238E27FC236}">
                <a16:creationId xmlns:a16="http://schemas.microsoft.com/office/drawing/2014/main" id="{65314050-76A5-E3CB-B043-033B3CCB7E00}"/>
              </a:ext>
            </a:extLst>
          </p:cNvPr>
          <p:cNvSpPr>
            <a:spLocks noGrp="1"/>
          </p:cNvSpPr>
          <p:nvPr>
            <p:ph type="ftr" sz="quarter" idx="3"/>
          </p:nvPr>
        </p:nvSpPr>
        <p:spPr>
          <a:xfrm>
            <a:off x="614680" y="250191"/>
            <a:ext cx="4114800" cy="217170"/>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[Presentation Title] | edc.org</a:t>
            </a:r>
          </a:p>
        </p:txBody>
      </p:sp>
      <p:sp>
        <p:nvSpPr>
          <p:cNvPr id="8" name="Slide Number Placeholder 3">
            <a:extLst>
              <a:ext uri="{FF2B5EF4-FFF2-40B4-BE49-F238E27FC236}">
                <a16:creationId xmlns:a16="http://schemas.microsoft.com/office/drawing/2014/main" id="{838FB07F-4943-C0CA-0BAD-3D2AFF4089BE}"/>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11" name="Graphic 10">
            <a:extLst>
              <a:ext uri="{FF2B5EF4-FFF2-40B4-BE49-F238E27FC236}">
                <a16:creationId xmlns:a16="http://schemas.microsoft.com/office/drawing/2014/main" id="{054323D0-37C7-A01E-B193-00A1E1DDBFE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61823194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photo and text on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9942C-79EE-6316-236B-CB6977C4B774}"/>
              </a:ext>
            </a:extLst>
          </p:cNvPr>
          <p:cNvSpPr/>
          <p:nvPr/>
        </p:nvSpPr>
        <p:spPr>
          <a:xfrm>
            <a:off x="0" y="2819400"/>
            <a:ext cx="12192000" cy="40386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1E9634F1-1E79-9961-9AA9-11B3845071C0}"/>
              </a:ext>
            </a:extLst>
          </p:cNvPr>
          <p:cNvSpPr>
            <a:spLocks noGrp="1"/>
          </p:cNvSpPr>
          <p:nvPr>
            <p:ph type="pic" sz="quarter" idx="18"/>
          </p:nvPr>
        </p:nvSpPr>
        <p:spPr>
          <a:xfrm>
            <a:off x="6096000" y="2832100"/>
            <a:ext cx="6096000" cy="4025900"/>
          </a:xfrm>
          <a:prstGeom prst="rect">
            <a:avLst/>
          </a:prstGeom>
        </p:spPr>
        <p:txBody>
          <a:bodyPr/>
          <a:lstStyle/>
          <a:p>
            <a:r>
              <a:rPr lang="en-US"/>
              <a:t>Click icon to add picture</a:t>
            </a:r>
          </a:p>
        </p:txBody>
      </p:sp>
      <p:sp>
        <p:nvSpPr>
          <p:cNvPr id="10" name="Text Placeholder 9">
            <a:extLst>
              <a:ext uri="{FF2B5EF4-FFF2-40B4-BE49-F238E27FC236}">
                <a16:creationId xmlns:a16="http://schemas.microsoft.com/office/drawing/2014/main" id="{692B5C7B-DAAB-9194-377C-D870007CFBB6}"/>
              </a:ext>
            </a:extLst>
          </p:cNvPr>
          <p:cNvSpPr>
            <a:spLocks noGrp="1"/>
          </p:cNvSpPr>
          <p:nvPr>
            <p:ph type="body" sz="quarter" idx="17"/>
          </p:nvPr>
        </p:nvSpPr>
        <p:spPr>
          <a:xfrm>
            <a:off x="614363" y="3263900"/>
            <a:ext cx="4757737" cy="2764366"/>
          </a:xfrm>
          <a:prstGeom prst="rect">
            <a:avLst/>
          </a:prstGeom>
        </p:spPr>
        <p:txBody>
          <a:bodyPr/>
          <a:lstStyle>
            <a:lvl1pPr marL="0" indent="0">
              <a:buNone/>
              <a:defRPr sz="1400">
                <a:latin typeface="IBM Plex Sans" panose="020B0503050203000203" pitchFamily="34" charset="0"/>
              </a:defRPr>
            </a:lvl1pPr>
          </a:lstStyle>
          <a:p>
            <a:pPr lvl="0"/>
            <a:r>
              <a:rPr lang="en-US"/>
              <a:t>Click to edit Master text styles</a:t>
            </a:r>
          </a:p>
          <a:p>
            <a:pPr lvl="1"/>
            <a:r>
              <a:rPr lang="en-US"/>
              <a:t>Second level</a:t>
            </a:r>
          </a:p>
        </p:txBody>
      </p:sp>
      <p:sp>
        <p:nvSpPr>
          <p:cNvPr id="2" name="Text Placeholder 11">
            <a:extLst>
              <a:ext uri="{FF2B5EF4-FFF2-40B4-BE49-F238E27FC236}">
                <a16:creationId xmlns:a16="http://schemas.microsoft.com/office/drawing/2014/main" id="{8DFD9209-5538-B449-0D12-AEF4808CD410}"/>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2" name="Google Shape;10;p1">
            <a:extLst>
              <a:ext uri="{FF2B5EF4-FFF2-40B4-BE49-F238E27FC236}">
                <a16:creationId xmlns:a16="http://schemas.microsoft.com/office/drawing/2014/main" id="{6D06003C-797A-21C3-DBB9-518788AA81B2}"/>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5" name="Footer Placeholder 1">
            <a:extLst>
              <a:ext uri="{FF2B5EF4-FFF2-40B4-BE49-F238E27FC236}">
                <a16:creationId xmlns:a16="http://schemas.microsoft.com/office/drawing/2014/main" id="{1D1D994A-1359-7D3B-D3A6-23804F5B53BE}"/>
              </a:ext>
            </a:extLst>
          </p:cNvPr>
          <p:cNvSpPr>
            <a:spLocks noGrp="1"/>
          </p:cNvSpPr>
          <p:nvPr>
            <p:ph type="ftr" sz="quarter" idx="3"/>
          </p:nvPr>
        </p:nvSpPr>
        <p:spPr>
          <a:xfrm>
            <a:off x="614680" y="250190"/>
            <a:ext cx="4637544" cy="240463"/>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The Intersection of Social Determinants of Health and Substance Misuse | edc.org</a:t>
            </a:r>
          </a:p>
        </p:txBody>
      </p:sp>
      <p:sp>
        <p:nvSpPr>
          <p:cNvPr id="11" name="Slide Number Placeholder 3">
            <a:extLst>
              <a:ext uri="{FF2B5EF4-FFF2-40B4-BE49-F238E27FC236}">
                <a16:creationId xmlns:a16="http://schemas.microsoft.com/office/drawing/2014/main" id="{54B22532-9852-E09F-8DD3-F5790EA28D66}"/>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13" name="Graphic 12">
            <a:extLst>
              <a:ext uri="{FF2B5EF4-FFF2-40B4-BE49-F238E27FC236}">
                <a16:creationId xmlns:a16="http://schemas.microsoft.com/office/drawing/2014/main" id="{6DA6A476-94DD-F1CB-0E7E-6FFA624D3C3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56624357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Title and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5583A3-3815-3700-4EB4-89E1BAE4CF8C}"/>
              </a:ext>
            </a:extLst>
          </p:cNvPr>
          <p:cNvSpPr>
            <a:spLocks noGrp="1"/>
          </p:cNvSpPr>
          <p:nvPr>
            <p:ph type="pic" sz="quarter" idx="15"/>
          </p:nvPr>
        </p:nvSpPr>
        <p:spPr>
          <a:xfrm>
            <a:off x="6254750" y="0"/>
            <a:ext cx="5937250" cy="6858000"/>
          </a:xfrm>
          <a:prstGeom prst="rect">
            <a:avLst/>
          </a:prstGeom>
        </p:spPr>
        <p:txBody>
          <a:bodyPr/>
          <a:lstStyle/>
          <a:p>
            <a:r>
              <a:rPr lang="en-US"/>
              <a:t>Click icon to add picture</a:t>
            </a:r>
          </a:p>
        </p:txBody>
      </p:sp>
      <p:sp>
        <p:nvSpPr>
          <p:cNvPr id="12" name="Text Placeholder 11">
            <a:extLst>
              <a:ext uri="{FF2B5EF4-FFF2-40B4-BE49-F238E27FC236}">
                <a16:creationId xmlns:a16="http://schemas.microsoft.com/office/drawing/2014/main" id="{3E566D8B-5F29-ABB9-B9C0-CEE6AAD0F41B}"/>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 name="Google Shape;10;p1">
            <a:extLst>
              <a:ext uri="{FF2B5EF4-FFF2-40B4-BE49-F238E27FC236}">
                <a16:creationId xmlns:a16="http://schemas.microsoft.com/office/drawing/2014/main" id="{54A65DBF-CFDE-ADA0-C95E-9C7C6728B999}"/>
              </a:ext>
            </a:extLst>
          </p:cNvPr>
          <p:cNvCxnSpPr>
            <a:cxnSpLocks/>
          </p:cNvCxnSpPr>
          <p:nvPr/>
        </p:nvCxnSpPr>
        <p:spPr>
          <a:xfrm>
            <a:off x="685800" y="507096"/>
            <a:ext cx="52197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2" name="Text Placeholder 1">
            <a:extLst>
              <a:ext uri="{FF2B5EF4-FFF2-40B4-BE49-F238E27FC236}">
                <a16:creationId xmlns:a16="http://schemas.microsoft.com/office/drawing/2014/main" id="{BF78AF31-E90C-BBD5-D8D3-1A42F6924BE4}"/>
              </a:ext>
            </a:extLst>
          </p:cNvPr>
          <p:cNvSpPr txBox="1">
            <a:spLocks/>
          </p:cNvSpPr>
          <p:nvPr/>
        </p:nvSpPr>
        <p:spPr>
          <a:xfrm>
            <a:off x="8980025" y="307305"/>
            <a:ext cx="2530449" cy="117183"/>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700" kern="1200">
                <a:solidFill>
                  <a:schemeClr val="tx1"/>
                </a:solidFill>
                <a:latin typeface="IBM Plex Mono" panose="020B0509050203000203" pitchFamily="49"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b="1">
                <a:solidFill>
                  <a:schemeClr val="bg1"/>
                </a:solidFill>
                <a:latin typeface="IBM Plex Sans" panose="020B0503050203000203" pitchFamily="34" charset="0"/>
              </a:rPr>
              <a:t>EDC.ORG </a:t>
            </a:r>
          </a:p>
        </p:txBody>
      </p:sp>
      <p:sp>
        <p:nvSpPr>
          <p:cNvPr id="4" name="Footer Placeholder 1">
            <a:extLst>
              <a:ext uri="{FF2B5EF4-FFF2-40B4-BE49-F238E27FC236}">
                <a16:creationId xmlns:a16="http://schemas.microsoft.com/office/drawing/2014/main" id="{A974B2FB-3DE3-43E0-D5C5-B77F98CC204D}"/>
              </a:ext>
            </a:extLst>
          </p:cNvPr>
          <p:cNvSpPr>
            <a:spLocks noGrp="1"/>
          </p:cNvSpPr>
          <p:nvPr>
            <p:ph type="ftr" sz="quarter" idx="3"/>
          </p:nvPr>
        </p:nvSpPr>
        <p:spPr>
          <a:xfrm>
            <a:off x="614680" y="250191"/>
            <a:ext cx="4526032" cy="251614"/>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The Intersection of Social Determinants of Health and Substance Misuse | edc.org</a:t>
            </a:r>
          </a:p>
        </p:txBody>
      </p:sp>
      <p:sp>
        <p:nvSpPr>
          <p:cNvPr id="6" name="Text Placeholder 9">
            <a:extLst>
              <a:ext uri="{FF2B5EF4-FFF2-40B4-BE49-F238E27FC236}">
                <a16:creationId xmlns:a16="http://schemas.microsoft.com/office/drawing/2014/main" id="{3A051F0B-9596-6420-9B91-A9F39E68C6CA}"/>
              </a:ext>
            </a:extLst>
          </p:cNvPr>
          <p:cNvSpPr>
            <a:spLocks noGrp="1"/>
          </p:cNvSpPr>
          <p:nvPr>
            <p:ph type="body" sz="quarter" idx="17"/>
          </p:nvPr>
        </p:nvSpPr>
        <p:spPr>
          <a:xfrm>
            <a:off x="614364" y="2802467"/>
            <a:ext cx="5295370" cy="3225800"/>
          </a:xfrm>
          <a:prstGeom prst="rect">
            <a:avLst/>
          </a:prstGeom>
        </p:spPr>
        <p:txBody>
          <a:bodyPr/>
          <a:lstStyle>
            <a:lvl1pPr>
              <a:defRPr sz="1400">
                <a:latin typeface="IBM Plex Sans" panose="020B050305020300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523418"/>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and content on background">
    <p:bg>
      <p:bgPr>
        <a:solidFill>
          <a:schemeClr val="accent4"/>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E566D8B-5F29-ABB9-B9C0-CEE6AAD0F41B}"/>
              </a:ext>
            </a:extLst>
          </p:cNvPr>
          <p:cNvSpPr>
            <a:spLocks noGrp="1"/>
          </p:cNvSpPr>
          <p:nvPr>
            <p:ph type="body" sz="quarter" idx="13"/>
          </p:nvPr>
        </p:nvSpPr>
        <p:spPr>
          <a:xfrm>
            <a:off x="695325" y="741363"/>
            <a:ext cx="7915275" cy="828675"/>
          </a:xfrm>
          <a:prstGeom prst="rect">
            <a:avLst/>
          </a:prstGeom>
        </p:spPr>
        <p:txBody>
          <a:bodyPr lIns="0" tIns="0" rIns="0" bIns="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15" name="Google Shape;10;p1">
            <a:extLst>
              <a:ext uri="{FF2B5EF4-FFF2-40B4-BE49-F238E27FC236}">
                <a16:creationId xmlns:a16="http://schemas.microsoft.com/office/drawing/2014/main" id="{846BECD9-B6CB-90BD-7D9A-D37207B5739D}"/>
              </a:ext>
            </a:extLst>
          </p:cNvPr>
          <p:cNvCxnSpPr>
            <a:cxnSpLocks/>
          </p:cNvCxnSpPr>
          <p:nvPr/>
        </p:nvCxnSpPr>
        <p:spPr>
          <a:xfrm>
            <a:off x="685800" y="507096"/>
            <a:ext cx="10820400" cy="0"/>
          </a:xfrm>
          <a:prstGeom prst="straightConnector1">
            <a:avLst/>
          </a:prstGeom>
          <a:noFill/>
          <a:ln w="9525" cap="flat" cmpd="sng">
            <a:solidFill>
              <a:schemeClr val="bg2">
                <a:lumMod val="75000"/>
              </a:schemeClr>
            </a:solidFill>
            <a:prstDash val="solid"/>
            <a:round/>
            <a:headEnd type="none" w="med" len="med"/>
            <a:tailEnd type="none" w="med" len="med"/>
          </a:ln>
        </p:spPr>
      </p:cxnSp>
      <p:sp>
        <p:nvSpPr>
          <p:cNvPr id="2" name="Footer Placeholder 1">
            <a:extLst>
              <a:ext uri="{FF2B5EF4-FFF2-40B4-BE49-F238E27FC236}">
                <a16:creationId xmlns:a16="http://schemas.microsoft.com/office/drawing/2014/main" id="{5EBB3F7F-DE4D-80A6-1BA3-A0D6FBBDEE24}"/>
              </a:ext>
            </a:extLst>
          </p:cNvPr>
          <p:cNvSpPr>
            <a:spLocks noGrp="1"/>
          </p:cNvSpPr>
          <p:nvPr>
            <p:ph type="ftr" sz="quarter" idx="3"/>
          </p:nvPr>
        </p:nvSpPr>
        <p:spPr>
          <a:xfrm>
            <a:off x="614679" y="250191"/>
            <a:ext cx="4737905" cy="173555"/>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The Intersection of Social Determinants of Health and Substance Misuse | edc.org</a:t>
            </a:r>
          </a:p>
        </p:txBody>
      </p:sp>
      <p:sp>
        <p:nvSpPr>
          <p:cNvPr id="7" name="Slide Number Placeholder 3">
            <a:extLst>
              <a:ext uri="{FF2B5EF4-FFF2-40B4-BE49-F238E27FC236}">
                <a16:creationId xmlns:a16="http://schemas.microsoft.com/office/drawing/2014/main" id="{4B6CE066-84E5-2592-5CD3-2E0140ECF2CA}"/>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8" name="Graphic 7">
            <a:extLst>
              <a:ext uri="{FF2B5EF4-FFF2-40B4-BE49-F238E27FC236}">
                <a16:creationId xmlns:a16="http://schemas.microsoft.com/office/drawing/2014/main" id="{6AE10A0F-E398-BB81-6C94-7FAD4669EE2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Tree>
    <p:extLst>
      <p:ext uri="{BB962C8B-B14F-4D97-AF65-F5344CB8AC3E}">
        <p14:creationId xmlns:p14="http://schemas.microsoft.com/office/powerpoint/2010/main" val="1952472684"/>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6">
          <p15:clr>
            <a:srgbClr val="FBAE40"/>
          </p15:clr>
        </p15:guide>
        <p15:guide id="4" pos="4040">
          <p15:clr>
            <a:srgbClr val="FBAE40"/>
          </p15:clr>
        </p15:guide>
        <p15:guide id="5" pos="432">
          <p15:clr>
            <a:srgbClr val="FBAE40"/>
          </p15:clr>
        </p15:guide>
        <p15:guide id="6" pos="4140">
          <p15:clr>
            <a:srgbClr val="FBAE40"/>
          </p15:clr>
        </p15:guide>
        <p15:guide id="7" pos="7248">
          <p15:clr>
            <a:srgbClr val="FBAE40"/>
          </p15:clr>
        </p15:guide>
        <p15:guide id="8" orient="horz" pos="2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Section Divider">
    <p:bg>
      <p:bgPr>
        <a:solidFill>
          <a:schemeClr val="bg2"/>
        </a:solidFill>
        <a:effectLst/>
      </p:bgPr>
    </p:bg>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598FB9D0-7E91-6297-B9E8-9F31AF1F288B}"/>
              </a:ext>
            </a:extLst>
          </p:cNvPr>
          <p:cNvSpPr>
            <a:spLocks noGrp="1"/>
          </p:cNvSpPr>
          <p:nvPr>
            <p:ph type="body" sz="quarter" idx="13"/>
          </p:nvPr>
        </p:nvSpPr>
        <p:spPr>
          <a:xfrm>
            <a:off x="695325" y="3014663"/>
            <a:ext cx="7915275" cy="828675"/>
          </a:xfrm>
          <a:prstGeom prst="rect">
            <a:avLst/>
          </a:prstGeom>
        </p:spPr>
        <p:txBody>
          <a:bodyPr lIns="0" tIns="0" rIns="0" bIns="0" anchor="ctr" anchorCtr="0"/>
          <a:lstStyle>
            <a:lvl1pPr marL="0" indent="0">
              <a:lnSpc>
                <a:spcPts val="2880"/>
              </a:lnSpc>
              <a:buNone/>
              <a:defRPr sz="2800">
                <a:latin typeface="IBM Plex Serif" panose="02060503050406000203" pitchFamily="18"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6" name="Google Shape;10;p1">
            <a:extLst>
              <a:ext uri="{FF2B5EF4-FFF2-40B4-BE49-F238E27FC236}">
                <a16:creationId xmlns:a16="http://schemas.microsoft.com/office/drawing/2014/main" id="{FE2932E4-3CE8-081D-D1F5-CC64836FD337}"/>
              </a:ext>
            </a:extLst>
          </p:cNvPr>
          <p:cNvCxnSpPr>
            <a:cxnSpLocks/>
          </p:cNvCxnSpPr>
          <p:nvPr/>
        </p:nvCxnSpPr>
        <p:spPr>
          <a:xfrm>
            <a:off x="685800" y="507096"/>
            <a:ext cx="10820400" cy="0"/>
          </a:xfrm>
          <a:prstGeom prst="straightConnector1">
            <a:avLst/>
          </a:prstGeom>
          <a:noFill/>
          <a:ln w="9525" cap="flat" cmpd="sng">
            <a:solidFill>
              <a:schemeClr val="tx1"/>
            </a:solidFill>
            <a:prstDash val="solid"/>
            <a:round/>
            <a:headEnd type="none" w="med" len="med"/>
            <a:tailEnd type="none" w="med" len="med"/>
          </a:ln>
        </p:spPr>
      </p:cxnSp>
      <p:sp>
        <p:nvSpPr>
          <p:cNvPr id="8" name="Slide Number Placeholder 3">
            <a:extLst>
              <a:ext uri="{FF2B5EF4-FFF2-40B4-BE49-F238E27FC236}">
                <a16:creationId xmlns:a16="http://schemas.microsoft.com/office/drawing/2014/main" id="{1D3DE6B3-B722-8BE6-D23B-136BB0F67D09}"/>
              </a:ext>
            </a:extLst>
          </p:cNvPr>
          <p:cNvSpPr>
            <a:spLocks noGrp="1"/>
          </p:cNvSpPr>
          <p:nvPr>
            <p:ph type="sldNum" sz="quarter" idx="12"/>
          </p:nvPr>
        </p:nvSpPr>
        <p:spPr>
          <a:xfrm>
            <a:off x="10145247" y="240394"/>
            <a:ext cx="863600" cy="365125"/>
          </a:xfrm>
          <a:prstGeom prst="rect">
            <a:avLst/>
          </a:prstGeom>
        </p:spPr>
        <p:txBody>
          <a:bodyPr/>
          <a:lstStyle>
            <a:lvl1pPr>
              <a:defRPr sz="800" b="1">
                <a:latin typeface="IBM Plex Mono" panose="020B0509050203000203" pitchFamily="49" charset="77"/>
              </a:defRPr>
            </a:lvl1pPr>
          </a:lstStyle>
          <a:p>
            <a:fld id="{CA49D0EE-DE7F-324B-A84C-F36708423CDB}" type="slidenum">
              <a:rPr lang="en-US" smtClean="0"/>
              <a:pPr/>
              <a:t>‹#›</a:t>
            </a:fld>
            <a:endParaRPr lang="en-US"/>
          </a:p>
        </p:txBody>
      </p:sp>
      <p:pic>
        <p:nvPicPr>
          <p:cNvPr id="9" name="Graphic 8">
            <a:extLst>
              <a:ext uri="{FF2B5EF4-FFF2-40B4-BE49-F238E27FC236}">
                <a16:creationId xmlns:a16="http://schemas.microsoft.com/office/drawing/2014/main" id="{B1E247FD-120C-6BAE-4C59-03F02C7AA98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990071" y="300038"/>
            <a:ext cx="516130" cy="80962"/>
          </a:xfrm>
          <a:prstGeom prst="rect">
            <a:avLst/>
          </a:prstGeom>
        </p:spPr>
      </p:pic>
      <p:sp>
        <p:nvSpPr>
          <p:cNvPr id="2" name="Footer Placeholder 1">
            <a:extLst>
              <a:ext uri="{FF2B5EF4-FFF2-40B4-BE49-F238E27FC236}">
                <a16:creationId xmlns:a16="http://schemas.microsoft.com/office/drawing/2014/main" id="{262501D5-D370-4D47-10DF-48C27EA4295F}"/>
              </a:ext>
            </a:extLst>
          </p:cNvPr>
          <p:cNvSpPr>
            <a:spLocks noGrp="1"/>
          </p:cNvSpPr>
          <p:nvPr>
            <p:ph type="ftr" sz="quarter" idx="3"/>
          </p:nvPr>
        </p:nvSpPr>
        <p:spPr>
          <a:xfrm>
            <a:off x="614678" y="234177"/>
            <a:ext cx="5507341" cy="223024"/>
          </a:xfrm>
          <a:prstGeom prst="rect">
            <a:avLst/>
          </a:prstGeom>
        </p:spPr>
        <p:txBody>
          <a:bodyPr vert="horz" lIns="91440" tIns="45720" rIns="91440" bIns="45720" rtlCol="0" anchor="ctr"/>
          <a:lstStyle>
            <a:lvl1pPr algn="l">
              <a:defRPr sz="700">
                <a:solidFill>
                  <a:schemeClr val="tx1"/>
                </a:solidFill>
                <a:latin typeface="IBM Plex Mono" panose="020B0509050203000203" pitchFamily="49" charset="77"/>
              </a:defRPr>
            </a:lvl1pPr>
          </a:lstStyle>
          <a:p>
            <a:r>
              <a:rPr lang="en-US"/>
              <a:t>The Intersection of Social Determinants of Health and Substance Misuse | edc.org</a:t>
            </a:r>
          </a:p>
        </p:txBody>
      </p:sp>
    </p:spTree>
    <p:extLst>
      <p:ext uri="{BB962C8B-B14F-4D97-AF65-F5344CB8AC3E}">
        <p14:creationId xmlns:p14="http://schemas.microsoft.com/office/powerpoint/2010/main" val="1041630408"/>
      </p:ext>
    </p:extLst>
  </p:cSld>
  <p:clrMapOvr>
    <a:overrideClrMapping bg1="dk1" tx1="lt1" bg2="dk2" tx2="lt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6085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75" r:id="rId12"/>
    <p:sldLayoutId id="2147483674" r:id="rId13"/>
    <p:sldLayoutId id="2147483654" r:id="rId14"/>
    <p:sldLayoutId id="2147483667" r:id="rId15"/>
    <p:sldLayoutId id="2147483652" r:id="rId16"/>
    <p:sldLayoutId id="2147483666" r:id="rId17"/>
    <p:sldLayoutId id="2147483671" r:id="rId18"/>
    <p:sldLayoutId id="2147483672" r:id="rId19"/>
    <p:sldLayoutId id="2147483670" r:id="rId20"/>
    <p:sldLayoutId id="2147483676" r:id="rId21"/>
    <p:sldLayoutId id="2147483677" r:id="rId22"/>
    <p:sldLayoutId id="2147483719" r:id="rId23"/>
    <p:sldLayoutId id="2147483721"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40">
          <p15:clr>
            <a:srgbClr val="F26B43"/>
          </p15:clr>
        </p15:guide>
        <p15:guide id="3" pos="3720">
          <p15:clr>
            <a:srgbClr val="F26B43"/>
          </p15:clr>
        </p15:guide>
        <p15:guide id="4" pos="7248">
          <p15:clr>
            <a:srgbClr val="F26B43"/>
          </p15:clr>
        </p15:guide>
        <p15:guide id="5" pos="432">
          <p15:clr>
            <a:srgbClr val="F26B43"/>
          </p15:clr>
        </p15:guide>
        <p15:guide id="6" orient="horz" pos="1776">
          <p15:clr>
            <a:srgbClr val="F26B43"/>
          </p15:clr>
        </p15:guide>
        <p15:guide id="7" orient="horz" pos="4032">
          <p15:clr>
            <a:srgbClr val="F26B43"/>
          </p15:clr>
        </p15:guide>
        <p15:guide id="8" orient="horz" pos="3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47512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940">
          <p15:clr>
            <a:srgbClr val="F26B43"/>
          </p15:clr>
        </p15:guide>
        <p15:guide id="3" pos="3720">
          <p15:clr>
            <a:srgbClr val="F26B43"/>
          </p15:clr>
        </p15:guide>
        <p15:guide id="4" pos="7248">
          <p15:clr>
            <a:srgbClr val="F26B43"/>
          </p15:clr>
        </p15:guide>
        <p15:guide id="5" pos="432">
          <p15:clr>
            <a:srgbClr val="F26B43"/>
          </p15:clr>
        </p15:guide>
        <p15:guide id="6" orient="horz" pos="1776">
          <p15:clr>
            <a:srgbClr val="F26B43"/>
          </p15:clr>
        </p15:guide>
        <p15:guide id="7" orient="horz" pos="4032">
          <p15:clr>
            <a:srgbClr val="F26B43"/>
          </p15:clr>
        </p15:guide>
        <p15:guide id="8" orient="horz" pos="3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microsoft.com/office/2018/10/relationships/comments" Target="../comments/modernComment_47F_C4688E61.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71.png"/><Relationship Id="rId5" Type="http://schemas.microsoft.com/office/2011/relationships/webextension" Target="../webextensions/webextension4.xml"/><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jpeg"/><Relationship Id="rId7" Type="http://schemas.openxmlformats.org/officeDocument/2006/relationships/image" Target="../media/image78.png"/><Relationship Id="rId12" Type="http://schemas.openxmlformats.org/officeDocument/2006/relationships/image" Target="../media/image83.sv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2.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8.png"/><Relationship Id="rId11" Type="http://schemas.openxmlformats.org/officeDocument/2006/relationships/image" Target="../media/image87.svg"/><Relationship Id="rId5" Type="http://schemas.openxmlformats.org/officeDocument/2006/relationships/image" Target="../media/image77.png"/><Relationship Id="rId15" Type="http://schemas.openxmlformats.org/officeDocument/2006/relationships/image" Target="../media/image85.png"/><Relationship Id="rId10" Type="http://schemas.openxmlformats.org/officeDocument/2006/relationships/image" Target="../media/image86.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4.png"/></Relationships>
</file>

<file path=ppt/slides/_rels/slide2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7.svg"/><Relationship Id="rId5" Type="http://schemas.openxmlformats.org/officeDocument/2006/relationships/image" Target="../media/image86.png"/><Relationship Id="rId10" Type="http://schemas.openxmlformats.org/officeDocument/2006/relationships/image" Target="../media/image93.png"/><Relationship Id="rId4" Type="http://schemas.openxmlformats.org/officeDocument/2006/relationships/image" Target="../media/image89.png"/><Relationship Id="rId9" Type="http://schemas.openxmlformats.org/officeDocument/2006/relationships/image" Target="../media/image92.png"/></Relationships>
</file>

<file path=ppt/slides/_rels/slide2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88.png"/><Relationship Id="rId7" Type="http://schemas.openxmlformats.org/officeDocument/2006/relationships/image" Target="../media/image87.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94.png"/><Relationship Id="rId4" Type="http://schemas.openxmlformats.org/officeDocument/2006/relationships/image" Target="../media/image90.png"/><Relationship Id="rId9" Type="http://schemas.openxmlformats.org/officeDocument/2006/relationships/image" Target="../media/image93.png"/></Relationships>
</file>

<file path=ppt/slides/_rels/slide2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8.png"/><Relationship Id="rId7" Type="http://schemas.openxmlformats.org/officeDocument/2006/relationships/image" Target="../media/image87.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94.png"/><Relationship Id="rId10" Type="http://schemas.openxmlformats.org/officeDocument/2006/relationships/image" Target="../media/image98.png"/><Relationship Id="rId4" Type="http://schemas.openxmlformats.org/officeDocument/2006/relationships/image" Target="../media/image90.png"/><Relationship Id="rId9" Type="http://schemas.openxmlformats.org/officeDocument/2006/relationships/image" Target="../media/image97.png"/></Relationships>
</file>

<file path=ppt/slides/_rels/slide2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8.png"/><Relationship Id="rId7" Type="http://schemas.openxmlformats.org/officeDocument/2006/relationships/image" Target="../media/image87.sv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6.png"/><Relationship Id="rId5" Type="http://schemas.openxmlformats.org/officeDocument/2006/relationships/image" Target="../media/image94.png"/><Relationship Id="rId10" Type="http://schemas.openxmlformats.org/officeDocument/2006/relationships/image" Target="../media/image101.png"/><Relationship Id="rId4" Type="http://schemas.openxmlformats.org/officeDocument/2006/relationships/image" Target="../media/image99.png"/><Relationship Id="rId9"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8.png"/><Relationship Id="rId7" Type="http://schemas.openxmlformats.org/officeDocument/2006/relationships/image" Target="../media/image87.sv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6.png"/><Relationship Id="rId11" Type="http://schemas.openxmlformats.org/officeDocument/2006/relationships/image" Target="../media/image104.png"/><Relationship Id="rId5" Type="http://schemas.openxmlformats.org/officeDocument/2006/relationships/image" Target="../media/image94.png"/><Relationship Id="rId10"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0.png"/></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8.png"/><Relationship Id="rId7" Type="http://schemas.openxmlformats.org/officeDocument/2006/relationships/image" Target="../media/image87.svg"/><Relationship Id="rId12" Type="http://schemas.openxmlformats.org/officeDocument/2006/relationships/image" Target="../media/image10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6.png"/><Relationship Id="rId11" Type="http://schemas.openxmlformats.org/officeDocument/2006/relationships/image" Target="../media/image106.png"/><Relationship Id="rId5" Type="http://schemas.openxmlformats.org/officeDocument/2006/relationships/image" Target="../media/image94.png"/><Relationship Id="rId10" Type="http://schemas.openxmlformats.org/officeDocument/2006/relationships/image" Target="../media/image103.png"/><Relationship Id="rId4" Type="http://schemas.openxmlformats.org/officeDocument/2006/relationships/image" Target="../media/image105.png"/><Relationship Id="rId9" Type="http://schemas.openxmlformats.org/officeDocument/2006/relationships/image" Target="../media/image100.png"/></Relationships>
</file>

<file path=ppt/slides/_rels/slide2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8.png"/><Relationship Id="rId7" Type="http://schemas.openxmlformats.org/officeDocument/2006/relationships/image" Target="../media/image87.svg"/><Relationship Id="rId12" Type="http://schemas.openxmlformats.org/officeDocument/2006/relationships/image" Target="../media/image10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86.png"/><Relationship Id="rId11" Type="http://schemas.openxmlformats.org/officeDocument/2006/relationships/image" Target="../media/image108.png"/><Relationship Id="rId5" Type="http://schemas.openxmlformats.org/officeDocument/2006/relationships/image" Target="../media/image94.png"/><Relationship Id="rId10" Type="http://schemas.openxmlformats.org/officeDocument/2006/relationships/image" Target="../media/image103.png"/><Relationship Id="rId4" Type="http://schemas.openxmlformats.org/officeDocument/2006/relationships/image" Target="../media/image105.png"/><Relationship Id="rId9" Type="http://schemas.openxmlformats.org/officeDocument/2006/relationships/image" Target="../media/image100.png"/></Relationships>
</file>

<file path=ppt/slides/_rels/slide29.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46C_7A90CD0A.xm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png"/><Relationship Id="rId5" Type="http://schemas.microsoft.com/office/2011/relationships/webextension" Target="../webextensions/webextension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3.xml"/><Relationship Id="rId4" Type="http://schemas.openxmlformats.org/officeDocument/2006/relationships/image" Target="../media/image114.png"/></Relationships>
</file>

<file path=ppt/slides/_rels/slide3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45C_53F46667.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www.marylandmacs.org/media/som/microsites/macs/documents/Systemic-Racism-and-SUDs.pdf" TargetMode="External"/><Relationship Id="rId5" Type="http://schemas.openxmlformats.org/officeDocument/2006/relationships/hyperlink" Target="https://iaphs.org/wp-content/uploads/2023/07/Addressing-Social-Determinants-of-Health-in-Overdose-Prevention.pdf" TargetMode="External"/><Relationship Id="rId4" Type="http://schemas.openxmlformats.org/officeDocument/2006/relationships/hyperlink" Target="https://www.carnevaleassociates.com/file_download/inline/c18c74f3-26a8-440a-ab9b-c5fb6949bb87"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016/j.socscimed.2016.06.009"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health.gov/healthypeople/objectives-and-data/social-determinants-health"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amhsa.gov/resource/sptac/incorporating-social-determinants-health-substance-use-prevention"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store.samhsa.gov/sites/default/files/pep23-10-00-002.pdf"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svg"/><Relationship Id="rId3" Type="http://schemas.microsoft.com/office/2018/10/relationships/comments" Target="../comments/modernComment_46A_593A4FFE.xml"/><Relationship Id="rId7" Type="http://schemas.openxmlformats.org/officeDocument/2006/relationships/image" Target="../media/image119.svg"/><Relationship Id="rId12" Type="http://schemas.openxmlformats.org/officeDocument/2006/relationships/image" Target="../media/image124.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3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6.png"/><Relationship Id="rId7" Type="http://schemas.openxmlformats.org/officeDocument/2006/relationships/image" Target="../media/image119.svg"/><Relationship Id="rId12" Type="http://schemas.openxmlformats.org/officeDocument/2006/relationships/image" Target="../media/image127.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microsoft.com/office/2018/10/relationships/comments" Target="../comments/modernComment_E1A_AA281458.xml"/><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4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6.png"/><Relationship Id="rId7" Type="http://schemas.openxmlformats.org/officeDocument/2006/relationships/image" Target="../media/image119.svg"/><Relationship Id="rId12" Type="http://schemas.openxmlformats.org/officeDocument/2006/relationships/image" Target="../media/image127.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4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6.png"/><Relationship Id="rId7" Type="http://schemas.openxmlformats.org/officeDocument/2006/relationships/image" Target="../media/image119.svg"/><Relationship Id="rId12" Type="http://schemas.openxmlformats.org/officeDocument/2006/relationships/image" Target="../media/image127.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42.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6.png"/><Relationship Id="rId7" Type="http://schemas.openxmlformats.org/officeDocument/2006/relationships/image" Target="../media/image119.svg"/><Relationship Id="rId12" Type="http://schemas.openxmlformats.org/officeDocument/2006/relationships/image" Target="../media/image127.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4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6.png"/><Relationship Id="rId7" Type="http://schemas.openxmlformats.org/officeDocument/2006/relationships/image" Target="../media/image119.svg"/><Relationship Id="rId12" Type="http://schemas.openxmlformats.org/officeDocument/2006/relationships/image" Target="../media/image127.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44.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6.png"/><Relationship Id="rId7" Type="http://schemas.openxmlformats.org/officeDocument/2006/relationships/image" Target="../media/image119.svg"/><Relationship Id="rId12" Type="http://schemas.openxmlformats.org/officeDocument/2006/relationships/image" Target="../media/image127.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4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26.png"/><Relationship Id="rId7" Type="http://schemas.openxmlformats.org/officeDocument/2006/relationships/image" Target="../media/image119.svg"/><Relationship Id="rId12" Type="http://schemas.openxmlformats.org/officeDocument/2006/relationships/image" Target="../media/image127.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diagramData" Target="../diagrams/data1.xml"/><Relationship Id="rId3" Type="http://schemas.microsoft.com/office/2018/10/relationships/comments" Target="../comments/modernComment_46B_F73A961B.xml"/><Relationship Id="rId7" Type="http://schemas.openxmlformats.org/officeDocument/2006/relationships/image" Target="../media/image36.png"/><Relationship Id="rId12" Type="http://schemas.openxmlformats.org/officeDocument/2006/relationships/image" Target="../media/image41.png"/><Relationship Id="rId17" Type="http://schemas.microsoft.com/office/2007/relationships/diagramDrawing" Target="../diagrams/drawing1.xml"/><Relationship Id="rId2" Type="http://schemas.openxmlformats.org/officeDocument/2006/relationships/notesSlide" Target="../notesSlides/notesSlide7.xml"/><Relationship Id="rId16" Type="http://schemas.openxmlformats.org/officeDocument/2006/relationships/diagramColors" Target="../diagrams/colors1.xml"/><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5.png"/><Relationship Id="rId5" Type="http://schemas.openxmlformats.org/officeDocument/2006/relationships/image" Target="../media/image38.jpe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44.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9" descr="Single tree on a field with cityscape in foggy distance">
            <a:extLst>
              <a:ext uri="{FF2B5EF4-FFF2-40B4-BE49-F238E27FC236}">
                <a16:creationId xmlns:a16="http://schemas.microsoft.com/office/drawing/2014/main" id="{DEAC5D5B-DAA7-DC37-CE49-B6BFB41D2B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66"/>
          <a:stretch/>
        </p:blipFill>
        <p:spPr>
          <a:xfrm>
            <a:off x="6254750" y="2922592"/>
            <a:ext cx="3407043" cy="3935408"/>
          </a:xfrm>
          <a:prstGeom prst="rect">
            <a:avLst/>
          </a:prstGeom>
        </p:spPr>
      </p:pic>
      <p:pic>
        <p:nvPicPr>
          <p:cNvPr id="10" name="Picture Placeholder 9" descr="Chicago skyline at sunset">
            <a:extLst>
              <a:ext uri="{FF2B5EF4-FFF2-40B4-BE49-F238E27FC236}">
                <a16:creationId xmlns:a16="http://schemas.microsoft.com/office/drawing/2014/main" id="{9CCA64E5-D31A-9272-F186-2F5EFFD367E9}"/>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p:blipFill>
        <p:spPr>
          <a:xfrm>
            <a:off x="6086475" y="2814638"/>
            <a:ext cx="6105525" cy="4043362"/>
          </a:xfrm>
        </p:spPr>
      </p:pic>
      <p:sp>
        <p:nvSpPr>
          <p:cNvPr id="5" name="Content Placeholder 4">
            <a:extLst>
              <a:ext uri="{FF2B5EF4-FFF2-40B4-BE49-F238E27FC236}">
                <a16:creationId xmlns:a16="http://schemas.microsoft.com/office/drawing/2014/main" id="{5989E56E-4018-DA4C-8E14-6C57D1E5635B}"/>
              </a:ext>
            </a:extLst>
          </p:cNvPr>
          <p:cNvSpPr>
            <a:spLocks noGrp="1"/>
          </p:cNvSpPr>
          <p:nvPr>
            <p:ph type="body" sz="quarter" idx="10"/>
          </p:nvPr>
        </p:nvSpPr>
        <p:spPr>
          <a:xfrm>
            <a:off x="685800" y="1552385"/>
            <a:ext cx="10572008" cy="852487"/>
          </a:xfrm>
        </p:spPr>
        <p:txBody>
          <a:bodyPr/>
          <a:lstStyle/>
          <a:p>
            <a:r>
              <a:rPr lang="en-US"/>
              <a:t>Equitable and innovative opioid overdose prevention and response in Chicago </a:t>
            </a:r>
          </a:p>
        </p:txBody>
      </p:sp>
      <p:sp>
        <p:nvSpPr>
          <p:cNvPr id="16" name="Text Placeholder 15">
            <a:extLst>
              <a:ext uri="{FF2B5EF4-FFF2-40B4-BE49-F238E27FC236}">
                <a16:creationId xmlns:a16="http://schemas.microsoft.com/office/drawing/2014/main" id="{663DF5C6-2921-68B0-8C41-EC572A63AC92}"/>
              </a:ext>
            </a:extLst>
          </p:cNvPr>
          <p:cNvSpPr>
            <a:spLocks noGrp="1"/>
          </p:cNvSpPr>
          <p:nvPr>
            <p:ph type="body" sz="quarter" idx="11"/>
          </p:nvPr>
        </p:nvSpPr>
        <p:spPr>
          <a:xfrm>
            <a:off x="685799" y="3200400"/>
            <a:ext cx="4686301" cy="642938"/>
          </a:xfrm>
        </p:spPr>
        <p:txBody>
          <a:bodyPr/>
          <a:lstStyle/>
          <a:p>
            <a:r>
              <a:rPr lang="en-US"/>
              <a:t>National Prevention Network Conference</a:t>
            </a:r>
          </a:p>
          <a:p>
            <a:r>
              <a:rPr lang="en-US"/>
              <a:t>Phoenix, Arizona</a:t>
            </a:r>
          </a:p>
        </p:txBody>
      </p:sp>
      <p:sp>
        <p:nvSpPr>
          <p:cNvPr id="4" name="Text Placeholder 3">
            <a:extLst>
              <a:ext uri="{FF2B5EF4-FFF2-40B4-BE49-F238E27FC236}">
                <a16:creationId xmlns:a16="http://schemas.microsoft.com/office/drawing/2014/main" id="{71DD33C6-6873-5A94-E4B8-0EB88D9C381A}"/>
              </a:ext>
            </a:extLst>
          </p:cNvPr>
          <p:cNvSpPr>
            <a:spLocks noGrp="1"/>
          </p:cNvSpPr>
          <p:nvPr>
            <p:ph type="body" sz="quarter" idx="12"/>
          </p:nvPr>
        </p:nvSpPr>
        <p:spPr>
          <a:xfrm>
            <a:off x="685800" y="4961000"/>
            <a:ext cx="4572000" cy="818007"/>
          </a:xfrm>
        </p:spPr>
        <p:txBody>
          <a:bodyPr/>
          <a:lstStyle/>
          <a:p>
            <a:r>
              <a:rPr lang="en-US" b="1"/>
              <a:t>Presented by:</a:t>
            </a:r>
          </a:p>
          <a:p>
            <a:r>
              <a:rPr lang="en-US"/>
              <a:t>Sarah Gabriella Hernandez, PhD</a:t>
            </a:r>
          </a:p>
          <a:p>
            <a:r>
              <a:rPr lang="en-US"/>
              <a:t>Chuck Klevgaard, CSPS</a:t>
            </a:r>
          </a:p>
          <a:p>
            <a:endParaRPr lang="en-US"/>
          </a:p>
        </p:txBody>
      </p:sp>
      <p:sp>
        <p:nvSpPr>
          <p:cNvPr id="6" name="Text Placeholder 5">
            <a:extLst>
              <a:ext uri="{FF2B5EF4-FFF2-40B4-BE49-F238E27FC236}">
                <a16:creationId xmlns:a16="http://schemas.microsoft.com/office/drawing/2014/main" id="{F1313CFA-AEA4-A72E-3C99-04C0A4D8276A}"/>
              </a:ext>
            </a:extLst>
          </p:cNvPr>
          <p:cNvSpPr>
            <a:spLocks noGrp="1"/>
          </p:cNvSpPr>
          <p:nvPr>
            <p:ph type="body" sz="quarter" idx="13"/>
          </p:nvPr>
        </p:nvSpPr>
        <p:spPr>
          <a:xfrm>
            <a:off x="685801" y="6072187"/>
            <a:ext cx="4686300" cy="242887"/>
          </a:xfrm>
        </p:spPr>
        <p:txBody>
          <a:bodyPr/>
          <a:lstStyle/>
          <a:p>
            <a:r>
              <a:rPr lang="en-US"/>
              <a:t>August 15, 2024</a:t>
            </a:r>
          </a:p>
        </p:txBody>
      </p:sp>
    </p:spTree>
    <p:extLst>
      <p:ext uri="{BB962C8B-B14F-4D97-AF65-F5344CB8AC3E}">
        <p14:creationId xmlns:p14="http://schemas.microsoft.com/office/powerpoint/2010/main" val="114331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C69889-56C7-1DC3-46A6-104857D1036B}"/>
              </a:ext>
            </a:extLst>
          </p:cNvPr>
          <p:cNvSpPr>
            <a:spLocks noGrp="1"/>
          </p:cNvSpPr>
          <p:nvPr>
            <p:ph type="body" sz="quarter" idx="13"/>
          </p:nvPr>
        </p:nvSpPr>
        <p:spPr>
          <a:xfrm>
            <a:off x="701458" y="741363"/>
            <a:ext cx="7909142" cy="828675"/>
          </a:xfrm>
        </p:spPr>
        <p:txBody>
          <a:bodyPr/>
          <a:lstStyle/>
          <a:p>
            <a:r>
              <a:rPr lang="en-US">
                <a:solidFill>
                  <a:srgbClr val="296BF7"/>
                </a:solidFill>
              </a:rPr>
              <a:t>Evaluation Roundtable</a:t>
            </a:r>
          </a:p>
          <a:p>
            <a:r>
              <a:rPr lang="en-US"/>
              <a:t>Goals and Objectives</a:t>
            </a:r>
          </a:p>
        </p:txBody>
      </p:sp>
      <p:sp>
        <p:nvSpPr>
          <p:cNvPr id="16" name="Google Shape;138;p23">
            <a:extLst>
              <a:ext uri="{FF2B5EF4-FFF2-40B4-BE49-F238E27FC236}">
                <a16:creationId xmlns:a16="http://schemas.microsoft.com/office/drawing/2014/main" id="{66382CAE-6AE4-AFC4-DF1F-F467375A33CA}"/>
              </a:ext>
            </a:extLst>
          </p:cNvPr>
          <p:cNvSpPr txBox="1">
            <a:spLocks/>
          </p:cNvSpPr>
          <p:nvPr/>
        </p:nvSpPr>
        <p:spPr>
          <a:xfrm>
            <a:off x="685800" y="4372857"/>
            <a:ext cx="2476467" cy="1838156"/>
          </a:xfrm>
          <a:prstGeom prst="rect">
            <a:avLst/>
          </a:prstGeom>
          <a:solidFill>
            <a:schemeClr val="accent4"/>
          </a:solidFill>
        </p:spPr>
        <p:txBody>
          <a:bodyPr spcFirstLastPara="1" wrap="square" lIns="182880" tIns="182880"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0"/>
              </a:spcAft>
              <a:buFont typeface="Arial" panose="020B0604020202020204" pitchFamily="34" charset="0"/>
              <a:buNone/>
            </a:pPr>
            <a:endParaRPr lang="en-US" sz="1400">
              <a:solidFill>
                <a:schemeClr val="dk1"/>
              </a:solidFill>
              <a:latin typeface="IBM Plex Sans" panose="020B0503050203000203" pitchFamily="34" charset="0"/>
              <a:ea typeface="IBM Plex Sans SemiBold"/>
              <a:cs typeface="IBM Plex Sans SemiBold"/>
              <a:sym typeface="IBM Plex Sans SemiBold"/>
            </a:endParaRPr>
          </a:p>
        </p:txBody>
      </p:sp>
      <p:sp>
        <p:nvSpPr>
          <p:cNvPr id="24" name="Google Shape;138;p23">
            <a:extLst>
              <a:ext uri="{FF2B5EF4-FFF2-40B4-BE49-F238E27FC236}">
                <a16:creationId xmlns:a16="http://schemas.microsoft.com/office/drawing/2014/main" id="{9CC75F58-B0F3-2DA9-435E-48A377E0CA84}"/>
              </a:ext>
            </a:extLst>
          </p:cNvPr>
          <p:cNvSpPr txBox="1">
            <a:spLocks/>
          </p:cNvSpPr>
          <p:nvPr/>
        </p:nvSpPr>
        <p:spPr>
          <a:xfrm>
            <a:off x="3436695" y="4372857"/>
            <a:ext cx="2476467" cy="1838156"/>
          </a:xfrm>
          <a:prstGeom prst="rect">
            <a:avLst/>
          </a:prstGeom>
          <a:solidFill>
            <a:schemeClr val="accent4"/>
          </a:solidFill>
        </p:spPr>
        <p:txBody>
          <a:bodyPr spcFirstLastPara="1" wrap="square" lIns="182880" tIns="182880"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endParaRPr lang="en-US" sz="1400">
              <a:solidFill>
                <a:schemeClr val="dk1"/>
              </a:solidFill>
              <a:latin typeface="IBM Plex Sans" panose="020B0503050203000203" pitchFamily="34" charset="0"/>
              <a:ea typeface="IBM Plex Sans SemiBold"/>
              <a:cs typeface="IBM Plex Sans SemiBold"/>
              <a:sym typeface="IBM Plex Sans SemiBold"/>
            </a:endParaRPr>
          </a:p>
        </p:txBody>
      </p:sp>
      <p:sp>
        <p:nvSpPr>
          <p:cNvPr id="26" name="Google Shape;138;p23">
            <a:extLst>
              <a:ext uri="{FF2B5EF4-FFF2-40B4-BE49-F238E27FC236}">
                <a16:creationId xmlns:a16="http://schemas.microsoft.com/office/drawing/2014/main" id="{0EC24914-7B29-DFA2-DA90-3A12EBD9730D}"/>
              </a:ext>
            </a:extLst>
          </p:cNvPr>
          <p:cNvSpPr txBox="1">
            <a:spLocks/>
          </p:cNvSpPr>
          <p:nvPr/>
        </p:nvSpPr>
        <p:spPr>
          <a:xfrm>
            <a:off x="6250650" y="4372857"/>
            <a:ext cx="2476467" cy="1838156"/>
          </a:xfrm>
          <a:prstGeom prst="rect">
            <a:avLst/>
          </a:prstGeom>
          <a:solidFill>
            <a:schemeClr val="accent4"/>
          </a:solidFill>
        </p:spPr>
        <p:txBody>
          <a:bodyPr spcFirstLastPara="1" wrap="square" lIns="182880" tIns="182880"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endParaRPr lang="en-US" sz="1400">
              <a:solidFill>
                <a:schemeClr val="dk1"/>
              </a:solidFill>
              <a:latin typeface="IBM Plex Sans" panose="020B0503050203000203" pitchFamily="34" charset="0"/>
              <a:ea typeface="IBM Plex Sans SemiBold"/>
              <a:cs typeface="IBM Plex Sans SemiBold"/>
              <a:sym typeface="IBM Plex Sans SemiBold"/>
            </a:endParaRPr>
          </a:p>
        </p:txBody>
      </p:sp>
      <p:sp>
        <p:nvSpPr>
          <p:cNvPr id="28" name="Google Shape;138;p23">
            <a:extLst>
              <a:ext uri="{FF2B5EF4-FFF2-40B4-BE49-F238E27FC236}">
                <a16:creationId xmlns:a16="http://schemas.microsoft.com/office/drawing/2014/main" id="{3BBBA425-55AF-7B46-564E-4BBEC5E85CD6}"/>
              </a:ext>
            </a:extLst>
          </p:cNvPr>
          <p:cNvSpPr txBox="1">
            <a:spLocks/>
          </p:cNvSpPr>
          <p:nvPr/>
        </p:nvSpPr>
        <p:spPr>
          <a:xfrm>
            <a:off x="9033075" y="4372857"/>
            <a:ext cx="2476467" cy="1838156"/>
          </a:xfrm>
          <a:prstGeom prst="rect">
            <a:avLst/>
          </a:prstGeom>
          <a:solidFill>
            <a:schemeClr val="accent4"/>
          </a:solidFill>
        </p:spPr>
        <p:txBody>
          <a:bodyPr spcFirstLastPara="1" wrap="square" lIns="182880" tIns="182880"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Font typeface="Arial" panose="020B0604020202020204" pitchFamily="34" charset="0"/>
              <a:buNone/>
            </a:pPr>
            <a:endParaRPr lang="en-US" sz="1400">
              <a:solidFill>
                <a:schemeClr val="dk1"/>
              </a:solidFill>
              <a:latin typeface="IBM Plex Sans" panose="020B0503050203000203" pitchFamily="34" charset="0"/>
              <a:ea typeface="IBM Plex Sans SemiBold"/>
              <a:cs typeface="IBM Plex Sans SemiBold"/>
              <a:sym typeface="IBM Plex Sans SemiBold"/>
            </a:endParaRPr>
          </a:p>
        </p:txBody>
      </p:sp>
      <p:sp>
        <p:nvSpPr>
          <p:cNvPr id="4" name="Slide Number Placeholder 3">
            <a:extLst>
              <a:ext uri="{FF2B5EF4-FFF2-40B4-BE49-F238E27FC236}">
                <a16:creationId xmlns:a16="http://schemas.microsoft.com/office/drawing/2014/main" id="{6A926E3E-C1EB-3549-6823-56D5AE86B9E4}"/>
              </a:ext>
            </a:extLst>
          </p:cNvPr>
          <p:cNvSpPr>
            <a:spLocks noGrp="1"/>
          </p:cNvSpPr>
          <p:nvPr>
            <p:ph type="sldNum" sz="quarter" idx="12"/>
          </p:nvPr>
        </p:nvSpPr>
        <p:spPr>
          <a:xfrm>
            <a:off x="10145247" y="244476"/>
            <a:ext cx="863600" cy="365125"/>
          </a:xfrm>
          <a:prstGeom prst="rect">
            <a:avLst/>
          </a:prstGeom>
        </p:spPr>
        <p:txBody>
          <a:bodyPr/>
          <a:lstStyle>
            <a:lvl1pPr>
              <a:defRPr sz="800" b="1">
                <a:latin typeface="IBM Plex Mono" panose="020B0509050203000203" pitchFamily="49" charset="77"/>
              </a:defRPr>
            </a:lvl1pPr>
          </a:lstStyle>
          <a:p>
            <a:pPr algn="r"/>
            <a:fld id="{E8EC07DC-9122-6741-910E-23307F675ECC}" type="slidenum">
              <a:rPr lang="en-US" smtClean="0"/>
              <a:pPr algn="r"/>
              <a:t>10</a:t>
            </a:fld>
            <a:r>
              <a:rPr lang="en-US"/>
              <a:t> </a:t>
            </a:r>
            <a:r>
              <a:rPr lang="en-US" b="0"/>
              <a:t>| </a:t>
            </a:r>
          </a:p>
        </p:txBody>
      </p:sp>
      <p:sp>
        <p:nvSpPr>
          <p:cNvPr id="13" name="Flowchart: Decision 12">
            <a:extLst>
              <a:ext uri="{FF2B5EF4-FFF2-40B4-BE49-F238E27FC236}">
                <a16:creationId xmlns:a16="http://schemas.microsoft.com/office/drawing/2014/main" id="{6522453A-7633-5B7B-7233-F75546A2C1C7}"/>
              </a:ext>
            </a:extLst>
          </p:cNvPr>
          <p:cNvSpPr/>
          <p:nvPr/>
        </p:nvSpPr>
        <p:spPr>
          <a:xfrm>
            <a:off x="883685" y="5045379"/>
            <a:ext cx="548640" cy="719328"/>
          </a:xfrm>
          <a:prstGeom prst="flowChartDecision">
            <a:avLst/>
          </a:prstGeom>
          <a:noFill/>
          <a:ln w="60325">
            <a:solidFill>
              <a:srgbClr val="003265">
                <a:alpha val="14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754C514-88A2-D02E-C973-3C835B0C7E35}"/>
              </a:ext>
            </a:extLst>
          </p:cNvPr>
          <p:cNvSpPr/>
          <p:nvPr/>
        </p:nvSpPr>
        <p:spPr>
          <a:xfrm>
            <a:off x="5237872" y="5240451"/>
            <a:ext cx="597408" cy="524256"/>
          </a:xfrm>
          <a:prstGeom prst="hexagon">
            <a:avLst/>
          </a:prstGeom>
          <a:noFill/>
          <a:ln w="60325">
            <a:solidFill>
              <a:srgbClr val="08BE74">
                <a:alpha val="1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45CDB9DE-F4BB-2BFA-FAD6-C5AC2CC1C46C}"/>
              </a:ext>
            </a:extLst>
          </p:cNvPr>
          <p:cNvSpPr/>
          <p:nvPr/>
        </p:nvSpPr>
        <p:spPr>
          <a:xfrm>
            <a:off x="6467387" y="5362371"/>
            <a:ext cx="829056" cy="402336"/>
          </a:xfrm>
          <a:prstGeom prst="trapezoid">
            <a:avLst/>
          </a:prstGeom>
          <a:noFill/>
          <a:ln w="60325">
            <a:solidFill>
              <a:srgbClr val="E1522E">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CB12FBA-E41C-1FC7-0CAD-43BB416263BA}"/>
              </a:ext>
            </a:extLst>
          </p:cNvPr>
          <p:cNvSpPr/>
          <p:nvPr/>
        </p:nvSpPr>
        <p:spPr>
          <a:xfrm>
            <a:off x="10936224" y="5240451"/>
            <a:ext cx="536448" cy="524256"/>
          </a:xfrm>
          <a:prstGeom prst="triangle">
            <a:avLst/>
          </a:prstGeom>
          <a:noFill/>
          <a:ln w="60325">
            <a:solidFill>
              <a:srgbClr val="FFDA02">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oter Placeholder 4">
            <a:extLst>
              <a:ext uri="{FF2B5EF4-FFF2-40B4-BE49-F238E27FC236}">
                <a16:creationId xmlns:a16="http://schemas.microsoft.com/office/drawing/2014/main" id="{96BE7601-0D49-D24F-05A5-E28EBFB83D32}"/>
              </a:ext>
            </a:extLst>
          </p:cNvPr>
          <p:cNvSpPr>
            <a:spLocks noGrp="1"/>
          </p:cNvSpPr>
          <p:nvPr>
            <p:ph type="ftr" sz="quarter" idx="3"/>
          </p:nvPr>
        </p:nvSpPr>
        <p:spPr>
          <a:xfrm>
            <a:off x="614362" y="263047"/>
            <a:ext cx="4696673" cy="203678"/>
          </a:xfrm>
        </p:spPr>
        <p:txBody>
          <a:bodyPr/>
          <a:lstStyle/>
          <a:p>
            <a:r>
              <a:rPr lang="en-US" sz="700" dirty="0">
                <a:latin typeface="IBM Plex Sans" panose="020B0604020202020204" charset="0"/>
              </a:rPr>
              <a:t>Equitable and Innovative Opioid Overdose Prevention and Response in Chicago </a:t>
            </a:r>
          </a:p>
        </p:txBody>
      </p:sp>
      <p:graphicFrame>
        <p:nvGraphicFramePr>
          <p:cNvPr id="5" name="Content Placeholder 7">
            <a:extLst>
              <a:ext uri="{FF2B5EF4-FFF2-40B4-BE49-F238E27FC236}">
                <a16:creationId xmlns:a16="http://schemas.microsoft.com/office/drawing/2014/main" id="{C34FFC6C-6ACC-47A4-90C9-CD7EC81C2D35}"/>
              </a:ext>
            </a:extLst>
          </p:cNvPr>
          <p:cNvGraphicFramePr>
            <a:graphicFrameLocks/>
          </p:cNvGraphicFramePr>
          <p:nvPr>
            <p:extLst>
              <p:ext uri="{D42A27DB-BD31-4B8C-83A1-F6EECF244321}">
                <p14:modId xmlns:p14="http://schemas.microsoft.com/office/powerpoint/2010/main" val="2084807415"/>
              </p:ext>
            </p:extLst>
          </p:nvPr>
        </p:nvGraphicFramePr>
        <p:xfrm>
          <a:off x="614362" y="1973771"/>
          <a:ext cx="10975848" cy="4562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7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F47623-E2B5-BEDE-336E-1D711442959A}"/>
              </a:ext>
            </a:extLst>
          </p:cNvPr>
          <p:cNvSpPr>
            <a:spLocks noGrp="1"/>
          </p:cNvSpPr>
          <p:nvPr>
            <p:ph type="body" sz="quarter" idx="13"/>
          </p:nvPr>
        </p:nvSpPr>
        <p:spPr>
          <a:xfrm>
            <a:off x="457331" y="2582690"/>
            <a:ext cx="5141804" cy="828675"/>
          </a:xfrm>
        </p:spPr>
        <p:txBody>
          <a:bodyPr vert="horz" lIns="91440" tIns="45720" rIns="91440" bIns="45720" rtlCol="0" anchor="t">
            <a:noAutofit/>
          </a:bodyPr>
          <a:lstStyle/>
          <a:p>
            <a:pPr>
              <a:buNone/>
            </a:pPr>
            <a:r>
              <a:rPr lang="en-US">
                <a:latin typeface="Arial"/>
                <a:cs typeface="Arial"/>
              </a:rPr>
              <a:t>In 2021, CDPH began hyperlocal mapping at the request of delegates and partners, in addition to publishing annual Opioid Surveillance Reports and Mid-Year Briefs.</a:t>
            </a:r>
            <a:endParaRPr lang="en-US"/>
          </a:p>
        </p:txBody>
      </p:sp>
      <p:sp>
        <p:nvSpPr>
          <p:cNvPr id="5" name="Footer Placeholder 4">
            <a:extLst>
              <a:ext uri="{FF2B5EF4-FFF2-40B4-BE49-F238E27FC236}">
                <a16:creationId xmlns:a16="http://schemas.microsoft.com/office/drawing/2014/main" id="{FA69CD17-71B4-A857-E85E-2C000FAEB59C}"/>
              </a:ext>
            </a:extLst>
          </p:cNvPr>
          <p:cNvSpPr>
            <a:spLocks noGrp="1"/>
          </p:cNvSpPr>
          <p:nvPr>
            <p:ph type="ftr" sz="quarter" idx="3"/>
          </p:nvPr>
        </p:nvSpPr>
        <p:spPr/>
        <p:txBody>
          <a:bodyPr/>
          <a:lstStyle/>
          <a:p>
            <a:r>
              <a:rPr lang="en-US" sz="1000" dirty="0">
                <a:latin typeface="IBM Plex Sans" panose="020B0604020202020204" charset="0"/>
              </a:rPr>
              <a:t>Equitable and Innovative Opioid Overdose Prevention and Response in Chicago </a:t>
            </a:r>
          </a:p>
        </p:txBody>
      </p:sp>
      <p:sp>
        <p:nvSpPr>
          <p:cNvPr id="3" name="Slide Number Placeholder 2">
            <a:extLst>
              <a:ext uri="{FF2B5EF4-FFF2-40B4-BE49-F238E27FC236}">
                <a16:creationId xmlns:a16="http://schemas.microsoft.com/office/drawing/2014/main" id="{2D7FC330-B764-9D8F-D09C-D60F2A33B66D}"/>
              </a:ext>
            </a:extLst>
          </p:cNvPr>
          <p:cNvSpPr>
            <a:spLocks noGrp="1"/>
          </p:cNvSpPr>
          <p:nvPr>
            <p:ph type="sldNum" sz="quarter" idx="12"/>
          </p:nvPr>
        </p:nvSpPr>
        <p:spPr/>
        <p:txBody>
          <a:bodyPr/>
          <a:lstStyle/>
          <a:p>
            <a:fld id="{CA49D0EE-DE7F-324B-A84C-F36708423CDB}" type="slidenum">
              <a:rPr lang="en-US" smtClean="0"/>
              <a:pPr/>
              <a:t>11</a:t>
            </a:fld>
            <a:endParaRPr lang="en-US"/>
          </a:p>
        </p:txBody>
      </p:sp>
      <p:pic>
        <p:nvPicPr>
          <p:cNvPr id="7" name="Picture 7" descr="Diagram&#10;&#10;Description automatically generated">
            <a:extLst>
              <a:ext uri="{FF2B5EF4-FFF2-40B4-BE49-F238E27FC236}">
                <a16:creationId xmlns:a16="http://schemas.microsoft.com/office/drawing/2014/main" id="{90A073A9-AEAD-FCE0-BDE2-F6802117B17A}"/>
              </a:ext>
            </a:extLst>
          </p:cNvPr>
          <p:cNvPicPr>
            <a:picLocks noChangeAspect="1"/>
          </p:cNvPicPr>
          <p:nvPr/>
        </p:nvPicPr>
        <p:blipFill>
          <a:blip r:embed="rId3"/>
          <a:stretch>
            <a:fillRect/>
          </a:stretch>
        </p:blipFill>
        <p:spPr>
          <a:xfrm>
            <a:off x="5708249" y="652547"/>
            <a:ext cx="6148085" cy="5514323"/>
          </a:xfrm>
          <a:prstGeom prst="rect">
            <a:avLst/>
          </a:prstGeom>
        </p:spPr>
      </p:pic>
      <p:sp>
        <p:nvSpPr>
          <p:cNvPr id="8" name="TextBox 7">
            <a:extLst>
              <a:ext uri="{FF2B5EF4-FFF2-40B4-BE49-F238E27FC236}">
                <a16:creationId xmlns:a16="http://schemas.microsoft.com/office/drawing/2014/main" id="{FBE8AB5D-8FDC-E624-F98D-E314C48FEA7E}"/>
              </a:ext>
            </a:extLst>
          </p:cNvPr>
          <p:cNvSpPr txBox="1"/>
          <p:nvPr/>
        </p:nvSpPr>
        <p:spPr>
          <a:xfrm>
            <a:off x="526095" y="695200"/>
            <a:ext cx="4897676" cy="954107"/>
          </a:xfrm>
          <a:prstGeom prst="rect">
            <a:avLst/>
          </a:prstGeom>
          <a:noFill/>
        </p:spPr>
        <p:txBody>
          <a:bodyPr wrap="square">
            <a:spAutoFit/>
          </a:bodyPr>
          <a:lstStyle/>
          <a:p>
            <a:r>
              <a:rPr lang="en-US" sz="2800"/>
              <a:t>Progress We’ve Made</a:t>
            </a:r>
            <a:br>
              <a:rPr lang="en-US" sz="3600"/>
            </a:br>
            <a:r>
              <a:rPr lang="en-US" sz="2800" i="1">
                <a:solidFill>
                  <a:schemeClr val="accent3"/>
                </a:solidFill>
                <a:latin typeface="IBM Plex Serif" panose="02060503050406000203" pitchFamily="18" charset="0"/>
              </a:rPr>
              <a:t>Mapping Trends</a:t>
            </a:r>
            <a:endParaRPr lang="en-US" sz="2800">
              <a:latin typeface="IBM Plex Serif" panose="02060503050406000203" pitchFamily="18" charset="0"/>
            </a:endParaRPr>
          </a:p>
        </p:txBody>
      </p:sp>
    </p:spTree>
    <p:extLst>
      <p:ext uri="{BB962C8B-B14F-4D97-AF65-F5344CB8AC3E}">
        <p14:creationId xmlns:p14="http://schemas.microsoft.com/office/powerpoint/2010/main" val="127325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7ACF72-B253-F6FD-726B-DEEE08331E10}"/>
              </a:ext>
            </a:extLst>
          </p:cNvPr>
          <p:cNvSpPr>
            <a:spLocks noGrp="1"/>
          </p:cNvSpPr>
          <p:nvPr>
            <p:ph type="body" sz="quarter" idx="13"/>
          </p:nvPr>
        </p:nvSpPr>
        <p:spPr>
          <a:xfrm>
            <a:off x="695325" y="741363"/>
            <a:ext cx="7915275" cy="1037333"/>
          </a:xfrm>
        </p:spPr>
        <p:txBody>
          <a:bodyPr/>
          <a:lstStyle/>
          <a:p>
            <a:pPr>
              <a:lnSpc>
                <a:spcPct val="100000"/>
              </a:lnSpc>
            </a:pPr>
            <a:r>
              <a:rPr lang="en-US">
                <a:latin typeface="Apto body"/>
              </a:rPr>
              <a:t>Progress We’ve Made</a:t>
            </a:r>
            <a:br>
              <a:rPr lang="en-US" sz="3600"/>
            </a:br>
            <a:r>
              <a:rPr lang="en-US" i="1">
                <a:solidFill>
                  <a:schemeClr val="accent3"/>
                </a:solidFill>
              </a:rPr>
              <a:t>Mapping Trends</a:t>
            </a:r>
            <a:endParaRPr lang="en-US"/>
          </a:p>
        </p:txBody>
      </p:sp>
      <p:sp>
        <p:nvSpPr>
          <p:cNvPr id="5" name="Footer Placeholder 4">
            <a:extLst>
              <a:ext uri="{FF2B5EF4-FFF2-40B4-BE49-F238E27FC236}">
                <a16:creationId xmlns:a16="http://schemas.microsoft.com/office/drawing/2014/main" id="{FA69CD17-71B4-A857-E85E-2C000FAEB59C}"/>
              </a:ext>
            </a:extLst>
          </p:cNvPr>
          <p:cNvSpPr>
            <a:spLocks noGrp="1"/>
          </p:cNvSpPr>
          <p:nvPr>
            <p:ph type="ftr" sz="quarter" idx="3"/>
          </p:nvPr>
        </p:nvSpPr>
        <p:spPr/>
        <p:txBody>
          <a:bodyPr/>
          <a:lstStyle/>
          <a:p>
            <a:r>
              <a:rPr lang="en-US" sz="1000" dirty="0">
                <a:latin typeface="IBM Plex Sans" panose="020B0604020202020204" charset="0"/>
              </a:rPr>
              <a:t>Equitable and Innovative Opioid Overdose Prevention and Response in Chicago </a:t>
            </a:r>
          </a:p>
        </p:txBody>
      </p:sp>
      <p:sp>
        <p:nvSpPr>
          <p:cNvPr id="3" name="Slide Number Placeholder 2">
            <a:extLst>
              <a:ext uri="{FF2B5EF4-FFF2-40B4-BE49-F238E27FC236}">
                <a16:creationId xmlns:a16="http://schemas.microsoft.com/office/drawing/2014/main" id="{2D7FC330-B764-9D8F-D09C-D60F2A33B66D}"/>
              </a:ext>
            </a:extLst>
          </p:cNvPr>
          <p:cNvSpPr>
            <a:spLocks noGrp="1"/>
          </p:cNvSpPr>
          <p:nvPr>
            <p:ph type="sldNum" sz="quarter" idx="12"/>
          </p:nvPr>
        </p:nvSpPr>
        <p:spPr/>
        <p:txBody>
          <a:bodyPr/>
          <a:lstStyle/>
          <a:p>
            <a:fld id="{CA49D0EE-DE7F-324B-A84C-F36708423CDB}" type="slidenum">
              <a:rPr lang="en-US" smtClean="0"/>
              <a:pPr/>
              <a:t>12</a:t>
            </a:fld>
            <a:endParaRPr lang="en-US"/>
          </a:p>
        </p:txBody>
      </p:sp>
      <p:sp>
        <p:nvSpPr>
          <p:cNvPr id="9" name="Content Placeholder 3">
            <a:extLst>
              <a:ext uri="{FF2B5EF4-FFF2-40B4-BE49-F238E27FC236}">
                <a16:creationId xmlns:a16="http://schemas.microsoft.com/office/drawing/2014/main" id="{1A42DCD2-3926-03A0-B7F3-02B51169E2A9}"/>
              </a:ext>
            </a:extLst>
          </p:cNvPr>
          <p:cNvSpPr txBox="1">
            <a:spLocks/>
          </p:cNvSpPr>
          <p:nvPr/>
        </p:nvSpPr>
        <p:spPr>
          <a:xfrm>
            <a:off x="612775" y="2455100"/>
            <a:ext cx="5575093" cy="348672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000"/>
              </a:spcBef>
              <a:buClr>
                <a:srgbClr val="CB1F54"/>
              </a:buClr>
              <a:buFont typeface="Arial"/>
              <a:buChar char="•"/>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rgbClr val="CB1F54"/>
              </a:buClr>
              <a:buFont typeface="Arial"/>
              <a:buChar char="•"/>
              <a:defRPr sz="18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a:latin typeface="Arial"/>
                <a:cs typeface="Arial"/>
              </a:rPr>
              <a:t>CDPH holds monthly West Side meetings to cover EMS data and outreach and to provide a space for coordination.</a:t>
            </a:r>
            <a:endParaRPr lang="en-US" sz="2000"/>
          </a:p>
          <a:p>
            <a:pPr marL="0" indent="0">
              <a:buNone/>
            </a:pPr>
            <a:endParaRPr lang="en-US" sz="2000">
              <a:latin typeface="Arial"/>
              <a:cs typeface="Arial"/>
            </a:endParaRPr>
          </a:p>
          <a:p>
            <a:pPr marL="0" indent="0">
              <a:buNone/>
            </a:pPr>
            <a:r>
              <a:rPr lang="en-US" sz="2000">
                <a:latin typeface="Arial"/>
                <a:cs typeface="Arial"/>
              </a:rPr>
              <a:t>Focus on 5 West Side community areas: </a:t>
            </a:r>
            <a:endParaRPr lang="en-US"/>
          </a:p>
          <a:p>
            <a:pPr marL="342900" indent="-342900"/>
            <a:r>
              <a:rPr lang="en-US" sz="2000">
                <a:latin typeface="Arial"/>
                <a:cs typeface="Arial"/>
              </a:rPr>
              <a:t>Austin, East Garfield Park, Humboldt park, North Lawndale, West Garfield Park</a:t>
            </a:r>
            <a:endParaRPr lang="en-US"/>
          </a:p>
          <a:p>
            <a:pPr marL="342900" indent="-342900"/>
            <a:r>
              <a:rPr lang="en-US" sz="2000">
                <a:latin typeface="Arial"/>
                <a:cs typeface="Arial"/>
              </a:rPr>
              <a:t>Usually account for about 35% of Chicago's opioid-related overdose EMS responses</a:t>
            </a:r>
            <a:endParaRPr lang="en-US"/>
          </a:p>
          <a:p>
            <a:endParaRPr lang="en-US" sz="2000"/>
          </a:p>
        </p:txBody>
      </p:sp>
      <p:pic>
        <p:nvPicPr>
          <p:cNvPr id="10" name="Picture 10" descr="Map&#10;&#10;Description automatically generated">
            <a:extLst>
              <a:ext uri="{FF2B5EF4-FFF2-40B4-BE49-F238E27FC236}">
                <a16:creationId xmlns:a16="http://schemas.microsoft.com/office/drawing/2014/main" id="{D54E687F-9998-E5DF-1275-D1BD32A191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6"/>
          <a:stretch/>
        </p:blipFill>
        <p:spPr>
          <a:xfrm>
            <a:off x="6894655" y="43179"/>
            <a:ext cx="5212480" cy="6453322"/>
          </a:xfrm>
          <a:prstGeom prst="rect">
            <a:avLst/>
          </a:prstGeom>
        </p:spPr>
      </p:pic>
    </p:spTree>
    <p:extLst>
      <p:ext uri="{BB962C8B-B14F-4D97-AF65-F5344CB8AC3E}">
        <p14:creationId xmlns:p14="http://schemas.microsoft.com/office/powerpoint/2010/main" val="150666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47675A22-7FF1-B1BF-2422-441F4C8F0947}"/>
              </a:ext>
            </a:extLst>
          </p:cNvPr>
          <p:cNvSpPr>
            <a:spLocks noGrp="1"/>
          </p:cNvSpPr>
          <p:nvPr>
            <p:ph type="body" sz="quarter" idx="13"/>
          </p:nvPr>
        </p:nvSpPr>
        <p:spPr>
          <a:xfrm>
            <a:off x="519960" y="1630711"/>
            <a:ext cx="7915275" cy="828675"/>
          </a:xfrm>
        </p:spPr>
        <p:txBody>
          <a:bodyPr vert="horz" lIns="91440" tIns="45720" rIns="91440" bIns="45720" rtlCol="0" anchor="t">
            <a:noAutofit/>
          </a:bodyPr>
          <a:lstStyle/>
          <a:p>
            <a:pPr>
              <a:buNone/>
            </a:pPr>
            <a:r>
              <a:rPr lang="en-US">
                <a:latin typeface="Arial"/>
                <a:cs typeface="Arial"/>
              </a:rPr>
              <a:t>Opioid-Related Overdose Fatalities in Chicago </a:t>
            </a:r>
            <a:endParaRPr lang="en-US"/>
          </a:p>
          <a:p>
            <a:endParaRPr lang="en-US"/>
          </a:p>
          <a:p>
            <a:endParaRPr lang="en-US"/>
          </a:p>
        </p:txBody>
      </p:sp>
      <p:sp>
        <p:nvSpPr>
          <p:cNvPr id="5" name="Footer Placeholder 4">
            <a:extLst>
              <a:ext uri="{FF2B5EF4-FFF2-40B4-BE49-F238E27FC236}">
                <a16:creationId xmlns:a16="http://schemas.microsoft.com/office/drawing/2014/main" id="{FA69CD17-71B4-A857-E85E-2C000FAEB59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A3C4E">
                    <a:lumMod val="40000"/>
                    <a:lumOff val="60000"/>
                  </a:srgbClr>
                </a:solidFill>
                <a:effectLst/>
                <a:uLnTx/>
                <a:uFillTx/>
                <a:latin typeface="Arial" panose="020B0604020202020204" pitchFamily="34" charset="0"/>
                <a:ea typeface="+mn-ea"/>
                <a:cs typeface="Arial" panose="020B0604020202020204" pitchFamily="34" charset="0"/>
              </a:rPr>
              <a:t>Chicago OD2A | edc.org</a:t>
            </a:r>
          </a:p>
        </p:txBody>
      </p:sp>
      <p:sp>
        <p:nvSpPr>
          <p:cNvPr id="3" name="Slide Number Placeholder 2">
            <a:extLst>
              <a:ext uri="{FF2B5EF4-FFF2-40B4-BE49-F238E27FC236}">
                <a16:creationId xmlns:a16="http://schemas.microsoft.com/office/drawing/2014/main" id="{2D7FC330-B764-9D8F-D09C-D60F2A33B66D}"/>
              </a:ext>
            </a:extLst>
          </p:cNvPr>
          <p:cNvSpPr>
            <a:spLocks noGrp="1"/>
          </p:cNvSpPr>
          <p:nvPr>
            <p:ph type="sldNum" sz="quarter" idx="12"/>
          </p:nvPr>
        </p:nvSpPr>
        <p:spPr/>
        <p:txBody>
          <a:bodyPr/>
          <a:lstStyle/>
          <a:p>
            <a:fld id="{CA49D0EE-DE7F-324B-A84C-F36708423CDB}" type="slidenum">
              <a:rPr lang="en-US" smtClean="0"/>
              <a:pPr/>
              <a:t>13</a:t>
            </a:fld>
            <a:endParaRPr lang="en-US"/>
          </a:p>
        </p:txBody>
      </p:sp>
      <p:grpSp>
        <p:nvGrpSpPr>
          <p:cNvPr id="4" name="Group 3">
            <a:extLst>
              <a:ext uri="{FF2B5EF4-FFF2-40B4-BE49-F238E27FC236}">
                <a16:creationId xmlns:a16="http://schemas.microsoft.com/office/drawing/2014/main" id="{63B89290-2097-5A95-1189-D815910B190E}"/>
              </a:ext>
            </a:extLst>
          </p:cNvPr>
          <p:cNvGrpSpPr/>
          <p:nvPr/>
        </p:nvGrpSpPr>
        <p:grpSpPr>
          <a:xfrm>
            <a:off x="538223" y="2159943"/>
            <a:ext cx="11009452" cy="4119988"/>
            <a:chOff x="374248" y="1619792"/>
            <a:chExt cx="11703933" cy="4660139"/>
          </a:xfrm>
        </p:grpSpPr>
        <p:pic>
          <p:nvPicPr>
            <p:cNvPr id="7" name="Picture 7" descr="Chart, line chart&#10;&#10;Description automatically generated">
              <a:extLst>
                <a:ext uri="{FF2B5EF4-FFF2-40B4-BE49-F238E27FC236}">
                  <a16:creationId xmlns:a16="http://schemas.microsoft.com/office/drawing/2014/main" id="{3C083E20-30CB-B389-1C3C-C00162729F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248" y="1619792"/>
              <a:ext cx="11703933" cy="4660139"/>
            </a:xfrm>
            <a:prstGeom prst="rect">
              <a:avLst/>
            </a:prstGeom>
          </p:spPr>
        </p:pic>
        <p:pic>
          <p:nvPicPr>
            <p:cNvPr id="8" name="Picture 8">
              <a:extLst>
                <a:ext uri="{FF2B5EF4-FFF2-40B4-BE49-F238E27FC236}">
                  <a16:creationId xmlns:a16="http://schemas.microsoft.com/office/drawing/2014/main" id="{514695EE-B5D9-E016-D374-76350E39F7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1547" y="1840495"/>
              <a:ext cx="390525" cy="476250"/>
            </a:xfrm>
            <a:prstGeom prst="rect">
              <a:avLst/>
            </a:prstGeom>
          </p:spPr>
        </p:pic>
      </p:grpSp>
      <p:sp>
        <p:nvSpPr>
          <p:cNvPr id="6" name="Text Placeholder 3">
            <a:extLst>
              <a:ext uri="{FF2B5EF4-FFF2-40B4-BE49-F238E27FC236}">
                <a16:creationId xmlns:a16="http://schemas.microsoft.com/office/drawing/2014/main" id="{D3D1A41C-C00F-C060-94DB-073A6481DCB8}"/>
              </a:ext>
            </a:extLst>
          </p:cNvPr>
          <p:cNvSpPr txBox="1">
            <a:spLocks/>
          </p:cNvSpPr>
          <p:nvPr/>
        </p:nvSpPr>
        <p:spPr>
          <a:xfrm>
            <a:off x="651353" y="540945"/>
            <a:ext cx="7915275" cy="1037333"/>
          </a:xfrm>
          <a:prstGeom prst="rect">
            <a:avLst/>
          </a:prstGeom>
        </p:spPr>
        <p:txBody>
          <a:bodyPr lIns="0" tIns="0" rIns="0" bIns="0"/>
          <a:lstStyle>
            <a:lvl1pPr marL="0" indent="0" algn="l" defTabSz="914400" rtl="0" eaLnBrk="1" latinLnBrk="0" hangingPunct="1">
              <a:lnSpc>
                <a:spcPts val="2880"/>
              </a:lnSpc>
              <a:spcBef>
                <a:spcPts val="1000"/>
              </a:spcBef>
              <a:buFont typeface="Arial" panose="020B0604020202020204" pitchFamily="34" charset="0"/>
              <a:buNone/>
              <a:defRPr sz="2800" kern="1200">
                <a:solidFill>
                  <a:schemeClr val="tx1"/>
                </a:solidFill>
                <a:latin typeface="IBM Plex Serif" panose="02060503050406000203" pitchFamily="18"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atin typeface="Apto body"/>
              </a:rPr>
              <a:t>Progress We’ve Made</a:t>
            </a:r>
            <a:br>
              <a:rPr lang="en-US">
                <a:latin typeface="Apto body"/>
              </a:rPr>
            </a:br>
            <a:r>
              <a:rPr lang="en-US" i="1">
                <a:solidFill>
                  <a:schemeClr val="accent3"/>
                </a:solidFill>
              </a:rPr>
              <a:t>Mapping Trends</a:t>
            </a:r>
            <a:endParaRPr lang="en-US"/>
          </a:p>
        </p:txBody>
      </p:sp>
    </p:spTree>
    <p:extLst>
      <p:ext uri="{BB962C8B-B14F-4D97-AF65-F5344CB8AC3E}">
        <p14:creationId xmlns:p14="http://schemas.microsoft.com/office/powerpoint/2010/main" val="414384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47675A22-7FF1-B1BF-2422-441F4C8F0947}"/>
              </a:ext>
            </a:extLst>
          </p:cNvPr>
          <p:cNvSpPr>
            <a:spLocks noGrp="1"/>
          </p:cNvSpPr>
          <p:nvPr>
            <p:ph type="body" sz="quarter" idx="13"/>
          </p:nvPr>
        </p:nvSpPr>
        <p:spPr>
          <a:xfrm>
            <a:off x="526093" y="1793549"/>
            <a:ext cx="9895561" cy="828675"/>
          </a:xfrm>
        </p:spPr>
        <p:txBody>
          <a:bodyPr vert="horz" lIns="91440" tIns="45720" rIns="91440" bIns="45720" rtlCol="0" anchor="t">
            <a:noAutofit/>
          </a:bodyPr>
          <a:lstStyle/>
          <a:p>
            <a:pPr>
              <a:buNone/>
            </a:pPr>
            <a:r>
              <a:rPr lang="en-US">
                <a:latin typeface="Arial"/>
                <a:cs typeface="Arial"/>
              </a:rPr>
              <a:t>Opioid-Related Overdose EMS Responses in Chicago </a:t>
            </a:r>
            <a:endParaRPr lang="en-US"/>
          </a:p>
          <a:p>
            <a:endParaRPr lang="en-US"/>
          </a:p>
          <a:p>
            <a:endParaRPr lang="en-US"/>
          </a:p>
        </p:txBody>
      </p:sp>
      <p:sp>
        <p:nvSpPr>
          <p:cNvPr id="5" name="Footer Placeholder 4">
            <a:extLst>
              <a:ext uri="{FF2B5EF4-FFF2-40B4-BE49-F238E27FC236}">
                <a16:creationId xmlns:a16="http://schemas.microsoft.com/office/drawing/2014/main" id="{FA69CD17-71B4-A857-E85E-2C000FAEB59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A3C4E">
                    <a:lumMod val="40000"/>
                    <a:lumOff val="60000"/>
                  </a:srgbClr>
                </a:solidFill>
                <a:effectLst/>
                <a:uLnTx/>
                <a:uFillTx/>
                <a:latin typeface="Arial" panose="020B0604020202020204" pitchFamily="34" charset="0"/>
                <a:ea typeface="+mn-ea"/>
                <a:cs typeface="Arial" panose="020B0604020202020204" pitchFamily="34" charset="0"/>
              </a:rPr>
              <a:t>Chicago OD2A | edc.org</a:t>
            </a:r>
          </a:p>
        </p:txBody>
      </p:sp>
      <p:sp>
        <p:nvSpPr>
          <p:cNvPr id="3" name="Slide Number Placeholder 2">
            <a:extLst>
              <a:ext uri="{FF2B5EF4-FFF2-40B4-BE49-F238E27FC236}">
                <a16:creationId xmlns:a16="http://schemas.microsoft.com/office/drawing/2014/main" id="{2D7FC330-B764-9D8F-D09C-D60F2A33B66D}"/>
              </a:ext>
            </a:extLst>
          </p:cNvPr>
          <p:cNvSpPr>
            <a:spLocks noGrp="1"/>
          </p:cNvSpPr>
          <p:nvPr>
            <p:ph type="sldNum" sz="quarter" idx="12"/>
          </p:nvPr>
        </p:nvSpPr>
        <p:spPr/>
        <p:txBody>
          <a:bodyPr/>
          <a:lstStyle/>
          <a:p>
            <a:fld id="{CA49D0EE-DE7F-324B-A84C-F36708423CDB}" type="slidenum">
              <a:rPr lang="en-US" smtClean="0"/>
              <a:pPr/>
              <a:t>14</a:t>
            </a:fld>
            <a:endParaRPr lang="en-US"/>
          </a:p>
        </p:txBody>
      </p:sp>
      <p:pic>
        <p:nvPicPr>
          <p:cNvPr id="6" name="Picture 9" descr="Chart, line chart&#10;&#10;Description automatically generated">
            <a:extLst>
              <a:ext uri="{FF2B5EF4-FFF2-40B4-BE49-F238E27FC236}">
                <a16:creationId xmlns:a16="http://schemas.microsoft.com/office/drawing/2014/main" id="{58A0162B-6F25-9DEA-60D4-590DAF576F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937" y="2465799"/>
            <a:ext cx="11650421" cy="3819840"/>
          </a:xfrm>
          <a:prstGeom prst="rect">
            <a:avLst/>
          </a:prstGeom>
        </p:spPr>
      </p:pic>
      <p:sp>
        <p:nvSpPr>
          <p:cNvPr id="4" name="Text Placeholder 3">
            <a:extLst>
              <a:ext uri="{FF2B5EF4-FFF2-40B4-BE49-F238E27FC236}">
                <a16:creationId xmlns:a16="http://schemas.microsoft.com/office/drawing/2014/main" id="{0F4D6593-A895-3B9A-28E4-B4090D9FB3A3}"/>
              </a:ext>
            </a:extLst>
          </p:cNvPr>
          <p:cNvSpPr txBox="1">
            <a:spLocks/>
          </p:cNvSpPr>
          <p:nvPr/>
        </p:nvSpPr>
        <p:spPr>
          <a:xfrm>
            <a:off x="638827" y="478315"/>
            <a:ext cx="7915275" cy="1037333"/>
          </a:xfrm>
          <a:prstGeom prst="rect">
            <a:avLst/>
          </a:prstGeom>
        </p:spPr>
        <p:txBody>
          <a:bodyPr lIns="0" tIns="0" rIns="0" bIns="0"/>
          <a:lstStyle>
            <a:lvl1pPr marL="0" indent="0" algn="l" defTabSz="914400" rtl="0" eaLnBrk="1" latinLnBrk="0" hangingPunct="1">
              <a:lnSpc>
                <a:spcPts val="2880"/>
              </a:lnSpc>
              <a:spcBef>
                <a:spcPts val="1000"/>
              </a:spcBef>
              <a:buFont typeface="Arial" panose="020B0604020202020204" pitchFamily="34" charset="0"/>
              <a:buNone/>
              <a:defRPr sz="2800" kern="1200">
                <a:solidFill>
                  <a:schemeClr val="tx1"/>
                </a:solidFill>
                <a:latin typeface="IBM Plex Serif" panose="02060503050406000203" pitchFamily="18"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a:latin typeface="Apto body"/>
              </a:rPr>
              <a:t>Progress We’ve Made</a:t>
            </a:r>
            <a:br>
              <a:rPr lang="en-US" sz="3600"/>
            </a:br>
            <a:r>
              <a:rPr lang="en-US" sz="3600" i="1">
                <a:solidFill>
                  <a:schemeClr val="accent3"/>
                </a:solidFill>
              </a:rPr>
              <a:t>Mapping Trends</a:t>
            </a:r>
            <a:endParaRPr lang="en-US" sz="3600"/>
          </a:p>
        </p:txBody>
      </p:sp>
    </p:spTree>
    <p:extLst>
      <p:ext uri="{BB962C8B-B14F-4D97-AF65-F5344CB8AC3E}">
        <p14:creationId xmlns:p14="http://schemas.microsoft.com/office/powerpoint/2010/main" val="392610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3D584A-1554-329D-AAA8-15FBB22DD1B6}"/>
              </a:ext>
            </a:extLst>
          </p:cNvPr>
          <p:cNvSpPr>
            <a:spLocks noGrp="1"/>
          </p:cNvSpPr>
          <p:nvPr>
            <p:ph type="body" sz="quarter" idx="13"/>
          </p:nvPr>
        </p:nvSpPr>
        <p:spPr>
          <a:xfrm>
            <a:off x="601250" y="1655763"/>
            <a:ext cx="9407046" cy="2164676"/>
          </a:xfrm>
        </p:spPr>
        <p:txBody>
          <a:bodyPr vert="horz" lIns="91440" tIns="45720" rIns="91440" bIns="45720" rtlCol="0" anchor="t">
            <a:noAutofit/>
          </a:bodyPr>
          <a:lstStyle/>
          <a:p>
            <a:pPr marL="0" indent="0">
              <a:lnSpc>
                <a:spcPct val="100000"/>
              </a:lnSpc>
              <a:spcBef>
                <a:spcPts val="0"/>
              </a:spcBef>
              <a:buNone/>
            </a:pPr>
            <a:r>
              <a:rPr lang="en-US" sz="1600">
                <a:solidFill>
                  <a:srgbClr val="000000"/>
                </a:solidFill>
                <a:latin typeface="Arial"/>
                <a:cs typeface="Arial"/>
              </a:rPr>
              <a:t>OSU funds agencies to provide treatment and recovery services for people with substance use disorders and has worked closely with Family Guidance Center and Illinois Department of Human Services Division of Substance Use Prevention and Recovery (IDHS/SUPR) to launch a successful opioid treatment program that connects anyone across the entire state to immediate opioid treatment. </a:t>
            </a:r>
          </a:p>
          <a:p>
            <a:pPr marL="0" indent="0">
              <a:lnSpc>
                <a:spcPct val="100000"/>
              </a:lnSpc>
              <a:spcBef>
                <a:spcPts val="0"/>
              </a:spcBef>
              <a:buNone/>
            </a:pPr>
            <a:endParaRPr lang="en-US" sz="1600">
              <a:solidFill>
                <a:srgbClr val="000000"/>
              </a:solidFill>
              <a:latin typeface="Arial"/>
              <a:cs typeface="Arial"/>
            </a:endParaRPr>
          </a:p>
          <a:p>
            <a:pPr marL="0" indent="0">
              <a:lnSpc>
                <a:spcPct val="100000"/>
              </a:lnSpc>
              <a:spcBef>
                <a:spcPts val="0"/>
              </a:spcBef>
              <a:buNone/>
            </a:pPr>
            <a:r>
              <a:rPr lang="en-US" sz="1600">
                <a:solidFill>
                  <a:srgbClr val="000000"/>
                </a:solidFill>
                <a:latin typeface="Arial"/>
                <a:cs typeface="Arial"/>
              </a:rPr>
              <a:t> </a:t>
            </a:r>
            <a:r>
              <a:rPr lang="en-US" sz="1600" b="1">
                <a:solidFill>
                  <a:srgbClr val="000000"/>
                </a:solidFill>
                <a:latin typeface="Arial"/>
                <a:cs typeface="Arial"/>
              </a:rPr>
              <a:t>MAR NOW:</a:t>
            </a:r>
            <a:endParaRPr lang="en-US" sz="1600">
              <a:solidFill>
                <a:srgbClr val="000000"/>
              </a:solidFill>
              <a:latin typeface="Arial"/>
              <a:cs typeface="Arial"/>
            </a:endParaRPr>
          </a:p>
          <a:p>
            <a:pPr marL="285750" indent="-285750">
              <a:lnSpc>
                <a:spcPct val="100000"/>
              </a:lnSpc>
              <a:spcBef>
                <a:spcPts val="0"/>
              </a:spcBef>
              <a:buFont typeface="Arial,Sans-Serif"/>
              <a:buChar char="•"/>
            </a:pPr>
            <a:r>
              <a:rPr lang="en-US" sz="1600">
                <a:solidFill>
                  <a:srgbClr val="000000"/>
                </a:solidFill>
                <a:latin typeface="Arial"/>
                <a:cs typeface="Arial"/>
              </a:rPr>
              <a:t>Medication Assisted Recovery NOW opioid treatment hotline launched May 2022.</a:t>
            </a:r>
            <a:endParaRPr lang="en-US" sz="1600">
              <a:solidFill>
                <a:srgbClr val="000000"/>
              </a:solidFill>
            </a:endParaRPr>
          </a:p>
          <a:p>
            <a:pPr marL="285750" indent="-285750">
              <a:lnSpc>
                <a:spcPct val="100000"/>
              </a:lnSpc>
              <a:spcBef>
                <a:spcPts val="0"/>
              </a:spcBef>
              <a:buFont typeface="Arial,Sans-Serif"/>
              <a:buChar char="•"/>
            </a:pPr>
            <a:r>
              <a:rPr lang="en-US" sz="1600">
                <a:solidFill>
                  <a:srgbClr val="000000"/>
                </a:solidFill>
                <a:latin typeface="Arial"/>
                <a:cs typeface="Arial"/>
              </a:rPr>
              <a:t>Anyone can call the IL helpline regardless of insurance, documentation or ability to pay</a:t>
            </a:r>
            <a:endParaRPr lang="en-US" sz="1600">
              <a:solidFill>
                <a:srgbClr val="000000"/>
              </a:solidFill>
            </a:endParaRPr>
          </a:p>
          <a:p>
            <a:pPr marL="0" indent="0">
              <a:lnSpc>
                <a:spcPct val="100000"/>
              </a:lnSpc>
              <a:spcBef>
                <a:spcPts val="0"/>
              </a:spcBef>
              <a:buNone/>
            </a:pPr>
            <a:endParaRPr lang="en-US" sz="1600">
              <a:solidFill>
                <a:srgbClr val="000000"/>
              </a:solidFill>
            </a:endParaRPr>
          </a:p>
          <a:p>
            <a:pPr marL="0" indent="0">
              <a:buNone/>
            </a:pPr>
            <a:endParaRPr lang="en-US"/>
          </a:p>
        </p:txBody>
      </p:sp>
      <p:sp>
        <p:nvSpPr>
          <p:cNvPr id="5" name="Footer Placeholder 4">
            <a:extLst>
              <a:ext uri="{FF2B5EF4-FFF2-40B4-BE49-F238E27FC236}">
                <a16:creationId xmlns:a16="http://schemas.microsoft.com/office/drawing/2014/main" id="{BFA0BFCB-3A13-2A51-91AA-47D52AC64DD1}"/>
              </a:ext>
            </a:extLst>
          </p:cNvPr>
          <p:cNvSpPr>
            <a:spLocks noGrp="1"/>
          </p:cNvSpPr>
          <p:nvPr>
            <p:ph type="ftr" sz="quarter" idx="3"/>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A3C4E">
                    <a:lumMod val="40000"/>
                    <a:lumOff val="60000"/>
                  </a:srgbClr>
                </a:solidFill>
                <a:effectLst/>
                <a:uLnTx/>
                <a:uFillTx/>
                <a:latin typeface="Arial" panose="020B0604020202020204" pitchFamily="34" charset="0"/>
                <a:ea typeface="+mn-ea"/>
                <a:cs typeface="Arial" panose="020B0604020202020204" pitchFamily="34" charset="0"/>
              </a:rPr>
              <a:t>Chicago OD2A | edc.org</a:t>
            </a:r>
          </a:p>
        </p:txBody>
      </p:sp>
      <p:sp>
        <p:nvSpPr>
          <p:cNvPr id="3" name="Slide Number Placeholder 2">
            <a:extLst>
              <a:ext uri="{FF2B5EF4-FFF2-40B4-BE49-F238E27FC236}">
                <a16:creationId xmlns:a16="http://schemas.microsoft.com/office/drawing/2014/main" id="{7C5D4091-70D6-92C9-9770-676077E04670}"/>
              </a:ext>
            </a:extLst>
          </p:cNvPr>
          <p:cNvSpPr>
            <a:spLocks noGrp="1"/>
          </p:cNvSpPr>
          <p:nvPr>
            <p:ph type="sldNum" sz="quarter" idx="12"/>
          </p:nvPr>
        </p:nvSpPr>
        <p:spPr/>
        <p:txBody>
          <a:bodyPr/>
          <a:lstStyle/>
          <a:p>
            <a:fld id="{CA49D0EE-DE7F-324B-A84C-F36708423CDB}" type="slidenum">
              <a:rPr lang="en-US" smtClean="0"/>
              <a:pPr/>
              <a:t>15</a:t>
            </a:fld>
            <a:endParaRPr lang="en-US"/>
          </a:p>
        </p:txBody>
      </p:sp>
      <p:pic>
        <p:nvPicPr>
          <p:cNvPr id="6" name="Picture 6" descr="Table&#10;&#10;Description automatically generated">
            <a:extLst>
              <a:ext uri="{FF2B5EF4-FFF2-40B4-BE49-F238E27FC236}">
                <a16:creationId xmlns:a16="http://schemas.microsoft.com/office/drawing/2014/main" id="{48605CAF-D676-5AFD-562E-26F53FF742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148" y="4206543"/>
            <a:ext cx="4811674" cy="2192071"/>
          </a:xfrm>
          <a:prstGeom prst="rect">
            <a:avLst/>
          </a:prstGeom>
        </p:spPr>
      </p:pic>
      <p:pic>
        <p:nvPicPr>
          <p:cNvPr id="7" name="Picture 7" descr="Text&#10;&#10;Description automatically generated">
            <a:extLst>
              <a:ext uri="{FF2B5EF4-FFF2-40B4-BE49-F238E27FC236}">
                <a16:creationId xmlns:a16="http://schemas.microsoft.com/office/drawing/2014/main" id="{76763A23-A2EB-EAE1-1DEB-1F20DB6739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4360" y="4180537"/>
            <a:ext cx="2550708" cy="2170159"/>
          </a:xfrm>
          <a:prstGeom prst="rect">
            <a:avLst/>
          </a:prstGeom>
        </p:spPr>
      </p:pic>
      <p:pic>
        <p:nvPicPr>
          <p:cNvPr id="8" name="Picture 8">
            <a:extLst>
              <a:ext uri="{FF2B5EF4-FFF2-40B4-BE49-F238E27FC236}">
                <a16:creationId xmlns:a16="http://schemas.microsoft.com/office/drawing/2014/main" id="{F90036C0-01A4-2253-7810-458C443099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52576" y="3441502"/>
            <a:ext cx="3006878" cy="679560"/>
          </a:xfrm>
          <a:prstGeom prst="rect">
            <a:avLst/>
          </a:prstGeom>
        </p:spPr>
      </p:pic>
      <p:sp>
        <p:nvSpPr>
          <p:cNvPr id="10" name="TextBox 9">
            <a:extLst>
              <a:ext uri="{FF2B5EF4-FFF2-40B4-BE49-F238E27FC236}">
                <a16:creationId xmlns:a16="http://schemas.microsoft.com/office/drawing/2014/main" id="{7DAC2913-329B-7A96-0D3A-115767766960}"/>
              </a:ext>
            </a:extLst>
          </p:cNvPr>
          <p:cNvSpPr txBox="1"/>
          <p:nvPr/>
        </p:nvSpPr>
        <p:spPr>
          <a:xfrm>
            <a:off x="613775" y="482257"/>
            <a:ext cx="6263014" cy="954107"/>
          </a:xfrm>
          <a:prstGeom prst="rect">
            <a:avLst/>
          </a:prstGeom>
          <a:noFill/>
        </p:spPr>
        <p:txBody>
          <a:bodyPr wrap="square">
            <a:spAutoFit/>
          </a:bodyPr>
          <a:lstStyle/>
          <a:p>
            <a:r>
              <a:rPr lang="en-US" sz="2800">
                <a:latin typeface="Apto body"/>
                <a:cs typeface="Arial"/>
              </a:rPr>
              <a:t>CDPH Innovations &amp; Successes</a:t>
            </a:r>
            <a:br>
              <a:rPr lang="en-US" sz="2400">
                <a:latin typeface="Arial"/>
                <a:cs typeface="Arial"/>
              </a:rPr>
            </a:br>
            <a:r>
              <a:rPr lang="en-US" sz="2800" i="1">
                <a:solidFill>
                  <a:schemeClr val="accent3"/>
                </a:solidFill>
                <a:latin typeface="IBM Plex Serif" panose="02060503050406000203" pitchFamily="18" charset="0"/>
                <a:cs typeface="Arial"/>
              </a:rPr>
              <a:t>MAR NOW</a:t>
            </a:r>
            <a:endParaRPr lang="en-US" sz="2800">
              <a:latin typeface="IBM Plex Serif" panose="02060503050406000203" pitchFamily="18" charset="0"/>
            </a:endParaRPr>
          </a:p>
        </p:txBody>
      </p:sp>
      <p:pic>
        <p:nvPicPr>
          <p:cNvPr id="18" name="Picture 17">
            <a:extLst>
              <a:ext uri="{FF2B5EF4-FFF2-40B4-BE49-F238E27FC236}">
                <a16:creationId xmlns:a16="http://schemas.microsoft.com/office/drawing/2014/main" id="{15606CC9-95D0-0B5E-D854-57BAF383BE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68637" y="2844296"/>
            <a:ext cx="3223364" cy="4075995"/>
          </a:xfrm>
          <a:prstGeom prst="rect">
            <a:avLst/>
          </a:prstGeom>
        </p:spPr>
      </p:pic>
    </p:spTree>
    <p:extLst>
      <p:ext uri="{BB962C8B-B14F-4D97-AF65-F5344CB8AC3E}">
        <p14:creationId xmlns:p14="http://schemas.microsoft.com/office/powerpoint/2010/main" val="4265948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A131-99BC-551B-E9BB-5138DC036A2F}"/>
              </a:ext>
            </a:extLst>
          </p:cNvPr>
          <p:cNvSpPr>
            <a:spLocks noGrp="1"/>
          </p:cNvSpPr>
          <p:nvPr>
            <p:ph type="title"/>
          </p:nvPr>
        </p:nvSpPr>
        <p:spPr>
          <a:xfrm>
            <a:off x="325676" y="222042"/>
            <a:ext cx="10786805" cy="1170432"/>
          </a:xfrm>
        </p:spPr>
        <p:txBody>
          <a:bodyPr/>
          <a:lstStyle/>
          <a:p>
            <a:r>
              <a:rPr lang="en-US" sz="2800">
                <a:latin typeface="Apto body"/>
                <a:cs typeface="Arial"/>
              </a:rPr>
              <a:t>CDPH Innovations &amp; Successes</a:t>
            </a:r>
            <a:br>
              <a:rPr lang="en-US" sz="2800">
                <a:latin typeface="Arial"/>
                <a:cs typeface="Arial"/>
              </a:rPr>
            </a:br>
            <a:r>
              <a:rPr lang="en-US" sz="2800" i="1">
                <a:solidFill>
                  <a:schemeClr val="accent3"/>
                </a:solidFill>
                <a:latin typeface="IBM Plex Serif" panose="02060503050406000203" pitchFamily="18" charset="0"/>
                <a:cs typeface="Arial"/>
              </a:rPr>
              <a:t>Fentanyl Test Kit Distribution</a:t>
            </a:r>
            <a:endParaRPr lang="en-US" sz="2800">
              <a:latin typeface="IBM Plex Serif" panose="02060503050406000203" pitchFamily="18" charset="0"/>
            </a:endParaRPr>
          </a:p>
        </p:txBody>
      </p:sp>
      <p:sp>
        <p:nvSpPr>
          <p:cNvPr id="3" name="Slide Number Placeholder 2">
            <a:extLst>
              <a:ext uri="{FF2B5EF4-FFF2-40B4-BE49-F238E27FC236}">
                <a16:creationId xmlns:a16="http://schemas.microsoft.com/office/drawing/2014/main" id="{7C5D4091-70D6-92C9-9770-676077E04670}"/>
              </a:ext>
            </a:extLst>
          </p:cNvPr>
          <p:cNvSpPr>
            <a:spLocks noGrp="1"/>
          </p:cNvSpPr>
          <p:nvPr>
            <p:ph type="sldNum" sz="quarter" idx="10"/>
          </p:nvPr>
        </p:nvSpPr>
        <p:spPr/>
        <p:txBody>
          <a:bodyPr/>
          <a:lstStyle/>
          <a:p>
            <a:fld id="{CA49D0EE-DE7F-324B-A84C-F36708423CDB}" type="slidenum">
              <a:rPr lang="en-US" smtClean="0"/>
              <a:pPr/>
              <a:t>16</a:t>
            </a:fld>
            <a:endParaRPr lang="en-US"/>
          </a:p>
        </p:txBody>
      </p:sp>
      <p:sp>
        <p:nvSpPr>
          <p:cNvPr id="4" name="Content Placeholder 3">
            <a:extLst>
              <a:ext uri="{FF2B5EF4-FFF2-40B4-BE49-F238E27FC236}">
                <a16:creationId xmlns:a16="http://schemas.microsoft.com/office/drawing/2014/main" id="{D83D584A-1554-329D-AAA8-15FBB22DD1B6}"/>
              </a:ext>
            </a:extLst>
          </p:cNvPr>
          <p:cNvSpPr>
            <a:spLocks noGrp="1"/>
          </p:cNvSpPr>
          <p:nvPr>
            <p:ph sz="quarter" idx="12"/>
          </p:nvPr>
        </p:nvSpPr>
        <p:spPr>
          <a:xfrm>
            <a:off x="300625" y="989027"/>
            <a:ext cx="6764053" cy="2818886"/>
          </a:xfrm>
        </p:spPr>
        <p:txBody>
          <a:bodyPr vert="horz" lIns="91440" tIns="45720" rIns="91440" bIns="45720" rtlCol="0" anchor="t">
            <a:noAutofit/>
          </a:bodyPr>
          <a:lstStyle/>
          <a:p>
            <a:endParaRPr lang="en-US">
              <a:latin typeface="Arial"/>
              <a:cs typeface="Arial"/>
            </a:endParaRPr>
          </a:p>
          <a:p>
            <a:r>
              <a:rPr lang="en-US" sz="1800">
                <a:latin typeface="Arial"/>
                <a:cs typeface="Arial"/>
              </a:rPr>
              <a:t>This project started October 2021</a:t>
            </a:r>
          </a:p>
          <a:p>
            <a:r>
              <a:rPr lang="en-US" sz="1800">
                <a:latin typeface="Arial"/>
                <a:cs typeface="Arial"/>
              </a:rPr>
              <a:t>Average output: 1,447.5 Kits distributed per month</a:t>
            </a:r>
          </a:p>
          <a:p>
            <a:r>
              <a:rPr lang="en-US" sz="1800">
                <a:latin typeface="Arial"/>
                <a:cs typeface="Arial"/>
              </a:rPr>
              <a:t>We have distributed over 28,000 Fentanyl test kits which is 115,000 test strips to various communities</a:t>
            </a:r>
            <a:endParaRPr lang="en-US" sz="1800"/>
          </a:p>
          <a:p>
            <a:r>
              <a:rPr lang="en-US" sz="1800">
                <a:latin typeface="Arial"/>
                <a:cs typeface="Arial"/>
              </a:rPr>
              <a:t>Drug testing empowers individuals to make informed decisions </a:t>
            </a:r>
            <a:endParaRPr lang="en-US" sz="1800"/>
          </a:p>
          <a:p>
            <a:pPr marL="0" indent="0">
              <a:buNone/>
            </a:pPr>
            <a:endParaRPr lang="en-US" sz="2000"/>
          </a:p>
          <a:p>
            <a:endParaRPr lang="en-US"/>
          </a:p>
          <a:p>
            <a:endParaRPr lang="en-US"/>
          </a:p>
        </p:txBody>
      </p:sp>
      <p:sp>
        <p:nvSpPr>
          <p:cNvPr id="5" name="Footer Placeholder 4">
            <a:extLst>
              <a:ext uri="{FF2B5EF4-FFF2-40B4-BE49-F238E27FC236}">
                <a16:creationId xmlns:a16="http://schemas.microsoft.com/office/drawing/2014/main" id="{BFA0BFCB-3A13-2A51-91AA-47D52AC64DD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A3C4E">
                    <a:lumMod val="40000"/>
                    <a:lumOff val="60000"/>
                  </a:srgbClr>
                </a:solidFill>
                <a:effectLst/>
                <a:uLnTx/>
                <a:uFillTx/>
                <a:latin typeface="Arial" panose="020B0604020202020204" pitchFamily="34" charset="0"/>
                <a:ea typeface="+mn-ea"/>
                <a:cs typeface="Arial" panose="020B0604020202020204" pitchFamily="34" charset="0"/>
              </a:rPr>
              <a:t>Chicago OD2A | edc.org</a:t>
            </a:r>
          </a:p>
        </p:txBody>
      </p:sp>
      <p:pic>
        <p:nvPicPr>
          <p:cNvPr id="6" name="Picture 6" descr="Chart, pie chart&#10;&#10;Description automatically generated">
            <a:extLst>
              <a:ext uri="{FF2B5EF4-FFF2-40B4-BE49-F238E27FC236}">
                <a16:creationId xmlns:a16="http://schemas.microsoft.com/office/drawing/2014/main" id="{9A4A8CE2-73D0-B61B-45C9-0EC82DE1BB41}"/>
              </a:ext>
            </a:extLst>
          </p:cNvPr>
          <p:cNvPicPr>
            <a:picLocks noChangeAspect="1"/>
          </p:cNvPicPr>
          <p:nvPr/>
        </p:nvPicPr>
        <p:blipFill>
          <a:blip r:embed="rId3"/>
          <a:stretch>
            <a:fillRect/>
          </a:stretch>
        </p:blipFill>
        <p:spPr>
          <a:xfrm>
            <a:off x="6989518" y="918674"/>
            <a:ext cx="4783393" cy="2927628"/>
          </a:xfrm>
          <a:prstGeom prst="rect">
            <a:avLst/>
          </a:prstGeom>
        </p:spPr>
      </p:pic>
      <p:pic>
        <p:nvPicPr>
          <p:cNvPr id="7" name="Picture 7" descr="Chart, bar chart&#10;&#10;Description automatically generated">
            <a:extLst>
              <a:ext uri="{FF2B5EF4-FFF2-40B4-BE49-F238E27FC236}">
                <a16:creationId xmlns:a16="http://schemas.microsoft.com/office/drawing/2014/main" id="{5C772C6C-B52B-2C9F-CEA3-371852D9F801}"/>
              </a:ext>
            </a:extLst>
          </p:cNvPr>
          <p:cNvPicPr>
            <a:picLocks noChangeAspect="1"/>
          </p:cNvPicPr>
          <p:nvPr/>
        </p:nvPicPr>
        <p:blipFill>
          <a:blip r:embed="rId4"/>
          <a:stretch>
            <a:fillRect/>
          </a:stretch>
        </p:blipFill>
        <p:spPr>
          <a:xfrm>
            <a:off x="5214500" y="3727834"/>
            <a:ext cx="6562725" cy="2695575"/>
          </a:xfrm>
          <a:prstGeom prst="rect">
            <a:avLst/>
          </a:prstGeom>
        </p:spPr>
      </p:pic>
      <p:pic>
        <p:nvPicPr>
          <p:cNvPr id="8" name="Picture 8">
            <a:extLst>
              <a:ext uri="{FF2B5EF4-FFF2-40B4-BE49-F238E27FC236}">
                <a16:creationId xmlns:a16="http://schemas.microsoft.com/office/drawing/2014/main" id="{6B8E564D-7356-DB3E-D06D-4F95AA68D3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045" y="3820438"/>
            <a:ext cx="3455083" cy="2613180"/>
          </a:xfrm>
          <a:prstGeom prst="rect">
            <a:avLst/>
          </a:prstGeom>
        </p:spPr>
      </p:pic>
      <p:pic>
        <p:nvPicPr>
          <p:cNvPr id="9" name="Picture 9">
            <a:extLst>
              <a:ext uri="{FF2B5EF4-FFF2-40B4-BE49-F238E27FC236}">
                <a16:creationId xmlns:a16="http://schemas.microsoft.com/office/drawing/2014/main" id="{0F34BE74-7A21-0496-EE5B-79B33ED6A5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2139" y="4383362"/>
            <a:ext cx="2743200" cy="2057400"/>
          </a:xfrm>
          <a:prstGeom prst="rect">
            <a:avLst/>
          </a:prstGeom>
        </p:spPr>
      </p:pic>
      <p:pic>
        <p:nvPicPr>
          <p:cNvPr id="10" name="Picture 10">
            <a:extLst>
              <a:ext uri="{FF2B5EF4-FFF2-40B4-BE49-F238E27FC236}">
                <a16:creationId xmlns:a16="http://schemas.microsoft.com/office/drawing/2014/main" id="{88BA809E-9AB7-A5F9-41F7-77AD5877F75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168" y="3807912"/>
            <a:ext cx="2842310" cy="1638934"/>
          </a:xfrm>
          <a:prstGeom prst="rect">
            <a:avLst/>
          </a:prstGeom>
        </p:spPr>
      </p:pic>
    </p:spTree>
    <p:extLst>
      <p:ext uri="{BB962C8B-B14F-4D97-AF65-F5344CB8AC3E}">
        <p14:creationId xmlns:p14="http://schemas.microsoft.com/office/powerpoint/2010/main" val="2265530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A0BFCB-3A13-2A51-91AA-47D52AC64DD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A3C4E">
                    <a:lumMod val="40000"/>
                    <a:lumOff val="60000"/>
                  </a:srgbClr>
                </a:solidFill>
                <a:effectLst/>
                <a:uLnTx/>
                <a:uFillTx/>
                <a:latin typeface="Arial" panose="020B0604020202020204" pitchFamily="34" charset="0"/>
                <a:ea typeface="+mn-ea"/>
                <a:cs typeface="Arial" panose="020B0604020202020204" pitchFamily="34" charset="0"/>
              </a:rPr>
              <a:t>Chicago OD2A | edc.org</a:t>
            </a:r>
          </a:p>
        </p:txBody>
      </p:sp>
      <p:sp>
        <p:nvSpPr>
          <p:cNvPr id="4" name="Content Placeholder 3">
            <a:extLst>
              <a:ext uri="{FF2B5EF4-FFF2-40B4-BE49-F238E27FC236}">
                <a16:creationId xmlns:a16="http://schemas.microsoft.com/office/drawing/2014/main" id="{D83D584A-1554-329D-AAA8-15FBB22DD1B6}"/>
              </a:ext>
            </a:extLst>
          </p:cNvPr>
          <p:cNvSpPr>
            <a:spLocks noGrp="1"/>
          </p:cNvSpPr>
          <p:nvPr>
            <p:ph type="body" sz="quarter" idx="13"/>
          </p:nvPr>
        </p:nvSpPr>
        <p:spPr>
          <a:xfrm>
            <a:off x="557538" y="2131753"/>
            <a:ext cx="7915275" cy="828675"/>
          </a:xfrm>
        </p:spPr>
        <p:txBody>
          <a:bodyPr vert="horz" lIns="91440" tIns="45720" rIns="91440" bIns="45720" rtlCol="0" anchor="t">
            <a:noAutofit/>
          </a:bodyPr>
          <a:lstStyle/>
          <a:p>
            <a:pPr marL="0" indent="0">
              <a:buNone/>
            </a:pPr>
            <a:r>
              <a:rPr lang="en-US" dirty="0">
                <a:latin typeface="Arial"/>
                <a:cs typeface="Arial"/>
              </a:rPr>
              <a:t>Vending Machines are coming soon to a community area near you!</a:t>
            </a:r>
          </a:p>
          <a:p>
            <a:pPr marL="0" indent="0">
              <a:buNone/>
            </a:pPr>
            <a:endParaRPr lang="en-US" dirty="0">
              <a:latin typeface="Arial"/>
              <a:cs typeface="Arial"/>
            </a:endParaRPr>
          </a:p>
          <a:p>
            <a:pPr marL="342900" indent="-342900"/>
            <a:r>
              <a:rPr lang="en-US" dirty="0">
                <a:latin typeface="Arial"/>
                <a:cs typeface="Arial"/>
              </a:rPr>
              <a:t>5 confirmed locations</a:t>
            </a:r>
          </a:p>
        </p:txBody>
      </p:sp>
      <p:sp>
        <p:nvSpPr>
          <p:cNvPr id="3" name="Slide Number Placeholder 2">
            <a:extLst>
              <a:ext uri="{FF2B5EF4-FFF2-40B4-BE49-F238E27FC236}">
                <a16:creationId xmlns:a16="http://schemas.microsoft.com/office/drawing/2014/main" id="{7C5D4091-70D6-92C9-9770-676077E04670}"/>
              </a:ext>
            </a:extLst>
          </p:cNvPr>
          <p:cNvSpPr>
            <a:spLocks noGrp="1"/>
          </p:cNvSpPr>
          <p:nvPr>
            <p:ph type="sldNum" sz="quarter" idx="12"/>
          </p:nvPr>
        </p:nvSpPr>
        <p:spPr/>
        <p:txBody>
          <a:bodyPr/>
          <a:lstStyle/>
          <a:p>
            <a:fld id="{CA49D0EE-DE7F-324B-A84C-F36708423CDB}" type="slidenum">
              <a:rPr lang="en-US" smtClean="0"/>
              <a:pPr/>
              <a:t>17</a:t>
            </a:fld>
            <a:endParaRPr lang="en-US"/>
          </a:p>
        </p:txBody>
      </p:sp>
      <p:sp>
        <p:nvSpPr>
          <p:cNvPr id="9" name="TextBox 8">
            <a:extLst>
              <a:ext uri="{FF2B5EF4-FFF2-40B4-BE49-F238E27FC236}">
                <a16:creationId xmlns:a16="http://schemas.microsoft.com/office/drawing/2014/main" id="{5DA54BB1-6DAC-EFFD-0F2D-C3DEC1071429}"/>
              </a:ext>
            </a:extLst>
          </p:cNvPr>
          <p:cNvSpPr txBox="1"/>
          <p:nvPr/>
        </p:nvSpPr>
        <p:spPr>
          <a:xfrm>
            <a:off x="538618" y="632569"/>
            <a:ext cx="8367387" cy="954107"/>
          </a:xfrm>
          <a:prstGeom prst="rect">
            <a:avLst/>
          </a:prstGeom>
          <a:noFill/>
        </p:spPr>
        <p:txBody>
          <a:bodyPr wrap="square">
            <a:spAutoFit/>
          </a:bodyPr>
          <a:lstStyle/>
          <a:p>
            <a:r>
              <a:rPr lang="en-US" sz="2800">
                <a:latin typeface="Arial"/>
                <a:cs typeface="Arial"/>
              </a:rPr>
              <a:t>CDPH Innovations &amp; Successes</a:t>
            </a:r>
            <a:br>
              <a:rPr lang="en-US" sz="2800">
                <a:latin typeface="Arial"/>
                <a:cs typeface="Arial"/>
              </a:rPr>
            </a:br>
            <a:r>
              <a:rPr lang="en-US" sz="2800" i="1">
                <a:solidFill>
                  <a:schemeClr val="accent3"/>
                </a:solidFill>
                <a:latin typeface="IBM Plex Serif" panose="02060503050406000203" pitchFamily="18" charset="0"/>
                <a:cs typeface="Arial"/>
              </a:rPr>
              <a:t>Vending Machines</a:t>
            </a:r>
            <a:endParaRPr lang="en-US" sz="2800">
              <a:latin typeface="IBM Plex Serif" panose="02060503050406000203" pitchFamily="18" charset="0"/>
            </a:endParaRPr>
          </a:p>
        </p:txBody>
      </p:sp>
      <p:pic>
        <p:nvPicPr>
          <p:cNvPr id="8" name="Picture 7">
            <a:extLst>
              <a:ext uri="{FF2B5EF4-FFF2-40B4-BE49-F238E27FC236}">
                <a16:creationId xmlns:a16="http://schemas.microsoft.com/office/drawing/2014/main" id="{9BF0780E-881C-A6B6-7924-33EB10273B6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31723" y="1213487"/>
            <a:ext cx="4114800" cy="4917684"/>
          </a:xfrm>
          <a:prstGeom prst="rect">
            <a:avLst/>
          </a:prstGeom>
        </p:spPr>
      </p:pic>
      <p:sp>
        <p:nvSpPr>
          <p:cNvPr id="10" name="Freeform: Shape 9">
            <a:extLst>
              <a:ext uri="{FF2B5EF4-FFF2-40B4-BE49-F238E27FC236}">
                <a16:creationId xmlns:a16="http://schemas.microsoft.com/office/drawing/2014/main" id="{2FA7554F-FF40-6C1E-4DB9-AF3D69DBCCF5}"/>
              </a:ext>
            </a:extLst>
          </p:cNvPr>
          <p:cNvSpPr/>
          <p:nvPr/>
        </p:nvSpPr>
        <p:spPr>
          <a:xfrm>
            <a:off x="7291753" y="2250832"/>
            <a:ext cx="2063262" cy="4114800"/>
          </a:xfrm>
          <a:custGeom>
            <a:avLst/>
            <a:gdLst>
              <a:gd name="connsiteX0" fmla="*/ 152400 w 2063262"/>
              <a:gd name="connsiteY0" fmla="*/ 0 h 4114800"/>
              <a:gd name="connsiteX1" fmla="*/ 1184031 w 2063262"/>
              <a:gd name="connsiteY1" fmla="*/ 128953 h 4114800"/>
              <a:gd name="connsiteX2" fmla="*/ 1453662 w 2063262"/>
              <a:gd name="connsiteY2" fmla="*/ 257907 h 4114800"/>
              <a:gd name="connsiteX3" fmla="*/ 2016370 w 2063262"/>
              <a:gd name="connsiteY3" fmla="*/ 1430215 h 4114800"/>
              <a:gd name="connsiteX4" fmla="*/ 1664677 w 2063262"/>
              <a:gd name="connsiteY4" fmla="*/ 1594338 h 4114800"/>
              <a:gd name="connsiteX5" fmla="*/ 1688123 w 2063262"/>
              <a:gd name="connsiteY5" fmla="*/ 2848707 h 4114800"/>
              <a:gd name="connsiteX6" fmla="*/ 2063262 w 2063262"/>
              <a:gd name="connsiteY6" fmla="*/ 3364523 h 4114800"/>
              <a:gd name="connsiteX7" fmla="*/ 1981200 w 2063262"/>
              <a:gd name="connsiteY7" fmla="*/ 3833446 h 4114800"/>
              <a:gd name="connsiteX8" fmla="*/ 844062 w 2063262"/>
              <a:gd name="connsiteY8" fmla="*/ 4114800 h 4114800"/>
              <a:gd name="connsiteX9" fmla="*/ 0 w 2063262"/>
              <a:gd name="connsiteY9" fmla="*/ 3974123 h 4114800"/>
              <a:gd name="connsiteX10" fmla="*/ 152400 w 2063262"/>
              <a:gd name="connsiteY10"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3262" h="4114800">
                <a:moveTo>
                  <a:pt x="152400" y="0"/>
                </a:moveTo>
                <a:lnTo>
                  <a:pt x="1184031" y="128953"/>
                </a:lnTo>
                <a:lnTo>
                  <a:pt x="1453662" y="257907"/>
                </a:lnTo>
                <a:lnTo>
                  <a:pt x="2016370" y="1430215"/>
                </a:lnTo>
                <a:lnTo>
                  <a:pt x="1664677" y="1594338"/>
                </a:lnTo>
                <a:lnTo>
                  <a:pt x="1688123" y="2848707"/>
                </a:lnTo>
                <a:lnTo>
                  <a:pt x="2063262" y="3364523"/>
                </a:lnTo>
                <a:lnTo>
                  <a:pt x="1981200" y="3833446"/>
                </a:lnTo>
                <a:lnTo>
                  <a:pt x="844062" y="4114800"/>
                </a:lnTo>
                <a:lnTo>
                  <a:pt x="0" y="3974123"/>
                </a:lnTo>
                <a:lnTo>
                  <a:pt x="15240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 application&#10;&#10;Description automatically generated">
            <a:extLst>
              <a:ext uri="{FF2B5EF4-FFF2-40B4-BE49-F238E27FC236}">
                <a16:creationId xmlns:a16="http://schemas.microsoft.com/office/drawing/2014/main" id="{5CBE7060-7A8C-9767-D298-FCBD1EF38E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474" y="3406103"/>
            <a:ext cx="3784494" cy="2924359"/>
          </a:xfrm>
          <a:prstGeom prst="rect">
            <a:avLst/>
          </a:prstGeom>
        </p:spPr>
      </p:pic>
      <p:pic>
        <p:nvPicPr>
          <p:cNvPr id="2050" name="Picture 2" descr="CTA Narcan Vending machine">
            <a:extLst>
              <a:ext uri="{FF2B5EF4-FFF2-40B4-BE49-F238E27FC236}">
                <a16:creationId xmlns:a16="http://schemas.microsoft.com/office/drawing/2014/main" id="{7C49B4E2-2893-69F0-3015-87AB4E2F674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9938" y="3516923"/>
            <a:ext cx="4654061" cy="27314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71F7CD3-7574-6CC6-A9A0-F4EAB8B41BA5}"/>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12192000" y="0"/>
            <a:ext cx="1608210" cy="1672883"/>
          </a:xfrm>
          <a:prstGeom prst="rect">
            <a:avLst/>
          </a:prstGeom>
        </p:spPr>
      </p:pic>
    </p:spTree>
    <p:extLst>
      <p:ext uri="{BB962C8B-B14F-4D97-AF65-F5344CB8AC3E}">
        <p14:creationId xmlns:p14="http://schemas.microsoft.com/office/powerpoint/2010/main" val="217231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9F961C-61B7-8908-3565-C4DD33DB6BE6}"/>
              </a:ext>
            </a:extLst>
          </p:cNvPr>
          <p:cNvSpPr/>
          <p:nvPr/>
        </p:nvSpPr>
        <p:spPr>
          <a:xfrm>
            <a:off x="1503123" y="676406"/>
            <a:ext cx="9256735" cy="54738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8DC172A-4ADB-E3F6-9E6C-D29B828396B0}"/>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668237">
            <a:off x="-1766760" y="0"/>
            <a:ext cx="1608210" cy="1672883"/>
          </a:xfrm>
          <a:prstGeom prst="rect">
            <a:avLst/>
          </a:prstGeom>
        </p:spPr>
      </p:pic>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a:extLst>
                  <a:ext uri="{FF2B5EF4-FFF2-40B4-BE49-F238E27FC236}">
                    <a16:creationId xmlns:a16="http://schemas.microsoft.com/office/drawing/2014/main" id="{273E5863-9D98-090A-D39A-14A6CC7CEC58}"/>
                  </a:ext>
                </a:extLst>
              </p:cNvPr>
              <p:cNvGraphicFramePr>
                <a:graphicFrameLocks noGrp="1"/>
              </p:cNvGraphicFramePr>
              <p:nvPr/>
            </p:nvGraphicFramePr>
            <p:xfrm>
              <a:off x="1809750" y="1019174"/>
              <a:ext cx="8572500" cy="481965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2" name="Add-in 1">
                <a:extLst>
                  <a:ext uri="{FF2B5EF4-FFF2-40B4-BE49-F238E27FC236}">
                    <a16:creationId xmlns:a16="http://schemas.microsoft.com/office/drawing/2014/main" id="{273E5863-9D98-090A-D39A-14A6CC7CEC58}"/>
                  </a:ext>
                </a:extLst>
              </p:cNvPr>
              <p:cNvPicPr>
                <a:picLocks noGrp="1" noRot="1" noChangeAspect="1" noMove="1" noResize="1" noEditPoints="1" noAdjustHandles="1" noChangeArrowheads="1" noChangeShapeType="1"/>
              </p:cNvPicPr>
              <p:nvPr/>
            </p:nvPicPr>
            <p:blipFill>
              <a:blip r:embed="rId6"/>
              <a:stretch>
                <a:fillRect/>
              </a:stretch>
            </p:blipFill>
            <p:spPr>
              <a:xfrm>
                <a:off x="1809750" y="1019174"/>
                <a:ext cx="8572500" cy="4819650"/>
              </a:xfrm>
              <a:prstGeom prst="rect">
                <a:avLst/>
              </a:prstGeom>
            </p:spPr>
          </p:pic>
        </mc:Fallback>
      </mc:AlternateContent>
    </p:spTree>
    <p:extLst>
      <p:ext uri="{BB962C8B-B14F-4D97-AF65-F5344CB8AC3E}">
        <p14:creationId xmlns:p14="http://schemas.microsoft.com/office/powerpoint/2010/main" val="3295186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DEAEA2-1F8A-7550-0A79-BEBCC9F2F2A5}"/>
              </a:ext>
            </a:extLst>
          </p:cNvPr>
          <p:cNvSpPr>
            <a:spLocks noGrp="1"/>
          </p:cNvSpPr>
          <p:nvPr>
            <p:ph type="body" sz="quarter" idx="17"/>
          </p:nvPr>
        </p:nvSpPr>
        <p:spPr/>
        <p:txBody>
          <a:bodyPr/>
          <a:lstStyle/>
          <a:p>
            <a:pPr marL="285750" indent="-285750">
              <a:buFont typeface="Arial" panose="020B0604020202020204" pitchFamily="34" charset="0"/>
              <a:buChar char="•"/>
            </a:pPr>
            <a:r>
              <a:rPr lang="en-US" sz="2400"/>
              <a:t>Chicago’s needs</a:t>
            </a:r>
          </a:p>
          <a:p>
            <a:pPr marL="285750" indent="-285750">
              <a:buFont typeface="Arial" panose="020B0604020202020204" pitchFamily="34" charset="0"/>
              <a:buChar char="•"/>
            </a:pPr>
            <a:r>
              <a:rPr lang="en-US" sz="2400"/>
              <a:t>Leveraging partnerships</a:t>
            </a:r>
          </a:p>
          <a:p>
            <a:pPr marL="285750" indent="-285750">
              <a:buFont typeface="Arial" panose="020B0604020202020204" pitchFamily="34" charset="0"/>
              <a:buChar char="•"/>
            </a:pPr>
            <a:r>
              <a:rPr lang="en-US" sz="2400"/>
              <a:t>Advancing our goals</a:t>
            </a:r>
          </a:p>
        </p:txBody>
      </p:sp>
      <p:sp>
        <p:nvSpPr>
          <p:cNvPr id="4" name="Text Placeholder 3">
            <a:extLst>
              <a:ext uri="{FF2B5EF4-FFF2-40B4-BE49-F238E27FC236}">
                <a16:creationId xmlns:a16="http://schemas.microsoft.com/office/drawing/2014/main" id="{847D33FC-7005-74F5-95B5-CF7BF12C8C8A}"/>
              </a:ext>
            </a:extLst>
          </p:cNvPr>
          <p:cNvSpPr>
            <a:spLocks noGrp="1"/>
          </p:cNvSpPr>
          <p:nvPr>
            <p:ph type="body" sz="quarter" idx="13"/>
          </p:nvPr>
        </p:nvSpPr>
        <p:spPr/>
        <p:txBody>
          <a:bodyPr/>
          <a:lstStyle/>
          <a:p>
            <a:r>
              <a:rPr lang="en-US"/>
              <a:t>Roundtable Discussions</a:t>
            </a:r>
          </a:p>
        </p:txBody>
      </p:sp>
      <p:sp>
        <p:nvSpPr>
          <p:cNvPr id="5" name="Footer Placeholder 4">
            <a:extLst>
              <a:ext uri="{FF2B5EF4-FFF2-40B4-BE49-F238E27FC236}">
                <a16:creationId xmlns:a16="http://schemas.microsoft.com/office/drawing/2014/main" id="{979BDB1A-2C8A-C170-4AB3-E33C92D93404}"/>
              </a:ext>
            </a:extLst>
          </p:cNvPr>
          <p:cNvSpPr>
            <a:spLocks noGrp="1"/>
          </p:cNvSpPr>
          <p:nvPr>
            <p:ph type="ftr" sz="quarter" idx="3"/>
          </p:nvPr>
        </p:nvSpPr>
        <p:spPr/>
        <p:txBody>
          <a:bodyPr/>
          <a:lstStyle/>
          <a:p>
            <a:r>
              <a:rPr lang="en-US"/>
              <a:t>The Intersection of Social Determinants of Health and Substance Misuse | edc.org</a:t>
            </a:r>
          </a:p>
        </p:txBody>
      </p:sp>
      <p:sp>
        <p:nvSpPr>
          <p:cNvPr id="6" name="Slide Number Placeholder 5">
            <a:extLst>
              <a:ext uri="{FF2B5EF4-FFF2-40B4-BE49-F238E27FC236}">
                <a16:creationId xmlns:a16="http://schemas.microsoft.com/office/drawing/2014/main" id="{1C47AF91-D069-F640-17B3-C66BF1C1E79C}"/>
              </a:ext>
            </a:extLst>
          </p:cNvPr>
          <p:cNvSpPr>
            <a:spLocks noGrp="1"/>
          </p:cNvSpPr>
          <p:nvPr>
            <p:ph type="sldNum" sz="quarter" idx="12"/>
          </p:nvPr>
        </p:nvSpPr>
        <p:spPr/>
        <p:txBody>
          <a:bodyPr/>
          <a:lstStyle/>
          <a:p>
            <a:fld id="{CA49D0EE-DE7F-324B-A84C-F36708423CDB}" type="slidenum">
              <a:rPr lang="en-US" smtClean="0"/>
              <a:pPr/>
              <a:t>19</a:t>
            </a:fld>
            <a:endParaRPr lang="en-US"/>
          </a:p>
        </p:txBody>
      </p:sp>
      <p:pic>
        <p:nvPicPr>
          <p:cNvPr id="7" name="Content Placeholder 6" descr="A picture containing text, screenshot, font, number&#10;&#10;Description automatically generated">
            <a:extLst>
              <a:ext uri="{FF2B5EF4-FFF2-40B4-BE49-F238E27FC236}">
                <a16:creationId xmlns:a16="http://schemas.microsoft.com/office/drawing/2014/main" id="{34B54DE5-61E2-4BB9-040E-CAD47DB5FE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24954">
            <a:off x="6224278" y="1110535"/>
            <a:ext cx="5384852" cy="6993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9125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CF29C8A-00A2-A628-FFE4-4B694AFAB345}"/>
              </a:ext>
            </a:extLst>
          </p:cNvPr>
          <p:cNvSpPr>
            <a:spLocks noGrp="1"/>
          </p:cNvSpPr>
          <p:nvPr>
            <p:ph type="body" sz="quarter" idx="13"/>
          </p:nvPr>
        </p:nvSpPr>
        <p:spPr/>
        <p:txBody>
          <a:bodyPr lIns="0" tIns="0" rIns="0" bIns="0" anchor="t"/>
          <a:lstStyle/>
          <a:p>
            <a:r>
              <a:rPr lang="en-US" sz="4400">
                <a:latin typeface="IBM Plex Sans" panose="020B0604020202020204" charset="0"/>
              </a:rPr>
              <a:t>Learning Objectives</a:t>
            </a:r>
          </a:p>
          <a:p>
            <a:endParaRPr lang="en-US" sz="4400">
              <a:latin typeface="IBM Plex Sans" panose="020B0604020202020204" charset="0"/>
            </a:endParaRPr>
          </a:p>
        </p:txBody>
      </p:sp>
      <p:sp>
        <p:nvSpPr>
          <p:cNvPr id="3" name="Footer Placeholder 2">
            <a:extLst>
              <a:ext uri="{FF2B5EF4-FFF2-40B4-BE49-F238E27FC236}">
                <a16:creationId xmlns:a16="http://schemas.microsoft.com/office/drawing/2014/main" id="{F74932E4-92EE-5FFB-6279-8180CA38CE73}"/>
              </a:ext>
            </a:extLst>
          </p:cNvPr>
          <p:cNvSpPr>
            <a:spLocks noGrp="1"/>
          </p:cNvSpPr>
          <p:nvPr>
            <p:ph type="ftr" sz="quarter" idx="3"/>
          </p:nvPr>
        </p:nvSpPr>
        <p:spPr>
          <a:xfrm>
            <a:off x="615462" y="195573"/>
            <a:ext cx="5727700" cy="255766"/>
          </a:xfrm>
        </p:spPr>
        <p:txBody>
          <a:bodyPr/>
          <a:lstStyle/>
          <a:p>
            <a:r>
              <a:rPr lang="en-US" sz="1000" dirty="0">
                <a:latin typeface="IBM Plex Sans" panose="020B0604020202020204" charset="0"/>
              </a:rPr>
              <a:t>Equitable and Innovative Opioid Overdose Prevention and Response in Chicago </a:t>
            </a:r>
          </a:p>
        </p:txBody>
      </p:sp>
      <p:sp>
        <p:nvSpPr>
          <p:cNvPr id="9" name="Text Placeholder 8">
            <a:extLst>
              <a:ext uri="{FF2B5EF4-FFF2-40B4-BE49-F238E27FC236}">
                <a16:creationId xmlns:a16="http://schemas.microsoft.com/office/drawing/2014/main" id="{B5FD6C92-3535-9723-E271-1B6B1BE0A036}"/>
              </a:ext>
            </a:extLst>
          </p:cNvPr>
          <p:cNvSpPr>
            <a:spLocks noGrp="1"/>
          </p:cNvSpPr>
          <p:nvPr>
            <p:ph type="body" sz="quarter" idx="17"/>
          </p:nvPr>
        </p:nvSpPr>
        <p:spPr>
          <a:xfrm>
            <a:off x="614364" y="2593700"/>
            <a:ext cx="5295370" cy="3225800"/>
          </a:xfrm>
        </p:spPr>
        <p:txBody>
          <a:bodyPr lIns="91440" tIns="45720" rIns="91440" bIns="45720" anchor="t"/>
          <a:lstStyle/>
          <a:p>
            <a:pPr marL="457200" indent="-457200">
              <a:lnSpc>
                <a:spcPct val="100000"/>
              </a:lnSpc>
              <a:buAutoNum type="arabicPeriod"/>
            </a:pPr>
            <a:r>
              <a:rPr lang="en-US" sz="2000">
                <a:latin typeface="IBM Plex Sans" panose="020B0604020202020204" charset="0"/>
                <a:ea typeface="Calibri"/>
                <a:cs typeface="Calibri"/>
              </a:rPr>
              <a:t>Learn about Chicago’s tapestry of innovative opioid overdose prevention programs and services </a:t>
            </a:r>
          </a:p>
          <a:p>
            <a:pPr marL="457200" indent="-457200">
              <a:lnSpc>
                <a:spcPct val="100000"/>
              </a:lnSpc>
              <a:buAutoNum type="arabicPeriod"/>
            </a:pPr>
            <a:r>
              <a:rPr lang="en-US" sz="2000">
                <a:latin typeface="IBM Plex Sans" panose="020B0604020202020204" charset="0"/>
                <a:ea typeface="Calibri"/>
                <a:cs typeface="Calibri"/>
              </a:rPr>
              <a:t>Understand how culturally responsive evaluation capacity building can support improved outcome measurement and program efficacy </a:t>
            </a:r>
          </a:p>
          <a:p>
            <a:pPr marL="457200" indent="-457200">
              <a:lnSpc>
                <a:spcPct val="100000"/>
              </a:lnSpc>
              <a:buAutoNum type="arabicPeriod"/>
            </a:pPr>
            <a:r>
              <a:rPr lang="en-US" sz="2000">
                <a:latin typeface="IBM Plex Sans" panose="020B0604020202020204" charset="0"/>
                <a:ea typeface="Calibri"/>
                <a:cs typeface="Calibri"/>
              </a:rPr>
              <a:t>Examine specific emergent community-centered strategies and promising practices to advancing opioid overdose prevention and response. </a:t>
            </a:r>
          </a:p>
          <a:p>
            <a:pPr marL="0" indent="0">
              <a:buNone/>
            </a:pPr>
            <a:endParaRPr lang="en-US" sz="2000">
              <a:latin typeface="IBM Plex Sans" panose="020B0604020202020204" charset="0"/>
            </a:endParaRPr>
          </a:p>
        </p:txBody>
      </p:sp>
      <p:pic>
        <p:nvPicPr>
          <p:cNvPr id="10" name="Picture Placeholder 9" descr="Single tree on a field with cityscape in foggy distance">
            <a:extLst>
              <a:ext uri="{FF2B5EF4-FFF2-40B4-BE49-F238E27FC236}">
                <a16:creationId xmlns:a16="http://schemas.microsoft.com/office/drawing/2014/main" id="{598C69CA-1D79-9125-C25A-621B0799BF94}"/>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l="-466"/>
          <a:stretch/>
        </p:blipFill>
        <p:spPr>
          <a:xfrm>
            <a:off x="6254750" y="0"/>
            <a:ext cx="5937250" cy="6858000"/>
          </a:xfrm>
        </p:spPr>
      </p:pic>
      <p:pic>
        <p:nvPicPr>
          <p:cNvPr id="2" name="Picture 1">
            <a:extLst>
              <a:ext uri="{FF2B5EF4-FFF2-40B4-BE49-F238E27FC236}">
                <a16:creationId xmlns:a16="http://schemas.microsoft.com/office/drawing/2014/main" id="{D0E35ECB-CAA0-CB7D-AF7F-AEC402086F60}"/>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12192000" y="0"/>
            <a:ext cx="2050693" cy="2133161"/>
          </a:xfrm>
          <a:prstGeom prst="rect">
            <a:avLst/>
          </a:prstGeom>
        </p:spPr>
      </p:pic>
    </p:spTree>
    <p:extLst>
      <p:ext uri="{BB962C8B-B14F-4D97-AF65-F5344CB8AC3E}">
        <p14:creationId xmlns:p14="http://schemas.microsoft.com/office/powerpoint/2010/main" val="1676602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050" descr="A black and orange logo&#10;&#10;Description automatically generated">
            <a:extLst>
              <a:ext uri="{FF2B5EF4-FFF2-40B4-BE49-F238E27FC236}">
                <a16:creationId xmlns:a16="http://schemas.microsoft.com/office/drawing/2014/main" id="{F19B6593-18F3-5175-C2F9-5A8C5A8D7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000000">
            <a:off x="2585151" y="3621123"/>
            <a:ext cx="1069276" cy="1122543"/>
          </a:xfrm>
          <a:prstGeom prst="rect">
            <a:avLst/>
          </a:prstGeom>
        </p:spPr>
      </p:pic>
      <p:sp>
        <p:nvSpPr>
          <p:cNvPr id="2052" name="Oval 2051">
            <a:extLst>
              <a:ext uri="{FF2B5EF4-FFF2-40B4-BE49-F238E27FC236}">
                <a16:creationId xmlns:a16="http://schemas.microsoft.com/office/drawing/2014/main" id="{6BC17953-37D8-6219-C2CB-DE8ABC72C585}"/>
              </a:ext>
            </a:extLst>
          </p:cNvPr>
          <p:cNvSpPr/>
          <p:nvPr/>
        </p:nvSpPr>
        <p:spPr>
          <a:xfrm>
            <a:off x="2286000" y="3169920"/>
            <a:ext cx="1737360" cy="2042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0F145F3-D85C-71B0-E06A-5046E530F076}"/>
              </a:ext>
            </a:extLst>
          </p:cNvPr>
          <p:cNvSpPr/>
          <p:nvPr/>
        </p:nvSpPr>
        <p:spPr>
          <a:xfrm>
            <a:off x="268357" y="1908313"/>
            <a:ext cx="2832652" cy="47409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9" descr="Chicago skyline at sunset">
            <a:extLst>
              <a:ext uri="{FF2B5EF4-FFF2-40B4-BE49-F238E27FC236}">
                <a16:creationId xmlns:a16="http://schemas.microsoft.com/office/drawing/2014/main" id="{53D0FAD2-0DCA-A974-8BC2-CACD0DF2556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216108"/>
            <a:ext cx="12191999" cy="8074107"/>
          </a:xfrm>
          <a:prstGeom prst="rect">
            <a:avLst/>
          </a:prstGeom>
        </p:spPr>
      </p:pic>
      <p:sp>
        <p:nvSpPr>
          <p:cNvPr id="29" name="Oval 28">
            <a:extLst>
              <a:ext uri="{FF2B5EF4-FFF2-40B4-BE49-F238E27FC236}">
                <a16:creationId xmlns:a16="http://schemas.microsoft.com/office/drawing/2014/main" id="{0C0637BF-2F7E-A8D7-B34E-CC3F8C0D1850}"/>
              </a:ext>
            </a:extLst>
          </p:cNvPr>
          <p:cNvSpPr/>
          <p:nvPr/>
        </p:nvSpPr>
        <p:spPr>
          <a:xfrm>
            <a:off x="4802257" y="4194314"/>
            <a:ext cx="2206486" cy="2206486"/>
          </a:xfrm>
          <a:prstGeom prst="ellipse">
            <a:avLst/>
          </a:prstGeom>
          <a:solidFill>
            <a:schemeClr val="bg1"/>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99226CA-ECA6-F3FC-CD70-A0280670EBED}"/>
              </a:ext>
            </a:extLst>
          </p:cNvPr>
          <p:cNvSpPr>
            <a:spLocks noGrp="1"/>
          </p:cNvSpPr>
          <p:nvPr>
            <p:ph type="body" sz="quarter" idx="13"/>
          </p:nvPr>
        </p:nvSpPr>
        <p:spPr>
          <a:xfrm>
            <a:off x="0" y="4372706"/>
            <a:ext cx="12192000" cy="2010509"/>
          </a:xfrm>
          <a:solidFill>
            <a:schemeClr val="accent4">
              <a:alpha val="78000"/>
            </a:schemeClr>
          </a:solidFill>
        </p:spPr>
        <p:txBody>
          <a:bodyPr/>
          <a:lstStyle/>
          <a:p>
            <a:pPr algn="ctr">
              <a:spcBef>
                <a:spcPts val="0"/>
              </a:spcBef>
            </a:pPr>
            <a:endParaRPr lang="en-US" sz="5400" b="1" dirty="0">
              <a:solidFill>
                <a:srgbClr val="296BF7"/>
              </a:solidFill>
            </a:endParaRPr>
          </a:p>
          <a:p>
            <a:pPr algn="ctr">
              <a:spcBef>
                <a:spcPts val="0"/>
              </a:spcBef>
            </a:pPr>
            <a:endParaRPr lang="en-US" sz="5400" b="1" dirty="0">
              <a:solidFill>
                <a:srgbClr val="296BF7"/>
              </a:solidFill>
            </a:endParaRPr>
          </a:p>
          <a:p>
            <a:pPr algn="ctr">
              <a:spcBef>
                <a:spcPts val="0"/>
              </a:spcBef>
            </a:pPr>
            <a:r>
              <a:rPr lang="en-US" sz="5400" b="1" dirty="0">
                <a:solidFill>
                  <a:srgbClr val="296BF7"/>
                </a:solidFill>
              </a:rPr>
              <a:t>RoundTable Event</a:t>
            </a:r>
          </a:p>
          <a:p>
            <a:pPr algn="ctr">
              <a:spcBef>
                <a:spcPts val="600"/>
              </a:spcBef>
            </a:pPr>
            <a:r>
              <a:rPr lang="en-US" sz="3200" dirty="0"/>
              <a:t>Community centered solutions to opioid overdose                             response and prevention in Chicago</a:t>
            </a:r>
          </a:p>
        </p:txBody>
      </p:sp>
      <p:pic>
        <p:nvPicPr>
          <p:cNvPr id="6" name="Picture 5" descr="An orange object with a black background&#10;&#10;Description automatically generated">
            <a:extLst>
              <a:ext uri="{FF2B5EF4-FFF2-40B4-BE49-F238E27FC236}">
                <a16:creationId xmlns:a16="http://schemas.microsoft.com/office/drawing/2014/main" id="{E224F113-AF7F-D783-5700-DB62F48A2565}"/>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rot="12417734">
            <a:off x="4133203" y="7269645"/>
            <a:ext cx="1280160" cy="914400"/>
          </a:xfrm>
          <a:prstGeom prst="rect">
            <a:avLst/>
          </a:prstGeom>
        </p:spPr>
      </p:pic>
      <p:pic>
        <p:nvPicPr>
          <p:cNvPr id="9" name="Picture 8" descr="A purple object with black background&#10;&#10;Description automatically generated">
            <a:extLst>
              <a:ext uri="{FF2B5EF4-FFF2-40B4-BE49-F238E27FC236}">
                <a16:creationId xmlns:a16="http://schemas.microsoft.com/office/drawing/2014/main" id="{14A0A69A-2623-D9BB-9B19-7262BC11053D}"/>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rot="9340998">
            <a:off x="7419882" y="7365587"/>
            <a:ext cx="1280160" cy="914400"/>
          </a:xfrm>
          <a:prstGeom prst="rect">
            <a:avLst/>
          </a:prstGeom>
        </p:spPr>
      </p:pic>
      <p:pic>
        <p:nvPicPr>
          <p:cNvPr id="11" name="Picture 10" descr="A red object with black background&#10;&#10;Description automatically generated">
            <a:extLst>
              <a:ext uri="{FF2B5EF4-FFF2-40B4-BE49-F238E27FC236}">
                <a16:creationId xmlns:a16="http://schemas.microsoft.com/office/drawing/2014/main" id="{4C78A0C1-CA8E-0478-0AB3-9AB710981D8A}"/>
              </a:ext>
            </a:extLst>
          </p:cNvPr>
          <p:cNvPicPr preferRelativeResize="0">
            <a:picLocks/>
          </p:cNvPicPr>
          <p:nvPr/>
        </p:nvPicPr>
        <p:blipFill>
          <a:blip r:embed="rId6" cstate="email">
            <a:extLst>
              <a:ext uri="{28A0092B-C50C-407E-A947-70E740481C1C}">
                <a14:useLocalDpi xmlns:a14="http://schemas.microsoft.com/office/drawing/2010/main"/>
              </a:ext>
            </a:extLst>
          </a:blip>
          <a:stretch>
            <a:fillRect/>
          </a:stretch>
        </p:blipFill>
        <p:spPr>
          <a:xfrm rot="18403646">
            <a:off x="-1521667" y="-710227"/>
            <a:ext cx="1280160" cy="914400"/>
          </a:xfrm>
          <a:prstGeom prst="rect">
            <a:avLst/>
          </a:prstGeom>
        </p:spPr>
      </p:pic>
      <p:pic>
        <p:nvPicPr>
          <p:cNvPr id="13" name="Picture 12" descr="A blue object with black background&#10;&#10;Description automatically generated">
            <a:extLst>
              <a:ext uri="{FF2B5EF4-FFF2-40B4-BE49-F238E27FC236}">
                <a16:creationId xmlns:a16="http://schemas.microsoft.com/office/drawing/2014/main" id="{B718AAED-7530-4152-971C-32B2E5BF1524}"/>
              </a:ext>
            </a:extLst>
          </p:cNvPr>
          <p:cNvPicPr preferRelativeResize="0">
            <a:picLocks/>
          </p:cNvPicPr>
          <p:nvPr/>
        </p:nvPicPr>
        <p:blipFill>
          <a:blip r:embed="rId7" cstate="email">
            <a:extLst>
              <a:ext uri="{28A0092B-C50C-407E-A947-70E740481C1C}">
                <a14:useLocalDpi xmlns:a14="http://schemas.microsoft.com/office/drawing/2010/main"/>
              </a:ext>
            </a:extLst>
          </a:blip>
          <a:stretch>
            <a:fillRect/>
          </a:stretch>
        </p:blipFill>
        <p:spPr>
          <a:xfrm rot="3088754">
            <a:off x="10795574" y="-1242731"/>
            <a:ext cx="1280160" cy="914400"/>
          </a:xfrm>
          <a:prstGeom prst="rect">
            <a:avLst/>
          </a:prstGeom>
        </p:spPr>
      </p:pic>
      <p:pic>
        <p:nvPicPr>
          <p:cNvPr id="15" name="Picture 14" descr="A yellow object with black background&#10;&#10;Description automatically generated">
            <a:extLst>
              <a:ext uri="{FF2B5EF4-FFF2-40B4-BE49-F238E27FC236}">
                <a16:creationId xmlns:a16="http://schemas.microsoft.com/office/drawing/2014/main" id="{454758BC-8AB9-3586-64D7-C5B862545C9A}"/>
              </a:ext>
            </a:extLst>
          </p:cNvPr>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rot="6204620">
            <a:off x="12145104" y="6225117"/>
            <a:ext cx="1280160" cy="914400"/>
          </a:xfrm>
          <a:prstGeom prst="rect">
            <a:avLst/>
          </a:prstGeom>
        </p:spPr>
      </p:pic>
      <p:pic>
        <p:nvPicPr>
          <p:cNvPr id="17" name="Picture 16" descr="A blue object with a black background&#10;&#10;Description automatically generated">
            <a:extLst>
              <a:ext uri="{FF2B5EF4-FFF2-40B4-BE49-F238E27FC236}">
                <a16:creationId xmlns:a16="http://schemas.microsoft.com/office/drawing/2014/main" id="{6459DF54-1A96-45B3-E834-9EA348E241B5}"/>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rot="15325778">
            <a:off x="-1677021" y="4714150"/>
            <a:ext cx="1280160" cy="914400"/>
          </a:xfrm>
          <a:prstGeom prst="rect">
            <a:avLst/>
          </a:prstGeom>
        </p:spPr>
      </p:pic>
      <p:pic>
        <p:nvPicPr>
          <p:cNvPr id="19" name="Picture 18" descr="A green object with a black background&#10;&#10;Description automatically generated">
            <a:extLst>
              <a:ext uri="{FF2B5EF4-FFF2-40B4-BE49-F238E27FC236}">
                <a16:creationId xmlns:a16="http://schemas.microsoft.com/office/drawing/2014/main" id="{F4403CC4-B5F6-8737-A0EC-E33D5EBF85EE}"/>
              </a:ext>
            </a:extLst>
          </p:cNvPr>
          <p:cNvPicPr preferRelativeResize="0">
            <a:picLocks/>
          </p:cNvPicPr>
          <p:nvPr/>
        </p:nvPicPr>
        <p:blipFill>
          <a:blip r:embed="rId10" cstate="email">
            <a:extLst>
              <a:ext uri="{28A0092B-C50C-407E-A947-70E740481C1C}">
                <a14:useLocalDpi xmlns:a14="http://schemas.microsoft.com/office/drawing/2010/main"/>
              </a:ext>
            </a:extLst>
          </a:blip>
          <a:stretch>
            <a:fillRect/>
          </a:stretch>
        </p:blipFill>
        <p:spPr>
          <a:xfrm>
            <a:off x="5300276" y="-1071121"/>
            <a:ext cx="1280160" cy="914400"/>
          </a:xfrm>
          <a:prstGeom prst="rect">
            <a:avLst/>
          </a:prstGeom>
        </p:spPr>
      </p:pic>
      <p:sp>
        <p:nvSpPr>
          <p:cNvPr id="20" name="Oval 19">
            <a:extLst>
              <a:ext uri="{FF2B5EF4-FFF2-40B4-BE49-F238E27FC236}">
                <a16:creationId xmlns:a16="http://schemas.microsoft.com/office/drawing/2014/main" id="{71EB7023-4F78-84F7-8ABF-9EBC0DB6AD45}"/>
              </a:ext>
            </a:extLst>
          </p:cNvPr>
          <p:cNvSpPr/>
          <p:nvPr/>
        </p:nvSpPr>
        <p:spPr>
          <a:xfrm>
            <a:off x="-1406809" y="-750168"/>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7273F4-5817-2E3F-A6A1-E09B1626DD24}"/>
              </a:ext>
            </a:extLst>
          </p:cNvPr>
          <p:cNvSpPr/>
          <p:nvPr/>
        </p:nvSpPr>
        <p:spPr>
          <a:xfrm>
            <a:off x="-1669382" y="4924978"/>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3A8A122-FB13-36A6-6AF7-3C3BF7D83159}"/>
              </a:ext>
            </a:extLst>
          </p:cNvPr>
          <p:cNvSpPr/>
          <p:nvPr/>
        </p:nvSpPr>
        <p:spPr>
          <a:xfrm>
            <a:off x="4346095" y="7663236"/>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13E6D96-3413-3C4B-B6D1-27BB80F7E178}"/>
              </a:ext>
            </a:extLst>
          </p:cNvPr>
          <p:cNvSpPr/>
          <p:nvPr/>
        </p:nvSpPr>
        <p:spPr>
          <a:xfrm>
            <a:off x="7860615" y="7724161"/>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D65074C-2838-CF9D-6B27-C97F715C1E51}"/>
              </a:ext>
            </a:extLst>
          </p:cNvPr>
          <p:cNvSpPr/>
          <p:nvPr/>
        </p:nvSpPr>
        <p:spPr>
          <a:xfrm>
            <a:off x="12707666" y="6400800"/>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7CD086-9FF5-97B3-A698-B94AAF845360}"/>
              </a:ext>
            </a:extLst>
          </p:cNvPr>
          <p:cNvSpPr/>
          <p:nvPr/>
        </p:nvSpPr>
        <p:spPr>
          <a:xfrm>
            <a:off x="11314227" y="-1284844"/>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7A35D6D-2EF4-5D89-6712-E70AE164F8B1}"/>
              </a:ext>
            </a:extLst>
          </p:cNvPr>
          <p:cNvSpPr/>
          <p:nvPr/>
        </p:nvSpPr>
        <p:spPr>
          <a:xfrm>
            <a:off x="5618646" y="-1209430"/>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4">
            <a:extLst>
              <a:ext uri="{FF2B5EF4-FFF2-40B4-BE49-F238E27FC236}">
                <a16:creationId xmlns:a16="http://schemas.microsoft.com/office/drawing/2014/main" id="{BB327720-043B-018F-FE3D-166831137734}"/>
              </a:ext>
            </a:extLst>
          </p:cNvPr>
          <p:cNvSpPr>
            <a:spLocks noGrp="1"/>
          </p:cNvSpPr>
          <p:nvPr>
            <p:ph type="ftr" sz="quarter" idx="3"/>
          </p:nvPr>
        </p:nvSpPr>
        <p:spPr>
          <a:xfrm>
            <a:off x="614680" y="250191"/>
            <a:ext cx="4739518" cy="168450"/>
          </a:xfrm>
        </p:spPr>
        <p:txBody>
          <a:bodyPr/>
          <a:lstStyle/>
          <a:p>
            <a:r>
              <a:rPr lang="en-US" dirty="0"/>
              <a:t>Equitable and Innovative Opioid Overdose Prevention and Response in Chicago </a:t>
            </a:r>
          </a:p>
        </p:txBody>
      </p:sp>
      <p:sp>
        <p:nvSpPr>
          <p:cNvPr id="33" name="TextBox 32">
            <a:extLst>
              <a:ext uri="{FF2B5EF4-FFF2-40B4-BE49-F238E27FC236}">
                <a16:creationId xmlns:a16="http://schemas.microsoft.com/office/drawing/2014/main" id="{52BCB47A-95D3-6B1A-8039-6407B9C5CFBD}"/>
              </a:ext>
            </a:extLst>
          </p:cNvPr>
          <p:cNvSpPr txBox="1"/>
          <p:nvPr/>
        </p:nvSpPr>
        <p:spPr>
          <a:xfrm>
            <a:off x="7419757" y="-1015663"/>
            <a:ext cx="2869096" cy="1015663"/>
          </a:xfrm>
          <a:prstGeom prst="rect">
            <a:avLst/>
          </a:prstGeom>
          <a:noFill/>
        </p:spPr>
        <p:txBody>
          <a:bodyPr wrap="square" rtlCol="0">
            <a:spAutoFit/>
          </a:bodyPr>
          <a:lstStyle/>
          <a:p>
            <a:pPr>
              <a:tabLst>
                <a:tab pos="347663" algn="l"/>
              </a:tabLst>
            </a:pPr>
            <a:r>
              <a:rPr lang="en-US" sz="1600" b="1" dirty="0">
                <a:solidFill>
                  <a:srgbClr val="08BE74"/>
                </a:solidFill>
                <a:latin typeface="IBM Plex Sans" panose="020B0503050203000203" pitchFamily="34" charset="0"/>
              </a:rPr>
              <a:t>04  Medication Assisted 	Treatment</a:t>
            </a:r>
          </a:p>
          <a:p>
            <a:pPr>
              <a:tabLst>
                <a:tab pos="347663" algn="l"/>
              </a:tabLst>
            </a:pPr>
            <a:r>
              <a:rPr lang="en-US" sz="1400" dirty="0">
                <a:solidFill>
                  <a:schemeClr val="tx1">
                    <a:lumMod val="50000"/>
                    <a:lumOff val="50000"/>
                  </a:schemeClr>
                </a:solidFill>
                <a:latin typeface="IBM Plex Serif" panose="02060503050406000203" pitchFamily="18" charset="0"/>
              </a:rPr>
              <a:t>	Expanding and Improving 	Services</a:t>
            </a:r>
          </a:p>
        </p:txBody>
      </p:sp>
      <p:sp>
        <p:nvSpPr>
          <p:cNvPr id="34" name="TextBox 33">
            <a:extLst>
              <a:ext uri="{FF2B5EF4-FFF2-40B4-BE49-F238E27FC236}">
                <a16:creationId xmlns:a16="http://schemas.microsoft.com/office/drawing/2014/main" id="{B7A43F4E-BADE-E4AF-700C-4208B2853B51}"/>
              </a:ext>
            </a:extLst>
          </p:cNvPr>
          <p:cNvSpPr txBox="1"/>
          <p:nvPr/>
        </p:nvSpPr>
        <p:spPr>
          <a:xfrm>
            <a:off x="13022673" y="3315008"/>
            <a:ext cx="2110409" cy="1015663"/>
          </a:xfrm>
          <a:prstGeom prst="rect">
            <a:avLst/>
          </a:prstGeom>
          <a:noFill/>
        </p:spPr>
        <p:txBody>
          <a:bodyPr wrap="square" rtlCol="0">
            <a:spAutoFit/>
          </a:bodyPr>
          <a:lstStyle/>
          <a:p>
            <a:pPr>
              <a:tabLst>
                <a:tab pos="347663" algn="l"/>
              </a:tabLst>
            </a:pPr>
            <a:r>
              <a:rPr lang="en-US" sz="1600" b="1" dirty="0">
                <a:solidFill>
                  <a:srgbClr val="FFDA02"/>
                </a:solidFill>
                <a:latin typeface="IBM Plex Sans" panose="020B0503050203000203" pitchFamily="34" charset="0"/>
              </a:rPr>
              <a:t>06  Comprehensive 	Resource Hub</a:t>
            </a:r>
          </a:p>
          <a:p>
            <a:pPr>
              <a:tabLst>
                <a:tab pos="347663" algn="l"/>
              </a:tabLst>
            </a:pPr>
            <a:r>
              <a:rPr lang="en-US" sz="1400" dirty="0">
                <a:solidFill>
                  <a:schemeClr val="tx1">
                    <a:lumMod val="50000"/>
                    <a:lumOff val="50000"/>
                  </a:schemeClr>
                </a:solidFill>
                <a:latin typeface="IBM Plex Sans" panose="020B0503050203000203" pitchFamily="34" charset="0"/>
              </a:rPr>
              <a:t>	Coordination of 	data and services </a:t>
            </a:r>
          </a:p>
        </p:txBody>
      </p:sp>
      <p:sp>
        <p:nvSpPr>
          <p:cNvPr id="35" name="TextBox 34">
            <a:extLst>
              <a:ext uri="{FF2B5EF4-FFF2-40B4-BE49-F238E27FC236}">
                <a16:creationId xmlns:a16="http://schemas.microsoft.com/office/drawing/2014/main" id="{A3F52A08-7C14-B821-8FAB-1C3D7E88AB8E}"/>
              </a:ext>
            </a:extLst>
          </p:cNvPr>
          <p:cNvSpPr txBox="1"/>
          <p:nvPr/>
        </p:nvSpPr>
        <p:spPr>
          <a:xfrm>
            <a:off x="12192000" y="254710"/>
            <a:ext cx="2733262" cy="1015663"/>
          </a:xfrm>
          <a:prstGeom prst="rect">
            <a:avLst/>
          </a:prstGeom>
          <a:noFill/>
        </p:spPr>
        <p:txBody>
          <a:bodyPr wrap="square" rtlCol="0">
            <a:spAutoFit/>
          </a:bodyPr>
          <a:lstStyle/>
          <a:p>
            <a:pPr>
              <a:tabLst>
                <a:tab pos="347663" algn="l"/>
              </a:tabLst>
            </a:pPr>
            <a:r>
              <a:rPr lang="en-US" sz="1600" b="1" dirty="0">
                <a:solidFill>
                  <a:srgbClr val="00B0F0"/>
                </a:solidFill>
                <a:latin typeface="IBM Plex Sans" panose="020B0503050203000203" pitchFamily="34" charset="0"/>
              </a:rPr>
              <a:t>05  Human Centered 	Services </a:t>
            </a:r>
          </a:p>
          <a:p>
            <a:pPr>
              <a:tabLst>
                <a:tab pos="347663" algn="l"/>
              </a:tabLst>
            </a:pPr>
            <a:r>
              <a:rPr lang="en-US" sz="1400" dirty="0">
                <a:solidFill>
                  <a:schemeClr val="tx1">
                    <a:lumMod val="50000"/>
                    <a:lumOff val="50000"/>
                  </a:schemeClr>
                </a:solidFill>
                <a:latin typeface="IBM Plex Sans" panose="020B0503050203000203" pitchFamily="34" charset="0"/>
              </a:rPr>
              <a:t>	Building trust and reducing 	stigma.</a:t>
            </a:r>
          </a:p>
        </p:txBody>
      </p:sp>
      <p:sp>
        <p:nvSpPr>
          <p:cNvPr id="36" name="TextBox 35">
            <a:extLst>
              <a:ext uri="{FF2B5EF4-FFF2-40B4-BE49-F238E27FC236}">
                <a16:creationId xmlns:a16="http://schemas.microsoft.com/office/drawing/2014/main" id="{221B3B53-2BAB-3743-A6DB-0191EA762792}"/>
              </a:ext>
            </a:extLst>
          </p:cNvPr>
          <p:cNvSpPr txBox="1"/>
          <p:nvPr/>
        </p:nvSpPr>
        <p:spPr>
          <a:xfrm>
            <a:off x="9668246" y="7110352"/>
            <a:ext cx="2832654" cy="769441"/>
          </a:xfrm>
          <a:prstGeom prst="rect">
            <a:avLst/>
          </a:prstGeom>
          <a:noFill/>
        </p:spPr>
        <p:txBody>
          <a:bodyPr wrap="square" rtlCol="0">
            <a:spAutoFit/>
          </a:bodyPr>
          <a:lstStyle/>
          <a:p>
            <a:pPr>
              <a:tabLst>
                <a:tab pos="347663" algn="l"/>
              </a:tabLst>
            </a:pPr>
            <a:r>
              <a:rPr lang="en-US" sz="1600" b="1" dirty="0">
                <a:solidFill>
                  <a:srgbClr val="7E57C2"/>
                </a:solidFill>
                <a:latin typeface="IBM Plex Sans" panose="020B0503050203000203" pitchFamily="34" charset="0"/>
              </a:rPr>
              <a:t>07  Hot Spot Corridors </a:t>
            </a:r>
          </a:p>
          <a:p>
            <a:pPr>
              <a:tabLst>
                <a:tab pos="347663" algn="l"/>
              </a:tabLst>
            </a:pPr>
            <a:r>
              <a:rPr lang="en-US" sz="1400" dirty="0">
                <a:solidFill>
                  <a:schemeClr val="tx1">
                    <a:lumMod val="50000"/>
                    <a:lumOff val="50000"/>
                  </a:schemeClr>
                </a:solidFill>
                <a:latin typeface="IBM Plex Serif" panose="02060503050406000203" pitchFamily="18" charset="0"/>
              </a:rPr>
              <a:t>	Persistent Overdose in 	geographic areas of the city  </a:t>
            </a:r>
          </a:p>
        </p:txBody>
      </p:sp>
      <p:sp>
        <p:nvSpPr>
          <p:cNvPr id="31" name="TextBox 30">
            <a:extLst>
              <a:ext uri="{FF2B5EF4-FFF2-40B4-BE49-F238E27FC236}">
                <a16:creationId xmlns:a16="http://schemas.microsoft.com/office/drawing/2014/main" id="{B42CCC5D-192C-0E5A-AEA0-560A1B719F1C}"/>
              </a:ext>
            </a:extLst>
          </p:cNvPr>
          <p:cNvSpPr txBox="1"/>
          <p:nvPr/>
        </p:nvSpPr>
        <p:spPr>
          <a:xfrm>
            <a:off x="880144" y="7329797"/>
            <a:ext cx="2454965" cy="1015663"/>
          </a:xfrm>
          <a:prstGeom prst="rect">
            <a:avLst/>
          </a:prstGeom>
          <a:noFill/>
        </p:spPr>
        <p:txBody>
          <a:bodyPr wrap="square" rtlCol="0">
            <a:spAutoFit/>
          </a:bodyPr>
          <a:lstStyle/>
          <a:p>
            <a:pPr algn="r"/>
            <a:r>
              <a:rPr lang="en-US" sz="1600" b="1" dirty="0">
                <a:solidFill>
                  <a:srgbClr val="FF9717"/>
                </a:solidFill>
                <a:latin typeface="IBM Plex Sans" panose="020B0503050203000203" pitchFamily="34" charset="0"/>
              </a:rPr>
              <a:t> 03  Sector-wide Staffing</a:t>
            </a:r>
          </a:p>
          <a:p>
            <a:pPr algn="r"/>
            <a:r>
              <a:rPr lang="en-US" sz="1400" dirty="0">
                <a:solidFill>
                  <a:schemeClr val="tx1">
                    <a:lumMod val="50000"/>
                    <a:lumOff val="50000"/>
                  </a:schemeClr>
                </a:solidFill>
                <a:latin typeface="IBM Plex Sans" panose="020B0503050203000203" pitchFamily="34" charset="0"/>
              </a:rPr>
              <a:t>Retention  and burnout challenges. </a:t>
            </a:r>
          </a:p>
        </p:txBody>
      </p:sp>
      <p:sp>
        <p:nvSpPr>
          <p:cNvPr id="32" name="TextBox 31">
            <a:extLst>
              <a:ext uri="{FF2B5EF4-FFF2-40B4-BE49-F238E27FC236}">
                <a16:creationId xmlns:a16="http://schemas.microsoft.com/office/drawing/2014/main" id="{07C01963-AE07-C351-B7F1-9B81E8C8A69B}"/>
              </a:ext>
            </a:extLst>
          </p:cNvPr>
          <p:cNvSpPr txBox="1"/>
          <p:nvPr/>
        </p:nvSpPr>
        <p:spPr>
          <a:xfrm>
            <a:off x="-3745199" y="3266830"/>
            <a:ext cx="2928729" cy="769441"/>
          </a:xfrm>
          <a:prstGeom prst="rect">
            <a:avLst/>
          </a:prstGeom>
          <a:noFill/>
        </p:spPr>
        <p:txBody>
          <a:bodyPr wrap="square" rtlCol="0">
            <a:spAutoFit/>
          </a:bodyPr>
          <a:lstStyle/>
          <a:p>
            <a:pPr algn="r"/>
            <a:r>
              <a:rPr lang="en-US" sz="1600" b="1" dirty="0">
                <a:solidFill>
                  <a:srgbClr val="296BF7"/>
                </a:solidFill>
                <a:latin typeface="IBM Plex Sans" panose="020B0503050203000203" pitchFamily="34" charset="0"/>
              </a:rPr>
              <a:t>02  Systemic issues </a:t>
            </a:r>
          </a:p>
          <a:p>
            <a:pPr algn="r"/>
            <a:r>
              <a:rPr lang="en-US" sz="1400" dirty="0">
                <a:solidFill>
                  <a:schemeClr val="tx1">
                    <a:lumMod val="50000"/>
                    <a:lumOff val="50000"/>
                  </a:schemeClr>
                </a:solidFill>
                <a:latin typeface="IBM Plex Sans" panose="020B0503050203000203" pitchFamily="34" charset="0"/>
              </a:rPr>
              <a:t>Issues preventing individuals from accessing services. </a:t>
            </a:r>
          </a:p>
        </p:txBody>
      </p:sp>
      <p:sp>
        <p:nvSpPr>
          <p:cNvPr id="47" name="Slide Number Placeholder 46">
            <a:extLst>
              <a:ext uri="{FF2B5EF4-FFF2-40B4-BE49-F238E27FC236}">
                <a16:creationId xmlns:a16="http://schemas.microsoft.com/office/drawing/2014/main" id="{46412914-E6F1-4054-7933-68E026F0AE28}"/>
              </a:ext>
            </a:extLst>
          </p:cNvPr>
          <p:cNvSpPr>
            <a:spLocks noGrp="1"/>
          </p:cNvSpPr>
          <p:nvPr>
            <p:ph type="sldNum" sz="quarter" idx="12"/>
          </p:nvPr>
        </p:nvSpPr>
        <p:spPr/>
        <p:txBody>
          <a:bodyPr/>
          <a:lstStyle/>
          <a:p>
            <a:fld id="{CA49D0EE-DE7F-324B-A84C-F36708423CDB}" type="slidenum">
              <a:rPr lang="en-US" smtClean="0"/>
              <a:pPr/>
              <a:t>20</a:t>
            </a:fld>
            <a:endParaRPr lang="en-US"/>
          </a:p>
        </p:txBody>
      </p:sp>
      <p:pic>
        <p:nvPicPr>
          <p:cNvPr id="49" name="Graphic 48" descr="Medicine with solid fill">
            <a:extLst>
              <a:ext uri="{FF2B5EF4-FFF2-40B4-BE49-F238E27FC236}">
                <a16:creationId xmlns:a16="http://schemas.microsoft.com/office/drawing/2014/main" id="{7D96252B-9B56-B365-A86F-0F83630726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870872" y="2417617"/>
            <a:ext cx="692728" cy="692728"/>
          </a:xfrm>
          <a:prstGeom prst="rect">
            <a:avLst/>
          </a:prstGeom>
        </p:spPr>
      </p:pic>
      <p:pic>
        <p:nvPicPr>
          <p:cNvPr id="51" name="Picture 50">
            <a:extLst>
              <a:ext uri="{FF2B5EF4-FFF2-40B4-BE49-F238E27FC236}">
                <a16:creationId xmlns:a16="http://schemas.microsoft.com/office/drawing/2014/main" id="{52FAC402-D3DE-FD9D-E93B-3997E49C994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704618" y="4048991"/>
            <a:ext cx="2414154" cy="2414154"/>
          </a:xfrm>
          <a:prstGeom prst="rect">
            <a:avLst/>
          </a:prstGeom>
        </p:spPr>
      </p:pic>
      <p:sp>
        <p:nvSpPr>
          <p:cNvPr id="52" name="Trapezoid 51">
            <a:extLst>
              <a:ext uri="{FF2B5EF4-FFF2-40B4-BE49-F238E27FC236}">
                <a16:creationId xmlns:a16="http://schemas.microsoft.com/office/drawing/2014/main" id="{1CF0265B-F850-DDD3-AC9C-A68A1F83A557}"/>
              </a:ext>
            </a:extLst>
          </p:cNvPr>
          <p:cNvSpPr/>
          <p:nvPr/>
        </p:nvSpPr>
        <p:spPr>
          <a:xfrm rot="10800000">
            <a:off x="13674436" y="1288472"/>
            <a:ext cx="692728" cy="595745"/>
          </a:xfrm>
          <a:prstGeom prst="trapezoid">
            <a:avLst/>
          </a:prstGeom>
          <a:noFill/>
          <a:ln w="444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ctor: Curved 53">
            <a:extLst>
              <a:ext uri="{FF2B5EF4-FFF2-40B4-BE49-F238E27FC236}">
                <a16:creationId xmlns:a16="http://schemas.microsoft.com/office/drawing/2014/main" id="{F4664198-13FB-9F2F-59D4-AD4FF7D68AEA}"/>
              </a:ext>
            </a:extLst>
          </p:cNvPr>
          <p:cNvCxnSpPr>
            <a:cxnSpLocks/>
          </p:cNvCxnSpPr>
          <p:nvPr/>
        </p:nvCxnSpPr>
        <p:spPr>
          <a:xfrm flipV="1">
            <a:off x="13823576" y="1597510"/>
            <a:ext cx="430307" cy="155986"/>
          </a:xfrm>
          <a:prstGeom prst="curvedConnector3">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pic>
        <p:nvPicPr>
          <p:cNvPr id="61" name="Picture 60" descr="A black and white logo&#10;&#10;Description automatically generated">
            <a:extLst>
              <a:ext uri="{FF2B5EF4-FFF2-40B4-BE49-F238E27FC236}">
                <a16:creationId xmlns:a16="http://schemas.microsoft.com/office/drawing/2014/main" id="{6FA0BEA3-FCB5-EF48-1644-7CE98C40C9A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817242" y="2488115"/>
            <a:ext cx="390085" cy="331285"/>
          </a:xfrm>
          <a:prstGeom prst="rect">
            <a:avLst/>
          </a:prstGeom>
          <a:ln>
            <a:noFill/>
          </a:ln>
        </p:spPr>
      </p:pic>
      <p:sp>
        <p:nvSpPr>
          <p:cNvPr id="28" name="TextBox 27">
            <a:extLst>
              <a:ext uri="{FF2B5EF4-FFF2-40B4-BE49-F238E27FC236}">
                <a16:creationId xmlns:a16="http://schemas.microsoft.com/office/drawing/2014/main" id="{916A7E67-0B4F-A67F-C4D7-2B45879D071C}"/>
              </a:ext>
            </a:extLst>
          </p:cNvPr>
          <p:cNvSpPr txBox="1"/>
          <p:nvPr/>
        </p:nvSpPr>
        <p:spPr>
          <a:xfrm>
            <a:off x="-3560279" y="2019181"/>
            <a:ext cx="2884393" cy="800219"/>
          </a:xfrm>
          <a:prstGeom prst="rect">
            <a:avLst/>
          </a:prstGeom>
          <a:noFill/>
        </p:spPr>
        <p:txBody>
          <a:bodyPr wrap="square" rtlCol="0">
            <a:spAutoFit/>
          </a:bodyPr>
          <a:lstStyle/>
          <a:p>
            <a:pPr algn="r" defTabSz="830263"/>
            <a:r>
              <a:rPr lang="en-US" sz="1600" b="1" i="0" u="none" strike="noStrike" dirty="0">
                <a:solidFill>
                  <a:srgbClr val="E1522E"/>
                </a:solidFill>
                <a:effectLst/>
                <a:latin typeface="IBM Plex Sans" panose="020B0503050203000203" pitchFamily="34" charset="0"/>
              </a:rPr>
              <a:t> 01   Immediate Resources	</a:t>
            </a:r>
            <a:r>
              <a:rPr lang="en-US" sz="1400" b="0" i="0" dirty="0">
                <a:solidFill>
                  <a:srgbClr val="000000"/>
                </a:solidFill>
                <a:effectLst/>
                <a:latin typeface="IBM Plex Sans" panose="020B0503050203000203" pitchFamily="34" charset="0"/>
              </a:rPr>
              <a:t>​</a:t>
            </a:r>
            <a:r>
              <a:rPr lang="en-US" sz="1400" dirty="0">
                <a:solidFill>
                  <a:schemeClr val="tx1">
                    <a:lumMod val="50000"/>
                    <a:lumOff val="50000"/>
                  </a:schemeClr>
                </a:solidFill>
                <a:latin typeface="IBM Plex Serif" panose="02060503050406000203" pitchFamily="18" charset="0"/>
              </a:rPr>
              <a:t>Provision of safe housing and basic needs. </a:t>
            </a:r>
          </a:p>
        </p:txBody>
      </p:sp>
    </p:spTree>
    <p:extLst>
      <p:ext uri="{BB962C8B-B14F-4D97-AF65-F5344CB8AC3E}">
        <p14:creationId xmlns:p14="http://schemas.microsoft.com/office/powerpoint/2010/main" val="364007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050" descr="A black and orange logo&#10;&#10;Description automatically generated">
            <a:extLst>
              <a:ext uri="{FF2B5EF4-FFF2-40B4-BE49-F238E27FC236}">
                <a16:creationId xmlns:a16="http://schemas.microsoft.com/office/drawing/2014/main" id="{F19B6593-18F3-5175-C2F9-5A8C5A8D7A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9000000">
            <a:off x="2585151" y="3621123"/>
            <a:ext cx="1069276" cy="1122543"/>
          </a:xfrm>
          <a:prstGeom prst="rect">
            <a:avLst/>
          </a:prstGeom>
        </p:spPr>
      </p:pic>
      <p:sp>
        <p:nvSpPr>
          <p:cNvPr id="2052" name="Oval 2051">
            <a:extLst>
              <a:ext uri="{FF2B5EF4-FFF2-40B4-BE49-F238E27FC236}">
                <a16:creationId xmlns:a16="http://schemas.microsoft.com/office/drawing/2014/main" id="{6BC17953-37D8-6219-C2CB-DE8ABC72C585}"/>
              </a:ext>
            </a:extLst>
          </p:cNvPr>
          <p:cNvSpPr/>
          <p:nvPr/>
        </p:nvSpPr>
        <p:spPr>
          <a:xfrm>
            <a:off x="2286000" y="3169920"/>
            <a:ext cx="1737360" cy="2042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0F145F3-D85C-71B0-E06A-5046E530F076}"/>
              </a:ext>
            </a:extLst>
          </p:cNvPr>
          <p:cNvSpPr/>
          <p:nvPr/>
        </p:nvSpPr>
        <p:spPr>
          <a:xfrm>
            <a:off x="268357" y="1908313"/>
            <a:ext cx="2832652" cy="47409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C0637BF-2F7E-A8D7-B34E-CC3F8C0D1850}"/>
              </a:ext>
            </a:extLst>
          </p:cNvPr>
          <p:cNvSpPr/>
          <p:nvPr/>
        </p:nvSpPr>
        <p:spPr>
          <a:xfrm>
            <a:off x="5029200" y="3011552"/>
            <a:ext cx="2206486" cy="2206486"/>
          </a:xfrm>
          <a:prstGeom prst="ellipse">
            <a:avLst/>
          </a:prstGeom>
          <a:solidFill>
            <a:schemeClr val="bg1"/>
          </a:solidFill>
          <a:ln>
            <a:solidFill>
              <a:schemeClr val="bg1">
                <a:lumMod val="95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99226CA-ECA6-F3FC-CD70-A0280670EBED}"/>
              </a:ext>
            </a:extLst>
          </p:cNvPr>
          <p:cNvSpPr>
            <a:spLocks noGrp="1"/>
          </p:cNvSpPr>
          <p:nvPr>
            <p:ph type="body" sz="quarter" idx="13"/>
          </p:nvPr>
        </p:nvSpPr>
        <p:spPr>
          <a:xfrm>
            <a:off x="645629" y="641971"/>
            <a:ext cx="6580119" cy="1206707"/>
          </a:xfrm>
        </p:spPr>
        <p:txBody>
          <a:bodyPr/>
          <a:lstStyle/>
          <a:p>
            <a:pPr>
              <a:spcBef>
                <a:spcPts val="0"/>
              </a:spcBef>
            </a:pPr>
            <a:r>
              <a:rPr lang="en-US" dirty="0">
                <a:solidFill>
                  <a:srgbClr val="296BF7"/>
                </a:solidFill>
              </a:rPr>
              <a:t>RoundTable Event</a:t>
            </a:r>
          </a:p>
          <a:p>
            <a:pPr>
              <a:spcBef>
                <a:spcPts val="600"/>
              </a:spcBef>
            </a:pPr>
            <a:r>
              <a:rPr lang="en-US" sz="2000" dirty="0"/>
              <a:t>Community centered solutions to opioid overdose response and prevention in Chicago</a:t>
            </a:r>
          </a:p>
        </p:txBody>
      </p:sp>
      <p:pic>
        <p:nvPicPr>
          <p:cNvPr id="6" name="Picture 5" descr="An orange object with a black background&#10;&#10;Description automatically generated">
            <a:extLst>
              <a:ext uri="{FF2B5EF4-FFF2-40B4-BE49-F238E27FC236}">
                <a16:creationId xmlns:a16="http://schemas.microsoft.com/office/drawing/2014/main" id="{E224F113-AF7F-D783-5700-DB62F48A2565}"/>
              </a:ext>
            </a:extLst>
          </p:cNvPr>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rot="12417734">
            <a:off x="4846125" y="4913903"/>
            <a:ext cx="1280160" cy="914400"/>
          </a:xfrm>
          <a:prstGeom prst="rect">
            <a:avLst/>
          </a:prstGeom>
        </p:spPr>
      </p:pic>
      <p:pic>
        <p:nvPicPr>
          <p:cNvPr id="9" name="Picture 8" descr="A purple object with black background&#10;&#10;Description automatically generated">
            <a:extLst>
              <a:ext uri="{FF2B5EF4-FFF2-40B4-BE49-F238E27FC236}">
                <a16:creationId xmlns:a16="http://schemas.microsoft.com/office/drawing/2014/main" id="{14A0A69A-2623-D9BB-9B19-7262BC11053D}"/>
              </a:ext>
            </a:extLst>
          </p:cNvPr>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rot="9340998">
            <a:off x="6102527" y="4932354"/>
            <a:ext cx="1280160" cy="914400"/>
          </a:xfrm>
          <a:prstGeom prst="rect">
            <a:avLst/>
          </a:prstGeom>
        </p:spPr>
      </p:pic>
      <p:pic>
        <p:nvPicPr>
          <p:cNvPr id="11" name="Picture 10" descr="A red object with black background&#10;&#10;Description automatically generated">
            <a:extLst>
              <a:ext uri="{FF2B5EF4-FFF2-40B4-BE49-F238E27FC236}">
                <a16:creationId xmlns:a16="http://schemas.microsoft.com/office/drawing/2014/main" id="{4C78A0C1-CA8E-0478-0AB3-9AB710981D8A}"/>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rot="18403646">
            <a:off x="4367689" y="2763261"/>
            <a:ext cx="1280160" cy="914400"/>
          </a:xfrm>
          <a:prstGeom prst="rect">
            <a:avLst/>
          </a:prstGeom>
        </p:spPr>
      </p:pic>
      <p:pic>
        <p:nvPicPr>
          <p:cNvPr id="13" name="Picture 12" descr="A blue object with black background&#10;&#10;Description automatically generated">
            <a:extLst>
              <a:ext uri="{FF2B5EF4-FFF2-40B4-BE49-F238E27FC236}">
                <a16:creationId xmlns:a16="http://schemas.microsoft.com/office/drawing/2014/main" id="{B718AAED-7530-4152-971C-32B2E5BF1524}"/>
              </a:ext>
            </a:extLst>
          </p:cNvPr>
          <p:cNvPicPr preferRelativeResize="0">
            <a:picLocks/>
          </p:cNvPicPr>
          <p:nvPr/>
        </p:nvPicPr>
        <p:blipFill>
          <a:blip r:embed="rId6" cstate="email">
            <a:extLst>
              <a:ext uri="{28A0092B-C50C-407E-A947-70E740481C1C}">
                <a14:useLocalDpi xmlns:a14="http://schemas.microsoft.com/office/drawing/2010/main"/>
              </a:ext>
            </a:extLst>
          </a:blip>
          <a:stretch>
            <a:fillRect/>
          </a:stretch>
        </p:blipFill>
        <p:spPr>
          <a:xfrm rot="3088754">
            <a:off x="6617642" y="2755494"/>
            <a:ext cx="1280160" cy="914400"/>
          </a:xfrm>
          <a:prstGeom prst="rect">
            <a:avLst/>
          </a:prstGeom>
        </p:spPr>
      </p:pic>
      <p:pic>
        <p:nvPicPr>
          <p:cNvPr id="15" name="Picture 14" descr="A yellow object with black background&#10;&#10;Description automatically generated">
            <a:extLst>
              <a:ext uri="{FF2B5EF4-FFF2-40B4-BE49-F238E27FC236}">
                <a16:creationId xmlns:a16="http://schemas.microsoft.com/office/drawing/2014/main" id="{454758BC-8AB9-3586-64D7-C5B862545C9A}"/>
              </a:ext>
            </a:extLst>
          </p:cNvPr>
          <p:cNvPicPr preferRelativeResize="0">
            <a:picLocks/>
          </p:cNvPicPr>
          <p:nvPr/>
        </p:nvPicPr>
        <p:blipFill>
          <a:blip r:embed="rId7" cstate="email">
            <a:extLst>
              <a:ext uri="{28A0092B-C50C-407E-A947-70E740481C1C}">
                <a14:useLocalDpi xmlns:a14="http://schemas.microsoft.com/office/drawing/2010/main"/>
              </a:ext>
            </a:extLst>
          </a:blip>
          <a:stretch>
            <a:fillRect/>
          </a:stretch>
        </p:blipFill>
        <p:spPr>
          <a:xfrm rot="6204620">
            <a:off x="6878532" y="3975559"/>
            <a:ext cx="1280160" cy="914400"/>
          </a:xfrm>
          <a:prstGeom prst="rect">
            <a:avLst/>
          </a:prstGeom>
        </p:spPr>
      </p:pic>
      <p:pic>
        <p:nvPicPr>
          <p:cNvPr id="17" name="Picture 16" descr="A blue object with a black background&#10;&#10;Description automatically generated">
            <a:extLst>
              <a:ext uri="{FF2B5EF4-FFF2-40B4-BE49-F238E27FC236}">
                <a16:creationId xmlns:a16="http://schemas.microsoft.com/office/drawing/2014/main" id="{6459DF54-1A96-45B3-E834-9EA348E241B5}"/>
              </a:ext>
            </a:extLst>
          </p:cNvPr>
          <p:cNvPicPr preferRelativeResize="0">
            <a:picLocks/>
          </p:cNvPicPr>
          <p:nvPr/>
        </p:nvPicPr>
        <p:blipFill>
          <a:blip r:embed="rId8" cstate="email">
            <a:extLst>
              <a:ext uri="{28A0092B-C50C-407E-A947-70E740481C1C}">
                <a14:useLocalDpi xmlns:a14="http://schemas.microsoft.com/office/drawing/2010/main"/>
              </a:ext>
            </a:extLst>
          </a:blip>
          <a:stretch>
            <a:fillRect/>
          </a:stretch>
        </p:blipFill>
        <p:spPr>
          <a:xfrm rot="15325778">
            <a:off x="4103847" y="3970231"/>
            <a:ext cx="1280160" cy="914400"/>
          </a:xfrm>
          <a:prstGeom prst="rect">
            <a:avLst/>
          </a:prstGeom>
        </p:spPr>
      </p:pic>
      <p:pic>
        <p:nvPicPr>
          <p:cNvPr id="19" name="Picture 18" descr="A green object with a black background&#10;&#10;Description automatically generated">
            <a:extLst>
              <a:ext uri="{FF2B5EF4-FFF2-40B4-BE49-F238E27FC236}">
                <a16:creationId xmlns:a16="http://schemas.microsoft.com/office/drawing/2014/main" id="{F4403CC4-B5F6-8737-A0EC-E33D5EBF85EE}"/>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5455920" y="2327026"/>
            <a:ext cx="1280160" cy="914400"/>
          </a:xfrm>
          <a:prstGeom prst="rect">
            <a:avLst/>
          </a:prstGeom>
        </p:spPr>
      </p:pic>
      <p:sp>
        <p:nvSpPr>
          <p:cNvPr id="20" name="Oval 19">
            <a:extLst>
              <a:ext uri="{FF2B5EF4-FFF2-40B4-BE49-F238E27FC236}">
                <a16:creationId xmlns:a16="http://schemas.microsoft.com/office/drawing/2014/main" id="{71EB7023-4F78-84F7-8ABF-9EBC0DB6AD45}"/>
              </a:ext>
            </a:extLst>
          </p:cNvPr>
          <p:cNvSpPr/>
          <p:nvPr/>
        </p:nvSpPr>
        <p:spPr>
          <a:xfrm>
            <a:off x="4482547" y="2723320"/>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7273F4-5817-2E3F-A6A1-E09B1626DD24}"/>
              </a:ext>
            </a:extLst>
          </p:cNvPr>
          <p:cNvSpPr/>
          <p:nvPr/>
        </p:nvSpPr>
        <p:spPr>
          <a:xfrm>
            <a:off x="4111486" y="4181059"/>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3A8A122-FB13-36A6-6AF7-3C3BF7D83159}"/>
              </a:ext>
            </a:extLst>
          </p:cNvPr>
          <p:cNvSpPr/>
          <p:nvPr/>
        </p:nvSpPr>
        <p:spPr>
          <a:xfrm>
            <a:off x="5059017" y="5307494"/>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13E6D96-3413-3C4B-B6D1-27BB80F7E178}"/>
              </a:ext>
            </a:extLst>
          </p:cNvPr>
          <p:cNvSpPr/>
          <p:nvPr/>
        </p:nvSpPr>
        <p:spPr>
          <a:xfrm>
            <a:off x="6543260" y="5290928"/>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D65074C-2838-CF9D-6B27-C97F715C1E51}"/>
              </a:ext>
            </a:extLst>
          </p:cNvPr>
          <p:cNvSpPr/>
          <p:nvPr/>
        </p:nvSpPr>
        <p:spPr>
          <a:xfrm>
            <a:off x="7441094" y="4151242"/>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B7CD086-9FF5-97B3-A698-B94AAF845360}"/>
              </a:ext>
            </a:extLst>
          </p:cNvPr>
          <p:cNvSpPr/>
          <p:nvPr/>
        </p:nvSpPr>
        <p:spPr>
          <a:xfrm>
            <a:off x="7136295" y="2713381"/>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7A35D6D-2EF4-5D89-6712-E70AE164F8B1}"/>
              </a:ext>
            </a:extLst>
          </p:cNvPr>
          <p:cNvSpPr/>
          <p:nvPr/>
        </p:nvSpPr>
        <p:spPr>
          <a:xfrm>
            <a:off x="5774290" y="2045214"/>
            <a:ext cx="636104" cy="636104"/>
          </a:xfrm>
          <a:prstGeom prst="ellipse">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ooter Placeholder 4">
            <a:extLst>
              <a:ext uri="{FF2B5EF4-FFF2-40B4-BE49-F238E27FC236}">
                <a16:creationId xmlns:a16="http://schemas.microsoft.com/office/drawing/2014/main" id="{BB327720-043B-018F-FE3D-166831137734}"/>
              </a:ext>
            </a:extLst>
          </p:cNvPr>
          <p:cNvSpPr>
            <a:spLocks noGrp="1"/>
          </p:cNvSpPr>
          <p:nvPr>
            <p:ph type="ftr" sz="quarter" idx="3"/>
          </p:nvPr>
        </p:nvSpPr>
        <p:spPr>
          <a:xfrm>
            <a:off x="614680" y="250191"/>
            <a:ext cx="4739518" cy="168450"/>
          </a:xfrm>
        </p:spPr>
        <p:txBody>
          <a:bodyPr/>
          <a:lstStyle/>
          <a:p>
            <a:r>
              <a:rPr lang="en-US" dirty="0"/>
              <a:t>Equitable and Innovative Opioid Overdose Prevention and Response in Chicago </a:t>
            </a:r>
          </a:p>
        </p:txBody>
      </p:sp>
      <p:sp>
        <p:nvSpPr>
          <p:cNvPr id="33" name="TextBox 32">
            <a:extLst>
              <a:ext uri="{FF2B5EF4-FFF2-40B4-BE49-F238E27FC236}">
                <a16:creationId xmlns:a16="http://schemas.microsoft.com/office/drawing/2014/main" id="{52BCB47A-95D3-6B1A-8039-6407B9C5CFBD}"/>
              </a:ext>
            </a:extLst>
          </p:cNvPr>
          <p:cNvSpPr txBox="1"/>
          <p:nvPr/>
        </p:nvSpPr>
        <p:spPr>
          <a:xfrm>
            <a:off x="8024191" y="1434547"/>
            <a:ext cx="2869096" cy="1015663"/>
          </a:xfrm>
          <a:prstGeom prst="rect">
            <a:avLst/>
          </a:prstGeom>
          <a:noFill/>
        </p:spPr>
        <p:txBody>
          <a:bodyPr wrap="square" rtlCol="0">
            <a:spAutoFit/>
          </a:bodyPr>
          <a:lstStyle/>
          <a:p>
            <a:pPr>
              <a:tabLst>
                <a:tab pos="347663" algn="l"/>
              </a:tabLst>
            </a:pPr>
            <a:r>
              <a:rPr lang="en-US" sz="1600" b="1" dirty="0">
                <a:solidFill>
                  <a:srgbClr val="08BE74"/>
                </a:solidFill>
                <a:latin typeface="IBM Plex Sans" panose="020B0503050203000203" pitchFamily="34" charset="0"/>
              </a:rPr>
              <a:t>04  Medication Assisted 	Treatment</a:t>
            </a:r>
          </a:p>
          <a:p>
            <a:pPr>
              <a:tabLst>
                <a:tab pos="347663" algn="l"/>
              </a:tabLst>
            </a:pPr>
            <a:r>
              <a:rPr lang="en-US" sz="1400" dirty="0">
                <a:solidFill>
                  <a:schemeClr val="tx1">
                    <a:lumMod val="50000"/>
                    <a:lumOff val="50000"/>
                  </a:schemeClr>
                </a:solidFill>
                <a:latin typeface="IBM Plex Serif" panose="02060503050406000203" pitchFamily="18" charset="0"/>
              </a:rPr>
              <a:t>	Expanding and Improving 	Services</a:t>
            </a:r>
          </a:p>
        </p:txBody>
      </p:sp>
      <p:sp>
        <p:nvSpPr>
          <p:cNvPr id="34" name="TextBox 33">
            <a:extLst>
              <a:ext uri="{FF2B5EF4-FFF2-40B4-BE49-F238E27FC236}">
                <a16:creationId xmlns:a16="http://schemas.microsoft.com/office/drawing/2014/main" id="{B7A43F4E-BADE-E4AF-700C-4208B2853B51}"/>
              </a:ext>
            </a:extLst>
          </p:cNvPr>
          <p:cNvSpPr txBox="1"/>
          <p:nvPr/>
        </p:nvSpPr>
        <p:spPr>
          <a:xfrm>
            <a:off x="8822633" y="3872947"/>
            <a:ext cx="2110409" cy="1015663"/>
          </a:xfrm>
          <a:prstGeom prst="rect">
            <a:avLst/>
          </a:prstGeom>
          <a:noFill/>
        </p:spPr>
        <p:txBody>
          <a:bodyPr wrap="square" rtlCol="0">
            <a:spAutoFit/>
          </a:bodyPr>
          <a:lstStyle/>
          <a:p>
            <a:pPr>
              <a:tabLst>
                <a:tab pos="347663" algn="l"/>
              </a:tabLst>
            </a:pPr>
            <a:r>
              <a:rPr lang="en-US" sz="1600" b="1" dirty="0">
                <a:solidFill>
                  <a:srgbClr val="FFDA02"/>
                </a:solidFill>
                <a:latin typeface="IBM Plex Sans" panose="020B0503050203000203" pitchFamily="34" charset="0"/>
              </a:rPr>
              <a:t>06  Comprehensive 	Resource Hub</a:t>
            </a:r>
          </a:p>
          <a:p>
            <a:pPr>
              <a:tabLst>
                <a:tab pos="347663" algn="l"/>
              </a:tabLst>
            </a:pPr>
            <a:r>
              <a:rPr lang="en-US" sz="1400" dirty="0">
                <a:solidFill>
                  <a:schemeClr val="tx1">
                    <a:lumMod val="50000"/>
                    <a:lumOff val="50000"/>
                  </a:schemeClr>
                </a:solidFill>
                <a:latin typeface="IBM Plex Sans" panose="020B0503050203000203" pitchFamily="34" charset="0"/>
              </a:rPr>
              <a:t>	Coordination of 	data and services </a:t>
            </a:r>
          </a:p>
        </p:txBody>
      </p:sp>
      <p:sp>
        <p:nvSpPr>
          <p:cNvPr id="35" name="TextBox 34">
            <a:extLst>
              <a:ext uri="{FF2B5EF4-FFF2-40B4-BE49-F238E27FC236}">
                <a16:creationId xmlns:a16="http://schemas.microsoft.com/office/drawing/2014/main" id="{A3F52A08-7C14-B821-8FAB-1C3D7E88AB8E}"/>
              </a:ext>
            </a:extLst>
          </p:cNvPr>
          <p:cNvSpPr txBox="1"/>
          <p:nvPr/>
        </p:nvSpPr>
        <p:spPr>
          <a:xfrm>
            <a:off x="8736494" y="2703442"/>
            <a:ext cx="2733262" cy="1015663"/>
          </a:xfrm>
          <a:prstGeom prst="rect">
            <a:avLst/>
          </a:prstGeom>
          <a:noFill/>
        </p:spPr>
        <p:txBody>
          <a:bodyPr wrap="square" rtlCol="0">
            <a:spAutoFit/>
          </a:bodyPr>
          <a:lstStyle/>
          <a:p>
            <a:pPr>
              <a:tabLst>
                <a:tab pos="347663" algn="l"/>
              </a:tabLst>
            </a:pPr>
            <a:r>
              <a:rPr lang="en-US" sz="1600" b="1" dirty="0">
                <a:solidFill>
                  <a:srgbClr val="00B0F0"/>
                </a:solidFill>
                <a:latin typeface="IBM Plex Sans" panose="020B0503050203000203" pitchFamily="34" charset="0"/>
              </a:rPr>
              <a:t>05  Human Centered 	Services </a:t>
            </a:r>
          </a:p>
          <a:p>
            <a:pPr>
              <a:tabLst>
                <a:tab pos="347663" algn="l"/>
              </a:tabLst>
            </a:pPr>
            <a:r>
              <a:rPr lang="en-US" sz="1400" dirty="0">
                <a:solidFill>
                  <a:schemeClr val="tx1">
                    <a:lumMod val="50000"/>
                    <a:lumOff val="50000"/>
                  </a:schemeClr>
                </a:solidFill>
                <a:latin typeface="IBM Plex Sans" panose="020B0503050203000203" pitchFamily="34" charset="0"/>
              </a:rPr>
              <a:t>	Building trust and reducing 	stigma.</a:t>
            </a:r>
          </a:p>
        </p:txBody>
      </p:sp>
      <p:sp>
        <p:nvSpPr>
          <p:cNvPr id="36" name="TextBox 35">
            <a:extLst>
              <a:ext uri="{FF2B5EF4-FFF2-40B4-BE49-F238E27FC236}">
                <a16:creationId xmlns:a16="http://schemas.microsoft.com/office/drawing/2014/main" id="{221B3B53-2BAB-3743-A6DB-0191EA762792}"/>
              </a:ext>
            </a:extLst>
          </p:cNvPr>
          <p:cNvSpPr txBox="1"/>
          <p:nvPr/>
        </p:nvSpPr>
        <p:spPr>
          <a:xfrm>
            <a:off x="8428381" y="5049077"/>
            <a:ext cx="2832654" cy="769441"/>
          </a:xfrm>
          <a:prstGeom prst="rect">
            <a:avLst/>
          </a:prstGeom>
          <a:noFill/>
        </p:spPr>
        <p:txBody>
          <a:bodyPr wrap="square" rtlCol="0">
            <a:spAutoFit/>
          </a:bodyPr>
          <a:lstStyle/>
          <a:p>
            <a:pPr>
              <a:tabLst>
                <a:tab pos="347663" algn="l"/>
              </a:tabLst>
            </a:pPr>
            <a:r>
              <a:rPr lang="en-US" sz="1600" b="1" dirty="0">
                <a:solidFill>
                  <a:srgbClr val="7E57C2"/>
                </a:solidFill>
                <a:latin typeface="IBM Plex Sans" panose="020B0503050203000203" pitchFamily="34" charset="0"/>
              </a:rPr>
              <a:t>07  Hot Spot Corridors </a:t>
            </a:r>
          </a:p>
          <a:p>
            <a:pPr>
              <a:tabLst>
                <a:tab pos="347663" algn="l"/>
              </a:tabLst>
            </a:pPr>
            <a:r>
              <a:rPr lang="en-US" sz="1400" dirty="0">
                <a:solidFill>
                  <a:schemeClr val="tx1">
                    <a:lumMod val="50000"/>
                    <a:lumOff val="50000"/>
                  </a:schemeClr>
                </a:solidFill>
                <a:latin typeface="IBM Plex Serif" panose="02060503050406000203" pitchFamily="18" charset="0"/>
              </a:rPr>
              <a:t>	Persistent Overdose in 	geographic areas of the city  </a:t>
            </a:r>
          </a:p>
        </p:txBody>
      </p:sp>
      <p:pic>
        <p:nvPicPr>
          <p:cNvPr id="39" name="Graphic 38" descr="Lightbulb and gear with solid fill">
            <a:extLst>
              <a:ext uri="{FF2B5EF4-FFF2-40B4-BE49-F238E27FC236}">
                <a16:creationId xmlns:a16="http://schemas.microsoft.com/office/drawing/2014/main" id="{693E4568-A6EE-EDFF-8B43-4C8954147B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88495" y="3508513"/>
            <a:ext cx="914400" cy="914400"/>
          </a:xfrm>
          <a:prstGeom prst="rect">
            <a:avLst/>
          </a:prstGeom>
        </p:spPr>
      </p:pic>
      <p:sp>
        <p:nvSpPr>
          <p:cNvPr id="31" name="TextBox 30">
            <a:extLst>
              <a:ext uri="{FF2B5EF4-FFF2-40B4-BE49-F238E27FC236}">
                <a16:creationId xmlns:a16="http://schemas.microsoft.com/office/drawing/2014/main" id="{B42CCC5D-192C-0E5A-AEA0-560A1B719F1C}"/>
              </a:ext>
            </a:extLst>
          </p:cNvPr>
          <p:cNvSpPr txBox="1"/>
          <p:nvPr/>
        </p:nvSpPr>
        <p:spPr>
          <a:xfrm>
            <a:off x="1345094" y="4943058"/>
            <a:ext cx="2454965" cy="1015663"/>
          </a:xfrm>
          <a:prstGeom prst="rect">
            <a:avLst/>
          </a:prstGeom>
          <a:noFill/>
        </p:spPr>
        <p:txBody>
          <a:bodyPr wrap="square" rtlCol="0">
            <a:spAutoFit/>
          </a:bodyPr>
          <a:lstStyle/>
          <a:p>
            <a:pPr algn="r"/>
            <a:r>
              <a:rPr lang="en-US" sz="1600" b="1" dirty="0">
                <a:solidFill>
                  <a:srgbClr val="FF9717"/>
                </a:solidFill>
                <a:latin typeface="IBM Plex Sans" panose="020B0503050203000203" pitchFamily="34" charset="0"/>
              </a:rPr>
              <a:t> 03  Sector-wide Staffing</a:t>
            </a:r>
          </a:p>
          <a:p>
            <a:pPr algn="r"/>
            <a:r>
              <a:rPr lang="en-US" sz="1400" dirty="0">
                <a:solidFill>
                  <a:schemeClr val="tx1">
                    <a:lumMod val="50000"/>
                    <a:lumOff val="50000"/>
                  </a:schemeClr>
                </a:solidFill>
                <a:latin typeface="IBM Plex Sans" panose="020B0503050203000203" pitchFamily="34" charset="0"/>
              </a:rPr>
              <a:t>Retention  and burnout challenges. </a:t>
            </a:r>
          </a:p>
        </p:txBody>
      </p:sp>
      <p:sp>
        <p:nvSpPr>
          <p:cNvPr id="32" name="TextBox 31">
            <a:extLst>
              <a:ext uri="{FF2B5EF4-FFF2-40B4-BE49-F238E27FC236}">
                <a16:creationId xmlns:a16="http://schemas.microsoft.com/office/drawing/2014/main" id="{07C01963-AE07-C351-B7F1-9B81E8C8A69B}"/>
              </a:ext>
            </a:extLst>
          </p:cNvPr>
          <p:cNvSpPr txBox="1"/>
          <p:nvPr/>
        </p:nvSpPr>
        <p:spPr>
          <a:xfrm>
            <a:off x="516835" y="3654288"/>
            <a:ext cx="2928729" cy="769441"/>
          </a:xfrm>
          <a:prstGeom prst="rect">
            <a:avLst/>
          </a:prstGeom>
          <a:noFill/>
        </p:spPr>
        <p:txBody>
          <a:bodyPr wrap="square" rtlCol="0">
            <a:spAutoFit/>
          </a:bodyPr>
          <a:lstStyle/>
          <a:p>
            <a:pPr algn="r"/>
            <a:r>
              <a:rPr lang="en-US" sz="1600" b="1" dirty="0">
                <a:solidFill>
                  <a:srgbClr val="296BF7"/>
                </a:solidFill>
                <a:latin typeface="IBM Plex Sans" panose="020B0503050203000203" pitchFamily="34" charset="0"/>
              </a:rPr>
              <a:t>02  Systemic issues </a:t>
            </a:r>
          </a:p>
          <a:p>
            <a:pPr algn="r"/>
            <a:r>
              <a:rPr lang="en-US" sz="1400" dirty="0">
                <a:solidFill>
                  <a:schemeClr val="tx1">
                    <a:lumMod val="50000"/>
                    <a:lumOff val="50000"/>
                  </a:schemeClr>
                </a:solidFill>
                <a:latin typeface="IBM Plex Sans" panose="020B0503050203000203" pitchFamily="34" charset="0"/>
              </a:rPr>
              <a:t>Issues preventing individuals from accessing services. </a:t>
            </a:r>
          </a:p>
        </p:txBody>
      </p:sp>
      <p:sp>
        <p:nvSpPr>
          <p:cNvPr id="47" name="Slide Number Placeholder 46">
            <a:extLst>
              <a:ext uri="{FF2B5EF4-FFF2-40B4-BE49-F238E27FC236}">
                <a16:creationId xmlns:a16="http://schemas.microsoft.com/office/drawing/2014/main" id="{46412914-E6F1-4054-7933-68E026F0AE28}"/>
              </a:ext>
            </a:extLst>
          </p:cNvPr>
          <p:cNvSpPr>
            <a:spLocks noGrp="1"/>
          </p:cNvSpPr>
          <p:nvPr>
            <p:ph type="sldNum" sz="quarter" idx="12"/>
          </p:nvPr>
        </p:nvSpPr>
        <p:spPr/>
        <p:txBody>
          <a:bodyPr/>
          <a:lstStyle/>
          <a:p>
            <a:fld id="{CA49D0EE-DE7F-324B-A84C-F36708423CDB}" type="slidenum">
              <a:rPr lang="en-US" smtClean="0"/>
              <a:pPr/>
              <a:t>21</a:t>
            </a:fld>
            <a:endParaRPr lang="en-US"/>
          </a:p>
        </p:txBody>
      </p:sp>
      <p:pic>
        <p:nvPicPr>
          <p:cNvPr id="49" name="Graphic 48" descr="Medicine with solid fill">
            <a:extLst>
              <a:ext uri="{FF2B5EF4-FFF2-40B4-BE49-F238E27FC236}">
                <a16:creationId xmlns:a16="http://schemas.microsoft.com/office/drawing/2014/main" id="{7D96252B-9B56-B365-A86F-0F836307268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870872" y="2417617"/>
            <a:ext cx="692728" cy="692728"/>
          </a:xfrm>
          <a:prstGeom prst="rect">
            <a:avLst/>
          </a:prstGeom>
        </p:spPr>
      </p:pic>
      <p:pic>
        <p:nvPicPr>
          <p:cNvPr id="51" name="Picture 50">
            <a:extLst>
              <a:ext uri="{FF2B5EF4-FFF2-40B4-BE49-F238E27FC236}">
                <a16:creationId xmlns:a16="http://schemas.microsoft.com/office/drawing/2014/main" id="{52FAC402-D3DE-FD9D-E93B-3997E49C994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704618" y="4048991"/>
            <a:ext cx="2414154" cy="2414154"/>
          </a:xfrm>
          <a:prstGeom prst="rect">
            <a:avLst/>
          </a:prstGeom>
        </p:spPr>
      </p:pic>
      <p:sp>
        <p:nvSpPr>
          <p:cNvPr id="52" name="Trapezoid 51">
            <a:extLst>
              <a:ext uri="{FF2B5EF4-FFF2-40B4-BE49-F238E27FC236}">
                <a16:creationId xmlns:a16="http://schemas.microsoft.com/office/drawing/2014/main" id="{1CF0265B-F850-DDD3-AC9C-A68A1F83A557}"/>
              </a:ext>
            </a:extLst>
          </p:cNvPr>
          <p:cNvSpPr/>
          <p:nvPr/>
        </p:nvSpPr>
        <p:spPr>
          <a:xfrm rot="10800000">
            <a:off x="13674436" y="1288472"/>
            <a:ext cx="692728" cy="595745"/>
          </a:xfrm>
          <a:prstGeom prst="trapezoid">
            <a:avLst/>
          </a:prstGeom>
          <a:noFill/>
          <a:ln w="444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ctor: Curved 53">
            <a:extLst>
              <a:ext uri="{FF2B5EF4-FFF2-40B4-BE49-F238E27FC236}">
                <a16:creationId xmlns:a16="http://schemas.microsoft.com/office/drawing/2014/main" id="{F4664198-13FB-9F2F-59D4-AD4FF7D68AEA}"/>
              </a:ext>
            </a:extLst>
          </p:cNvPr>
          <p:cNvCxnSpPr>
            <a:cxnSpLocks/>
          </p:cNvCxnSpPr>
          <p:nvPr/>
        </p:nvCxnSpPr>
        <p:spPr>
          <a:xfrm flipV="1">
            <a:off x="13823576" y="1597510"/>
            <a:ext cx="430307" cy="155986"/>
          </a:xfrm>
          <a:prstGeom prst="curvedConnector3">
            <a:avLst/>
          </a:prstGeom>
          <a:ln w="41275">
            <a:solidFill>
              <a:schemeClr val="bg1"/>
            </a:solidFill>
          </a:ln>
        </p:spPr>
        <p:style>
          <a:lnRef idx="2">
            <a:schemeClr val="accent1"/>
          </a:lnRef>
          <a:fillRef idx="0">
            <a:schemeClr val="accent1"/>
          </a:fillRef>
          <a:effectRef idx="1">
            <a:schemeClr val="accent1"/>
          </a:effectRef>
          <a:fontRef idx="minor">
            <a:schemeClr val="tx1"/>
          </a:fontRef>
        </p:style>
      </p:cxnSp>
      <p:pic>
        <p:nvPicPr>
          <p:cNvPr id="61" name="Picture 60" descr="A black and white logo&#10;&#10;Description automatically generated">
            <a:extLst>
              <a:ext uri="{FF2B5EF4-FFF2-40B4-BE49-F238E27FC236}">
                <a16:creationId xmlns:a16="http://schemas.microsoft.com/office/drawing/2014/main" id="{6FA0BEA3-FCB5-EF48-1644-7CE98C40C9A7}"/>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817242" y="2488115"/>
            <a:ext cx="390085" cy="331285"/>
          </a:xfrm>
          <a:prstGeom prst="rect">
            <a:avLst/>
          </a:prstGeom>
          <a:ln>
            <a:noFill/>
          </a:ln>
        </p:spPr>
      </p:pic>
      <p:sp>
        <p:nvSpPr>
          <p:cNvPr id="28" name="TextBox 27">
            <a:extLst>
              <a:ext uri="{FF2B5EF4-FFF2-40B4-BE49-F238E27FC236}">
                <a16:creationId xmlns:a16="http://schemas.microsoft.com/office/drawing/2014/main" id="{916A7E67-0B4F-A67F-C4D7-2B45879D071C}"/>
              </a:ext>
            </a:extLst>
          </p:cNvPr>
          <p:cNvSpPr txBox="1"/>
          <p:nvPr/>
        </p:nvSpPr>
        <p:spPr>
          <a:xfrm>
            <a:off x="1089212" y="2435083"/>
            <a:ext cx="2884393" cy="800219"/>
          </a:xfrm>
          <a:prstGeom prst="rect">
            <a:avLst/>
          </a:prstGeom>
          <a:noFill/>
        </p:spPr>
        <p:txBody>
          <a:bodyPr wrap="square" rtlCol="0">
            <a:spAutoFit/>
          </a:bodyPr>
          <a:lstStyle/>
          <a:p>
            <a:pPr algn="r" defTabSz="830263"/>
            <a:r>
              <a:rPr lang="en-US" sz="1600" b="1" i="0" u="none" strike="noStrike" dirty="0">
                <a:solidFill>
                  <a:srgbClr val="E1522E"/>
                </a:solidFill>
                <a:effectLst/>
                <a:latin typeface="IBM Plex Sans" panose="020B0503050203000203" pitchFamily="34" charset="0"/>
              </a:rPr>
              <a:t> 01   Immediate Resources	</a:t>
            </a:r>
            <a:r>
              <a:rPr lang="en-US" sz="1400" b="0" i="0" dirty="0">
                <a:solidFill>
                  <a:srgbClr val="000000"/>
                </a:solidFill>
                <a:effectLst/>
                <a:latin typeface="IBM Plex Sans" panose="020B0503050203000203" pitchFamily="34" charset="0"/>
              </a:rPr>
              <a:t>​</a:t>
            </a:r>
            <a:r>
              <a:rPr lang="en-US" sz="1400" dirty="0">
                <a:solidFill>
                  <a:schemeClr val="tx1">
                    <a:lumMod val="50000"/>
                    <a:lumOff val="50000"/>
                  </a:schemeClr>
                </a:solidFill>
                <a:latin typeface="IBM Plex Serif" panose="02060503050406000203" pitchFamily="18" charset="0"/>
              </a:rPr>
              <a:t>Provision of safe housing and basic needs. </a:t>
            </a:r>
          </a:p>
        </p:txBody>
      </p:sp>
    </p:spTree>
    <p:extLst>
      <p:ext uri="{BB962C8B-B14F-4D97-AF65-F5344CB8AC3E}">
        <p14:creationId xmlns:p14="http://schemas.microsoft.com/office/powerpoint/2010/main" val="1782074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139827-54B6-AB9F-9B62-0141B40B1735}"/>
              </a:ext>
            </a:extLst>
          </p:cNvPr>
          <p:cNvSpPr/>
          <p:nvPr/>
        </p:nvSpPr>
        <p:spPr>
          <a:xfrm>
            <a:off x="-1" y="1590261"/>
            <a:ext cx="5195455" cy="52677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white circle with black background&#10;&#10;Description automatically generated">
            <a:extLst>
              <a:ext uri="{FF2B5EF4-FFF2-40B4-BE49-F238E27FC236}">
                <a16:creationId xmlns:a16="http://schemas.microsoft.com/office/drawing/2014/main" id="{3096FA08-305F-E674-F8AE-34C6A82F97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425" y="2937873"/>
            <a:ext cx="1459919" cy="2413485"/>
          </a:xfrm>
          <a:prstGeom prst="rect">
            <a:avLst/>
          </a:prstGeom>
          <a:effectLst>
            <a:outerShdw blurRad="63500" sx="102000" sy="102000" algn="ctr" rotWithShape="0">
              <a:prstClr val="black">
                <a:alpha val="40000"/>
              </a:prstClr>
            </a:outerShdw>
          </a:effectLst>
        </p:spPr>
      </p:pic>
      <p:pic>
        <p:nvPicPr>
          <p:cNvPr id="20" name="Picture 19" descr="A black and orange logo&#10;&#10;Description automatically generated">
            <a:extLst>
              <a:ext uri="{FF2B5EF4-FFF2-40B4-BE49-F238E27FC236}">
                <a16:creationId xmlns:a16="http://schemas.microsoft.com/office/drawing/2014/main" id="{EBA539D4-E9F5-51CF-3F3E-AB57AA185B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316030">
            <a:off x="2112058" y="3019867"/>
            <a:ext cx="2242694" cy="2354415"/>
          </a:xfrm>
          <a:prstGeom prst="rect">
            <a:avLst/>
          </a:prstGeom>
        </p:spPr>
      </p:pic>
      <p:pic>
        <p:nvPicPr>
          <p:cNvPr id="25" name="Graphic 24" descr="Lightbulb and gear with solid fill">
            <a:extLst>
              <a:ext uri="{FF2B5EF4-FFF2-40B4-BE49-F238E27FC236}">
                <a16:creationId xmlns:a16="http://schemas.microsoft.com/office/drawing/2014/main" id="{C7A776C0-4296-F424-D52F-C1E20B4056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7284" y="3616205"/>
            <a:ext cx="914400" cy="914400"/>
          </a:xfrm>
          <a:prstGeom prst="rect">
            <a:avLst/>
          </a:prstGeom>
        </p:spPr>
      </p:pic>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sz="800" dirty="0">
                <a:latin typeface="IBM Plex Sans" panose="020B0604020202020204" charset="0"/>
              </a:rPr>
              <a:t>Equitable and Innovative Opioid Overdose Prevention and Response in Chicago </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p:txBody>
          <a:bodyPr/>
          <a:lstStyle/>
          <a:p>
            <a:r>
              <a:rPr lang="en-US" dirty="0">
                <a:solidFill>
                  <a:srgbClr val="296BF7"/>
                </a:solidFill>
              </a:rPr>
              <a:t>Safe Housing and Basic Needs Provision</a:t>
            </a: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22</a:t>
            </a:fld>
            <a:endParaRPr lang="en-US" dirty="0"/>
          </a:p>
        </p:txBody>
      </p:sp>
      <p:sp>
        <p:nvSpPr>
          <p:cNvPr id="63" name="TextBox 62">
            <a:extLst>
              <a:ext uri="{FF2B5EF4-FFF2-40B4-BE49-F238E27FC236}">
                <a16:creationId xmlns:a16="http://schemas.microsoft.com/office/drawing/2014/main" id="{AF4E8B50-DFF5-F916-900F-BD00839B8E94}"/>
              </a:ext>
            </a:extLst>
          </p:cNvPr>
          <p:cNvSpPr txBox="1"/>
          <p:nvPr/>
        </p:nvSpPr>
        <p:spPr>
          <a:xfrm>
            <a:off x="5506278" y="1676118"/>
            <a:ext cx="639086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defRPr/>
            </a:pPr>
            <a:r>
              <a:rPr lang="en-US" sz="2400" dirty="0">
                <a:solidFill>
                  <a:srgbClr val="1C2532"/>
                </a:solidFill>
                <a:latin typeface="IBM Plex Sans"/>
                <a:ea typeface="+mn-lt"/>
                <a:cs typeface="Calibri"/>
              </a:rPr>
              <a:t>Increase awareness of readily accessible resources for organizations and their clients</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Use 311 as a resource rather than barrier to treatment</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Propose for closed hospitals and hotels to serve as safe housing or temporary shelters</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Expand support for people experiencing homelessness in Chicago, including prioritizing research, program development, service provision, and additional funding </a:t>
            </a:r>
          </a:p>
        </p:txBody>
      </p:sp>
      <p:pic>
        <p:nvPicPr>
          <p:cNvPr id="18" name="Picture 17" descr="A blue and black logo&#10;&#10;Description automatically generated">
            <a:extLst>
              <a:ext uri="{FF2B5EF4-FFF2-40B4-BE49-F238E27FC236}">
                <a16:creationId xmlns:a16="http://schemas.microsoft.com/office/drawing/2014/main" id="{3316D4A0-E99E-F6D9-44F9-3F1562F756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9887214">
            <a:off x="-1672874" y="1108644"/>
            <a:ext cx="1408944" cy="1463040"/>
          </a:xfrm>
          <a:prstGeom prst="rect">
            <a:avLst/>
          </a:prstGeom>
        </p:spPr>
      </p:pic>
      <p:pic>
        <p:nvPicPr>
          <p:cNvPr id="32" name="Picture 31" descr="A blue and black fan&#10;&#10;Description automatically generated">
            <a:extLst>
              <a:ext uri="{FF2B5EF4-FFF2-40B4-BE49-F238E27FC236}">
                <a16:creationId xmlns:a16="http://schemas.microsoft.com/office/drawing/2014/main" id="{CBFE3EC3-2922-E831-174E-01DD05BE9FD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7773335">
            <a:off x="1199422" y="2144246"/>
            <a:ext cx="1134156" cy="1350307"/>
          </a:xfrm>
          <a:prstGeom prst="rect">
            <a:avLst/>
          </a:prstGeom>
        </p:spPr>
      </p:pic>
      <p:pic>
        <p:nvPicPr>
          <p:cNvPr id="41" name="Picture 40" descr="A green and black logo&#10;&#10;Description automatically generated">
            <a:extLst>
              <a:ext uri="{FF2B5EF4-FFF2-40B4-BE49-F238E27FC236}">
                <a16:creationId xmlns:a16="http://schemas.microsoft.com/office/drawing/2014/main" id="{4D8590A2-D203-91E9-CA5F-8E33A4CDE85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513100">
            <a:off x="1179487" y="5147626"/>
            <a:ext cx="1205448" cy="991492"/>
          </a:xfrm>
          <a:prstGeom prst="rect">
            <a:avLst/>
          </a:prstGeom>
        </p:spPr>
      </p:pic>
      <p:pic>
        <p:nvPicPr>
          <p:cNvPr id="33" name="Picture 32" descr="A black and orange logo&#10;&#10;Description automatically generated">
            <a:extLst>
              <a:ext uri="{FF2B5EF4-FFF2-40B4-BE49-F238E27FC236}">
                <a16:creationId xmlns:a16="http://schemas.microsoft.com/office/drawing/2014/main" id="{B4ADFDC3-3C38-A012-B88F-5DAE640B8B3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8992793">
            <a:off x="-1368666" y="1944938"/>
            <a:ext cx="1364836" cy="1226410"/>
          </a:xfrm>
          <a:prstGeom prst="rect">
            <a:avLst/>
          </a:prstGeom>
        </p:spPr>
      </p:pic>
      <p:sp>
        <p:nvSpPr>
          <p:cNvPr id="26" name="Rectangle 25">
            <a:extLst>
              <a:ext uri="{FF2B5EF4-FFF2-40B4-BE49-F238E27FC236}">
                <a16:creationId xmlns:a16="http://schemas.microsoft.com/office/drawing/2014/main" id="{5D232C49-0C19-6B55-1217-5FD0EA99B680}"/>
              </a:ext>
            </a:extLst>
          </p:cNvPr>
          <p:cNvSpPr/>
          <p:nvPr/>
        </p:nvSpPr>
        <p:spPr>
          <a:xfrm>
            <a:off x="0" y="1724001"/>
            <a:ext cx="5209309" cy="50019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3DE1C27-EF8B-C2E6-FE7C-CB3E460CA728}"/>
              </a:ext>
            </a:extLst>
          </p:cNvPr>
          <p:cNvSpPr txBox="1"/>
          <p:nvPr/>
        </p:nvSpPr>
        <p:spPr>
          <a:xfrm>
            <a:off x="371756" y="1812010"/>
            <a:ext cx="4665023" cy="4985980"/>
          </a:xfrm>
          <a:prstGeom prst="rect">
            <a:avLst/>
          </a:prstGeom>
          <a:noFill/>
        </p:spPr>
        <p:txBody>
          <a:bodyPr wrap="square" rtlCol="0">
            <a:spAutoFit/>
          </a:bodyPr>
          <a:lstStyle/>
          <a:p>
            <a:pPr marL="0" marR="0">
              <a:spcAft>
                <a:spcPts val="0"/>
              </a:spcAft>
            </a:pPr>
            <a:r>
              <a:rPr lang="en-US" sz="1600" dirty="0">
                <a:solidFill>
                  <a:srgbClr val="296BF7"/>
                </a:solidFill>
                <a:latin typeface="IBM Plex Serif" panose="02060503050406000203" pitchFamily="18" charset="0"/>
                <a:ea typeface="Calibri" panose="020F0502020204030204" pitchFamily="34" charset="0"/>
                <a:cs typeface="Times New Roman" panose="02020603050405020304" pitchFamily="18" charset="0"/>
              </a:rPr>
              <a:t>H</a:t>
            </a:r>
            <a:r>
              <a:rPr lang="en-US" sz="1600" dirty="0">
                <a:solidFill>
                  <a:srgbClr val="296BF7"/>
                </a:solidFill>
                <a:effectLst/>
                <a:latin typeface="IBM Plex Serif" panose="02060503050406000203" pitchFamily="18" charset="0"/>
                <a:ea typeface="Calibri" panose="020F0502020204030204" pitchFamily="34" charset="0"/>
                <a:cs typeface="Times New Roman" panose="02020603050405020304" pitchFamily="18" charset="0"/>
              </a:rPr>
              <a:t>omelessness and unstable housing are associated with higher incidence of alcohol and drug use, sexual risk behaviors and HIV acquisition, and poorer health outcomes</a:t>
            </a:r>
            <a:r>
              <a:rPr lang="en-US" sz="1600" dirty="0">
                <a:solidFill>
                  <a:srgbClr val="296BF7"/>
                </a:solidFill>
                <a:effectLst/>
                <a:latin typeface="Abadi" panose="020B0604020104020204" pitchFamily="34" charset="0"/>
                <a:ea typeface="Calibri" panose="020F0502020204030204" pitchFamily="34" charset="0"/>
                <a:cs typeface="Times New Roman" panose="02020603050405020304" pitchFamily="18" charset="0"/>
              </a:rPr>
              <a:t>. </a:t>
            </a:r>
            <a:r>
              <a:rPr lang="en-US" sz="1600" b="1" baseline="30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1</a:t>
            </a:r>
            <a:endParaRPr lang="en-US" sz="1600" b="1"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600"/>
              </a:spcBef>
              <a:spcAft>
                <a:spcPts val="0"/>
              </a:spcAft>
            </a:pPr>
            <a:r>
              <a:rPr lang="en-US" sz="1600" dirty="0">
                <a:solidFill>
                  <a:srgbClr val="296BF7"/>
                </a:solidFill>
                <a:effectLst/>
                <a:latin typeface="IBM Plex Serif" panose="02060503050406000203" pitchFamily="18" charset="0"/>
                <a:ea typeface="Calibri" panose="020F0502020204030204" pitchFamily="34" charset="0"/>
                <a:cs typeface="Times New Roman" panose="02020603050405020304" pitchFamily="18" charset="0"/>
              </a:rPr>
              <a:t>Overdose survivors experiencing unsheltered homelessness describe a chaotic public drug scene and resort to residing in nearby encampments because the existing shelter, housing, and addiction treatment systems were unwelcoming, difficult to navigate, or unaffordable</a:t>
            </a:r>
            <a:r>
              <a:rPr lang="en-US" sz="1600" dirty="0">
                <a:solidFill>
                  <a:srgbClr val="296BF7"/>
                </a:solidFill>
                <a:effectLst/>
                <a:latin typeface="Abadi" panose="020B0604020104020204" pitchFamily="34" charset="0"/>
                <a:ea typeface="Calibri" panose="020F0502020204030204" pitchFamily="34" charset="0"/>
                <a:cs typeface="Times New Roman" panose="02020603050405020304" pitchFamily="18" charset="0"/>
              </a:rPr>
              <a:t>.</a:t>
            </a:r>
            <a:r>
              <a:rPr lang="en-US" sz="1600" dirty="0">
                <a:solidFill>
                  <a:srgbClr val="296BF7"/>
                </a:solidFill>
                <a:effectLst/>
                <a:latin typeface="Arial" panose="020B0604020202020204" pitchFamily="34" charset="0"/>
                <a:ea typeface="Calibri" panose="020F0502020204030204" pitchFamily="34" charset="0"/>
                <a:cs typeface="Arial" panose="020B0604020202020204" pitchFamily="34" charset="0"/>
              </a:rPr>
              <a:t> </a:t>
            </a:r>
            <a:r>
              <a:rPr lang="en-US" sz="1600" b="1" baseline="300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2</a:t>
            </a:r>
          </a:p>
          <a:p>
            <a:pPr marL="0" marR="0">
              <a:spcBef>
                <a:spcPts val="600"/>
              </a:spcBef>
              <a:spcAft>
                <a:spcPts val="0"/>
              </a:spcAft>
            </a:pPr>
            <a:endParaRPr lang="en-US" sz="1200" dirty="0">
              <a:solidFill>
                <a:srgbClr val="296BF7"/>
              </a:solidFill>
              <a:effectLst/>
              <a:latin typeface="IBM Plex Serif" panose="02060503050406000203" pitchFamily="18" charset="0"/>
              <a:ea typeface="Calibri" panose="020F0502020204030204" pitchFamily="34" charset="0"/>
              <a:cs typeface="Times New Roman" panose="02020603050405020304" pitchFamily="18" charset="0"/>
            </a:endParaRPr>
          </a:p>
          <a:p>
            <a:pPr marL="228600" marR="0" lvl="0" indent="-228600">
              <a:spcAft>
                <a:spcPts val="0"/>
              </a:spcAft>
              <a:buFont typeface="+mj-lt"/>
              <a:buAutoNum type="arabicPeriod"/>
            </a:pPr>
            <a:r>
              <a:rPr lang="en-US" sz="1000" dirty="0">
                <a:solidFill>
                  <a:schemeClr val="tx1">
                    <a:lumMod val="75000"/>
                    <a:lumOff val="25000"/>
                  </a:schemeClr>
                </a:solidFill>
                <a:effectLst/>
                <a:latin typeface="IBM Plex Serif" panose="02060503050406000203" pitchFamily="18" charset="0"/>
                <a:ea typeface="Calibri" panose="020F0502020204030204" pitchFamily="34" charset="0"/>
                <a:cs typeface="Times New Roman" panose="02020603050405020304" pitchFamily="18" charset="0"/>
              </a:rPr>
              <a:t>Pan, Y., </a:t>
            </a:r>
            <a:r>
              <a:rPr lang="en-US" sz="1000" dirty="0" err="1">
                <a:solidFill>
                  <a:schemeClr val="tx1">
                    <a:lumMod val="75000"/>
                    <a:lumOff val="25000"/>
                  </a:schemeClr>
                </a:solidFill>
                <a:effectLst/>
                <a:latin typeface="IBM Plex Serif" panose="02060503050406000203" pitchFamily="18" charset="0"/>
                <a:ea typeface="Calibri" panose="020F0502020204030204" pitchFamily="34" charset="0"/>
                <a:cs typeface="Times New Roman" panose="02020603050405020304" pitchFamily="18" charset="0"/>
              </a:rPr>
              <a:t>Metsch</a:t>
            </a:r>
            <a:r>
              <a:rPr lang="en-US" sz="1000" dirty="0">
                <a:solidFill>
                  <a:schemeClr val="tx1">
                    <a:lumMod val="75000"/>
                    <a:lumOff val="25000"/>
                  </a:schemeClr>
                </a:solidFill>
                <a:effectLst/>
                <a:latin typeface="IBM Plex Serif" panose="02060503050406000203" pitchFamily="18" charset="0"/>
                <a:ea typeface="Calibri" panose="020F0502020204030204" pitchFamily="34" charset="0"/>
                <a:cs typeface="Times New Roman" panose="02020603050405020304" pitchFamily="18" charset="0"/>
              </a:rPr>
              <a:t>, L. R., Wang, W., Philbin, M., Kyle, T. L., Gooden, L. K., &amp; Feaster, D. J. (2020). The Relationship Between Housing Status and Substance Use and Sexual Risk Behaviors Among People Currently Seeking or Receiving Services in Substance Use Disorder Treatment Programs. The journal of primary prevention, 41, 363-382.</a:t>
            </a:r>
          </a:p>
          <a:p>
            <a:pPr marR="0" lvl="0">
              <a:spcAft>
                <a:spcPts val="0"/>
              </a:spcAft>
            </a:pPr>
            <a:endParaRPr lang="en-US" sz="1000" dirty="0">
              <a:solidFill>
                <a:schemeClr val="tx1">
                  <a:lumMod val="75000"/>
                  <a:lumOff val="25000"/>
                </a:schemeClr>
              </a:solidFill>
              <a:effectLst/>
              <a:latin typeface="IBM Plex Serif" panose="02060503050406000203" pitchFamily="18" charset="0"/>
              <a:ea typeface="Calibri" panose="020F0502020204030204" pitchFamily="34" charset="0"/>
              <a:cs typeface="Times New Roman" panose="02020603050405020304" pitchFamily="18" charset="0"/>
            </a:endParaRPr>
          </a:p>
          <a:p>
            <a:pPr marL="228600" marR="0" lvl="0" indent="-228600">
              <a:spcAft>
                <a:spcPts val="0"/>
              </a:spcAft>
              <a:buFont typeface="+mj-lt"/>
              <a:buAutoNum type="arabicPeriod" startAt="2"/>
            </a:pPr>
            <a:r>
              <a:rPr lang="en-US" sz="1000" dirty="0">
                <a:solidFill>
                  <a:schemeClr val="tx1">
                    <a:lumMod val="75000"/>
                    <a:lumOff val="25000"/>
                  </a:schemeClr>
                </a:solidFill>
                <a:effectLst/>
                <a:latin typeface="IBM Plex Serif" panose="02060503050406000203" pitchFamily="18" charset="0"/>
                <a:ea typeface="Calibri" panose="020F0502020204030204" pitchFamily="34" charset="0"/>
                <a:cs typeface="Times New Roman" panose="02020603050405020304" pitchFamily="18" charset="0"/>
              </a:rPr>
              <a:t>Paradise, R. K., Desmarais, J., O'Malley, S. E., </a:t>
            </a:r>
            <a:r>
              <a:rPr lang="en-US" sz="1000" dirty="0" err="1">
                <a:solidFill>
                  <a:schemeClr val="tx1">
                    <a:lumMod val="75000"/>
                    <a:lumOff val="25000"/>
                  </a:schemeClr>
                </a:solidFill>
                <a:effectLst/>
                <a:latin typeface="IBM Plex Serif" panose="02060503050406000203" pitchFamily="18" charset="0"/>
                <a:ea typeface="Calibri" panose="020F0502020204030204" pitchFamily="34" charset="0"/>
                <a:cs typeface="Times New Roman" panose="02020603050405020304" pitchFamily="18" charset="0"/>
              </a:rPr>
              <a:t>Hoyos</a:t>
            </a:r>
            <a:r>
              <a:rPr lang="en-US" sz="1000" dirty="0">
                <a:solidFill>
                  <a:schemeClr val="tx1">
                    <a:lumMod val="75000"/>
                    <a:lumOff val="25000"/>
                  </a:schemeClr>
                </a:solidFill>
                <a:effectLst/>
                <a:latin typeface="IBM Plex Serif" panose="02060503050406000203" pitchFamily="18" charset="0"/>
                <a:ea typeface="Calibri" panose="020F0502020204030204" pitchFamily="34" charset="0"/>
                <a:cs typeface="Times New Roman" panose="02020603050405020304" pitchFamily="18" charset="0"/>
              </a:rPr>
              <a:t>-Cespedes, A., Nurani, A., Walley, A. Y., ... &amp; Kimmel, S. D. (2023). Perspectives and recommendations of opioid overdose survivors experiencing unsheltered homelessness on housing, overdose, and substance use treatment in Boston, MA. International Journal of Drug Policy, 119, 104127.</a:t>
            </a:r>
          </a:p>
        </p:txBody>
      </p:sp>
    </p:spTree>
    <p:extLst>
      <p:ext uri="{BB962C8B-B14F-4D97-AF65-F5344CB8AC3E}">
        <p14:creationId xmlns:p14="http://schemas.microsoft.com/office/powerpoint/2010/main" val="3960040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 calcmode="lin" valueType="num">
                                      <p:cBhvr additive="base">
                                        <p:cTn id="19" dur="500"/>
                                        <p:tgtEl>
                                          <p:spTgt spid="6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3">
                                            <p:txEl>
                                              <p:pRg st="3" end="3"/>
                                            </p:txEl>
                                          </p:spTgt>
                                        </p:tgtEl>
                                        <p:attrNameLst>
                                          <p:attrName>style.visibility</p:attrName>
                                        </p:attrNameLst>
                                      </p:cBhvr>
                                      <p:to>
                                        <p:strVal val="visible"/>
                                      </p:to>
                                    </p:set>
                                    <p:anim calcmode="lin" valueType="num">
                                      <p:cBhvr additive="base">
                                        <p:cTn id="25" dur="500"/>
                                        <p:tgtEl>
                                          <p:spTgt spid="63">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6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139827-54B6-AB9F-9B62-0141B40B1735}"/>
              </a:ext>
            </a:extLst>
          </p:cNvPr>
          <p:cNvSpPr/>
          <p:nvPr/>
        </p:nvSpPr>
        <p:spPr>
          <a:xfrm>
            <a:off x="-1" y="1590261"/>
            <a:ext cx="5195455" cy="52677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white circle with black background&#10;&#10;Description automatically generated">
            <a:extLst>
              <a:ext uri="{FF2B5EF4-FFF2-40B4-BE49-F238E27FC236}">
                <a16:creationId xmlns:a16="http://schemas.microsoft.com/office/drawing/2014/main" id="{3096FA08-305F-E674-F8AE-34C6A82F97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425" y="2937873"/>
            <a:ext cx="1459919" cy="2413485"/>
          </a:xfrm>
          <a:prstGeom prst="rect">
            <a:avLst/>
          </a:prstGeom>
          <a:effectLst>
            <a:outerShdw blurRad="63500" sx="102000" sy="102000" algn="ctr" rotWithShape="0">
              <a:prstClr val="black">
                <a:alpha val="40000"/>
              </a:prstClr>
            </a:outerShdw>
          </a:effectLst>
        </p:spPr>
      </p:pic>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30809"/>
          </a:xfrm>
        </p:spPr>
        <p:txBody>
          <a:bodyPr/>
          <a:lstStyle/>
          <a:p>
            <a:r>
              <a:rPr lang="en-US" sz="800" dirty="0">
                <a:latin typeface="IBM Plex Sans" panose="020B0604020202020204" charset="0"/>
              </a:rPr>
              <a:t>Equitable and Innovative Opioid Overdose Prevention and Response in Chicago </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a:xfrm>
            <a:off x="695325" y="741363"/>
            <a:ext cx="8760174" cy="828675"/>
          </a:xfrm>
        </p:spPr>
        <p:txBody>
          <a:bodyPr/>
          <a:lstStyle/>
          <a:p>
            <a:r>
              <a:rPr lang="en-US" sz="2400" dirty="0">
                <a:solidFill>
                  <a:srgbClr val="296BF7"/>
                </a:solidFill>
              </a:rPr>
              <a:t>Systemic issues preventing individuals, particularly from marginalized/underserved groups, from accessing services </a:t>
            </a:r>
            <a:r>
              <a:rPr lang="en-US" sz="2400" dirty="0">
                <a:latin typeface="IBM Plex Sans" panose="020B0503050203000203" pitchFamily="34" charset="0"/>
              </a:rPr>
              <a:t> </a:t>
            </a: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23</a:t>
            </a:fld>
            <a:endParaRPr lang="en-US" dirty="0"/>
          </a:p>
        </p:txBody>
      </p:sp>
      <p:sp>
        <p:nvSpPr>
          <p:cNvPr id="63" name="TextBox 62">
            <a:extLst>
              <a:ext uri="{FF2B5EF4-FFF2-40B4-BE49-F238E27FC236}">
                <a16:creationId xmlns:a16="http://schemas.microsoft.com/office/drawing/2014/main" id="{AF4E8B50-DFF5-F916-900F-BD00839B8E94}"/>
              </a:ext>
            </a:extLst>
          </p:cNvPr>
          <p:cNvSpPr txBox="1"/>
          <p:nvPr/>
        </p:nvSpPr>
        <p:spPr>
          <a:xfrm>
            <a:off x="5506278" y="1862098"/>
            <a:ext cx="599992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defRPr/>
            </a:pPr>
            <a:r>
              <a:rPr lang="en-US" sz="2400" dirty="0">
                <a:solidFill>
                  <a:srgbClr val="1C2532"/>
                </a:solidFill>
                <a:latin typeface="IBM Plex Sans"/>
                <a:ea typeface="+mn-lt"/>
                <a:cs typeface="Calibri"/>
              </a:rPr>
              <a:t>Develop an efficient system to track referrals and care coordination across agencies</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Collaborate with peer agencies to engage in mutual mental health services (i.e., warm handoffs, follow-up during and after referral process) </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Identify a champion within ER Departments to ensure delivery of quality healthcare to patients, with a focus on warm handoffs</a:t>
            </a:r>
          </a:p>
        </p:txBody>
      </p:sp>
      <p:pic>
        <p:nvPicPr>
          <p:cNvPr id="18" name="Picture 17" descr="A blue and black logo&#10;&#10;Description automatically generated">
            <a:extLst>
              <a:ext uri="{FF2B5EF4-FFF2-40B4-BE49-F238E27FC236}">
                <a16:creationId xmlns:a16="http://schemas.microsoft.com/office/drawing/2014/main" id="{3316D4A0-E99E-F6D9-44F9-3F1562F756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87214">
            <a:off x="-2139256" y="87337"/>
            <a:ext cx="1408944" cy="1463040"/>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EBA539D4-E9F5-51CF-3F3E-AB57AA185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779396">
            <a:off x="971560" y="4505505"/>
            <a:ext cx="1392652" cy="1462028"/>
          </a:xfrm>
          <a:prstGeom prst="rect">
            <a:avLst/>
          </a:prstGeom>
        </p:spPr>
      </p:pic>
      <p:pic>
        <p:nvPicPr>
          <p:cNvPr id="25" name="Graphic 24" descr="Lightbulb and gear with solid fill">
            <a:extLst>
              <a:ext uri="{FF2B5EF4-FFF2-40B4-BE49-F238E27FC236}">
                <a16:creationId xmlns:a16="http://schemas.microsoft.com/office/drawing/2014/main" id="{C7A776C0-4296-F424-D52F-C1E20B405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800" y="3766930"/>
            <a:ext cx="914400" cy="914400"/>
          </a:xfrm>
          <a:prstGeom prst="rect">
            <a:avLst/>
          </a:prstGeom>
        </p:spPr>
      </p:pic>
      <p:pic>
        <p:nvPicPr>
          <p:cNvPr id="2" name="Picture 1" descr="A blue and black fan&#10;&#10;Description automatically generated">
            <a:extLst>
              <a:ext uri="{FF2B5EF4-FFF2-40B4-BE49-F238E27FC236}">
                <a16:creationId xmlns:a16="http://schemas.microsoft.com/office/drawing/2014/main" id="{DC0C527B-B60F-0F6F-5416-BCEB7A0AB1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35162">
            <a:off x="2274597" y="2960077"/>
            <a:ext cx="1840521" cy="2191292"/>
          </a:xfrm>
          <a:prstGeom prst="rect">
            <a:avLst/>
          </a:prstGeom>
        </p:spPr>
      </p:pic>
      <p:pic>
        <p:nvPicPr>
          <p:cNvPr id="4" name="Picture 3" descr="A black and orange logo&#10;&#10;Description automatically generated">
            <a:extLst>
              <a:ext uri="{FF2B5EF4-FFF2-40B4-BE49-F238E27FC236}">
                <a16:creationId xmlns:a16="http://schemas.microsoft.com/office/drawing/2014/main" id="{CDAC3568-2E3B-FDC8-2AD4-17BE6BC991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880596">
            <a:off x="1042939" y="2115760"/>
            <a:ext cx="1364836" cy="1226410"/>
          </a:xfrm>
          <a:prstGeom prst="rect">
            <a:avLst/>
          </a:prstGeom>
        </p:spPr>
      </p:pic>
      <p:sp>
        <p:nvSpPr>
          <p:cNvPr id="26" name="Rectangle 25">
            <a:extLst>
              <a:ext uri="{FF2B5EF4-FFF2-40B4-BE49-F238E27FC236}">
                <a16:creationId xmlns:a16="http://schemas.microsoft.com/office/drawing/2014/main" id="{5D232C49-0C19-6B55-1217-5FD0EA99B680}"/>
              </a:ext>
            </a:extLst>
          </p:cNvPr>
          <p:cNvSpPr/>
          <p:nvPr/>
        </p:nvSpPr>
        <p:spPr>
          <a:xfrm>
            <a:off x="0" y="1744439"/>
            <a:ext cx="5209309" cy="50019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3DE1C27-EF8B-C2E6-FE7C-CB3E460CA728}"/>
              </a:ext>
            </a:extLst>
          </p:cNvPr>
          <p:cNvSpPr txBox="1"/>
          <p:nvPr/>
        </p:nvSpPr>
        <p:spPr>
          <a:xfrm>
            <a:off x="383848" y="1784152"/>
            <a:ext cx="4665023" cy="4616648"/>
          </a:xfrm>
          <a:prstGeom prst="rect">
            <a:avLst/>
          </a:prstGeom>
          <a:noFill/>
        </p:spPr>
        <p:txBody>
          <a:bodyPr wrap="square" rtlCol="0">
            <a:spAutoFit/>
          </a:bodyPr>
          <a:lstStyle/>
          <a:p>
            <a:r>
              <a:rPr lang="en-US" sz="1600" dirty="0">
                <a:solidFill>
                  <a:srgbClr val="296BF7"/>
                </a:solidFill>
                <a:latin typeface="IBM Plex Serif" panose="02060503050406000203" pitchFamily="18" charset="0"/>
                <a:ea typeface="Calibri" panose="020F0502020204030204" pitchFamily="34" charset="0"/>
                <a:cs typeface="Times New Roman" panose="02020603050405020304" pitchFamily="18" charset="0"/>
              </a:rPr>
              <a:t>Disparities in overdose mortality rates are not fully explained by substance use patterns and result from unequal access to substance use treatment services, socioeconomic inequities, and social determinants of health” </a:t>
            </a:r>
            <a:r>
              <a:rPr lang="en-US" sz="1600" b="1" baseline="30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3</a:t>
            </a:r>
          </a:p>
          <a:p>
            <a:endParaRPr lang="en-US" sz="16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r>
              <a:rPr lang="en-US" sz="1600" dirty="0">
                <a:solidFill>
                  <a:srgbClr val="296BF7"/>
                </a:solidFill>
                <a:latin typeface="IBM Plex Serif" panose="02060503050406000203" pitchFamily="18" charset="0"/>
                <a:ea typeface="Calibri" panose="020F0502020204030204" pitchFamily="34" charset="0"/>
                <a:cs typeface="Arial" panose="020B0604020202020204" pitchFamily="34" charset="0"/>
              </a:rPr>
              <a:t>A multisectoral approach that includes structural and policy-level changes and clinician- and health-system–based approaches, with an intentional focus on disparities and the long-standing inequities is essential to respond to this crisis.</a:t>
            </a:r>
            <a:r>
              <a:rPr lang="en-US" sz="1600" b="1" baseline="30000" dirty="0">
                <a:solidFill>
                  <a:schemeClr val="tx1">
                    <a:lumMod val="75000"/>
                    <a:lumOff val="25000"/>
                  </a:schemeClr>
                </a:solidFill>
                <a:latin typeface="IBM Plex Serif" panose="02060503050406000203" pitchFamily="18" charset="0"/>
                <a:ea typeface="Calibri" panose="020F0502020204030204" pitchFamily="34" charset="0"/>
                <a:cs typeface="Arial" panose="020B0604020202020204" pitchFamily="34" charset="0"/>
              </a:rPr>
              <a:t>4</a:t>
            </a:r>
          </a:p>
          <a:p>
            <a:endParaRPr lang="en-US" sz="1200" dirty="0">
              <a:solidFill>
                <a:srgbClr val="296BF7"/>
              </a:solidFill>
              <a:effectLst/>
              <a:latin typeface="IBM Plex Serif" panose="02060503050406000203" pitchFamily="18" charset="0"/>
              <a:ea typeface="Calibri" panose="020F0502020204030204" pitchFamily="34" charset="0"/>
              <a:cs typeface="Times New Roman" panose="02020603050405020304" pitchFamily="18" charset="0"/>
            </a:endParaRPr>
          </a:p>
          <a:p>
            <a:pPr marL="228600" marR="0" lvl="0" indent="-228600">
              <a:spcAft>
                <a:spcPts val="0"/>
              </a:spcAft>
              <a:buFont typeface="+mj-lt"/>
              <a:buAutoNum type="arabicPeriod" startAt="3"/>
            </a:pP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Kariisa</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M., Davis, N. L., Kumar, S., Seth, P., Mattson, C. L., Chowdhury, F., &amp; Jones, C. M. (2022). Vital signs: drug overdose deaths, by selected sociodemographic and social determinants of health characteristics—25 states and the District of Columbia, 2019–2020. Morbidity and Mortality Weekly Report, 71(29), 940.</a:t>
            </a:r>
          </a:p>
          <a:p>
            <a:pPr marL="228600" marR="0" lvl="0" indent="-228600">
              <a:spcBef>
                <a:spcPts val="600"/>
              </a:spcBef>
              <a:spcAft>
                <a:spcPts val="0"/>
              </a:spcAft>
              <a:buFont typeface="+mj-lt"/>
              <a:buAutoNum type="arabicPeriod" startAt="3"/>
            </a:pP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Beals</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M. Drug overdose deaths reach record high. The Hill. February 16, 2022. Available at: https://thehill.com/policy/healthcare/594630-drugoverdose- deaths-reach-record-high. Accessed February 25, 2022.</a:t>
            </a:r>
            <a:endParaRPr lang="en-US" sz="1000" dirty="0">
              <a:solidFill>
                <a:schemeClr val="tx1">
                  <a:lumMod val="75000"/>
                  <a:lumOff val="25000"/>
                </a:schemeClr>
              </a:solidFill>
              <a:effectLst/>
              <a:latin typeface="IBM Plex Serif" panose="020605030504060002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7523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 calcmode="lin" valueType="num">
                                      <p:cBhvr additive="base">
                                        <p:cTn id="19" dur="500"/>
                                        <p:tgtEl>
                                          <p:spTgt spid="6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26"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139827-54B6-AB9F-9B62-0141B40B1735}"/>
              </a:ext>
            </a:extLst>
          </p:cNvPr>
          <p:cNvSpPr/>
          <p:nvPr/>
        </p:nvSpPr>
        <p:spPr>
          <a:xfrm>
            <a:off x="0" y="1813302"/>
            <a:ext cx="5319441" cy="50446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white circle with black background&#10;&#10;Description automatically generated">
            <a:extLst>
              <a:ext uri="{FF2B5EF4-FFF2-40B4-BE49-F238E27FC236}">
                <a16:creationId xmlns:a16="http://schemas.microsoft.com/office/drawing/2014/main" id="{3096FA08-305F-E674-F8AE-34C6A82F97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425" y="2937873"/>
            <a:ext cx="1459919" cy="2413485"/>
          </a:xfrm>
          <a:prstGeom prst="rect">
            <a:avLst/>
          </a:prstGeom>
          <a:effectLst>
            <a:outerShdw blurRad="63500" sx="102000" sy="102000" algn="ctr" rotWithShape="0">
              <a:prstClr val="black">
                <a:alpha val="40000"/>
              </a:prstClr>
            </a:outerShdw>
          </a:effectLst>
        </p:spPr>
      </p:pic>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sz="800" dirty="0">
                <a:latin typeface="IBM Plex Sans" panose="020B0604020202020204" charset="0"/>
              </a:rPr>
              <a:t>Equitable and Innovative Opioid Overdose Prevention and Response in Chicago </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a:xfrm>
            <a:off x="695325" y="741363"/>
            <a:ext cx="8760174" cy="828675"/>
          </a:xfrm>
        </p:spPr>
        <p:txBody>
          <a:bodyPr/>
          <a:lstStyle/>
          <a:p>
            <a:r>
              <a:rPr lang="en-US" sz="2400" dirty="0">
                <a:solidFill>
                  <a:srgbClr val="296BF7"/>
                </a:solidFill>
              </a:rPr>
              <a:t>Sector-wide staffing retention and burnout challenges</a:t>
            </a: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24</a:t>
            </a:fld>
            <a:endParaRPr lang="en-US" dirty="0"/>
          </a:p>
        </p:txBody>
      </p:sp>
      <p:sp>
        <p:nvSpPr>
          <p:cNvPr id="63" name="TextBox 62">
            <a:extLst>
              <a:ext uri="{FF2B5EF4-FFF2-40B4-BE49-F238E27FC236}">
                <a16:creationId xmlns:a16="http://schemas.microsoft.com/office/drawing/2014/main" id="{AF4E8B50-DFF5-F916-900F-BD00839B8E94}"/>
              </a:ext>
            </a:extLst>
          </p:cNvPr>
          <p:cNvSpPr txBox="1"/>
          <p:nvPr/>
        </p:nvSpPr>
        <p:spPr>
          <a:xfrm>
            <a:off x="5506278" y="1862098"/>
            <a:ext cx="599992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defRPr/>
            </a:pPr>
            <a:r>
              <a:rPr lang="en-US" sz="2400" dirty="0">
                <a:solidFill>
                  <a:srgbClr val="1C2532"/>
                </a:solidFill>
                <a:latin typeface="IBM Plex Sans"/>
                <a:ea typeface="+mn-lt"/>
                <a:cs typeface="Calibri"/>
              </a:rPr>
              <a:t>Explore strategies and solutions to addressing barriers to treatment that are commonly observed among many organizations. Agencies have reported staffing shortages, retention/burnout, language barriers and lack of DEI resources which have impacted client retention/satisfaction.</a:t>
            </a:r>
          </a:p>
        </p:txBody>
      </p:sp>
      <p:pic>
        <p:nvPicPr>
          <p:cNvPr id="18" name="Picture 17" descr="A blue and black logo&#10;&#10;Description automatically generated">
            <a:extLst>
              <a:ext uri="{FF2B5EF4-FFF2-40B4-BE49-F238E27FC236}">
                <a16:creationId xmlns:a16="http://schemas.microsoft.com/office/drawing/2014/main" id="{3316D4A0-E99E-F6D9-44F9-3F1562F756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87214">
            <a:off x="-2139256" y="87337"/>
            <a:ext cx="1408944" cy="1463040"/>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EBA539D4-E9F5-51CF-3F3E-AB57AA185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779396">
            <a:off x="-1678412" y="6241315"/>
            <a:ext cx="1392652" cy="1462028"/>
          </a:xfrm>
          <a:prstGeom prst="rect">
            <a:avLst/>
          </a:prstGeom>
        </p:spPr>
      </p:pic>
      <p:pic>
        <p:nvPicPr>
          <p:cNvPr id="25" name="Graphic 24" descr="Lightbulb and gear with solid fill">
            <a:extLst>
              <a:ext uri="{FF2B5EF4-FFF2-40B4-BE49-F238E27FC236}">
                <a16:creationId xmlns:a16="http://schemas.microsoft.com/office/drawing/2014/main" id="{C7A776C0-4296-F424-D52F-C1E20B405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800" y="3766930"/>
            <a:ext cx="914400" cy="914400"/>
          </a:xfrm>
          <a:prstGeom prst="rect">
            <a:avLst/>
          </a:prstGeom>
        </p:spPr>
      </p:pic>
      <p:pic>
        <p:nvPicPr>
          <p:cNvPr id="2" name="Picture 1" descr="A blue and black fan&#10;&#10;Description automatically generated">
            <a:extLst>
              <a:ext uri="{FF2B5EF4-FFF2-40B4-BE49-F238E27FC236}">
                <a16:creationId xmlns:a16="http://schemas.microsoft.com/office/drawing/2014/main" id="{DC0C527B-B60F-0F6F-5416-BCEB7A0AB1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1217763" y="4722321"/>
            <a:ext cx="1079652" cy="1285414"/>
          </a:xfrm>
          <a:prstGeom prst="rect">
            <a:avLst/>
          </a:prstGeom>
        </p:spPr>
      </p:pic>
      <p:pic>
        <p:nvPicPr>
          <p:cNvPr id="4" name="Picture 3" descr="A black and orange logo&#10;&#10;Description automatically generated">
            <a:extLst>
              <a:ext uri="{FF2B5EF4-FFF2-40B4-BE49-F238E27FC236}">
                <a16:creationId xmlns:a16="http://schemas.microsoft.com/office/drawing/2014/main" id="{CDAC3568-2E3B-FDC8-2AD4-17BE6BC991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3600000">
            <a:off x="2041792" y="3133414"/>
            <a:ext cx="2360949" cy="2121494"/>
          </a:xfrm>
          <a:prstGeom prst="rect">
            <a:avLst/>
          </a:prstGeom>
        </p:spPr>
      </p:pic>
      <p:pic>
        <p:nvPicPr>
          <p:cNvPr id="3" name="Picture 2" descr="A green and black logo&#10;&#10;Description automatically generated">
            <a:extLst>
              <a:ext uri="{FF2B5EF4-FFF2-40B4-BE49-F238E27FC236}">
                <a16:creationId xmlns:a16="http://schemas.microsoft.com/office/drawing/2014/main" id="{7DF6081C-5268-53FB-6596-0083B94503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900000">
            <a:off x="1160672" y="2389761"/>
            <a:ext cx="1106790" cy="910345"/>
          </a:xfrm>
          <a:prstGeom prst="rect">
            <a:avLst/>
          </a:prstGeom>
        </p:spPr>
      </p:pic>
      <p:sp>
        <p:nvSpPr>
          <p:cNvPr id="26" name="Rectangle 25">
            <a:extLst>
              <a:ext uri="{FF2B5EF4-FFF2-40B4-BE49-F238E27FC236}">
                <a16:creationId xmlns:a16="http://schemas.microsoft.com/office/drawing/2014/main" id="{5D232C49-0C19-6B55-1217-5FD0EA99B680}"/>
              </a:ext>
            </a:extLst>
          </p:cNvPr>
          <p:cNvSpPr/>
          <p:nvPr/>
        </p:nvSpPr>
        <p:spPr>
          <a:xfrm>
            <a:off x="0" y="2023409"/>
            <a:ext cx="5209309" cy="50019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3DE1C27-EF8B-C2E6-FE7C-CB3E460CA728}"/>
              </a:ext>
            </a:extLst>
          </p:cNvPr>
          <p:cNvSpPr txBox="1"/>
          <p:nvPr/>
        </p:nvSpPr>
        <p:spPr>
          <a:xfrm>
            <a:off x="685800" y="2130894"/>
            <a:ext cx="4320153" cy="4093428"/>
          </a:xfrm>
          <a:prstGeom prst="rect">
            <a:avLst/>
          </a:prstGeom>
          <a:noFill/>
        </p:spPr>
        <p:txBody>
          <a:bodyPr wrap="square" rtlCol="0">
            <a:spAutoFit/>
          </a:bodyPr>
          <a:lstStyle/>
          <a:p>
            <a:r>
              <a:rPr lang="en-US" sz="1600" dirty="0">
                <a:solidFill>
                  <a:srgbClr val="296BF7"/>
                </a:solidFill>
                <a:latin typeface="IBM Plex Serif" panose="02060503050406000203" pitchFamily="18" charset="0"/>
                <a:ea typeface="Calibri" panose="020F0502020204030204" pitchFamily="34" charset="0"/>
                <a:cs typeface="Times New Roman" panose="02020603050405020304" pitchFamily="18" charset="0"/>
              </a:rPr>
              <a:t>Recruitment and retention struggles that continue to challenge the SUD treatment and recovery services workforce</a:t>
            </a:r>
            <a:r>
              <a:rPr lang="en-US" sz="16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en-US" sz="1600" b="1" baseline="30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5</a:t>
            </a:r>
          </a:p>
          <a:p>
            <a:endParaRPr lang="en-US" sz="16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r>
              <a:rPr lang="en-US" sz="1600" dirty="0">
                <a:solidFill>
                  <a:srgbClr val="296BF7"/>
                </a:solidFill>
                <a:latin typeface="IBM Plex Serif" panose="02060503050406000203" pitchFamily="18" charset="0"/>
                <a:ea typeface="Calibri" panose="020F0502020204030204" pitchFamily="34" charset="0"/>
                <a:cs typeface="Arial" panose="020B0604020202020204" pitchFamily="34" charset="0"/>
              </a:rPr>
              <a:t>This challenge of staffing acts as a barrier for health departments, not only in the administration of regular projects and programming, but also in obtaining new foundational programming that can address health inequity or insights that could improve upon current programming using some of the health equity actions previously mentioned.</a:t>
            </a:r>
            <a:endParaRPr lang="en-US" sz="1600" b="1" baseline="30000" dirty="0">
              <a:solidFill>
                <a:schemeClr val="tx1">
                  <a:lumMod val="75000"/>
                  <a:lumOff val="25000"/>
                </a:schemeClr>
              </a:solidFill>
              <a:latin typeface="IBM Plex Serif" panose="02060503050406000203" pitchFamily="18" charset="0"/>
              <a:ea typeface="Calibri" panose="020F0502020204030204" pitchFamily="34" charset="0"/>
              <a:cs typeface="Arial" panose="020B0604020202020204" pitchFamily="34" charset="0"/>
            </a:endParaRPr>
          </a:p>
          <a:p>
            <a:endParaRPr lang="en-US" sz="1200" dirty="0">
              <a:solidFill>
                <a:srgbClr val="296BF7"/>
              </a:solidFill>
              <a:effectLst/>
              <a:latin typeface="IBM Plex Serif" panose="02060503050406000203" pitchFamily="18" charset="0"/>
              <a:ea typeface="Calibri" panose="020F0502020204030204" pitchFamily="34" charset="0"/>
              <a:cs typeface="Times New Roman" panose="02020603050405020304" pitchFamily="18" charset="0"/>
            </a:endParaRPr>
          </a:p>
          <a:p>
            <a:pPr marL="228600" marR="0" lvl="0" indent="-228600">
              <a:spcAft>
                <a:spcPts val="0"/>
              </a:spcAft>
              <a:buFont typeface="+mj-lt"/>
              <a:buAutoNum type="arabicPeriod" startAt="5"/>
            </a:pP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Ryan, O., Murphy, D., </a:t>
            </a: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Krom</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L. (2012). Vital Signs: Taking the Pulse of the Addiction Treatment Workforce, A National Report, Version 1. Kansas City, MO: Addiction Technology Transfer Center National Office in residence at the University of Miss</a:t>
            </a:r>
          </a:p>
        </p:txBody>
      </p:sp>
    </p:spTree>
    <p:extLst>
      <p:ext uri="{BB962C8B-B14F-4D97-AF65-F5344CB8AC3E}">
        <p14:creationId xmlns:p14="http://schemas.microsoft.com/office/powerpoint/2010/main" val="242713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139827-54B6-AB9F-9B62-0141B40B1735}"/>
              </a:ext>
            </a:extLst>
          </p:cNvPr>
          <p:cNvSpPr/>
          <p:nvPr/>
        </p:nvSpPr>
        <p:spPr>
          <a:xfrm>
            <a:off x="0" y="1813302"/>
            <a:ext cx="5319441" cy="50446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white circle with black background&#10;&#10;Description automatically generated">
            <a:extLst>
              <a:ext uri="{FF2B5EF4-FFF2-40B4-BE49-F238E27FC236}">
                <a16:creationId xmlns:a16="http://schemas.microsoft.com/office/drawing/2014/main" id="{3096FA08-305F-E674-F8AE-34C6A82F97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425" y="2937873"/>
            <a:ext cx="1459919" cy="2413485"/>
          </a:xfrm>
          <a:prstGeom prst="rect">
            <a:avLst/>
          </a:prstGeom>
          <a:effectLst>
            <a:outerShdw blurRad="63500" sx="102000" sy="102000" algn="ctr" rotWithShape="0">
              <a:prstClr val="black">
                <a:alpha val="40000"/>
              </a:prstClr>
            </a:outerShdw>
          </a:effectLst>
        </p:spPr>
      </p:pic>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sz="800" dirty="0">
                <a:latin typeface="IBM Plex Sans" panose="020B0604020202020204" charset="0"/>
              </a:rPr>
              <a:t>Equitable and Innovative Opioid Overdose Prevention and Response in Chicago </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a:xfrm>
            <a:off x="695325" y="741363"/>
            <a:ext cx="8760174" cy="828675"/>
          </a:xfrm>
        </p:spPr>
        <p:txBody>
          <a:bodyPr/>
          <a:lstStyle/>
          <a:p>
            <a:r>
              <a:rPr lang="en-US" sz="2400" dirty="0">
                <a:solidFill>
                  <a:srgbClr val="296BF7"/>
                </a:solidFill>
              </a:rPr>
              <a:t>Expanding and Improving Medication Assisted Recovery Programs</a:t>
            </a:r>
            <a:endParaRPr lang="en-US" sz="2400" dirty="0">
              <a:latin typeface="IBM Plex Sans" panose="020B0503050203000203" pitchFamily="34" charset="0"/>
            </a:endParaRPr>
          </a:p>
          <a:p>
            <a:endParaRPr lang="en-US" sz="2400" dirty="0">
              <a:solidFill>
                <a:srgbClr val="296BF7"/>
              </a:solidFill>
            </a:endParaRP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25</a:t>
            </a:fld>
            <a:endParaRPr lang="en-US" dirty="0"/>
          </a:p>
        </p:txBody>
      </p:sp>
      <p:sp>
        <p:nvSpPr>
          <p:cNvPr id="63" name="TextBox 62">
            <a:extLst>
              <a:ext uri="{FF2B5EF4-FFF2-40B4-BE49-F238E27FC236}">
                <a16:creationId xmlns:a16="http://schemas.microsoft.com/office/drawing/2014/main" id="{AF4E8B50-DFF5-F916-900F-BD00839B8E94}"/>
              </a:ext>
            </a:extLst>
          </p:cNvPr>
          <p:cNvSpPr txBox="1"/>
          <p:nvPr/>
        </p:nvSpPr>
        <p:spPr>
          <a:xfrm>
            <a:off x="5506278" y="2187562"/>
            <a:ext cx="599992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defRPr/>
            </a:pPr>
            <a:r>
              <a:rPr lang="en-US" sz="2400" dirty="0">
                <a:solidFill>
                  <a:srgbClr val="1C2532"/>
                </a:solidFill>
                <a:latin typeface="IBM Plex Sans"/>
                <a:ea typeface="+mn-lt"/>
                <a:cs typeface="Calibri"/>
              </a:rPr>
              <a:t>Publicize service area map and information </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Increase awareness and education </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Provide ongoing coordination of care and make multiple follow-up calls as intentional effort to ensure patient access to immediate life-saving treatment. </a:t>
            </a:r>
          </a:p>
        </p:txBody>
      </p:sp>
      <p:pic>
        <p:nvPicPr>
          <p:cNvPr id="18" name="Picture 17" descr="A blue and black logo&#10;&#10;Description automatically generated">
            <a:extLst>
              <a:ext uri="{FF2B5EF4-FFF2-40B4-BE49-F238E27FC236}">
                <a16:creationId xmlns:a16="http://schemas.microsoft.com/office/drawing/2014/main" id="{3316D4A0-E99E-F6D9-44F9-3F1562F756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9887214">
            <a:off x="1178432" y="2170877"/>
            <a:ext cx="1249087" cy="1297045"/>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EBA539D4-E9F5-51CF-3F3E-AB57AA185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779396">
            <a:off x="-1678412" y="6241315"/>
            <a:ext cx="1392652" cy="1462028"/>
          </a:xfrm>
          <a:prstGeom prst="rect">
            <a:avLst/>
          </a:prstGeom>
        </p:spPr>
      </p:pic>
      <p:pic>
        <p:nvPicPr>
          <p:cNvPr id="25" name="Graphic 24" descr="Lightbulb and gear with solid fill">
            <a:extLst>
              <a:ext uri="{FF2B5EF4-FFF2-40B4-BE49-F238E27FC236}">
                <a16:creationId xmlns:a16="http://schemas.microsoft.com/office/drawing/2014/main" id="{C7A776C0-4296-F424-D52F-C1E20B405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800" y="3766930"/>
            <a:ext cx="914400" cy="914400"/>
          </a:xfrm>
          <a:prstGeom prst="rect">
            <a:avLst/>
          </a:prstGeom>
        </p:spPr>
      </p:pic>
      <p:pic>
        <p:nvPicPr>
          <p:cNvPr id="2" name="Picture 1" descr="A blue and black fan&#10;&#10;Description automatically generated">
            <a:extLst>
              <a:ext uri="{FF2B5EF4-FFF2-40B4-BE49-F238E27FC236}">
                <a16:creationId xmlns:a16="http://schemas.microsoft.com/office/drawing/2014/main" id="{DC0C527B-B60F-0F6F-5416-BCEB7A0AB1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1990386" y="6582118"/>
            <a:ext cx="1079652" cy="1285414"/>
          </a:xfrm>
          <a:prstGeom prst="rect">
            <a:avLst/>
          </a:prstGeom>
        </p:spPr>
      </p:pic>
      <p:pic>
        <p:nvPicPr>
          <p:cNvPr id="4" name="Picture 3" descr="A black and orange logo&#10;&#10;Description automatically generated">
            <a:extLst>
              <a:ext uri="{FF2B5EF4-FFF2-40B4-BE49-F238E27FC236}">
                <a16:creationId xmlns:a16="http://schemas.microsoft.com/office/drawing/2014/main" id="{CDAC3568-2E3B-FDC8-2AD4-17BE6BC991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8000000">
            <a:off x="1181931" y="4727762"/>
            <a:ext cx="1285499" cy="1155120"/>
          </a:xfrm>
          <a:prstGeom prst="rect">
            <a:avLst/>
          </a:prstGeom>
        </p:spPr>
      </p:pic>
      <p:pic>
        <p:nvPicPr>
          <p:cNvPr id="3" name="Picture 2" descr="A green and black logo&#10;&#10;Description automatically generated">
            <a:extLst>
              <a:ext uri="{FF2B5EF4-FFF2-40B4-BE49-F238E27FC236}">
                <a16:creationId xmlns:a16="http://schemas.microsoft.com/office/drawing/2014/main" id="{7DF6081C-5268-53FB-6596-0083B94503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2033312" y="3238355"/>
            <a:ext cx="2275934" cy="1871977"/>
          </a:xfrm>
          <a:prstGeom prst="rect">
            <a:avLst/>
          </a:prstGeom>
        </p:spPr>
      </p:pic>
      <p:sp>
        <p:nvSpPr>
          <p:cNvPr id="26" name="Rectangle 25">
            <a:extLst>
              <a:ext uri="{FF2B5EF4-FFF2-40B4-BE49-F238E27FC236}">
                <a16:creationId xmlns:a16="http://schemas.microsoft.com/office/drawing/2014/main" id="{5D232C49-0C19-6B55-1217-5FD0EA99B680}"/>
              </a:ext>
            </a:extLst>
          </p:cNvPr>
          <p:cNvSpPr/>
          <p:nvPr/>
        </p:nvSpPr>
        <p:spPr>
          <a:xfrm>
            <a:off x="0" y="1856040"/>
            <a:ext cx="5209309" cy="50019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3DE1C27-EF8B-C2E6-FE7C-CB3E460CA728}"/>
              </a:ext>
            </a:extLst>
          </p:cNvPr>
          <p:cNvSpPr txBox="1"/>
          <p:nvPr/>
        </p:nvSpPr>
        <p:spPr>
          <a:xfrm>
            <a:off x="530817" y="2022409"/>
            <a:ext cx="4320153" cy="4693593"/>
          </a:xfrm>
          <a:prstGeom prst="rect">
            <a:avLst/>
          </a:prstGeom>
          <a:noFill/>
        </p:spPr>
        <p:txBody>
          <a:bodyPr wrap="square" rtlCol="0">
            <a:spAutoFit/>
          </a:bodyPr>
          <a:lstStyle/>
          <a:p>
            <a:r>
              <a:rPr lang="en-US" sz="1600" dirty="0">
                <a:solidFill>
                  <a:srgbClr val="296BF7"/>
                </a:solidFill>
                <a:latin typeface="IBM Plex Serif" panose="02060503050406000203" pitchFamily="18" charset="0"/>
                <a:ea typeface="Calibri" panose="020F0502020204030204" pitchFamily="34" charset="0"/>
                <a:cs typeface="Times New Roman" panose="02020603050405020304" pitchFamily="18" charset="0"/>
              </a:rPr>
              <a:t>Despite the protective effect of MAT on mortality, barriers still exist in the access to and utilization of MAT. Better retention in MAT is associated with a decreased likelihood of overdose. </a:t>
            </a:r>
            <a:r>
              <a:rPr lang="en-US" sz="1600" baseline="30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6</a:t>
            </a:r>
            <a:r>
              <a:rPr lang="en-US" sz="1600" dirty="0">
                <a:solidFill>
                  <a:srgbClr val="296BF7"/>
                </a:solidFill>
                <a:latin typeface="IBM Plex Serif" panose="02060503050406000203" pitchFamily="18" charset="0"/>
                <a:ea typeface="Calibri" panose="020F0502020204030204" pitchFamily="34" charset="0"/>
                <a:cs typeface="Times New Roman" panose="02020603050405020304" pitchFamily="18" charset="0"/>
              </a:rPr>
              <a:t> </a:t>
            </a:r>
          </a:p>
          <a:p>
            <a:endParaRPr lang="en-US" sz="16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r>
              <a:rPr lang="en-US" sz="1600" dirty="0">
                <a:solidFill>
                  <a:srgbClr val="296BF7"/>
                </a:solidFill>
                <a:latin typeface="IBM Plex Serif" panose="02060503050406000203" pitchFamily="18" charset="0"/>
                <a:ea typeface="Calibri" panose="020F0502020204030204" pitchFamily="34" charset="0"/>
                <a:cs typeface="Arial" panose="020B0604020202020204" pitchFamily="34" charset="0"/>
              </a:rPr>
              <a:t>People seeking treatment with MOUD often experience long travel-times, insurance barriers, prohibitive out-of-pocket expenses, provider stigma  and long waitlists; some of these problems worsened during COVID-19. Many people die waiting to receive treatment. </a:t>
            </a:r>
            <a:r>
              <a:rPr lang="en-US" sz="1600" b="1" baseline="30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7</a:t>
            </a:r>
          </a:p>
          <a:p>
            <a:endParaRPr lang="en-US" sz="16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pPr marL="228600" indent="-228600">
              <a:buFont typeface="+mj-lt"/>
              <a:buAutoNum type="arabicPeriod" startAt="6"/>
            </a:pP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Au, V. Y., Rosic, T., Sanger, N., </a:t>
            </a: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Hillmer</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A., </a:t>
            </a: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Chawar</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C., </a:t>
            </a: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Worster</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A., ... &amp; Samaan, Z. (2021). Factors associated with opioid overdose during medication-assisted treatment: How can we identify individuals at risk?. Harm Reduction Journal, 18(1), 1-10.</a:t>
            </a:r>
          </a:p>
          <a:p>
            <a:pPr marL="228600" indent="-228600">
              <a:spcBef>
                <a:spcPts val="1200"/>
              </a:spcBef>
              <a:buFont typeface="+mj-lt"/>
              <a:buAutoNum type="arabicPeriod" startAt="6"/>
            </a:pP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NACo Opioid solutions Strategy Brief, Medication-Assisted  Treatment (“MAT”) For Opioid Use Disorder, </a:t>
            </a:r>
          </a:p>
        </p:txBody>
      </p:sp>
    </p:spTree>
    <p:extLst>
      <p:ext uri="{BB962C8B-B14F-4D97-AF65-F5344CB8AC3E}">
        <p14:creationId xmlns:p14="http://schemas.microsoft.com/office/powerpoint/2010/main" val="585877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 calcmode="lin" valueType="num">
                                      <p:cBhvr additive="base">
                                        <p:cTn id="19" dur="500"/>
                                        <p:tgtEl>
                                          <p:spTgt spid="6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26"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139827-54B6-AB9F-9B62-0141B40B1735}"/>
              </a:ext>
            </a:extLst>
          </p:cNvPr>
          <p:cNvSpPr/>
          <p:nvPr/>
        </p:nvSpPr>
        <p:spPr>
          <a:xfrm>
            <a:off x="0" y="1813302"/>
            <a:ext cx="5319441" cy="50446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white circle with black background&#10;&#10;Description automatically generated">
            <a:extLst>
              <a:ext uri="{FF2B5EF4-FFF2-40B4-BE49-F238E27FC236}">
                <a16:creationId xmlns:a16="http://schemas.microsoft.com/office/drawing/2014/main" id="{3096FA08-305F-E674-F8AE-34C6A82F97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425" y="2937873"/>
            <a:ext cx="1459919" cy="2413485"/>
          </a:xfrm>
          <a:prstGeom prst="rect">
            <a:avLst/>
          </a:prstGeom>
          <a:effectLst>
            <a:outerShdw blurRad="63500" sx="102000" sy="102000" algn="ctr" rotWithShape="0">
              <a:prstClr val="black">
                <a:alpha val="40000"/>
              </a:prstClr>
            </a:outerShdw>
          </a:effectLst>
        </p:spPr>
      </p:pic>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sz="800" dirty="0">
                <a:latin typeface="IBM Plex Sans" panose="020B0604020202020204" charset="0"/>
              </a:rPr>
              <a:t>Equitable and Innovative Opioid Overdose Prevention and Response in Chicago </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a:xfrm>
            <a:off x="695325" y="741363"/>
            <a:ext cx="8760174" cy="828675"/>
          </a:xfrm>
        </p:spPr>
        <p:txBody>
          <a:bodyPr/>
          <a:lstStyle/>
          <a:p>
            <a:r>
              <a:rPr lang="en-US" sz="2400" dirty="0">
                <a:solidFill>
                  <a:srgbClr val="296BF7"/>
                </a:solidFill>
              </a:rPr>
              <a:t>Supporting a Comprehensive Resource Hub for Service Provision and Data</a:t>
            </a:r>
            <a:endParaRPr lang="en-US" sz="2400" dirty="0">
              <a:latin typeface="IBM Plex Sans" panose="020B0503050203000203" pitchFamily="34" charset="0"/>
            </a:endParaRPr>
          </a:p>
          <a:p>
            <a:endParaRPr lang="en-US" sz="2400" dirty="0">
              <a:solidFill>
                <a:srgbClr val="296BF7"/>
              </a:solidFill>
            </a:endParaRP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26</a:t>
            </a:fld>
            <a:endParaRPr lang="en-US" dirty="0"/>
          </a:p>
        </p:txBody>
      </p:sp>
      <p:sp>
        <p:nvSpPr>
          <p:cNvPr id="63" name="TextBox 62">
            <a:extLst>
              <a:ext uri="{FF2B5EF4-FFF2-40B4-BE49-F238E27FC236}">
                <a16:creationId xmlns:a16="http://schemas.microsoft.com/office/drawing/2014/main" id="{AF4E8B50-DFF5-F916-900F-BD00839B8E94}"/>
              </a:ext>
            </a:extLst>
          </p:cNvPr>
          <p:cNvSpPr txBox="1"/>
          <p:nvPr/>
        </p:nvSpPr>
        <p:spPr>
          <a:xfrm>
            <a:off x="5506278" y="2187562"/>
            <a:ext cx="599992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defRPr/>
            </a:pPr>
            <a:r>
              <a:rPr lang="en-US" sz="2400" dirty="0">
                <a:solidFill>
                  <a:srgbClr val="1C2532"/>
                </a:solidFill>
                <a:latin typeface="IBM Plex Sans"/>
                <a:ea typeface="+mn-lt"/>
                <a:cs typeface="Calibri"/>
              </a:rPr>
              <a:t>Support an organization to establish an online resource hub, and to coordinate across service providers to maintain and disseminate up to date information on services, current availability, resources, and data</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Integrate online data dashboards and data archives of EMS opioid overdose responses</a:t>
            </a:r>
          </a:p>
          <a:p>
            <a:pPr>
              <a:defRPr/>
            </a:pPr>
            <a:endParaRPr lang="en-US" sz="2400" dirty="0">
              <a:solidFill>
                <a:srgbClr val="1C2532"/>
              </a:solidFill>
              <a:latin typeface="IBM Plex Sans"/>
              <a:ea typeface="+mn-lt"/>
              <a:cs typeface="Calibri"/>
            </a:endParaRPr>
          </a:p>
        </p:txBody>
      </p:sp>
      <p:pic>
        <p:nvPicPr>
          <p:cNvPr id="18" name="Picture 17" descr="A blue and black logo&#10;&#10;Description automatically generated">
            <a:extLst>
              <a:ext uri="{FF2B5EF4-FFF2-40B4-BE49-F238E27FC236}">
                <a16:creationId xmlns:a16="http://schemas.microsoft.com/office/drawing/2014/main" id="{3316D4A0-E99E-F6D9-44F9-3F1562F756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3500000">
            <a:off x="2077177" y="2837192"/>
            <a:ext cx="2723315" cy="2827875"/>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EBA539D4-E9F5-51CF-3F3E-AB57AA185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779396">
            <a:off x="-1678412" y="6241315"/>
            <a:ext cx="1392652" cy="1462028"/>
          </a:xfrm>
          <a:prstGeom prst="rect">
            <a:avLst/>
          </a:prstGeom>
        </p:spPr>
      </p:pic>
      <p:pic>
        <p:nvPicPr>
          <p:cNvPr id="25" name="Graphic 24" descr="Lightbulb and gear with solid fill">
            <a:extLst>
              <a:ext uri="{FF2B5EF4-FFF2-40B4-BE49-F238E27FC236}">
                <a16:creationId xmlns:a16="http://schemas.microsoft.com/office/drawing/2014/main" id="{C7A776C0-4296-F424-D52F-C1E20B405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800" y="3766930"/>
            <a:ext cx="914400" cy="914400"/>
          </a:xfrm>
          <a:prstGeom prst="rect">
            <a:avLst/>
          </a:prstGeom>
        </p:spPr>
      </p:pic>
      <p:pic>
        <p:nvPicPr>
          <p:cNvPr id="2" name="Picture 1" descr="A blue and black fan&#10;&#10;Description automatically generated">
            <a:extLst>
              <a:ext uri="{FF2B5EF4-FFF2-40B4-BE49-F238E27FC236}">
                <a16:creationId xmlns:a16="http://schemas.microsoft.com/office/drawing/2014/main" id="{DC0C527B-B60F-0F6F-5416-BCEB7A0AB1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1990386" y="6582118"/>
            <a:ext cx="1079652" cy="1285414"/>
          </a:xfrm>
          <a:prstGeom prst="rect">
            <a:avLst/>
          </a:prstGeom>
        </p:spPr>
      </p:pic>
      <p:pic>
        <p:nvPicPr>
          <p:cNvPr id="4" name="Picture 3" descr="A black and orange logo&#10;&#10;Description automatically generated">
            <a:extLst>
              <a:ext uri="{FF2B5EF4-FFF2-40B4-BE49-F238E27FC236}">
                <a16:creationId xmlns:a16="http://schemas.microsoft.com/office/drawing/2014/main" id="{CDAC3568-2E3B-FDC8-2AD4-17BE6BC991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8000000">
            <a:off x="-2801133" y="6668658"/>
            <a:ext cx="1285499" cy="1155120"/>
          </a:xfrm>
          <a:prstGeom prst="rect">
            <a:avLst/>
          </a:prstGeom>
        </p:spPr>
      </p:pic>
      <p:pic>
        <p:nvPicPr>
          <p:cNvPr id="3" name="Picture 2" descr="A green and black logo&#10;&#10;Description automatically generated">
            <a:extLst>
              <a:ext uri="{FF2B5EF4-FFF2-40B4-BE49-F238E27FC236}">
                <a16:creationId xmlns:a16="http://schemas.microsoft.com/office/drawing/2014/main" id="{7DF6081C-5268-53FB-6596-0083B94503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9000000">
            <a:off x="1289920" y="5004309"/>
            <a:ext cx="1024995" cy="843068"/>
          </a:xfrm>
          <a:prstGeom prst="rect">
            <a:avLst/>
          </a:prstGeom>
        </p:spPr>
      </p:pic>
      <p:pic>
        <p:nvPicPr>
          <p:cNvPr id="10" name="Picture 9" descr="A yellow and black logo&#10;&#10;Description automatically generated">
            <a:extLst>
              <a:ext uri="{FF2B5EF4-FFF2-40B4-BE49-F238E27FC236}">
                <a16:creationId xmlns:a16="http://schemas.microsoft.com/office/drawing/2014/main" id="{9DDDCFA3-4124-01B5-6AB0-33067710F31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601239">
            <a:off x="1329037" y="2241016"/>
            <a:ext cx="975444" cy="1198272"/>
          </a:xfrm>
          <a:prstGeom prst="rect">
            <a:avLst/>
          </a:prstGeom>
        </p:spPr>
      </p:pic>
      <p:sp>
        <p:nvSpPr>
          <p:cNvPr id="26" name="Rectangle 25">
            <a:extLst>
              <a:ext uri="{FF2B5EF4-FFF2-40B4-BE49-F238E27FC236}">
                <a16:creationId xmlns:a16="http://schemas.microsoft.com/office/drawing/2014/main" id="{5D232C49-0C19-6B55-1217-5FD0EA99B680}"/>
              </a:ext>
            </a:extLst>
          </p:cNvPr>
          <p:cNvSpPr/>
          <p:nvPr/>
        </p:nvSpPr>
        <p:spPr>
          <a:xfrm>
            <a:off x="134925" y="1856040"/>
            <a:ext cx="5209309" cy="50019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E4443B8-E578-B60E-C5FA-678EE6E6D65E}"/>
              </a:ext>
            </a:extLst>
          </p:cNvPr>
          <p:cNvSpPr txBox="1"/>
          <p:nvPr/>
        </p:nvSpPr>
        <p:spPr>
          <a:xfrm>
            <a:off x="551665" y="2214824"/>
            <a:ext cx="4486521" cy="3913892"/>
          </a:xfrm>
          <a:prstGeom prst="rect">
            <a:avLst/>
          </a:prstGeom>
          <a:noFill/>
        </p:spPr>
        <p:txBody>
          <a:bodyPr wrap="square" rtlCol="0">
            <a:spAutoFit/>
          </a:bodyPr>
          <a:lstStyle/>
          <a:p>
            <a:r>
              <a:rPr lang="en-US" sz="2000" dirty="0">
                <a:solidFill>
                  <a:srgbClr val="296BF7"/>
                </a:solidFill>
                <a:latin typeface="IBM Plex Serif" panose="02060503050406000203" pitchFamily="18" charset="0"/>
                <a:ea typeface="Calibri" panose="020F0502020204030204" pitchFamily="34" charset="0"/>
                <a:cs typeface="Times New Roman" panose="02020603050405020304" pitchFamily="18" charset="0"/>
              </a:rPr>
              <a:t>Collaboration between public health, EMS, and academic partners, can inform targeted response efforts, guiding decision-makers to allocate the most needed public health and clinical resources to the neighbor-hoods that need them most. </a:t>
            </a:r>
            <a:r>
              <a:rPr lang="en-US" sz="2000" baseline="30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7</a:t>
            </a:r>
          </a:p>
          <a:p>
            <a:endParaRPr lang="en-US" sz="2000" baseline="30000" dirty="0">
              <a:solidFill>
                <a:srgbClr val="296BF7"/>
              </a:solidFill>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pPr marL="228600" indent="-228600">
              <a:spcBef>
                <a:spcPts val="600"/>
              </a:spcBef>
              <a:buFont typeface="+mj-lt"/>
              <a:buAutoNum type="arabicPeriod" startAt="7"/>
            </a:pP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Stopka</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T. J., Jacque, E., Kelley, J., Emond, L., Vigroux, K., &amp; Palacios, W. R. (2021). Examining the spatial risk environment tied to the opioid crisis through a unique public health, EMS, and academic research collaborative: Lowell, Massachusetts, 2008–2018. Preventive Medicine Reports, 24, 101591.</a:t>
            </a:r>
          </a:p>
        </p:txBody>
      </p:sp>
    </p:spTree>
    <p:extLst>
      <p:ext uri="{BB962C8B-B14F-4D97-AF65-F5344CB8AC3E}">
        <p14:creationId xmlns:p14="http://schemas.microsoft.com/office/powerpoint/2010/main" val="464136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26"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139827-54B6-AB9F-9B62-0141B40B1735}"/>
              </a:ext>
            </a:extLst>
          </p:cNvPr>
          <p:cNvSpPr/>
          <p:nvPr/>
        </p:nvSpPr>
        <p:spPr>
          <a:xfrm>
            <a:off x="0" y="1813302"/>
            <a:ext cx="5319441" cy="50446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white circle with black background&#10;&#10;Description automatically generated">
            <a:extLst>
              <a:ext uri="{FF2B5EF4-FFF2-40B4-BE49-F238E27FC236}">
                <a16:creationId xmlns:a16="http://schemas.microsoft.com/office/drawing/2014/main" id="{3096FA08-305F-E674-F8AE-34C6A82F97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425" y="2937873"/>
            <a:ext cx="1459919" cy="2413485"/>
          </a:xfrm>
          <a:prstGeom prst="rect">
            <a:avLst/>
          </a:prstGeom>
          <a:effectLst>
            <a:outerShdw blurRad="63500" sx="102000" sy="102000" algn="ctr" rotWithShape="0">
              <a:prstClr val="black">
                <a:alpha val="40000"/>
              </a:prstClr>
            </a:outerShdw>
          </a:effectLst>
        </p:spPr>
      </p:pic>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sz="800" dirty="0">
                <a:latin typeface="IBM Plex Sans" panose="020B0604020202020204" charset="0"/>
              </a:rPr>
              <a:t>Equitable and Innovative Opioid Overdose Prevention and Response in Chicago </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a:xfrm>
            <a:off x="695325" y="741363"/>
            <a:ext cx="8760174" cy="828675"/>
          </a:xfrm>
        </p:spPr>
        <p:txBody>
          <a:bodyPr/>
          <a:lstStyle/>
          <a:p>
            <a:r>
              <a:rPr lang="en-US" sz="2400" dirty="0">
                <a:solidFill>
                  <a:srgbClr val="296BF7"/>
                </a:solidFill>
              </a:rPr>
              <a:t>Supporting Human-centered Service Provision </a:t>
            </a:r>
          </a:p>
          <a:p>
            <a:endParaRPr lang="en-US" sz="2400" dirty="0">
              <a:solidFill>
                <a:srgbClr val="296BF7"/>
              </a:solidFill>
            </a:endParaRP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27</a:t>
            </a:fld>
            <a:endParaRPr lang="en-US" dirty="0"/>
          </a:p>
        </p:txBody>
      </p:sp>
      <p:sp>
        <p:nvSpPr>
          <p:cNvPr id="63" name="TextBox 62">
            <a:extLst>
              <a:ext uri="{FF2B5EF4-FFF2-40B4-BE49-F238E27FC236}">
                <a16:creationId xmlns:a16="http://schemas.microsoft.com/office/drawing/2014/main" id="{AF4E8B50-DFF5-F916-900F-BD00839B8E94}"/>
              </a:ext>
            </a:extLst>
          </p:cNvPr>
          <p:cNvSpPr txBox="1"/>
          <p:nvPr/>
        </p:nvSpPr>
        <p:spPr>
          <a:xfrm>
            <a:off x="5506278" y="2187562"/>
            <a:ext cx="599992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defRPr/>
            </a:pPr>
            <a:r>
              <a:rPr lang="en-US" sz="2400" dirty="0">
                <a:solidFill>
                  <a:srgbClr val="1C2532"/>
                </a:solidFill>
                <a:latin typeface="IBM Plex Sans"/>
                <a:ea typeface="+mn-lt"/>
                <a:cs typeface="Calibri"/>
              </a:rPr>
              <a:t>Continually build trust while seeking to reduce stigma of services</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Provide comprehensive treatment services with love, empathy, and compassion</a:t>
            </a:r>
          </a:p>
          <a:p>
            <a:pPr>
              <a:defRPr/>
            </a:pPr>
            <a:endParaRPr lang="en-US" sz="2400" dirty="0">
              <a:solidFill>
                <a:srgbClr val="1C2532"/>
              </a:solidFill>
              <a:latin typeface="IBM Plex Sans"/>
              <a:ea typeface="+mn-lt"/>
              <a:cs typeface="Calibri"/>
            </a:endParaRPr>
          </a:p>
        </p:txBody>
      </p:sp>
      <p:pic>
        <p:nvPicPr>
          <p:cNvPr id="18" name="Picture 17" descr="A blue and black logo&#10;&#10;Description automatically generated">
            <a:extLst>
              <a:ext uri="{FF2B5EF4-FFF2-40B4-BE49-F238E27FC236}">
                <a16:creationId xmlns:a16="http://schemas.microsoft.com/office/drawing/2014/main" id="{3316D4A0-E99E-F6D9-44F9-3F1562F756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132945" y="4746452"/>
            <a:ext cx="1169352" cy="1214249"/>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EBA539D4-E9F5-51CF-3F3E-AB57AA185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779396">
            <a:off x="-1678412" y="6241315"/>
            <a:ext cx="1392652" cy="1462028"/>
          </a:xfrm>
          <a:prstGeom prst="rect">
            <a:avLst/>
          </a:prstGeom>
        </p:spPr>
      </p:pic>
      <p:pic>
        <p:nvPicPr>
          <p:cNvPr id="25" name="Graphic 24" descr="Lightbulb and gear with solid fill">
            <a:extLst>
              <a:ext uri="{FF2B5EF4-FFF2-40B4-BE49-F238E27FC236}">
                <a16:creationId xmlns:a16="http://schemas.microsoft.com/office/drawing/2014/main" id="{C7A776C0-4296-F424-D52F-C1E20B405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800" y="3766930"/>
            <a:ext cx="914400" cy="914400"/>
          </a:xfrm>
          <a:prstGeom prst="rect">
            <a:avLst/>
          </a:prstGeom>
        </p:spPr>
      </p:pic>
      <p:pic>
        <p:nvPicPr>
          <p:cNvPr id="2" name="Picture 1" descr="A blue and black fan&#10;&#10;Description automatically generated">
            <a:extLst>
              <a:ext uri="{FF2B5EF4-FFF2-40B4-BE49-F238E27FC236}">
                <a16:creationId xmlns:a16="http://schemas.microsoft.com/office/drawing/2014/main" id="{DC0C527B-B60F-0F6F-5416-BCEB7A0AB1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1990386" y="6582118"/>
            <a:ext cx="1079652" cy="1285414"/>
          </a:xfrm>
          <a:prstGeom prst="rect">
            <a:avLst/>
          </a:prstGeom>
        </p:spPr>
      </p:pic>
      <p:pic>
        <p:nvPicPr>
          <p:cNvPr id="4" name="Picture 3" descr="A black and orange logo&#10;&#10;Description automatically generated">
            <a:extLst>
              <a:ext uri="{FF2B5EF4-FFF2-40B4-BE49-F238E27FC236}">
                <a16:creationId xmlns:a16="http://schemas.microsoft.com/office/drawing/2014/main" id="{CDAC3568-2E3B-FDC8-2AD4-17BE6BC991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8000000">
            <a:off x="-2801133" y="6668658"/>
            <a:ext cx="1285499" cy="1155120"/>
          </a:xfrm>
          <a:prstGeom prst="rect">
            <a:avLst/>
          </a:prstGeom>
        </p:spPr>
      </p:pic>
      <p:pic>
        <p:nvPicPr>
          <p:cNvPr id="3" name="Picture 2" descr="A green and black logo&#10;&#10;Description automatically generated">
            <a:extLst>
              <a:ext uri="{FF2B5EF4-FFF2-40B4-BE49-F238E27FC236}">
                <a16:creationId xmlns:a16="http://schemas.microsoft.com/office/drawing/2014/main" id="{7DF6081C-5268-53FB-6596-0083B94503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9000000">
            <a:off x="-3468061" y="7057775"/>
            <a:ext cx="1024995" cy="843068"/>
          </a:xfrm>
          <a:prstGeom prst="rect">
            <a:avLst/>
          </a:prstGeom>
        </p:spPr>
      </p:pic>
      <p:pic>
        <p:nvPicPr>
          <p:cNvPr id="10" name="Picture 9" descr="A yellow and black logo&#10;&#10;Description automatically generated">
            <a:extLst>
              <a:ext uri="{FF2B5EF4-FFF2-40B4-BE49-F238E27FC236}">
                <a16:creationId xmlns:a16="http://schemas.microsoft.com/office/drawing/2014/main" id="{9DDDCFA3-4124-01B5-6AB0-33067710F31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9900000">
            <a:off x="2299245" y="2566968"/>
            <a:ext cx="2331408" cy="2863989"/>
          </a:xfrm>
          <a:prstGeom prst="rect">
            <a:avLst/>
          </a:prstGeom>
        </p:spPr>
      </p:pic>
      <p:pic>
        <p:nvPicPr>
          <p:cNvPr id="11" name="Picture 10" descr="A purple and black logo&#10;&#10;Description automatically generated">
            <a:extLst>
              <a:ext uri="{FF2B5EF4-FFF2-40B4-BE49-F238E27FC236}">
                <a16:creationId xmlns:a16="http://schemas.microsoft.com/office/drawing/2014/main" id="{C9AB5EA9-6B2F-F7D4-077F-9F01EC0B820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3500000">
            <a:off x="1171554" y="2379934"/>
            <a:ext cx="996837" cy="878932"/>
          </a:xfrm>
          <a:prstGeom prst="rect">
            <a:avLst/>
          </a:prstGeom>
        </p:spPr>
      </p:pic>
      <p:sp>
        <p:nvSpPr>
          <p:cNvPr id="26" name="Rectangle 25">
            <a:extLst>
              <a:ext uri="{FF2B5EF4-FFF2-40B4-BE49-F238E27FC236}">
                <a16:creationId xmlns:a16="http://schemas.microsoft.com/office/drawing/2014/main" id="{5D232C49-0C19-6B55-1217-5FD0EA99B680}"/>
              </a:ext>
            </a:extLst>
          </p:cNvPr>
          <p:cNvSpPr/>
          <p:nvPr/>
        </p:nvSpPr>
        <p:spPr>
          <a:xfrm>
            <a:off x="0" y="1856040"/>
            <a:ext cx="5209309" cy="50019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25DCA0A-008E-F0A9-D84E-37F17BF6B10E}"/>
              </a:ext>
            </a:extLst>
          </p:cNvPr>
          <p:cNvSpPr txBox="1"/>
          <p:nvPr/>
        </p:nvSpPr>
        <p:spPr>
          <a:xfrm>
            <a:off x="685801" y="2149509"/>
            <a:ext cx="3646714" cy="2836674"/>
          </a:xfrm>
          <a:prstGeom prst="rect">
            <a:avLst/>
          </a:prstGeom>
          <a:noFill/>
        </p:spPr>
        <p:txBody>
          <a:bodyPr wrap="square" rtlCol="0">
            <a:spAutoFit/>
          </a:bodyPr>
          <a:lstStyle/>
          <a:p>
            <a:r>
              <a:rPr lang="en-US" sz="2000" dirty="0">
                <a:solidFill>
                  <a:srgbClr val="296BF7"/>
                </a:solidFill>
                <a:latin typeface="IBM Plex Serif" panose="02060503050406000203" pitchFamily="18" charset="0"/>
                <a:ea typeface="Calibri" panose="020F0502020204030204" pitchFamily="34" charset="0"/>
                <a:cs typeface="Times New Roman" panose="02020603050405020304" pitchFamily="18" charset="0"/>
              </a:rPr>
              <a:t>Stigmatization and aspects of the healthcare systems as facilitators and related barriers </a:t>
            </a:r>
            <a:r>
              <a:rPr lang="en-US" sz="2000" baseline="30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7</a:t>
            </a:r>
            <a:r>
              <a:rPr lang="en-US" sz="2000" baseline="30000" dirty="0">
                <a:solidFill>
                  <a:srgbClr val="296BF7"/>
                </a:solidFill>
                <a:latin typeface="Arial" panose="020B0604020202020204" pitchFamily="34" charset="0"/>
                <a:ea typeface="Calibri" panose="020F0502020204030204" pitchFamily="34" charset="0"/>
                <a:cs typeface="Arial" panose="020B0604020202020204" pitchFamily="34" charset="0"/>
              </a:rPr>
              <a:t> </a:t>
            </a:r>
          </a:p>
          <a:p>
            <a:endParaRPr lang="en-US" sz="2000" baseline="30000" dirty="0">
              <a:solidFill>
                <a:srgbClr val="296BF7"/>
              </a:solidFill>
              <a:latin typeface="Arial" panose="020B0604020202020204" pitchFamily="34" charset="0"/>
              <a:ea typeface="Calibri" panose="020F0502020204030204" pitchFamily="34" charset="0"/>
              <a:cs typeface="Arial" panose="020B0604020202020204" pitchFamily="34" charset="0"/>
            </a:endParaRPr>
          </a:p>
          <a:p>
            <a:endParaRPr lang="en-US" sz="20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pPr marL="228600" indent="-228600">
              <a:spcBef>
                <a:spcPts val="600"/>
              </a:spcBef>
              <a:buFont typeface="+mj-lt"/>
              <a:buAutoNum type="arabicPeriod" startAt="8"/>
            </a:pP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Cernasev</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A, </a:t>
            </a: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Hohmeier</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KC, Frederick K, Jasmin H, </a:t>
            </a: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Gatwood</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J. A systematic literature review of patient perspectives of barriers and facilitators to access, adherence, stigma, and persistence to treatment for substance use disorder. </a:t>
            </a:r>
            <a:r>
              <a:rPr lang="en-US" sz="1000" dirty="0" err="1">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Explor</a:t>
            </a: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 Res Clin Soc Pharm. 2021;2:100029.</a:t>
            </a:r>
          </a:p>
        </p:txBody>
      </p:sp>
    </p:spTree>
    <p:extLst>
      <p:ext uri="{BB962C8B-B14F-4D97-AF65-F5344CB8AC3E}">
        <p14:creationId xmlns:p14="http://schemas.microsoft.com/office/powerpoint/2010/main" val="1270343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26"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139827-54B6-AB9F-9B62-0141B40B1735}"/>
              </a:ext>
            </a:extLst>
          </p:cNvPr>
          <p:cNvSpPr/>
          <p:nvPr/>
        </p:nvSpPr>
        <p:spPr>
          <a:xfrm>
            <a:off x="0" y="1813302"/>
            <a:ext cx="5319441" cy="50446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white circle with black background&#10;&#10;Description automatically generated">
            <a:extLst>
              <a:ext uri="{FF2B5EF4-FFF2-40B4-BE49-F238E27FC236}">
                <a16:creationId xmlns:a16="http://schemas.microsoft.com/office/drawing/2014/main" id="{3096FA08-305F-E674-F8AE-34C6A82F97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3425" y="2937873"/>
            <a:ext cx="1459919" cy="2413485"/>
          </a:xfrm>
          <a:prstGeom prst="rect">
            <a:avLst/>
          </a:prstGeom>
          <a:effectLst>
            <a:outerShdw blurRad="63500" sx="102000" sy="102000" algn="ctr" rotWithShape="0">
              <a:prstClr val="black">
                <a:alpha val="40000"/>
              </a:prstClr>
            </a:outerShdw>
          </a:effectLst>
        </p:spPr>
      </p:pic>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sz="800" dirty="0">
                <a:latin typeface="IBM Plex Sans" panose="020B0604020202020204" charset="0"/>
              </a:rPr>
              <a:t>Equitable and Innovative Opioid Overdose Prevention and Response in Chicago </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a:xfrm>
            <a:off x="695325" y="741363"/>
            <a:ext cx="8760174" cy="828675"/>
          </a:xfrm>
        </p:spPr>
        <p:txBody>
          <a:bodyPr/>
          <a:lstStyle/>
          <a:p>
            <a:r>
              <a:rPr lang="en-US" sz="2400" dirty="0">
                <a:solidFill>
                  <a:srgbClr val="296BF7"/>
                </a:solidFill>
              </a:rPr>
              <a:t>Persistence of “hot spots” of Fatal and Nonfatal Overdoses in Specific Geographic Corridors</a:t>
            </a:r>
            <a:endParaRPr lang="en-US" sz="2400" dirty="0">
              <a:latin typeface="IBM Plex Sans" panose="020B0503050203000203" pitchFamily="34" charset="0"/>
            </a:endParaRPr>
          </a:p>
          <a:p>
            <a:endParaRPr lang="en-US" sz="2400" dirty="0">
              <a:solidFill>
                <a:srgbClr val="296BF7"/>
              </a:solidFill>
            </a:endParaRP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28</a:t>
            </a:fld>
            <a:endParaRPr lang="en-US" dirty="0"/>
          </a:p>
        </p:txBody>
      </p:sp>
      <p:sp>
        <p:nvSpPr>
          <p:cNvPr id="63" name="TextBox 62">
            <a:extLst>
              <a:ext uri="{FF2B5EF4-FFF2-40B4-BE49-F238E27FC236}">
                <a16:creationId xmlns:a16="http://schemas.microsoft.com/office/drawing/2014/main" id="{AF4E8B50-DFF5-F916-900F-BD00839B8E94}"/>
              </a:ext>
            </a:extLst>
          </p:cNvPr>
          <p:cNvSpPr txBox="1"/>
          <p:nvPr/>
        </p:nvSpPr>
        <p:spPr>
          <a:xfrm>
            <a:off x="5593363" y="1964353"/>
            <a:ext cx="599992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
              <a:defRPr/>
            </a:pPr>
            <a:r>
              <a:rPr lang="en-US" sz="2400" dirty="0">
                <a:solidFill>
                  <a:srgbClr val="1C2532"/>
                </a:solidFill>
                <a:latin typeface="IBM Plex Sans"/>
                <a:ea typeface="+mn-lt"/>
                <a:cs typeface="Calibri"/>
              </a:rPr>
              <a:t>Further explore why and how specific “hot spots” of fatal and nonfatal overdoses in specific geographic corridors remain consistent over time, and learn more about how social and structural determinants of health are contributing to this problem </a:t>
            </a:r>
          </a:p>
          <a:p>
            <a:pPr marL="457200" indent="-457200">
              <a:buFont typeface="Wingdings" panose="05000000000000000000" pitchFamily="2" charset="2"/>
              <a:buChar char="§"/>
              <a:defRPr/>
            </a:pPr>
            <a:r>
              <a:rPr lang="en-US" sz="2400" dirty="0">
                <a:solidFill>
                  <a:srgbClr val="1C2532"/>
                </a:solidFill>
                <a:latin typeface="IBM Plex Sans"/>
                <a:ea typeface="+mn-lt"/>
                <a:cs typeface="Calibri"/>
              </a:rPr>
              <a:t>Continue supporting west side coordination group to support the ongoing dissemination of </a:t>
            </a:r>
            <a:r>
              <a:rPr lang="en-US" sz="2400" dirty="0" err="1">
                <a:solidFill>
                  <a:srgbClr val="1C2532"/>
                </a:solidFill>
                <a:latin typeface="IBM Plex Sans"/>
                <a:ea typeface="+mn-lt"/>
                <a:cs typeface="Calibri"/>
              </a:rPr>
              <a:t>realtime</a:t>
            </a:r>
            <a:r>
              <a:rPr lang="en-US" sz="2400" dirty="0">
                <a:solidFill>
                  <a:srgbClr val="1C2532"/>
                </a:solidFill>
                <a:latin typeface="IBM Plex Sans"/>
                <a:ea typeface="+mn-lt"/>
                <a:cs typeface="Calibri"/>
              </a:rPr>
              <a:t> geospatial data on opioid overdoses and service provision </a:t>
            </a:r>
          </a:p>
          <a:p>
            <a:pPr>
              <a:defRPr/>
            </a:pPr>
            <a:endParaRPr lang="en-US" sz="2400" dirty="0">
              <a:solidFill>
                <a:srgbClr val="1C2532"/>
              </a:solidFill>
              <a:latin typeface="IBM Plex Sans"/>
              <a:ea typeface="+mn-lt"/>
              <a:cs typeface="Calibri"/>
            </a:endParaRPr>
          </a:p>
        </p:txBody>
      </p:sp>
      <p:pic>
        <p:nvPicPr>
          <p:cNvPr id="18" name="Picture 17" descr="A blue and black logo&#10;&#10;Description automatically generated">
            <a:extLst>
              <a:ext uri="{FF2B5EF4-FFF2-40B4-BE49-F238E27FC236}">
                <a16:creationId xmlns:a16="http://schemas.microsoft.com/office/drawing/2014/main" id="{3316D4A0-E99E-F6D9-44F9-3F1562F756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353456" y="6835552"/>
            <a:ext cx="1169352" cy="1214249"/>
          </a:xfrm>
          <a:prstGeom prst="rect">
            <a:avLst/>
          </a:prstGeom>
        </p:spPr>
      </p:pic>
      <p:pic>
        <p:nvPicPr>
          <p:cNvPr id="20" name="Picture 19" descr="A black and orange logo&#10;&#10;Description automatically generated">
            <a:extLst>
              <a:ext uri="{FF2B5EF4-FFF2-40B4-BE49-F238E27FC236}">
                <a16:creationId xmlns:a16="http://schemas.microsoft.com/office/drawing/2014/main" id="{EBA539D4-E9F5-51CF-3F3E-AB57AA185B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779396">
            <a:off x="-1678412" y="6241315"/>
            <a:ext cx="1392652" cy="1462028"/>
          </a:xfrm>
          <a:prstGeom prst="rect">
            <a:avLst/>
          </a:prstGeom>
        </p:spPr>
      </p:pic>
      <p:pic>
        <p:nvPicPr>
          <p:cNvPr id="25" name="Graphic 24" descr="Lightbulb and gear with solid fill">
            <a:extLst>
              <a:ext uri="{FF2B5EF4-FFF2-40B4-BE49-F238E27FC236}">
                <a16:creationId xmlns:a16="http://schemas.microsoft.com/office/drawing/2014/main" id="{C7A776C0-4296-F424-D52F-C1E20B405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6800" y="3766930"/>
            <a:ext cx="914400" cy="914400"/>
          </a:xfrm>
          <a:prstGeom prst="rect">
            <a:avLst/>
          </a:prstGeom>
        </p:spPr>
      </p:pic>
      <p:pic>
        <p:nvPicPr>
          <p:cNvPr id="2" name="Picture 1" descr="A blue and black fan&#10;&#10;Description automatically generated">
            <a:extLst>
              <a:ext uri="{FF2B5EF4-FFF2-40B4-BE49-F238E27FC236}">
                <a16:creationId xmlns:a16="http://schemas.microsoft.com/office/drawing/2014/main" id="{DC0C527B-B60F-0F6F-5416-BCEB7A0AB18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1990386" y="6582118"/>
            <a:ext cx="1079652" cy="1285414"/>
          </a:xfrm>
          <a:prstGeom prst="rect">
            <a:avLst/>
          </a:prstGeom>
        </p:spPr>
      </p:pic>
      <p:pic>
        <p:nvPicPr>
          <p:cNvPr id="4" name="Picture 3" descr="A black and orange logo&#10;&#10;Description automatically generated">
            <a:extLst>
              <a:ext uri="{FF2B5EF4-FFF2-40B4-BE49-F238E27FC236}">
                <a16:creationId xmlns:a16="http://schemas.microsoft.com/office/drawing/2014/main" id="{CDAC3568-2E3B-FDC8-2AD4-17BE6BC991E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8000000">
            <a:off x="-2801133" y="6668658"/>
            <a:ext cx="1285499" cy="1155120"/>
          </a:xfrm>
          <a:prstGeom prst="rect">
            <a:avLst/>
          </a:prstGeom>
        </p:spPr>
      </p:pic>
      <p:pic>
        <p:nvPicPr>
          <p:cNvPr id="3" name="Picture 2" descr="A green and black logo&#10;&#10;Description automatically generated">
            <a:extLst>
              <a:ext uri="{FF2B5EF4-FFF2-40B4-BE49-F238E27FC236}">
                <a16:creationId xmlns:a16="http://schemas.microsoft.com/office/drawing/2014/main" id="{7DF6081C-5268-53FB-6596-0083B94503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9000000">
            <a:off x="-3468061" y="7057775"/>
            <a:ext cx="1024995" cy="843068"/>
          </a:xfrm>
          <a:prstGeom prst="rect">
            <a:avLst/>
          </a:prstGeom>
        </p:spPr>
      </p:pic>
      <p:pic>
        <p:nvPicPr>
          <p:cNvPr id="10" name="Picture 9" descr="A yellow and black logo&#10;&#10;Description automatically generated">
            <a:extLst>
              <a:ext uri="{FF2B5EF4-FFF2-40B4-BE49-F238E27FC236}">
                <a16:creationId xmlns:a16="http://schemas.microsoft.com/office/drawing/2014/main" id="{9DDDCFA3-4124-01B5-6AB0-33067710F31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700000">
            <a:off x="1223550" y="4794978"/>
            <a:ext cx="830774" cy="1020554"/>
          </a:xfrm>
          <a:prstGeom prst="rect">
            <a:avLst/>
          </a:prstGeom>
        </p:spPr>
      </p:pic>
      <p:pic>
        <p:nvPicPr>
          <p:cNvPr id="11" name="Picture 10" descr="A purple and black logo&#10;&#10;Description automatically generated">
            <a:extLst>
              <a:ext uri="{FF2B5EF4-FFF2-40B4-BE49-F238E27FC236}">
                <a16:creationId xmlns:a16="http://schemas.microsoft.com/office/drawing/2014/main" id="{C9AB5EA9-6B2F-F7D4-077F-9F01EC0B820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6300000">
            <a:off x="1844533" y="2848156"/>
            <a:ext cx="3079090" cy="2714898"/>
          </a:xfrm>
          <a:prstGeom prst="rect">
            <a:avLst/>
          </a:prstGeom>
        </p:spPr>
      </p:pic>
      <p:sp>
        <p:nvSpPr>
          <p:cNvPr id="26" name="Rectangle 25">
            <a:extLst>
              <a:ext uri="{FF2B5EF4-FFF2-40B4-BE49-F238E27FC236}">
                <a16:creationId xmlns:a16="http://schemas.microsoft.com/office/drawing/2014/main" id="{5D232C49-0C19-6B55-1217-5FD0EA99B680}"/>
              </a:ext>
            </a:extLst>
          </p:cNvPr>
          <p:cNvSpPr/>
          <p:nvPr/>
        </p:nvSpPr>
        <p:spPr>
          <a:xfrm>
            <a:off x="0" y="1856040"/>
            <a:ext cx="5209309" cy="50019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3DE1C27-EF8B-C2E6-FE7C-CB3E460CA728}"/>
              </a:ext>
            </a:extLst>
          </p:cNvPr>
          <p:cNvSpPr txBox="1"/>
          <p:nvPr/>
        </p:nvSpPr>
        <p:spPr>
          <a:xfrm>
            <a:off x="542440" y="2149509"/>
            <a:ext cx="4517517" cy="4016484"/>
          </a:xfrm>
          <a:prstGeom prst="rect">
            <a:avLst/>
          </a:prstGeom>
          <a:noFill/>
        </p:spPr>
        <p:txBody>
          <a:bodyPr wrap="square" rtlCol="0">
            <a:spAutoFit/>
          </a:bodyPr>
          <a:lstStyle/>
          <a:p>
            <a:r>
              <a:rPr lang="en-US" sz="2000" dirty="0">
                <a:solidFill>
                  <a:srgbClr val="296BF7"/>
                </a:solidFill>
                <a:latin typeface="IBM Plex Serif" panose="02060503050406000203" pitchFamily="18" charset="0"/>
                <a:ea typeface="Calibri" panose="020F0502020204030204" pitchFamily="34" charset="0"/>
                <a:cs typeface="Times New Roman" panose="02020603050405020304" pitchFamily="18" charset="0"/>
              </a:rPr>
              <a:t>Consecutive hot spots often overlap with the most disadvantaged inner-city neighborhoods </a:t>
            </a:r>
            <a:r>
              <a:rPr lang="en-US" sz="2000" baseline="30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9</a:t>
            </a:r>
          </a:p>
          <a:p>
            <a:endParaRPr lang="en-US" sz="2000" baseline="30000"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r>
              <a:rPr lang="en-US" dirty="0">
                <a:solidFill>
                  <a:srgbClr val="296BF7"/>
                </a:solidFill>
                <a:latin typeface="IBM Plex Serif" panose="02060503050406000203" pitchFamily="18" charset="0"/>
              </a:rPr>
              <a:t>The spatial discrepancy between the overdose hot spots and lack of medical facilities or hospitals in the disadvantaged neighborhoods points to the critical issue of health inequity.</a:t>
            </a:r>
            <a:r>
              <a:rPr lang="en-US" baseline="30000" dirty="0">
                <a:solidFill>
                  <a:schemeClr val="tx1">
                    <a:lumMod val="75000"/>
                    <a:lumOff val="25000"/>
                  </a:schemeClr>
                </a:solidFill>
                <a:latin typeface="IBM Plex Serif" panose="02060503050406000203" pitchFamily="18" charset="0"/>
              </a:rPr>
              <a:t>9 </a:t>
            </a:r>
          </a:p>
          <a:p>
            <a:endParaRPr lang="en-US" sz="2000" baseline="300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endParaRPr lang="en-US" sz="2000" baseline="300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endParaRPr lang="en-US" sz="2000" dirty="0">
              <a:solidFill>
                <a:srgbClr val="296BF7"/>
              </a:solidFill>
              <a:latin typeface="IBM Plex Serif" panose="02060503050406000203" pitchFamily="18" charset="0"/>
              <a:ea typeface="Calibri" panose="020F0502020204030204" pitchFamily="34" charset="0"/>
              <a:cs typeface="Arial" panose="020B0604020202020204" pitchFamily="34" charset="0"/>
            </a:endParaRPr>
          </a:p>
          <a:p>
            <a:pPr marL="228600" indent="-228600">
              <a:spcBef>
                <a:spcPts val="600"/>
              </a:spcBef>
              <a:buFont typeface="+mj-lt"/>
              <a:buAutoNum type="arabicPeriod" startAt="9"/>
            </a:pPr>
            <a:r>
              <a:rPr lang="en-US" sz="1000" dirty="0">
                <a:solidFill>
                  <a:schemeClr val="tx1">
                    <a:lumMod val="75000"/>
                    <a:lumOff val="25000"/>
                  </a:schemeClr>
                </a:solidFill>
                <a:latin typeface="IBM Plex Serif" panose="02060503050406000203" pitchFamily="18" charset="0"/>
                <a:ea typeface="Calibri" panose="020F0502020204030204" pitchFamily="34" charset="0"/>
                <a:cs typeface="Times New Roman" panose="02020603050405020304" pitchFamily="18" charset="0"/>
              </a:rPr>
              <a:t>Hess, G. S., &amp; Zhang, C. H. (2022). Clustering Patterns and Hot Spots of Opioid Overdoses in Louisville, Kentucky: A Spatial Analysis of the Opioid Epidemic. International Journal of Applied Geospatial Research (IJAGR), 13(1), 1-15.</a:t>
            </a:r>
          </a:p>
        </p:txBody>
      </p:sp>
    </p:spTree>
    <p:extLst>
      <p:ext uri="{BB962C8B-B14F-4D97-AF65-F5344CB8AC3E}">
        <p14:creationId xmlns:p14="http://schemas.microsoft.com/office/powerpoint/2010/main" val="2102389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26" grpId="0" animBg="1"/>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6C3788C-8A5B-B4BE-8D65-6FD6401C2E69}"/>
              </a:ext>
            </a:extLst>
          </p:cNvPr>
          <p:cNvGraphicFramePr/>
          <p:nvPr>
            <p:extLst>
              <p:ext uri="{D42A27DB-BD31-4B8C-83A1-F6EECF244321}">
                <p14:modId xmlns:p14="http://schemas.microsoft.com/office/powerpoint/2010/main" val="4141593409"/>
              </p:ext>
            </p:extLst>
          </p:nvPr>
        </p:nvGraphicFramePr>
        <p:xfrm>
          <a:off x="1042444" y="2974352"/>
          <a:ext cx="4168384" cy="3432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Placeholder 14" descr="A group of people standing under a blue tent&#10;&#10;Description automatically generated">
            <a:extLst>
              <a:ext uri="{FF2B5EF4-FFF2-40B4-BE49-F238E27FC236}">
                <a16:creationId xmlns:a16="http://schemas.microsoft.com/office/drawing/2014/main" id="{9592797D-B63B-4CCB-ADE0-41EA0A77901A}"/>
              </a:ext>
            </a:extLst>
          </p:cNvPr>
          <p:cNvPicPr>
            <a:picLocks noGrp="1" noChangeAspect="1"/>
          </p:cNvPicPr>
          <p:nvPr>
            <p:ph type="pic" sz="quarter" idx="18"/>
          </p:nvPr>
        </p:nvPicPr>
        <p:blipFill>
          <a:blip r:embed="rId8"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D5277664-CE6D-A75E-64FC-386B9D316984}"/>
              </a:ext>
            </a:extLst>
          </p:cNvPr>
          <p:cNvSpPr>
            <a:spLocks noGrp="1"/>
          </p:cNvSpPr>
          <p:nvPr>
            <p:ph type="body" sz="quarter" idx="13"/>
          </p:nvPr>
        </p:nvSpPr>
        <p:spPr>
          <a:xfrm>
            <a:off x="695324" y="641155"/>
            <a:ext cx="10991459" cy="2502877"/>
          </a:xfrm>
        </p:spPr>
        <p:txBody>
          <a:bodyPr/>
          <a:lstStyle/>
          <a:p>
            <a:r>
              <a:rPr lang="en-US"/>
              <a:t>Practice Informed Evidence &amp; Evidence-based Practice</a:t>
            </a:r>
          </a:p>
          <a:p>
            <a:pPr>
              <a:lnSpc>
                <a:spcPct val="100000"/>
              </a:lnSpc>
              <a:spcBef>
                <a:spcPts val="600"/>
              </a:spcBef>
            </a:pPr>
            <a:endParaRPr lang="en-US" sz="1600" b="0" i="0">
              <a:solidFill>
                <a:srgbClr val="1F1F1F"/>
              </a:solidFill>
              <a:effectLst/>
              <a:latin typeface="IBM Plex Serif" panose="02060503050406000203" pitchFamily="18" charset="0"/>
            </a:endParaRPr>
          </a:p>
          <a:p>
            <a:pPr>
              <a:lnSpc>
                <a:spcPct val="100000"/>
              </a:lnSpc>
              <a:spcBef>
                <a:spcPts val="600"/>
              </a:spcBef>
            </a:pPr>
            <a:r>
              <a:rPr lang="en-US" sz="2000" b="1" i="0">
                <a:solidFill>
                  <a:srgbClr val="1F1F1F"/>
                </a:solidFill>
                <a:effectLst/>
                <a:latin typeface="IBM Plex Serif" panose="02060503050406000203" pitchFamily="18" charset="0"/>
              </a:rPr>
              <a:t>Evidence-Based Practices: </a:t>
            </a:r>
            <a:r>
              <a:rPr lang="en-US" sz="2000" b="0" i="0">
                <a:solidFill>
                  <a:srgbClr val="040C28"/>
                </a:solidFill>
                <a:effectLst/>
                <a:latin typeface="IBM Plex Serif" panose="02060503050406000203" pitchFamily="18" charset="0"/>
              </a:rPr>
              <a:t>Evidence-based practice is a decision-making process that integrates the best available research evidence.</a:t>
            </a:r>
            <a:endParaRPr lang="en-US" sz="2000" b="0" i="0">
              <a:solidFill>
                <a:srgbClr val="1F1F1F"/>
              </a:solidFill>
              <a:effectLst/>
              <a:latin typeface="IBM Plex Serif" panose="02060503050406000203" pitchFamily="18" charset="0"/>
            </a:endParaRPr>
          </a:p>
          <a:p>
            <a:pPr>
              <a:lnSpc>
                <a:spcPct val="100000"/>
              </a:lnSpc>
              <a:spcBef>
                <a:spcPts val="600"/>
              </a:spcBef>
            </a:pPr>
            <a:r>
              <a:rPr lang="en-US" sz="2000" b="1" i="0">
                <a:solidFill>
                  <a:srgbClr val="296BF7"/>
                </a:solidFill>
                <a:effectLst/>
                <a:latin typeface="IBM Plex Serif" panose="02060503050406000203" pitchFamily="18" charset="0"/>
              </a:rPr>
              <a:t>Practice-Based Evidence: </a:t>
            </a:r>
            <a:r>
              <a:rPr lang="en-US" sz="2000">
                <a:solidFill>
                  <a:srgbClr val="296BF7"/>
                </a:solidFill>
                <a:latin typeface="IBM Plex Serif" panose="02060503050406000203" pitchFamily="18" charset="0"/>
              </a:rPr>
              <a:t>E</a:t>
            </a:r>
            <a:r>
              <a:rPr lang="en-US" sz="2000" b="0" i="0">
                <a:solidFill>
                  <a:srgbClr val="296BF7"/>
                </a:solidFill>
                <a:effectLst/>
                <a:latin typeface="IBM Plex Serif" panose="02060503050406000203" pitchFamily="18" charset="0"/>
              </a:rPr>
              <a:t>vidence provides experiential information  (i.e., evidence that a practice is supported by real world conditions and community context.</a:t>
            </a:r>
            <a:endParaRPr lang="en-US"/>
          </a:p>
        </p:txBody>
      </p:sp>
      <p:sp>
        <p:nvSpPr>
          <p:cNvPr id="5" name="Footer Placeholder 4">
            <a:extLst>
              <a:ext uri="{FF2B5EF4-FFF2-40B4-BE49-F238E27FC236}">
                <a16:creationId xmlns:a16="http://schemas.microsoft.com/office/drawing/2014/main" id="{082E493C-E132-A72C-16AA-ED86E8DE84E2}"/>
              </a:ext>
            </a:extLst>
          </p:cNvPr>
          <p:cNvSpPr>
            <a:spLocks noGrp="1"/>
          </p:cNvSpPr>
          <p:nvPr>
            <p:ph type="ftr" sz="quarter" idx="3"/>
          </p:nvPr>
        </p:nvSpPr>
        <p:spPr/>
        <p:txBody>
          <a:bodyPr/>
          <a:lstStyle/>
          <a:p>
            <a:r>
              <a:rPr lang="en-US"/>
              <a:t>The Intersection of Social Determinants of Health and Substance Misuse | edc.org</a:t>
            </a:r>
          </a:p>
        </p:txBody>
      </p:sp>
      <p:sp>
        <p:nvSpPr>
          <p:cNvPr id="6" name="Slide Number Placeholder 5">
            <a:extLst>
              <a:ext uri="{FF2B5EF4-FFF2-40B4-BE49-F238E27FC236}">
                <a16:creationId xmlns:a16="http://schemas.microsoft.com/office/drawing/2014/main" id="{8924FA5E-00C2-389D-DD20-8DE290F25C2A}"/>
              </a:ext>
            </a:extLst>
          </p:cNvPr>
          <p:cNvSpPr>
            <a:spLocks noGrp="1"/>
          </p:cNvSpPr>
          <p:nvPr>
            <p:ph type="sldNum" sz="quarter" idx="12"/>
          </p:nvPr>
        </p:nvSpPr>
        <p:spPr/>
        <p:txBody>
          <a:bodyPr/>
          <a:lstStyle/>
          <a:p>
            <a:fld id="{CA49D0EE-DE7F-324B-A84C-F36708423CDB}" type="slidenum">
              <a:rPr lang="en-US" smtClean="0"/>
              <a:pPr/>
              <a:t>29</a:t>
            </a:fld>
            <a:endParaRPr lang="en-US"/>
          </a:p>
        </p:txBody>
      </p:sp>
      <p:sp>
        <p:nvSpPr>
          <p:cNvPr id="10" name="Arrow: Curved Down 9">
            <a:extLst>
              <a:ext uri="{FF2B5EF4-FFF2-40B4-BE49-F238E27FC236}">
                <a16:creationId xmlns:a16="http://schemas.microsoft.com/office/drawing/2014/main" id="{525EF232-1C4F-5862-161C-95729FC0AE1E}"/>
              </a:ext>
            </a:extLst>
          </p:cNvPr>
          <p:cNvSpPr/>
          <p:nvPr/>
        </p:nvSpPr>
        <p:spPr>
          <a:xfrm flipH="1" flipV="1">
            <a:off x="1816274" y="5624182"/>
            <a:ext cx="2630466" cy="638828"/>
          </a:xfrm>
          <a:prstGeom prst="curved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Down 11">
            <a:extLst>
              <a:ext uri="{FF2B5EF4-FFF2-40B4-BE49-F238E27FC236}">
                <a16:creationId xmlns:a16="http://schemas.microsoft.com/office/drawing/2014/main" id="{F81AA352-9703-EA60-E2EB-1965615440DA}"/>
              </a:ext>
            </a:extLst>
          </p:cNvPr>
          <p:cNvSpPr/>
          <p:nvPr/>
        </p:nvSpPr>
        <p:spPr>
          <a:xfrm>
            <a:off x="1818361" y="3283907"/>
            <a:ext cx="2630466" cy="638828"/>
          </a:xfrm>
          <a:prstGeom prst="curved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8446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descr="A sunset over a city&#10;&#10;Description automatically generated">
            <a:extLst>
              <a:ext uri="{FF2B5EF4-FFF2-40B4-BE49-F238E27FC236}">
                <a16:creationId xmlns:a16="http://schemas.microsoft.com/office/drawing/2014/main" id="{585496A3-AD4A-7B54-2F9A-03BB09EA8438}"/>
              </a:ext>
            </a:extLst>
          </p:cNvPr>
          <p:cNvPicPr>
            <a:picLocks noChangeAspect="1"/>
          </p:cNvPicPr>
          <p:nvPr/>
        </p:nvPicPr>
        <p:blipFill>
          <a:blip r:embed="rId4"/>
          <a:stretch>
            <a:fillRect/>
          </a:stretch>
        </p:blipFill>
        <p:spPr>
          <a:xfrm>
            <a:off x="0" y="-98914"/>
            <a:ext cx="12367846" cy="6956914"/>
          </a:xfrm>
          <a:prstGeom prst="rect">
            <a:avLst/>
          </a:prstGeom>
        </p:spPr>
      </p:pic>
      <p:sp>
        <p:nvSpPr>
          <p:cNvPr id="12" name="Rectangle 11">
            <a:extLst>
              <a:ext uri="{FF2B5EF4-FFF2-40B4-BE49-F238E27FC236}">
                <a16:creationId xmlns:a16="http://schemas.microsoft.com/office/drawing/2014/main" id="{F39F961C-61B7-8908-3565-C4DD33DB6BE6}"/>
              </a:ext>
            </a:extLst>
          </p:cNvPr>
          <p:cNvSpPr/>
          <p:nvPr/>
        </p:nvSpPr>
        <p:spPr>
          <a:xfrm>
            <a:off x="1503123" y="676406"/>
            <a:ext cx="9256735" cy="54738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9" name="Add-in 8">
                <a:extLst>
                  <a:ext uri="{FF2B5EF4-FFF2-40B4-BE49-F238E27FC236}">
                    <a16:creationId xmlns:a16="http://schemas.microsoft.com/office/drawing/2014/main" id="{C4380C0B-FA71-8244-0BEB-6F8C27A94335}"/>
                  </a:ext>
                </a:extLst>
              </p:cNvPr>
              <p:cNvGraphicFramePr>
                <a:graphicFrameLocks noGrp="1"/>
              </p:cNvGraphicFramePr>
              <p:nvPr/>
            </p:nvGraphicFramePr>
            <p:xfrm>
              <a:off x="1809750" y="1019174"/>
              <a:ext cx="8572500" cy="481965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xmlns="">
          <p:pic>
            <p:nvPicPr>
              <p:cNvPr id="9" name="Add-in 8">
                <a:extLst>
                  <a:ext uri="{FF2B5EF4-FFF2-40B4-BE49-F238E27FC236}">
                    <a16:creationId xmlns:a16="http://schemas.microsoft.com/office/drawing/2014/main" id="{C4380C0B-FA71-8244-0BEB-6F8C27A94335}"/>
                  </a:ext>
                </a:extLst>
              </p:cNvPr>
              <p:cNvPicPr>
                <a:picLocks noGrp="1" noRot="1" noChangeAspect="1" noMove="1" noResize="1" noEditPoints="1" noAdjustHandles="1" noChangeArrowheads="1" noChangeShapeType="1"/>
              </p:cNvPicPr>
              <p:nvPr/>
            </p:nvPicPr>
            <p:blipFill>
              <a:blip r:embed="rId6"/>
              <a:stretch>
                <a:fillRect/>
              </a:stretch>
            </p:blipFill>
            <p:spPr>
              <a:xfrm>
                <a:off x="1809750" y="1019174"/>
                <a:ext cx="8572500" cy="4819650"/>
              </a:xfrm>
              <a:prstGeom prst="rect">
                <a:avLst/>
              </a:prstGeom>
            </p:spPr>
          </p:pic>
        </mc:Fallback>
      </mc:AlternateContent>
      <p:pic>
        <p:nvPicPr>
          <p:cNvPr id="2" name="Picture 1">
            <a:extLst>
              <a:ext uri="{FF2B5EF4-FFF2-40B4-BE49-F238E27FC236}">
                <a16:creationId xmlns:a16="http://schemas.microsoft.com/office/drawing/2014/main" id="{A10276BC-57C6-40AE-E741-BD8D3356B0CD}"/>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7100000">
            <a:off x="-2051537" y="-164124"/>
            <a:ext cx="2050693" cy="2133161"/>
          </a:xfrm>
          <a:prstGeom prst="rect">
            <a:avLst/>
          </a:prstGeom>
        </p:spPr>
      </p:pic>
    </p:spTree>
    <p:extLst>
      <p:ext uri="{BB962C8B-B14F-4D97-AF65-F5344CB8AC3E}">
        <p14:creationId xmlns:p14="http://schemas.microsoft.com/office/powerpoint/2010/main" val="2056310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Yellow and blue symbols">
            <a:extLst>
              <a:ext uri="{FF2B5EF4-FFF2-40B4-BE49-F238E27FC236}">
                <a16:creationId xmlns:a16="http://schemas.microsoft.com/office/drawing/2014/main" id="{B0D4CC8A-D5F7-38FD-0E72-352568008DC3}"/>
              </a:ext>
            </a:extLst>
          </p:cNvPr>
          <p:cNvPicPr>
            <a:picLocks noGrp="1" noChangeAspect="1"/>
          </p:cNvPicPr>
          <p:nvPr>
            <p:ph type="pic" sz="quarter" idx="18"/>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9134AE62-FF12-681C-A120-44EDF21DF9C4}"/>
              </a:ext>
            </a:extLst>
          </p:cNvPr>
          <p:cNvSpPr>
            <a:spLocks noGrp="1"/>
          </p:cNvSpPr>
          <p:nvPr>
            <p:ph type="body" sz="quarter" idx="17"/>
          </p:nvPr>
        </p:nvSpPr>
        <p:spPr/>
        <p:txBody>
          <a:bodyPr lIns="91440" tIns="45720" rIns="91440" bIns="45720" anchor="t"/>
          <a:lstStyle/>
          <a:p>
            <a:r>
              <a:rPr lang="en-US" sz="2400">
                <a:latin typeface="IBM Plex Sans"/>
              </a:rPr>
              <a:t>How can we utilize what we're learning from practice-based evidence?</a:t>
            </a:r>
            <a:endParaRPr lang="en-US"/>
          </a:p>
          <a:p>
            <a:endParaRPr lang="en-US" sz="2400"/>
          </a:p>
          <a:p>
            <a:r>
              <a:rPr lang="en-US" sz="2400">
                <a:latin typeface="IBM Plex Sans"/>
              </a:rPr>
              <a:t>What strategies can we advance </a:t>
            </a:r>
            <a:r>
              <a:rPr lang="en-US" sz="2400" u="sng">
                <a:latin typeface="IBM Plex Sans"/>
              </a:rPr>
              <a:t>now</a:t>
            </a:r>
            <a:r>
              <a:rPr lang="en-US" sz="2400">
                <a:latin typeface="IBM Plex Sans"/>
              </a:rPr>
              <a:t>?</a:t>
            </a:r>
          </a:p>
        </p:txBody>
      </p:sp>
      <p:sp>
        <p:nvSpPr>
          <p:cNvPr id="4" name="Text Placeholder 3">
            <a:extLst>
              <a:ext uri="{FF2B5EF4-FFF2-40B4-BE49-F238E27FC236}">
                <a16:creationId xmlns:a16="http://schemas.microsoft.com/office/drawing/2014/main" id="{D5277664-CE6D-A75E-64FC-386B9D316984}"/>
              </a:ext>
            </a:extLst>
          </p:cNvPr>
          <p:cNvSpPr>
            <a:spLocks noGrp="1"/>
          </p:cNvSpPr>
          <p:nvPr>
            <p:ph type="body" sz="quarter" idx="13"/>
          </p:nvPr>
        </p:nvSpPr>
        <p:spPr/>
        <p:txBody>
          <a:bodyPr lIns="0" tIns="0" rIns="0" bIns="0" anchor="t"/>
          <a:lstStyle/>
          <a:p>
            <a:r>
              <a:rPr lang="en-US">
                <a:latin typeface="IBM Plex Serif"/>
              </a:rPr>
              <a:t>Questions and Discussion</a:t>
            </a:r>
            <a:endParaRPr lang="en-US"/>
          </a:p>
        </p:txBody>
      </p:sp>
      <p:sp>
        <p:nvSpPr>
          <p:cNvPr id="5" name="Footer Placeholder 4">
            <a:extLst>
              <a:ext uri="{FF2B5EF4-FFF2-40B4-BE49-F238E27FC236}">
                <a16:creationId xmlns:a16="http://schemas.microsoft.com/office/drawing/2014/main" id="{082E493C-E132-A72C-16AA-ED86E8DE84E2}"/>
              </a:ext>
            </a:extLst>
          </p:cNvPr>
          <p:cNvSpPr>
            <a:spLocks noGrp="1"/>
          </p:cNvSpPr>
          <p:nvPr>
            <p:ph type="ftr" sz="quarter" idx="3"/>
          </p:nvPr>
        </p:nvSpPr>
        <p:spPr/>
        <p:txBody>
          <a:bodyPr/>
          <a:lstStyle/>
          <a:p>
            <a:r>
              <a:rPr lang="en-US"/>
              <a:t>The Intersection of Social Determinants of Health and Substance Misuse | edc.org</a:t>
            </a:r>
          </a:p>
        </p:txBody>
      </p:sp>
      <p:sp>
        <p:nvSpPr>
          <p:cNvPr id="6" name="Slide Number Placeholder 5">
            <a:extLst>
              <a:ext uri="{FF2B5EF4-FFF2-40B4-BE49-F238E27FC236}">
                <a16:creationId xmlns:a16="http://schemas.microsoft.com/office/drawing/2014/main" id="{8924FA5E-00C2-389D-DD20-8DE290F25C2A}"/>
              </a:ext>
            </a:extLst>
          </p:cNvPr>
          <p:cNvSpPr>
            <a:spLocks noGrp="1"/>
          </p:cNvSpPr>
          <p:nvPr>
            <p:ph type="sldNum" sz="quarter" idx="12"/>
          </p:nvPr>
        </p:nvSpPr>
        <p:spPr/>
        <p:txBody>
          <a:bodyPr/>
          <a:lstStyle/>
          <a:p>
            <a:fld id="{CA49D0EE-DE7F-324B-A84C-F36708423CDB}" type="slidenum">
              <a:rPr lang="en-US" smtClean="0"/>
              <a:pPr/>
              <a:t>30</a:t>
            </a:fld>
            <a:endParaRPr lang="en-US"/>
          </a:p>
        </p:txBody>
      </p:sp>
    </p:spTree>
    <p:extLst>
      <p:ext uri="{BB962C8B-B14F-4D97-AF65-F5344CB8AC3E}">
        <p14:creationId xmlns:p14="http://schemas.microsoft.com/office/powerpoint/2010/main" val="3023053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517EF7-9719-F6A5-A486-B343CBC3675D}"/>
              </a:ext>
            </a:extLst>
          </p:cNvPr>
          <p:cNvSpPr>
            <a:spLocks noGrp="1"/>
          </p:cNvSpPr>
          <p:nvPr>
            <p:ph type="ftr" sz="quarter" idx="3"/>
          </p:nvPr>
        </p:nvSpPr>
        <p:spPr/>
        <p:txBody>
          <a:bodyPr/>
          <a:lstStyle/>
          <a:p>
            <a:r>
              <a:rPr lang="en-US"/>
              <a:t>[Presentation Title] | edc.org</a:t>
            </a:r>
          </a:p>
        </p:txBody>
      </p:sp>
      <p:sp>
        <p:nvSpPr>
          <p:cNvPr id="3" name="Text Placeholder 2">
            <a:extLst>
              <a:ext uri="{FF2B5EF4-FFF2-40B4-BE49-F238E27FC236}">
                <a16:creationId xmlns:a16="http://schemas.microsoft.com/office/drawing/2014/main" id="{BEC6C593-BA85-5839-2FF7-961FE29BE3C6}"/>
              </a:ext>
            </a:extLst>
          </p:cNvPr>
          <p:cNvSpPr>
            <a:spLocks noGrp="1"/>
          </p:cNvSpPr>
          <p:nvPr>
            <p:ph type="body" sz="quarter" idx="13"/>
          </p:nvPr>
        </p:nvSpPr>
        <p:spPr/>
        <p:txBody>
          <a:bodyPr/>
          <a:lstStyle/>
          <a:p>
            <a:r>
              <a:rPr lang="en-US"/>
              <a:t>CDPH Flyers </a:t>
            </a:r>
          </a:p>
        </p:txBody>
      </p:sp>
      <p:sp>
        <p:nvSpPr>
          <p:cNvPr id="4" name="Slide Number Placeholder 3">
            <a:extLst>
              <a:ext uri="{FF2B5EF4-FFF2-40B4-BE49-F238E27FC236}">
                <a16:creationId xmlns:a16="http://schemas.microsoft.com/office/drawing/2014/main" id="{84BED034-A28B-6DAB-B4FD-7DD7105B9613}"/>
              </a:ext>
            </a:extLst>
          </p:cNvPr>
          <p:cNvSpPr>
            <a:spLocks noGrp="1"/>
          </p:cNvSpPr>
          <p:nvPr>
            <p:ph type="sldNum" sz="quarter" idx="12"/>
          </p:nvPr>
        </p:nvSpPr>
        <p:spPr/>
        <p:txBody>
          <a:bodyPr/>
          <a:lstStyle/>
          <a:p>
            <a:fld id="{CA49D0EE-DE7F-324B-A84C-F36708423CDB}" type="slidenum">
              <a:rPr lang="en-US" smtClean="0"/>
              <a:pPr/>
              <a:t>31</a:t>
            </a:fld>
            <a:endParaRPr lang="en-US"/>
          </a:p>
        </p:txBody>
      </p:sp>
      <p:pic>
        <p:nvPicPr>
          <p:cNvPr id="6" name="Picture 5">
            <a:extLst>
              <a:ext uri="{FF2B5EF4-FFF2-40B4-BE49-F238E27FC236}">
                <a16:creationId xmlns:a16="http://schemas.microsoft.com/office/drawing/2014/main" id="{E5503021-95EA-55FE-D36D-73EB86A880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041" y="1170140"/>
            <a:ext cx="3825658" cy="5073155"/>
          </a:xfrm>
          <a:prstGeom prst="rect">
            <a:avLst/>
          </a:prstGeom>
        </p:spPr>
      </p:pic>
      <p:pic>
        <p:nvPicPr>
          <p:cNvPr id="8" name="Picture 7">
            <a:extLst>
              <a:ext uri="{FF2B5EF4-FFF2-40B4-BE49-F238E27FC236}">
                <a16:creationId xmlns:a16="http://schemas.microsoft.com/office/drawing/2014/main" id="{8A70841A-581F-DDDB-98EA-6E1543F446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58641" y="1202499"/>
            <a:ext cx="3782860" cy="4935254"/>
          </a:xfrm>
          <a:prstGeom prst="rect">
            <a:avLst/>
          </a:prstGeom>
        </p:spPr>
      </p:pic>
      <p:pic>
        <p:nvPicPr>
          <p:cNvPr id="10" name="Picture 9">
            <a:extLst>
              <a:ext uri="{FF2B5EF4-FFF2-40B4-BE49-F238E27FC236}">
                <a16:creationId xmlns:a16="http://schemas.microsoft.com/office/drawing/2014/main" id="{4BC010C9-E347-0E51-BE74-E8F74A5A32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79079" y="1177447"/>
            <a:ext cx="4045907" cy="4947780"/>
          </a:xfrm>
          <a:prstGeom prst="rect">
            <a:avLst/>
          </a:prstGeom>
        </p:spPr>
      </p:pic>
    </p:spTree>
    <p:extLst>
      <p:ext uri="{BB962C8B-B14F-4D97-AF65-F5344CB8AC3E}">
        <p14:creationId xmlns:p14="http://schemas.microsoft.com/office/powerpoint/2010/main" val="1887225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D7F1113-CD5B-6BDD-77F4-7CF0B7332543}"/>
              </a:ext>
            </a:extLst>
          </p:cNvPr>
          <p:cNvSpPr>
            <a:spLocks noGrp="1"/>
          </p:cNvSpPr>
          <p:nvPr>
            <p:ph type="body" sz="quarter" idx="10"/>
          </p:nvPr>
        </p:nvSpPr>
        <p:spPr/>
        <p:txBody>
          <a:bodyPr/>
          <a:lstStyle/>
          <a:p>
            <a:r>
              <a:rPr lang="en-US" sz="5400">
                <a:solidFill>
                  <a:srgbClr val="296BF7"/>
                </a:solidFill>
              </a:rPr>
              <a:t>Questions </a:t>
            </a:r>
          </a:p>
        </p:txBody>
      </p:sp>
      <p:sp>
        <p:nvSpPr>
          <p:cNvPr id="7" name="Text Placeholder 6">
            <a:extLst>
              <a:ext uri="{FF2B5EF4-FFF2-40B4-BE49-F238E27FC236}">
                <a16:creationId xmlns:a16="http://schemas.microsoft.com/office/drawing/2014/main" id="{FAF6D27F-0AEC-6D30-AD1D-C235B394D783}"/>
              </a:ext>
            </a:extLst>
          </p:cNvPr>
          <p:cNvSpPr>
            <a:spLocks noGrp="1"/>
          </p:cNvSpPr>
          <p:nvPr>
            <p:ph type="body" sz="quarter" idx="12"/>
          </p:nvPr>
        </p:nvSpPr>
        <p:spPr>
          <a:xfrm>
            <a:off x="685800" y="5229225"/>
            <a:ext cx="4572000" cy="528638"/>
          </a:xfrm>
        </p:spPr>
        <p:txBody>
          <a:bodyPr/>
          <a:lstStyle/>
          <a:p>
            <a:r>
              <a:rPr lang="en-US"/>
              <a:t>Sarah Gabriella Hernandez, PhD</a:t>
            </a:r>
          </a:p>
          <a:p>
            <a:r>
              <a:rPr lang="en-US"/>
              <a:t>Chuck Klevgaard, CSPS</a:t>
            </a:r>
          </a:p>
          <a:p>
            <a:endParaRPr lang="en-US"/>
          </a:p>
        </p:txBody>
      </p:sp>
      <p:sp>
        <p:nvSpPr>
          <p:cNvPr id="8" name="Text Placeholder 7">
            <a:extLst>
              <a:ext uri="{FF2B5EF4-FFF2-40B4-BE49-F238E27FC236}">
                <a16:creationId xmlns:a16="http://schemas.microsoft.com/office/drawing/2014/main" id="{A19A3BC4-C5F4-C2A2-15CD-68C6863B0D37}"/>
              </a:ext>
            </a:extLst>
          </p:cNvPr>
          <p:cNvSpPr>
            <a:spLocks noGrp="1"/>
          </p:cNvSpPr>
          <p:nvPr>
            <p:ph type="body" sz="quarter" idx="13"/>
          </p:nvPr>
        </p:nvSpPr>
        <p:spPr/>
        <p:txBody>
          <a:bodyPr/>
          <a:lstStyle/>
          <a:p>
            <a:r>
              <a:rPr lang="en-US"/>
              <a:t>August 15, 2024</a:t>
            </a:r>
          </a:p>
        </p:txBody>
      </p:sp>
      <p:sp>
        <p:nvSpPr>
          <p:cNvPr id="4" name="Slide Number Placeholder 3">
            <a:extLst>
              <a:ext uri="{FF2B5EF4-FFF2-40B4-BE49-F238E27FC236}">
                <a16:creationId xmlns:a16="http://schemas.microsoft.com/office/drawing/2014/main" id="{2F4B2C6F-F732-1F31-C697-985AD0736712}"/>
              </a:ext>
            </a:extLst>
          </p:cNvPr>
          <p:cNvSpPr>
            <a:spLocks noGrp="1"/>
          </p:cNvSpPr>
          <p:nvPr>
            <p:ph type="sldNum" sz="quarter" idx="4294967295"/>
          </p:nvPr>
        </p:nvSpPr>
        <p:spPr>
          <a:xfrm>
            <a:off x="11328400" y="239713"/>
            <a:ext cx="863600" cy="365125"/>
          </a:xfrm>
          <a:prstGeom prst="rect">
            <a:avLst/>
          </a:prstGeom>
        </p:spPr>
        <p:txBody>
          <a:bodyPr/>
          <a:lstStyle/>
          <a:p>
            <a:fld id="{CA49D0EE-DE7F-324B-A84C-F36708423CDB}" type="slidenum">
              <a:rPr lang="en-US" smtClean="0"/>
              <a:pPr/>
              <a:t>32</a:t>
            </a:fld>
            <a:endParaRPr lang="en-US"/>
          </a:p>
        </p:txBody>
      </p:sp>
      <p:pic>
        <p:nvPicPr>
          <p:cNvPr id="10" name="Picture Placeholder 9" descr="A group of wooden figures&#10;&#10;Description automatically generated">
            <a:extLst>
              <a:ext uri="{FF2B5EF4-FFF2-40B4-BE49-F238E27FC236}">
                <a16:creationId xmlns:a16="http://schemas.microsoft.com/office/drawing/2014/main" id="{825B1EE3-3000-F74F-E11D-46AC5B801770}"/>
              </a:ext>
            </a:extLst>
          </p:cNvPr>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p:blipFill>
        <p:spPr>
          <a:xfrm>
            <a:off x="6086475" y="2814638"/>
            <a:ext cx="6105525" cy="4043362"/>
          </a:xfrm>
        </p:spPr>
      </p:pic>
      <p:sp>
        <p:nvSpPr>
          <p:cNvPr id="11" name="Footer Placeholder 2">
            <a:extLst>
              <a:ext uri="{FF2B5EF4-FFF2-40B4-BE49-F238E27FC236}">
                <a16:creationId xmlns:a16="http://schemas.microsoft.com/office/drawing/2014/main" id="{83145995-D931-541E-C4D8-5FE90941AE18}"/>
              </a:ext>
            </a:extLst>
          </p:cNvPr>
          <p:cNvSpPr>
            <a:spLocks noGrp="1"/>
          </p:cNvSpPr>
          <p:nvPr>
            <p:ph type="body" sz="quarter" idx="11"/>
          </p:nvPr>
        </p:nvSpPr>
        <p:spPr>
          <a:xfrm>
            <a:off x="6541475" y="6418384"/>
            <a:ext cx="5416061" cy="298940"/>
          </a:xfrm>
          <a:prstGeom prst="rect">
            <a:avLst/>
          </a:prstGeom>
        </p:spPr>
        <p:txBody>
          <a:bodyPr/>
          <a:lstStyle/>
          <a:p>
            <a:r>
              <a:rPr lang="en-US" sz="1100" b="1">
                <a:solidFill>
                  <a:schemeClr val="bg1"/>
                </a:solidFill>
              </a:rPr>
              <a:t>The Intersection of Social Determinants of Health and Substance Misuse | edc.org</a:t>
            </a:r>
          </a:p>
        </p:txBody>
      </p:sp>
      <p:sp>
        <p:nvSpPr>
          <p:cNvPr id="12" name="Flowchart: Decision 11">
            <a:extLst>
              <a:ext uri="{FF2B5EF4-FFF2-40B4-BE49-F238E27FC236}">
                <a16:creationId xmlns:a16="http://schemas.microsoft.com/office/drawing/2014/main" id="{983F7F16-86B3-C034-1C83-18829A88BF84}"/>
              </a:ext>
            </a:extLst>
          </p:cNvPr>
          <p:cNvSpPr/>
          <p:nvPr/>
        </p:nvSpPr>
        <p:spPr>
          <a:xfrm>
            <a:off x="2255285" y="4009291"/>
            <a:ext cx="681346" cy="633047"/>
          </a:xfrm>
          <a:prstGeom prst="flowChartDecision">
            <a:avLst/>
          </a:prstGeom>
          <a:noFill/>
          <a:ln w="60325">
            <a:solidFill>
              <a:srgbClr val="003265">
                <a:alpha val="14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8FADA4BF-B4C0-B01B-0CB5-AB4137F927F9}"/>
              </a:ext>
            </a:extLst>
          </p:cNvPr>
          <p:cNvSpPr/>
          <p:nvPr/>
        </p:nvSpPr>
        <p:spPr>
          <a:xfrm>
            <a:off x="1474763" y="4062983"/>
            <a:ext cx="597408" cy="524256"/>
          </a:xfrm>
          <a:prstGeom prst="hexagon">
            <a:avLst/>
          </a:prstGeom>
          <a:noFill/>
          <a:ln w="60325">
            <a:solidFill>
              <a:srgbClr val="08BE74">
                <a:alpha val="16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11A97B7A-CEE7-3334-56AE-4D4323E4EFF6}"/>
              </a:ext>
            </a:extLst>
          </p:cNvPr>
          <p:cNvSpPr/>
          <p:nvPr/>
        </p:nvSpPr>
        <p:spPr>
          <a:xfrm>
            <a:off x="3179064" y="4079630"/>
            <a:ext cx="707136" cy="474785"/>
          </a:xfrm>
          <a:prstGeom prst="trapezoid">
            <a:avLst/>
          </a:prstGeom>
          <a:noFill/>
          <a:ln w="60325">
            <a:solidFill>
              <a:srgbClr val="E1522E">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9ABA8926-1D5A-1A5D-9A66-D0984F0A88FE}"/>
              </a:ext>
            </a:extLst>
          </p:cNvPr>
          <p:cNvSpPr/>
          <p:nvPr/>
        </p:nvSpPr>
        <p:spPr>
          <a:xfrm>
            <a:off x="701977" y="4079396"/>
            <a:ext cx="536448" cy="524256"/>
          </a:xfrm>
          <a:prstGeom prst="triangle">
            <a:avLst/>
          </a:prstGeom>
          <a:noFill/>
          <a:ln w="60325">
            <a:solidFill>
              <a:srgbClr val="FFDA02">
                <a:alpha val="2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46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1D013B-2E98-0AC1-8E52-03D92BE0FDAB}"/>
              </a:ext>
            </a:extLst>
          </p:cNvPr>
          <p:cNvSpPr>
            <a:spLocks noGrp="1"/>
          </p:cNvSpPr>
          <p:nvPr>
            <p:ph type="body" sz="quarter" idx="13"/>
          </p:nvPr>
        </p:nvSpPr>
        <p:spPr>
          <a:xfrm>
            <a:off x="663880" y="1129669"/>
            <a:ext cx="10935221" cy="5208500"/>
          </a:xfrm>
        </p:spPr>
        <p: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Adair, T. (2023). Premature cardiovascular disease mortality with overweight and obesity as a risk factor: Estimating excess mortality in the United States during the COVID-19 pandemic. </a:t>
            </a:r>
            <a:r>
              <a:rPr lang="en-US" sz="1200" i="1" kern="100">
                <a:effectLst/>
                <a:latin typeface="Aptos" panose="020B0004020202020204" pitchFamily="34" charset="0"/>
                <a:ea typeface="Aptos" panose="020B0004020202020204" pitchFamily="34" charset="0"/>
                <a:cs typeface="Times New Roman" panose="02020603050405020304" pitchFamily="18" charset="0"/>
              </a:rPr>
              <a:t>International Journal of Obesity</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47</a:t>
            </a:r>
            <a:r>
              <a:rPr lang="en-US" sz="1200" kern="100">
                <a:effectLst/>
                <a:latin typeface="Aptos" panose="020B0004020202020204" pitchFamily="34" charset="0"/>
                <a:ea typeface="Aptos" panose="020B0004020202020204" pitchFamily="34" charset="0"/>
                <a:cs typeface="Times New Roman" panose="02020603050405020304" pitchFamily="18" charset="0"/>
              </a:rPr>
              <a:t>(4), 273-279.</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Boardman, J. D., Finch, B. K., Ellison, C. G., Williams, D. R., &amp; Jackson, J. S. (2001). Neighborhood disadvantage, stress, and drug use among adults.</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Journal of Health and Social Behavior</a:t>
            </a:r>
            <a:r>
              <a:rPr lang="en-US" sz="1200" kern="100">
                <a:effectLst/>
                <a:latin typeface="Aptos" panose="020B0004020202020204" pitchFamily="34" charset="0"/>
                <a:ea typeface="Aptos" panose="020B0004020202020204" pitchFamily="34" charset="0"/>
                <a:cs typeface="Times New Roman" panose="02020603050405020304" pitchFamily="18" charset="0"/>
              </a:rPr>
              <a:t>, 151-165.</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Carnevale Associates LLC (2021). Info brief: Addressing the social determinants of health in substance use prevention. </a:t>
            </a:r>
            <a:r>
              <a:rPr lang="en-US"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https://www.carnevaleassociates.com/file_download/inline/c18c74f3-26a8-440a-ab9b-c5fb6949bb87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Cerda, M., Allen, B., &amp; Knight, K. R. (2023). Addressing social determinants of health in overdose prevention. Report to National Academy of Medicine’s Action Collaborative on Countering the US Opioid Epidemic. Interdisciplinary Association of Population Health Sciences. </a:t>
            </a:r>
            <a:r>
              <a:rPr lang="en-US"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https://iaphs.org/wp-content/uploads/2023/07/Addressing-Social-Determinants-of-Health-in-Overdose-Prevention.pdf</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p>
          <a:p>
            <a:pPr marL="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Dykstra, R. E., </a:t>
            </a:r>
            <a:r>
              <a:rPr lang="en-US" sz="1200" kern="100" err="1">
                <a:effectLst/>
                <a:latin typeface="Aptos" panose="020B0004020202020204" pitchFamily="34" charset="0"/>
                <a:ea typeface="Aptos" panose="020B0004020202020204" pitchFamily="34" charset="0"/>
                <a:cs typeface="Times New Roman" panose="02020603050405020304" pitchFamily="18" charset="0"/>
              </a:rPr>
              <a:t>Beadnell</a:t>
            </a:r>
            <a:r>
              <a:rPr lang="en-US" sz="1200" kern="100">
                <a:effectLst/>
                <a:latin typeface="Aptos" panose="020B0004020202020204" pitchFamily="34" charset="0"/>
                <a:ea typeface="Aptos" panose="020B0004020202020204" pitchFamily="34" charset="0"/>
                <a:cs typeface="Times New Roman" panose="02020603050405020304" pitchFamily="18" charset="0"/>
              </a:rPr>
              <a:t>, B., Rosengren, D. B., Schumacher, J. A., &amp; Daugherty, R. (2023). A lifestyle risk reduction model for preventing high-risk substance use across the lifespan. </a:t>
            </a:r>
            <a:r>
              <a:rPr lang="en-US" sz="1200" i="1" kern="100">
                <a:effectLst/>
                <a:latin typeface="Aptos" panose="020B0004020202020204" pitchFamily="34" charset="0"/>
                <a:ea typeface="Aptos" panose="020B0004020202020204" pitchFamily="34" charset="0"/>
                <a:cs typeface="Times New Roman" panose="02020603050405020304" pitchFamily="18" charset="0"/>
              </a:rPr>
              <a:t>Prevention Science</a:t>
            </a:r>
            <a:r>
              <a:rPr lang="en-US" sz="1200" kern="100">
                <a:effectLst/>
                <a:latin typeface="Aptos" panose="020B0004020202020204" pitchFamily="34" charset="0"/>
                <a:ea typeface="Aptos" panose="020B0004020202020204" pitchFamily="34" charset="0"/>
                <a:cs typeface="Times New Roman" panose="02020603050405020304" pitchFamily="18" charset="0"/>
              </a:rPr>
              <a:t>, 1-13.</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Eisenberg, M. E., </a:t>
            </a:r>
            <a:r>
              <a:rPr lang="en-US" sz="1200" kern="100" err="1">
                <a:effectLst/>
                <a:latin typeface="Aptos" panose="020B0004020202020204" pitchFamily="34" charset="0"/>
                <a:ea typeface="Aptos" panose="020B0004020202020204" pitchFamily="34" charset="0"/>
                <a:cs typeface="Times New Roman" panose="02020603050405020304" pitchFamily="18" charset="0"/>
              </a:rPr>
              <a:t>Toumbourou</a:t>
            </a:r>
            <a:r>
              <a:rPr lang="en-US" sz="1200" kern="100">
                <a:effectLst/>
                <a:latin typeface="Aptos" panose="020B0004020202020204" pitchFamily="34" charset="0"/>
                <a:ea typeface="Aptos" panose="020B0004020202020204" pitchFamily="34" charset="0"/>
                <a:cs typeface="Times New Roman" panose="02020603050405020304" pitchFamily="18" charset="0"/>
              </a:rPr>
              <a:t>, J. W., Catalano, R. F., &amp; Hemphill, S. A. (2014). Social norms in the development of adolescent substance use: A longitudinal analysis of the International Youth Development Study.</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Journal of Youth and Adolescence</a:t>
            </a:r>
            <a:r>
              <a:rPr lang="en-US" sz="1200" kern="100">
                <a:effectLst/>
                <a:latin typeface="Aptos" panose="020B0004020202020204" pitchFamily="34" charset="0"/>
                <a:ea typeface="Aptos" panose="020B0004020202020204" pitchFamily="34" charset="0"/>
                <a:cs typeface="Times New Roman" panose="02020603050405020304" pitchFamily="18" charset="0"/>
              </a:rPr>
              <a:t>,</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43</a:t>
            </a:r>
            <a:r>
              <a:rPr lang="en-US" sz="1200" kern="100">
                <a:effectLst/>
                <a:latin typeface="Aptos" panose="020B0004020202020204" pitchFamily="34" charset="0"/>
                <a:ea typeface="Aptos" panose="020B0004020202020204" pitchFamily="34" charset="0"/>
                <a:cs typeface="Times New Roman" panose="02020603050405020304" pitchFamily="18" charset="0"/>
              </a:rPr>
              <a:t>, 1486-1497</a:t>
            </a:r>
          </a:p>
          <a:p>
            <a:pPr marL="0" marR="0">
              <a:lnSpc>
                <a:spcPct val="107000"/>
              </a:lnSpc>
              <a:spcBef>
                <a:spcPts val="0"/>
              </a:spcBef>
              <a:spcAft>
                <a:spcPts val="800"/>
              </a:spcAft>
            </a:pPr>
            <a:r>
              <a:rPr lang="en-US" sz="1200" kern="100" err="1">
                <a:effectLst/>
                <a:latin typeface="Aptos" panose="020B0004020202020204" pitchFamily="34" charset="0"/>
                <a:ea typeface="Aptos" panose="020B0004020202020204" pitchFamily="34" charset="0"/>
                <a:cs typeface="Times New Roman" panose="02020603050405020304" pitchFamily="18" charset="0"/>
              </a:rPr>
              <a:t>Farahmand</a:t>
            </a:r>
            <a:r>
              <a:rPr lang="en-US" sz="1200" kern="100">
                <a:effectLst/>
                <a:latin typeface="Aptos" panose="020B0004020202020204" pitchFamily="34" charset="0"/>
                <a:ea typeface="Aptos" panose="020B0004020202020204" pitchFamily="34" charset="0"/>
                <a:cs typeface="Times New Roman" panose="02020603050405020304" pitchFamily="18" charset="0"/>
              </a:rPr>
              <a:t>, P., </a:t>
            </a:r>
            <a:r>
              <a:rPr lang="en-US" sz="1200" kern="100" err="1">
                <a:effectLst/>
                <a:latin typeface="Aptos" panose="020B0004020202020204" pitchFamily="34" charset="0"/>
                <a:ea typeface="Aptos" panose="020B0004020202020204" pitchFamily="34" charset="0"/>
                <a:cs typeface="Times New Roman" panose="02020603050405020304" pitchFamily="18" charset="0"/>
              </a:rPr>
              <a:t>Arshed</a:t>
            </a:r>
            <a:r>
              <a:rPr lang="en-US" sz="1200" kern="100">
                <a:effectLst/>
                <a:latin typeface="Aptos" panose="020B0004020202020204" pitchFamily="34" charset="0"/>
                <a:ea typeface="Aptos" panose="020B0004020202020204" pitchFamily="34" charset="0"/>
                <a:cs typeface="Times New Roman" panose="02020603050405020304" pitchFamily="18" charset="0"/>
              </a:rPr>
              <a:t>, A., &amp; Bradley, M. V. (2020). Systemic racism and substance use disorders. </a:t>
            </a:r>
            <a:r>
              <a:rPr lang="en-US" sz="1200" i="1" kern="100">
                <a:effectLst/>
                <a:latin typeface="Aptos" panose="020B0004020202020204" pitchFamily="34" charset="0"/>
                <a:ea typeface="Aptos" panose="020B0004020202020204" pitchFamily="34" charset="0"/>
                <a:cs typeface="Times New Roman" panose="02020603050405020304" pitchFamily="18" charset="0"/>
              </a:rPr>
              <a:t>Psychiatric Annals</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50</a:t>
            </a:r>
            <a:r>
              <a:rPr lang="en-US" sz="1200" kern="100">
                <a:effectLst/>
                <a:latin typeface="Aptos" panose="020B0004020202020204" pitchFamily="34" charset="0"/>
                <a:ea typeface="Aptos" panose="020B0004020202020204" pitchFamily="34" charset="0"/>
                <a:cs typeface="Times New Roman" panose="02020603050405020304" pitchFamily="18" charset="0"/>
              </a:rPr>
              <a:t>(11), 494-498. </a:t>
            </a:r>
            <a:r>
              <a:rPr lang="en-US"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https://www.marylandmacs.org/media/som/microsites/macs/documents/Systemic-Racism-and-SUDs.pdf</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Fields, L. J., Roberts, W., Schwing, I., McCoy, M., </a:t>
            </a:r>
            <a:r>
              <a:rPr lang="en-US" sz="1200" kern="100" err="1">
                <a:effectLst/>
                <a:latin typeface="Aptos" panose="020B0004020202020204" pitchFamily="34" charset="0"/>
                <a:ea typeface="Aptos" panose="020B0004020202020204" pitchFamily="34" charset="0"/>
                <a:cs typeface="Times New Roman" panose="02020603050405020304" pitchFamily="18" charset="0"/>
              </a:rPr>
              <a:t>Verplaetse</a:t>
            </a:r>
            <a:r>
              <a:rPr lang="en-US" sz="1200" kern="100">
                <a:effectLst/>
                <a:latin typeface="Aptos" panose="020B0004020202020204" pitchFamily="34" charset="0"/>
                <a:ea typeface="Aptos" panose="020B0004020202020204" pitchFamily="34" charset="0"/>
                <a:cs typeface="Times New Roman" panose="02020603050405020304" pitchFamily="18" charset="0"/>
              </a:rPr>
              <a:t>, T. L., Peltier, M. R., ... &amp; McKee, S. A. (2023). Examining the relationship of concurrent obesity and tobacco use disorder on the development of substance use disorders and psychiatric conditions: Findings from the NESARC-III. </a:t>
            </a:r>
            <a:r>
              <a:rPr lang="en-US" sz="1200" i="1" kern="100">
                <a:effectLst/>
                <a:latin typeface="Aptos" panose="020B0004020202020204" pitchFamily="34" charset="0"/>
                <a:ea typeface="Aptos" panose="020B0004020202020204" pitchFamily="34" charset="0"/>
                <a:cs typeface="Times New Roman" panose="02020603050405020304" pitchFamily="18" charset="0"/>
              </a:rPr>
              <a:t>Drug and Alcohol Dependence Reports</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7</a:t>
            </a:r>
            <a:r>
              <a:rPr lang="en-US" sz="1200" kern="100">
                <a:effectLst/>
                <a:latin typeface="Aptos" panose="020B0004020202020204" pitchFamily="34" charset="0"/>
                <a:ea typeface="Aptos" panose="020B0004020202020204" pitchFamily="34" charset="0"/>
                <a:cs typeface="Times New Roman" panose="02020603050405020304" pitchFamily="18" charset="0"/>
              </a:rPr>
              <a:t>, 100162.</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Galea, S., Ahern, J., Tracy, M., </a:t>
            </a:r>
            <a:r>
              <a:rPr lang="en-US" sz="1200" kern="100" err="1">
                <a:effectLst/>
                <a:latin typeface="Aptos" panose="020B0004020202020204" pitchFamily="34" charset="0"/>
                <a:ea typeface="Aptos" panose="020B0004020202020204" pitchFamily="34" charset="0"/>
                <a:cs typeface="Times New Roman" panose="02020603050405020304" pitchFamily="18" charset="0"/>
              </a:rPr>
              <a:t>Rudenstine</a:t>
            </a:r>
            <a:r>
              <a:rPr lang="en-US" sz="1200" kern="100">
                <a:effectLst/>
                <a:latin typeface="Aptos" panose="020B0004020202020204" pitchFamily="34" charset="0"/>
                <a:ea typeface="Aptos" panose="020B0004020202020204" pitchFamily="34" charset="0"/>
                <a:cs typeface="Times New Roman" panose="02020603050405020304" pitchFamily="18" charset="0"/>
              </a:rPr>
              <a:t>, S., &amp; </a:t>
            </a:r>
            <a:r>
              <a:rPr lang="en-US" sz="1200" kern="100" err="1">
                <a:effectLst/>
                <a:latin typeface="Aptos" panose="020B0004020202020204" pitchFamily="34" charset="0"/>
                <a:ea typeface="Aptos" panose="020B0004020202020204" pitchFamily="34" charset="0"/>
                <a:cs typeface="Times New Roman" panose="02020603050405020304" pitchFamily="18" charset="0"/>
              </a:rPr>
              <a:t>Vlahov</a:t>
            </a:r>
            <a:r>
              <a:rPr lang="en-US" sz="1200" kern="100">
                <a:effectLst/>
                <a:latin typeface="Aptos" panose="020B0004020202020204" pitchFamily="34" charset="0"/>
                <a:ea typeface="Aptos" panose="020B0004020202020204" pitchFamily="34" charset="0"/>
                <a:cs typeface="Times New Roman" panose="02020603050405020304" pitchFamily="18" charset="0"/>
              </a:rPr>
              <a:t>, D. (2007). Education inequality and use of cigarettes, alcohol, and marijuana.</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Drug and Alcohol Dependence</a:t>
            </a:r>
            <a:r>
              <a:rPr lang="en-US" sz="1200" kern="100">
                <a:effectLst/>
                <a:latin typeface="Aptos" panose="020B0004020202020204" pitchFamily="34" charset="0"/>
                <a:ea typeface="Aptos" panose="020B0004020202020204" pitchFamily="34" charset="0"/>
                <a:cs typeface="Times New Roman" panose="02020603050405020304" pitchFamily="18" charset="0"/>
              </a:rPr>
              <a:t>,</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90</a:t>
            </a:r>
            <a:r>
              <a:rPr lang="en-US" sz="1200" kern="100">
                <a:effectLst/>
                <a:latin typeface="Aptos" panose="020B0004020202020204" pitchFamily="34" charset="0"/>
                <a:ea typeface="Aptos" panose="020B0004020202020204" pitchFamily="34" charset="0"/>
                <a:cs typeface="Times New Roman" panose="02020603050405020304" pitchFamily="18" charset="0"/>
              </a:rPr>
              <a:t>, S4-S15.</a:t>
            </a:r>
          </a:p>
          <a:p>
            <a:pPr marL="0" marR="0">
              <a:lnSpc>
                <a:spcPct val="107000"/>
              </a:lnSpc>
              <a:spcBef>
                <a:spcPts val="0"/>
              </a:spcBef>
              <a:spcAft>
                <a:spcPts val="800"/>
              </a:spcAft>
            </a:pPr>
            <a:r>
              <a:rPr lang="en-US" sz="1200" kern="100" err="1">
                <a:solidFill>
                  <a:srgbClr val="222222"/>
                </a:solidFill>
                <a:effectLst/>
                <a:highlight>
                  <a:srgbClr val="FFFFFF"/>
                </a:highlight>
                <a:latin typeface="Aptos" panose="020B0004020202020204" pitchFamily="34" charset="0"/>
                <a:ea typeface="Aptos" panose="020B0004020202020204" pitchFamily="34" charset="0"/>
                <a:cs typeface="Arial" panose="020B0604020202020204" pitchFamily="34" charset="0"/>
              </a:rPr>
              <a:t>Gandelman</a:t>
            </a:r>
            <a:r>
              <a:rPr lang="en-US" sz="1200" kern="100">
                <a:solidFill>
                  <a:srgbClr val="222222"/>
                </a:solidFill>
                <a:effectLst/>
                <a:highlight>
                  <a:srgbClr val="FFFFFF"/>
                </a:highlight>
                <a:latin typeface="Aptos" panose="020B0004020202020204" pitchFamily="34" charset="0"/>
                <a:ea typeface="Aptos" panose="020B0004020202020204" pitchFamily="34" charset="0"/>
                <a:cs typeface="Arial" panose="020B0604020202020204" pitchFamily="34" charset="0"/>
              </a:rPr>
              <a:t>, A., &amp; Dolcini, M. M. (2012). The influence of social determinants on evidence-based behavioral interventions—considerations for implementation in community settings. </a:t>
            </a:r>
            <a:r>
              <a:rPr lang="en-US" sz="1200" i="1" kern="100">
                <a:solidFill>
                  <a:srgbClr val="222222"/>
                </a:solidFill>
                <a:effectLst/>
                <a:highlight>
                  <a:srgbClr val="FFFFFF"/>
                </a:highlight>
                <a:latin typeface="Aptos" panose="020B0004020202020204" pitchFamily="34" charset="0"/>
                <a:ea typeface="Aptos" panose="020B0004020202020204" pitchFamily="34" charset="0"/>
                <a:cs typeface="Arial" panose="020B0604020202020204" pitchFamily="34" charset="0"/>
              </a:rPr>
              <a:t>Translational Behavioral Medicine</a:t>
            </a:r>
            <a:r>
              <a:rPr lang="en-US" sz="1200" kern="100">
                <a:solidFill>
                  <a:srgbClr val="222222"/>
                </a:solidFill>
                <a:effectLst/>
                <a:highlight>
                  <a:srgbClr val="FFFFFF"/>
                </a:highlight>
                <a:latin typeface="Aptos" panose="020B0004020202020204" pitchFamily="34" charset="0"/>
                <a:ea typeface="Aptos" panose="020B0004020202020204" pitchFamily="34" charset="0"/>
                <a:cs typeface="Arial" panose="020B0604020202020204" pitchFamily="34" charset="0"/>
              </a:rPr>
              <a:t>, </a:t>
            </a:r>
            <a:r>
              <a:rPr lang="en-US" sz="1200" i="1" kern="100">
                <a:solidFill>
                  <a:srgbClr val="222222"/>
                </a:solidFill>
                <a:effectLst/>
                <a:highlight>
                  <a:srgbClr val="FFFFFF"/>
                </a:highlight>
                <a:latin typeface="Aptos" panose="020B0004020202020204" pitchFamily="34" charset="0"/>
                <a:ea typeface="Aptos" panose="020B0004020202020204" pitchFamily="34" charset="0"/>
                <a:cs typeface="Arial" panose="020B0604020202020204" pitchFamily="34" charset="0"/>
              </a:rPr>
              <a:t>2</a:t>
            </a:r>
            <a:r>
              <a:rPr lang="en-US" sz="1200" kern="100">
                <a:solidFill>
                  <a:srgbClr val="222222"/>
                </a:solidFill>
                <a:effectLst/>
                <a:highlight>
                  <a:srgbClr val="FFFFFF"/>
                </a:highlight>
                <a:latin typeface="Aptos" panose="020B0004020202020204" pitchFamily="34" charset="0"/>
                <a:ea typeface="Aptos" panose="020B0004020202020204" pitchFamily="34" charset="0"/>
                <a:cs typeface="Arial" panose="020B0604020202020204" pitchFamily="34" charset="0"/>
              </a:rPr>
              <a:t>(2), 137-148.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Bef>
                <a:spcPts val="0"/>
              </a:spcBef>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US" sz="1200"/>
          </a:p>
        </p:txBody>
      </p:sp>
      <p:sp>
        <p:nvSpPr>
          <p:cNvPr id="2" name="Slide Number Placeholder 1">
            <a:extLst>
              <a:ext uri="{FF2B5EF4-FFF2-40B4-BE49-F238E27FC236}">
                <a16:creationId xmlns:a16="http://schemas.microsoft.com/office/drawing/2014/main" id="{32200521-B62C-123C-FECF-A1C06BE67E93}"/>
              </a:ext>
            </a:extLst>
          </p:cNvPr>
          <p:cNvSpPr>
            <a:spLocks noGrp="1"/>
          </p:cNvSpPr>
          <p:nvPr>
            <p:ph type="sldNum" sz="quarter" idx="12"/>
          </p:nvPr>
        </p:nvSpPr>
        <p:spPr/>
        <p:txBody>
          <a:bodyPr/>
          <a:lstStyle/>
          <a:p>
            <a:fld id="{CA49D0EE-DE7F-324B-A84C-F36708423CDB}" type="slidenum">
              <a:rPr lang="en-US" dirty="0" smtClean="0"/>
              <a:t>33</a:t>
            </a:fld>
            <a:endParaRPr lang="en-US"/>
          </a:p>
        </p:txBody>
      </p:sp>
      <p:sp>
        <p:nvSpPr>
          <p:cNvPr id="5" name="Title 4">
            <a:extLst>
              <a:ext uri="{FF2B5EF4-FFF2-40B4-BE49-F238E27FC236}">
                <a16:creationId xmlns:a16="http://schemas.microsoft.com/office/drawing/2014/main" id="{228E154E-CE68-38E6-5C99-5FA82CF80F29}"/>
              </a:ext>
            </a:extLst>
          </p:cNvPr>
          <p:cNvSpPr>
            <a:spLocks noGrp="1"/>
          </p:cNvSpPr>
          <p:nvPr>
            <p:ph type="title" idx="4294967295"/>
          </p:nvPr>
        </p:nvSpPr>
        <p:spPr>
          <a:xfrm>
            <a:off x="613774" y="649330"/>
            <a:ext cx="11102235" cy="606425"/>
          </a:xfrm>
        </p:spPr>
        <p:txBody>
          <a:bodyPr/>
          <a:lstStyle/>
          <a:p>
            <a:r>
              <a:rPr lang="en-US" sz="1600">
                <a:solidFill>
                  <a:srgbClr val="296BF7"/>
                </a:solidFill>
                <a:latin typeface="IBM Plex Serif" panose="02060503050406000203" pitchFamily="18" charset="0"/>
              </a:rPr>
              <a:t>References </a:t>
            </a:r>
          </a:p>
        </p:txBody>
      </p:sp>
      <p:sp>
        <p:nvSpPr>
          <p:cNvPr id="3" name="Footer Placeholder 23">
            <a:extLst>
              <a:ext uri="{FF2B5EF4-FFF2-40B4-BE49-F238E27FC236}">
                <a16:creationId xmlns:a16="http://schemas.microsoft.com/office/drawing/2014/main" id="{7F39BA98-5F1B-1020-97EA-A9F58F2518A9}"/>
              </a:ext>
            </a:extLst>
          </p:cNvPr>
          <p:cNvSpPr>
            <a:spLocks noGrp="1"/>
          </p:cNvSpPr>
          <p:nvPr>
            <p:ph type="ftr" sz="quarter" idx="3"/>
          </p:nvPr>
        </p:nvSpPr>
        <p:spPr>
          <a:xfrm>
            <a:off x="614680" y="250191"/>
            <a:ext cx="4554728" cy="213105"/>
          </a:xfrm>
        </p:spPr>
        <p:txBody>
          <a:bodyPr/>
          <a:lstStyle/>
          <a:p>
            <a:r>
              <a:rPr lang="en-US"/>
              <a:t>The Intersection of Social Determinants of Health and Substance Misuse Brownbag</a:t>
            </a:r>
          </a:p>
        </p:txBody>
      </p:sp>
    </p:spTree>
    <p:extLst>
      <p:ext uri="{BB962C8B-B14F-4D97-AF65-F5344CB8AC3E}">
        <p14:creationId xmlns:p14="http://schemas.microsoft.com/office/powerpoint/2010/main" val="1408525927"/>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51D013B-2E98-0AC1-8E52-03D92BE0FDAB}"/>
              </a:ext>
            </a:extLst>
          </p:cNvPr>
          <p:cNvSpPr>
            <a:spLocks noGrp="1"/>
          </p:cNvSpPr>
          <p:nvPr>
            <p:ph type="body" sz="quarter" idx="13"/>
          </p:nvPr>
        </p:nvSpPr>
        <p:spPr>
          <a:xfrm>
            <a:off x="657746" y="989557"/>
            <a:ext cx="11129245" cy="5536504"/>
          </a:xfrm>
        </p:spPr>
        <p:txBody>
          <a:bodyPr/>
          <a:lstStyle/>
          <a:p>
            <a:pPr marL="0" marR="0">
              <a:lnSpc>
                <a:spcPct val="107000"/>
              </a:lnSpc>
              <a:spcBef>
                <a:spcPts val="0"/>
              </a:spcBef>
              <a:spcAft>
                <a:spcPts val="800"/>
              </a:spcAft>
            </a:pPr>
            <a:r>
              <a:rPr lang="en-US" sz="1200" kern="100">
                <a:effectLst/>
                <a:latin typeface="IBM Plex Sans" panose="020B0503050203000203" pitchFamily="34" charset="0"/>
                <a:ea typeface="Aptos" panose="020B0004020202020204" pitchFamily="34" charset="0"/>
                <a:cs typeface="Times New Roman" panose="02020603050405020304" pitchFamily="18" charset="0"/>
              </a:rPr>
              <a:t>Gilbert, P. A., &amp; </a:t>
            </a:r>
            <a:r>
              <a:rPr lang="en-US" sz="1200" kern="100" err="1">
                <a:effectLst/>
                <a:latin typeface="IBM Plex Sans" panose="020B0503050203000203" pitchFamily="34" charset="0"/>
                <a:ea typeface="Aptos" panose="020B0004020202020204" pitchFamily="34" charset="0"/>
                <a:cs typeface="Times New Roman" panose="02020603050405020304" pitchFamily="18" charset="0"/>
              </a:rPr>
              <a:t>Zemore</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S. E. (2016). Discrimination and drinking: A systematic review of the evidence.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Social Science &amp; Medicine (1982)</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161</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178–194. </a:t>
            </a:r>
            <a:r>
              <a:rPr lang="en-US" sz="1200" u="sng" kern="100">
                <a:solidFill>
                  <a:srgbClr val="467886"/>
                </a:solidFill>
                <a:effectLst/>
                <a:latin typeface="IBM Plex Sans" panose="020B0503050203000203" pitchFamily="34" charset="0"/>
                <a:ea typeface="Aptos" panose="020B0004020202020204" pitchFamily="34" charset="0"/>
                <a:cs typeface="Times New Roman" panose="02020603050405020304" pitchFamily="18" charset="0"/>
                <a:hlinkClick r:id="rId3"/>
              </a:rPr>
              <a:t>https://doi.org/10.1016/j.socscimed.2016.06.009</a:t>
            </a:r>
            <a:endParaRPr lang="en-US" sz="1200" kern="100">
              <a:effectLst/>
              <a:latin typeface="IBM Plex Sans" panose="020B0503050203000203"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IBM Plex Sans" panose="020B0503050203000203" pitchFamily="34" charset="0"/>
                <a:ea typeface="Aptos" panose="020B0004020202020204" pitchFamily="34" charset="0"/>
                <a:cs typeface="Times New Roman" panose="02020603050405020304" pitchFamily="18" charset="0"/>
              </a:rPr>
              <a:t>Goldstick, J. E., Stoddard, S. A., Carter, P. M., Zimmerman, M. A., Walton, M. A., &amp; Cunningham, R. M. (2016). Characteristic substance misuse profiles among youth entering an urban emergency</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department: neighborhood correlates and behavioral comorbidities.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The American Journal of Drug and Alcohol Abuse</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42</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(6), 671–681. https://doi.org/10.1080/00952990.2016.1174707</a:t>
            </a:r>
          </a:p>
          <a:p>
            <a:pPr marL="0" marR="0">
              <a:lnSpc>
                <a:spcPct val="107000"/>
              </a:lnSpc>
              <a:spcBef>
                <a:spcPts val="0"/>
              </a:spcBef>
              <a:spcAft>
                <a:spcPts val="800"/>
              </a:spcAft>
            </a:pPr>
            <a:r>
              <a:rPr lang="en-US" sz="1200" kern="100">
                <a:effectLst/>
                <a:latin typeface="IBM Plex Sans" panose="020B0503050203000203" pitchFamily="34" charset="0"/>
                <a:ea typeface="Aptos" panose="020B0004020202020204" pitchFamily="34" charset="0"/>
                <a:cs typeface="Times New Roman" panose="02020603050405020304" pitchFamily="18" charset="0"/>
              </a:rPr>
              <a:t>Guo, Y., Ward, R. M., &amp; Speed, S. (2020). Alcohol-related social norms predict more than alcohol use: Examining the relation between social norms and substance use.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Journal of Substance Use</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25</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(3), 258-263.</a:t>
            </a:r>
          </a:p>
          <a:p>
            <a:pPr marL="0" marR="0">
              <a:lnSpc>
                <a:spcPct val="107000"/>
              </a:lnSpc>
              <a:spcBef>
                <a:spcPts val="0"/>
              </a:spcBef>
              <a:spcAft>
                <a:spcPts val="800"/>
              </a:spcAft>
            </a:pPr>
            <a:r>
              <a:rPr lang="en-US" sz="1200" kern="100">
                <a:effectLst/>
                <a:latin typeface="IBM Plex Sans" panose="020B0503050203000203" pitchFamily="34" charset="0"/>
                <a:ea typeface="Aptos" panose="020B0004020202020204" pitchFamily="34" charset="0"/>
                <a:cs typeface="Times New Roman" panose="02020603050405020304" pitchFamily="18" charset="0"/>
              </a:rPr>
              <a:t>Healthy People 2030, U.S. Department of Health and Human Services, Office of Disease Prevention and Health Promotion. Retrieved March 27, 2024, from </a:t>
            </a:r>
            <a:r>
              <a:rPr lang="en-US" sz="1200" u="sng" kern="100">
                <a:solidFill>
                  <a:srgbClr val="467886"/>
                </a:solidFill>
                <a:effectLst/>
                <a:latin typeface="IBM Plex Sans" panose="020B0503050203000203" pitchFamily="34" charset="0"/>
                <a:ea typeface="Aptos" panose="020B0004020202020204" pitchFamily="34" charset="0"/>
                <a:cs typeface="Times New Roman" panose="02020603050405020304" pitchFamily="18" charset="0"/>
                <a:hlinkClick r:id="rId4"/>
              </a:rPr>
              <a:t>https://health.gov/healthypeople/objectives-and-data/social-determinants-health</a:t>
            </a:r>
            <a:endParaRPr lang="en-US" sz="1200" kern="100">
              <a:effectLst/>
              <a:latin typeface="IBM Plex Sans" panose="020B0503050203000203"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200" kern="100">
                <a:effectLst/>
                <a:latin typeface="IBM Plex Sans" panose="020B0503050203000203" pitchFamily="34" charset="0"/>
                <a:ea typeface="Aptos" panose="020B0004020202020204" pitchFamily="34" charset="0"/>
                <a:cs typeface="Times New Roman" panose="02020603050405020304" pitchFamily="18" charset="0"/>
              </a:rPr>
              <a:t>Hill, T. D., &amp; Angel, R. J. (2005). Neighborhood disorder, psychological distress, and heavy drinking.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Social Science &amp; Medicine</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61</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(5), 965-975.</a:t>
            </a:r>
          </a:p>
          <a:p>
            <a:pPr marL="0" marR="0">
              <a:lnSpc>
                <a:spcPct val="107000"/>
              </a:lnSpc>
              <a:spcBef>
                <a:spcPts val="0"/>
              </a:spcBef>
              <a:spcAft>
                <a:spcPts val="800"/>
              </a:spcAft>
            </a:pPr>
            <a:r>
              <a:rPr lang="en-US" sz="1200" kern="100">
                <a:effectLst/>
                <a:latin typeface="IBM Plex Sans" panose="020B0503050203000203" pitchFamily="34" charset="0"/>
                <a:ea typeface="Aptos" panose="020B0004020202020204" pitchFamily="34" charset="0"/>
                <a:cs typeface="Times New Roman" panose="02020603050405020304" pitchFamily="18" charset="0"/>
              </a:rPr>
              <a:t>Jansson-</a:t>
            </a:r>
            <a:r>
              <a:rPr lang="en-US" sz="1200" kern="100" err="1">
                <a:effectLst/>
                <a:latin typeface="IBM Plex Sans" panose="020B0503050203000203" pitchFamily="34" charset="0"/>
                <a:ea typeface="Aptos" panose="020B0004020202020204" pitchFamily="34" charset="0"/>
                <a:cs typeface="Times New Roman" panose="02020603050405020304" pitchFamily="18" charset="0"/>
              </a:rPr>
              <a:t>Fröjmark</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M., &amp; Lindblom, K. (2008). A bidirectional relationship between anxiety and depression, and insomnia? A prospective study in the general population.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Journal of Psychosomatic Research</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64</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(4), 443-449. </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Jernigan, D., Noel, J., Landon, J., Thornton, N., &amp; </a:t>
            </a:r>
            <a:r>
              <a:rPr lang="en-US" sz="1200" kern="100" err="1">
                <a:effectLst/>
                <a:latin typeface="Aptos" panose="020B0004020202020204" pitchFamily="34" charset="0"/>
                <a:ea typeface="Aptos" panose="020B0004020202020204" pitchFamily="34" charset="0"/>
                <a:cs typeface="Times New Roman" panose="02020603050405020304" pitchFamily="18" charset="0"/>
              </a:rPr>
              <a:t>Lobstein</a:t>
            </a:r>
            <a:r>
              <a:rPr lang="en-US" sz="1200" kern="100">
                <a:effectLst/>
                <a:latin typeface="Aptos" panose="020B0004020202020204" pitchFamily="34" charset="0"/>
                <a:ea typeface="Aptos" panose="020B0004020202020204" pitchFamily="34" charset="0"/>
                <a:cs typeface="Times New Roman" panose="02020603050405020304" pitchFamily="18" charset="0"/>
              </a:rPr>
              <a:t>, T. (2017). Alcohol marketing and youth alcohol consumption: A systematic review of longitudinal studies published since 2008. </a:t>
            </a:r>
            <a:r>
              <a:rPr lang="en-US" sz="1200" i="1" kern="100">
                <a:effectLst/>
                <a:latin typeface="Aptos" panose="020B0004020202020204" pitchFamily="34" charset="0"/>
                <a:ea typeface="Aptos" panose="020B0004020202020204" pitchFamily="34" charset="0"/>
                <a:cs typeface="Times New Roman" panose="02020603050405020304" pitchFamily="18" charset="0"/>
              </a:rPr>
              <a:t>Addiction</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112</a:t>
            </a:r>
            <a:r>
              <a:rPr lang="en-US" sz="1200" kern="100">
                <a:effectLst/>
                <a:latin typeface="Aptos" panose="020B0004020202020204" pitchFamily="34" charset="0"/>
                <a:ea typeface="Aptos" panose="020B0004020202020204" pitchFamily="34" charset="0"/>
                <a:cs typeface="Times New Roman" panose="02020603050405020304" pitchFamily="18" charset="0"/>
              </a:rPr>
              <a:t>, 7-20.</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Kress, C. B., &amp; Schlesinger, S. (2023). The Prevalence of Comorbidities and Substance Use Disorder. </a:t>
            </a:r>
            <a:r>
              <a:rPr lang="en-US" sz="1200" i="1" kern="100">
                <a:effectLst/>
                <a:latin typeface="Aptos" panose="020B0004020202020204" pitchFamily="34" charset="0"/>
                <a:ea typeface="Aptos" panose="020B0004020202020204" pitchFamily="34" charset="0"/>
                <a:cs typeface="Times New Roman" panose="02020603050405020304" pitchFamily="18" charset="0"/>
              </a:rPr>
              <a:t>Nursing Clinics, 58</a:t>
            </a:r>
            <a:r>
              <a:rPr lang="en-US" sz="1200" kern="100">
                <a:effectLst/>
                <a:latin typeface="Aptos" panose="020B0004020202020204" pitchFamily="34" charset="0"/>
                <a:ea typeface="Aptos" panose="020B0004020202020204" pitchFamily="34" charset="0"/>
                <a:cs typeface="Times New Roman" panose="02020603050405020304" pitchFamily="18" charset="0"/>
              </a:rPr>
              <a:t>(2), 141-151.</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Lê, F., Ahern, J., &amp; Galea, S. (2010). Neighborhood education inequality and drinking behavior.</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Drug and Alcohol Dependence</a:t>
            </a:r>
            <a:r>
              <a:rPr lang="en-US" sz="1200" kern="100">
                <a:effectLst/>
                <a:latin typeface="Aptos" panose="020B0004020202020204" pitchFamily="34" charset="0"/>
                <a:ea typeface="Aptos" panose="020B0004020202020204" pitchFamily="34" charset="0"/>
                <a:cs typeface="Times New Roman" panose="02020603050405020304" pitchFamily="18" charset="0"/>
              </a:rPr>
              <a:t>,</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112</a:t>
            </a:r>
            <a:r>
              <a:rPr lang="en-US" sz="1200" kern="100">
                <a:effectLst/>
                <a:latin typeface="Aptos" panose="020B0004020202020204" pitchFamily="34" charset="0"/>
                <a:ea typeface="Aptos" panose="020B0004020202020204" pitchFamily="34" charset="0"/>
                <a:cs typeface="Times New Roman" panose="02020603050405020304" pitchFamily="18" charset="0"/>
              </a:rPr>
              <a:t>(1-2), 18-26. </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Matsuzaka, S., &amp; Knapp, M. (2020). Anti-racism and substance use treatment: Addiction does not discriminate, but do we?</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Journal of Ethnicity in Substance Abuse</a:t>
            </a:r>
            <a:r>
              <a:rPr lang="en-US" sz="1200" kern="100">
                <a:effectLst/>
                <a:latin typeface="Aptos" panose="020B0004020202020204" pitchFamily="34" charset="0"/>
                <a:ea typeface="Aptos" panose="020B0004020202020204" pitchFamily="34" charset="0"/>
                <a:cs typeface="Times New Roman" panose="02020603050405020304" pitchFamily="18" charset="0"/>
              </a:rPr>
              <a:t>,</a:t>
            </a:r>
            <a:r>
              <a:rPr lang="en-US" sz="1200" kern="100">
                <a:effectLst/>
                <a:latin typeface="Arial" panose="020B06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19</a:t>
            </a:r>
            <a:r>
              <a:rPr lang="en-US" sz="1200" kern="100">
                <a:effectLst/>
                <a:latin typeface="Aptos" panose="020B0004020202020204" pitchFamily="34" charset="0"/>
                <a:ea typeface="Aptos" panose="020B0004020202020204" pitchFamily="34" charset="0"/>
                <a:cs typeface="Times New Roman" panose="02020603050405020304" pitchFamily="18" charset="0"/>
              </a:rPr>
              <a:t>(4), 567-593.</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Noel, J. K., </a:t>
            </a:r>
            <a:r>
              <a:rPr lang="en-US" sz="1200" kern="100" err="1">
                <a:effectLst/>
                <a:latin typeface="Aptos" panose="020B0004020202020204" pitchFamily="34" charset="0"/>
                <a:ea typeface="Aptos" panose="020B0004020202020204" pitchFamily="34" charset="0"/>
                <a:cs typeface="Times New Roman" panose="02020603050405020304" pitchFamily="18" charset="0"/>
              </a:rPr>
              <a:t>Sammartino</a:t>
            </a:r>
            <a:r>
              <a:rPr lang="en-US" sz="1200" kern="100">
                <a:effectLst/>
                <a:latin typeface="Aptos" panose="020B0004020202020204" pitchFamily="34" charset="0"/>
                <a:ea typeface="Aptos" panose="020B0004020202020204" pitchFamily="34" charset="0"/>
                <a:cs typeface="Times New Roman" panose="02020603050405020304" pitchFamily="18" charset="0"/>
              </a:rPr>
              <a:t>, C. J., &amp; Rosenthal, S. R. (2020). Exposure to digital alcohol marketing and alcohol use: A systematic review. </a:t>
            </a:r>
            <a:r>
              <a:rPr lang="en-US" sz="1200" i="1" kern="100">
                <a:effectLst/>
                <a:latin typeface="Aptos" panose="020B0004020202020204" pitchFamily="34" charset="0"/>
                <a:ea typeface="Aptos" panose="020B0004020202020204" pitchFamily="34" charset="0"/>
                <a:cs typeface="Times New Roman" panose="02020603050405020304" pitchFamily="18" charset="0"/>
              </a:rPr>
              <a:t>Journal of Studies on Alcohol and Drugs, Supplement</a:t>
            </a:r>
            <a:r>
              <a:rPr lang="en-US" sz="1200" kern="100">
                <a:effectLst/>
                <a:latin typeface="Aptos" panose="020B0004020202020204" pitchFamily="34" charset="0"/>
                <a:ea typeface="Aptos" panose="020B0004020202020204" pitchFamily="34" charset="0"/>
                <a:cs typeface="Times New Roman" panose="02020603050405020304" pitchFamily="18" charset="0"/>
              </a:rPr>
              <a:t>, (s19), 57-67.</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Noel, J. K., Rosenthal, S. R., &amp; </a:t>
            </a:r>
            <a:r>
              <a:rPr lang="en-US" sz="1200" kern="100" err="1">
                <a:effectLst/>
                <a:latin typeface="Aptos" panose="020B0004020202020204" pitchFamily="34" charset="0"/>
                <a:ea typeface="Aptos" panose="020B0004020202020204" pitchFamily="34" charset="0"/>
                <a:cs typeface="Times New Roman" panose="02020603050405020304" pitchFamily="18" charset="0"/>
              </a:rPr>
              <a:t>Sammartino</a:t>
            </a:r>
            <a:r>
              <a:rPr lang="en-US" sz="1200" kern="100">
                <a:effectLst/>
                <a:latin typeface="Aptos" panose="020B0004020202020204" pitchFamily="34" charset="0"/>
                <a:ea typeface="Aptos" panose="020B0004020202020204" pitchFamily="34" charset="0"/>
                <a:cs typeface="Times New Roman" panose="02020603050405020304" pitchFamily="18" charset="0"/>
              </a:rPr>
              <a:t>, C. J. (2022). Exposure to alcohol marketing and alcohol-related consequences in young adults. </a:t>
            </a:r>
            <a:r>
              <a:rPr lang="en-US" sz="1200" i="1" kern="100">
                <a:effectLst/>
                <a:latin typeface="Aptos" panose="020B0004020202020204" pitchFamily="34" charset="0"/>
                <a:ea typeface="Aptos" panose="020B0004020202020204" pitchFamily="34" charset="0"/>
                <a:cs typeface="Times New Roman" panose="02020603050405020304" pitchFamily="18" charset="0"/>
              </a:rPr>
              <a:t>Substance Use &amp; Misuse</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57</a:t>
            </a:r>
            <a:r>
              <a:rPr lang="en-US" sz="1200" kern="100">
                <a:effectLst/>
                <a:latin typeface="Aptos" panose="020B0004020202020204" pitchFamily="34" charset="0"/>
                <a:ea typeface="Aptos" panose="020B0004020202020204" pitchFamily="34" charset="0"/>
                <a:cs typeface="Times New Roman" panose="02020603050405020304" pitchFamily="18" charset="0"/>
              </a:rPr>
              <a:t>(7), 1156-1159.</a:t>
            </a:r>
          </a:p>
          <a:p>
            <a:endParaRPr lang="en-US" sz="1200">
              <a:latin typeface="IBM Plex Sans" panose="020B0503050203000203" pitchFamily="34" charset="0"/>
            </a:endParaRPr>
          </a:p>
        </p:txBody>
      </p:sp>
      <p:sp>
        <p:nvSpPr>
          <p:cNvPr id="2" name="Slide Number Placeholder 1">
            <a:extLst>
              <a:ext uri="{FF2B5EF4-FFF2-40B4-BE49-F238E27FC236}">
                <a16:creationId xmlns:a16="http://schemas.microsoft.com/office/drawing/2014/main" id="{32200521-B62C-123C-FECF-A1C06BE67E93}"/>
              </a:ext>
            </a:extLst>
          </p:cNvPr>
          <p:cNvSpPr>
            <a:spLocks noGrp="1"/>
          </p:cNvSpPr>
          <p:nvPr>
            <p:ph type="sldNum" sz="quarter" idx="12"/>
          </p:nvPr>
        </p:nvSpPr>
        <p:spPr/>
        <p:txBody>
          <a:bodyPr/>
          <a:lstStyle/>
          <a:p>
            <a:fld id="{CA49D0EE-DE7F-324B-A84C-F36708423CDB}" type="slidenum">
              <a:rPr lang="en-US" smtClean="0"/>
              <a:t>34</a:t>
            </a:fld>
            <a:endParaRPr lang="en-US"/>
          </a:p>
        </p:txBody>
      </p:sp>
      <p:sp>
        <p:nvSpPr>
          <p:cNvPr id="5" name="Title 4">
            <a:extLst>
              <a:ext uri="{FF2B5EF4-FFF2-40B4-BE49-F238E27FC236}">
                <a16:creationId xmlns:a16="http://schemas.microsoft.com/office/drawing/2014/main" id="{228E154E-CE68-38E6-5C99-5FA82CF80F29}"/>
              </a:ext>
            </a:extLst>
          </p:cNvPr>
          <p:cNvSpPr>
            <a:spLocks noGrp="1"/>
          </p:cNvSpPr>
          <p:nvPr>
            <p:ph type="title" idx="4294967295"/>
          </p:nvPr>
        </p:nvSpPr>
        <p:spPr>
          <a:xfrm>
            <a:off x="580373" y="561649"/>
            <a:ext cx="10972800" cy="606425"/>
          </a:xfrm>
        </p:spPr>
        <p:txBody>
          <a:bodyPr/>
          <a:lstStyle/>
          <a:p>
            <a:r>
              <a:rPr lang="en-US" sz="1600">
                <a:solidFill>
                  <a:srgbClr val="296BF7"/>
                </a:solidFill>
                <a:latin typeface="IBM Plex Serif" panose="02060503050406000203" pitchFamily="18" charset="0"/>
              </a:rPr>
              <a:t>References </a:t>
            </a:r>
          </a:p>
        </p:txBody>
      </p:sp>
      <p:sp>
        <p:nvSpPr>
          <p:cNvPr id="7" name="TextBox 6">
            <a:extLst>
              <a:ext uri="{FF2B5EF4-FFF2-40B4-BE49-F238E27FC236}">
                <a16:creationId xmlns:a16="http://schemas.microsoft.com/office/drawing/2014/main" id="{8118E7C4-B0AC-C442-C3C5-65791600E2DE}"/>
              </a:ext>
            </a:extLst>
          </p:cNvPr>
          <p:cNvSpPr txBox="1"/>
          <p:nvPr/>
        </p:nvSpPr>
        <p:spPr>
          <a:xfrm>
            <a:off x="591854" y="196664"/>
            <a:ext cx="9353812" cy="253916"/>
          </a:xfrm>
          <a:prstGeom prst="rect">
            <a:avLst/>
          </a:prstGeom>
          <a:noFill/>
        </p:spPr>
        <p:txBody>
          <a:bodyPr wrap="square">
            <a:spAutoFit/>
          </a:bodyPr>
          <a:lstStyle/>
          <a:p>
            <a:r>
              <a:rPr lang="en-US" sz="1050"/>
              <a:t>The Intersection of Social Determinants of Health and Substance Misuse Brownbag</a:t>
            </a:r>
          </a:p>
        </p:txBody>
      </p:sp>
    </p:spTree>
    <p:extLst>
      <p:ext uri="{BB962C8B-B14F-4D97-AF65-F5344CB8AC3E}">
        <p14:creationId xmlns:p14="http://schemas.microsoft.com/office/powerpoint/2010/main" val="279313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CCE44E6E-D17B-D92B-99EF-EBCE404A7234}"/>
              </a:ext>
            </a:extLst>
          </p:cNvPr>
          <p:cNvSpPr>
            <a:spLocks noGrp="1"/>
          </p:cNvSpPr>
          <p:nvPr>
            <p:ph type="ftr" sz="quarter" idx="3"/>
          </p:nvPr>
        </p:nvSpPr>
        <p:spPr>
          <a:xfrm>
            <a:off x="614680" y="288099"/>
            <a:ext cx="4696356" cy="179262"/>
          </a:xfrm>
        </p:spPr>
        <p:txBody>
          <a:bodyPr/>
          <a:lstStyle/>
          <a:p>
            <a:r>
              <a:rPr lang="en-US"/>
              <a:t>The Intersection of Social Determinants of Health and Substance Misuse Brownbag</a:t>
            </a:r>
          </a:p>
          <a:p>
            <a:endParaRPr lang="en-US"/>
          </a:p>
        </p:txBody>
      </p:sp>
      <p:sp>
        <p:nvSpPr>
          <p:cNvPr id="6" name="Content Placeholder 5">
            <a:extLst>
              <a:ext uri="{FF2B5EF4-FFF2-40B4-BE49-F238E27FC236}">
                <a16:creationId xmlns:a16="http://schemas.microsoft.com/office/drawing/2014/main" id="{451D013B-2E98-0AC1-8E52-03D92BE0FDAB}"/>
              </a:ext>
            </a:extLst>
          </p:cNvPr>
          <p:cNvSpPr>
            <a:spLocks noGrp="1"/>
          </p:cNvSpPr>
          <p:nvPr>
            <p:ph type="body" sz="quarter" idx="13"/>
          </p:nvPr>
        </p:nvSpPr>
        <p:spPr>
          <a:xfrm>
            <a:off x="695325" y="929253"/>
            <a:ext cx="11079141" cy="828675"/>
          </a:xfrm>
        </p:spPr>
        <p:txBody>
          <a:bodyPr lIns="0" tIns="0" rIns="0" bIns="0" anchor="t"/>
          <a:lstStyle/>
          <a:p>
            <a:pPr>
              <a:lnSpc>
                <a:spcPct val="107000"/>
              </a:lnSpc>
              <a:spcBef>
                <a:spcPts val="0"/>
              </a:spcBef>
              <a:spcAft>
                <a:spcPts val="800"/>
              </a:spcAft>
            </a:pPr>
            <a:r>
              <a:rPr lang="en-US" sz="1200" kern="100">
                <a:effectLst/>
                <a:latin typeface="IBM Plex Sans"/>
                <a:ea typeface="Aptos" panose="020B0004020202020204" pitchFamily="34" charset="0"/>
                <a:cs typeface="Times New Roman"/>
              </a:rPr>
              <a:t>Nolte-</a:t>
            </a:r>
            <a:r>
              <a:rPr lang="en-US" sz="1200" kern="100" err="1">
                <a:effectLst/>
                <a:latin typeface="IBM Plex Sans"/>
                <a:ea typeface="Aptos" panose="020B0004020202020204" pitchFamily="34" charset="0"/>
                <a:cs typeface="Times New Roman"/>
              </a:rPr>
              <a:t>Troha</a:t>
            </a:r>
            <a:r>
              <a:rPr lang="en-US" sz="1200" kern="100">
                <a:effectLst/>
                <a:latin typeface="IBM Plex Sans"/>
                <a:ea typeface="Aptos" panose="020B0004020202020204" pitchFamily="34" charset="0"/>
                <a:cs typeface="Times New Roman"/>
              </a:rPr>
              <a:t>, C., </a:t>
            </a:r>
            <a:r>
              <a:rPr lang="en-US" sz="1200" kern="100" err="1">
                <a:effectLst/>
                <a:latin typeface="IBM Plex Sans"/>
                <a:ea typeface="Aptos" panose="020B0004020202020204" pitchFamily="34" charset="0"/>
                <a:cs typeface="Times New Roman"/>
              </a:rPr>
              <a:t>Roser</a:t>
            </a:r>
            <a:r>
              <a:rPr lang="en-US" sz="1200" kern="100">
                <a:effectLst/>
                <a:latin typeface="IBM Plex Sans"/>
                <a:ea typeface="Aptos" panose="020B0004020202020204" pitchFamily="34" charset="0"/>
                <a:cs typeface="Times New Roman"/>
              </a:rPr>
              <a:t>, P., Henkel, D., </a:t>
            </a:r>
            <a:r>
              <a:rPr lang="en-US" sz="1200" kern="100" err="1">
                <a:effectLst/>
                <a:latin typeface="IBM Plex Sans"/>
                <a:ea typeface="Aptos" panose="020B0004020202020204" pitchFamily="34" charset="0"/>
                <a:cs typeface="Times New Roman"/>
              </a:rPr>
              <a:t>Scherbaum</a:t>
            </a:r>
            <a:r>
              <a:rPr lang="en-US" sz="1200" kern="100">
                <a:effectLst/>
                <a:latin typeface="IBM Plex Sans"/>
                <a:ea typeface="Aptos" panose="020B0004020202020204" pitchFamily="34" charset="0"/>
                <a:cs typeface="Times New Roman"/>
              </a:rPr>
              <a:t>, N., Koller, G., &amp; Franke, A. G. (2023). Unemployment and substance use: An updated review of studies from North America and Europe. </a:t>
            </a:r>
            <a:r>
              <a:rPr lang="en-US" sz="1200" i="1" kern="100">
                <a:effectLst/>
                <a:latin typeface="IBM Plex Sans"/>
                <a:ea typeface="Aptos" panose="020B0004020202020204" pitchFamily="34" charset="0"/>
                <a:cs typeface="Times New Roman"/>
              </a:rPr>
              <a:t>Healthcare (Basel, Switzerland)</a:t>
            </a:r>
            <a:r>
              <a:rPr lang="en-US" sz="1200" kern="100">
                <a:effectLst/>
                <a:latin typeface="IBM Plex Sans"/>
                <a:ea typeface="Aptos" panose="020B0004020202020204" pitchFamily="34" charset="0"/>
                <a:cs typeface="Times New Roman"/>
              </a:rPr>
              <a:t>, </a:t>
            </a:r>
            <a:r>
              <a:rPr lang="en-US" sz="1200" i="1" kern="100">
                <a:effectLst/>
                <a:latin typeface="IBM Plex Sans"/>
                <a:ea typeface="Aptos" panose="020B0004020202020204" pitchFamily="34" charset="0"/>
                <a:cs typeface="Times New Roman"/>
              </a:rPr>
              <a:t>11</a:t>
            </a:r>
            <a:r>
              <a:rPr lang="en-US" sz="1200" kern="100">
                <a:effectLst/>
                <a:latin typeface="IBM Plex Sans"/>
                <a:ea typeface="Aptos" panose="020B0004020202020204" pitchFamily="34" charset="0"/>
                <a:cs typeface="Times New Roman"/>
              </a:rPr>
              <a:t>(8), 1182. </a:t>
            </a:r>
            <a:r>
              <a:rPr lang="en-US" sz="1200" u="sng" kern="100">
                <a:solidFill>
                  <a:srgbClr val="467886"/>
                </a:solidFill>
                <a:latin typeface="IBM Plex Sans"/>
                <a:ea typeface="Aptos" panose="020B0004020202020204" pitchFamily="34" charset="0"/>
                <a:cs typeface="Times New Roman"/>
              </a:rPr>
              <a:t>https://doi.org/10.3390/healthcare11081182</a:t>
            </a:r>
            <a:endParaRPr lang="en-US" sz="1200" kern="100">
              <a:effectLst/>
              <a:latin typeface="IBM Plex Sans"/>
              <a:ea typeface="Aptos" panose="020B0004020202020204" pitchFamily="34" charset="0"/>
              <a:cs typeface="Times New Roman"/>
            </a:endParaRPr>
          </a:p>
          <a:p>
            <a:pPr marL="0" marR="0">
              <a:lnSpc>
                <a:spcPct val="107000"/>
              </a:lnSpc>
              <a:spcBef>
                <a:spcPts val="0"/>
              </a:spcBef>
              <a:spcAft>
                <a:spcPts val="800"/>
              </a:spcAft>
            </a:pPr>
            <a:r>
              <a:rPr lang="en-US" sz="1200" kern="100">
                <a:effectLst/>
                <a:latin typeface="IBM Plex Sans"/>
                <a:ea typeface="Aptos" panose="020B0004020202020204" pitchFamily="34" charset="0"/>
                <a:cs typeface="Times New Roman"/>
              </a:rPr>
              <a:t>Pan, Y., </a:t>
            </a:r>
            <a:r>
              <a:rPr lang="en-US" sz="1200" kern="100" err="1">
                <a:effectLst/>
                <a:latin typeface="IBM Plex Sans"/>
                <a:ea typeface="Aptos" panose="020B0004020202020204" pitchFamily="34" charset="0"/>
                <a:cs typeface="Times New Roman"/>
              </a:rPr>
              <a:t>Metsch</a:t>
            </a:r>
            <a:r>
              <a:rPr lang="en-US" sz="1200" kern="100">
                <a:effectLst/>
                <a:latin typeface="IBM Plex Sans"/>
                <a:ea typeface="Aptos" panose="020B0004020202020204" pitchFamily="34" charset="0"/>
                <a:cs typeface="Times New Roman"/>
              </a:rPr>
              <a:t>, L. R., Wang, W., Philbin, M., Kyle, T. L., Gooden, L. K., &amp; Feaster, D. J. (2020). The relationship between housing status and substance use and sexual risk behaviors among people currently seeking or receiving services in substance use disorder treatment programs. </a:t>
            </a:r>
            <a:r>
              <a:rPr lang="en-US" sz="1200" i="1" kern="100">
                <a:effectLst/>
                <a:latin typeface="IBM Plex Sans"/>
                <a:ea typeface="Aptos" panose="020B0004020202020204" pitchFamily="34" charset="0"/>
                <a:cs typeface="Times New Roman"/>
              </a:rPr>
              <a:t>The Journal of Primary Prevention</a:t>
            </a:r>
            <a:r>
              <a:rPr lang="en-US" sz="1200" kern="100">
                <a:effectLst/>
                <a:latin typeface="IBM Plex Sans"/>
                <a:ea typeface="Aptos" panose="020B0004020202020204" pitchFamily="34" charset="0"/>
                <a:cs typeface="Times New Roman"/>
              </a:rPr>
              <a:t>, </a:t>
            </a:r>
            <a:r>
              <a:rPr lang="en-US" sz="1200" i="1" kern="100">
                <a:effectLst/>
                <a:latin typeface="IBM Plex Sans"/>
                <a:ea typeface="Aptos" panose="020B0004020202020204" pitchFamily="34" charset="0"/>
                <a:cs typeface="Times New Roman"/>
              </a:rPr>
              <a:t>41</a:t>
            </a:r>
            <a:r>
              <a:rPr lang="en-US" sz="1200" kern="100">
                <a:effectLst/>
                <a:latin typeface="IBM Plex Sans"/>
                <a:ea typeface="Aptos" panose="020B0004020202020204" pitchFamily="34" charset="0"/>
                <a:cs typeface="Times New Roman"/>
              </a:rPr>
              <a:t>, 363-382.</a:t>
            </a:r>
          </a:p>
          <a:p>
            <a:pPr marL="0" marR="0">
              <a:lnSpc>
                <a:spcPct val="107000"/>
              </a:lnSpc>
              <a:spcBef>
                <a:spcPts val="0"/>
              </a:spcBef>
              <a:spcAft>
                <a:spcPts val="800"/>
              </a:spcAft>
            </a:pPr>
            <a:r>
              <a:rPr lang="en-US" sz="1200" kern="100" err="1">
                <a:effectLst/>
                <a:latin typeface="IBM Plex Sans"/>
                <a:ea typeface="Aptos" panose="020B0004020202020204" pitchFamily="34" charset="0"/>
                <a:cs typeface="Times New Roman"/>
              </a:rPr>
              <a:t>Pinedo</a:t>
            </a:r>
            <a:r>
              <a:rPr lang="en-US" sz="1200" kern="100">
                <a:effectLst/>
                <a:latin typeface="IBM Plex Sans"/>
                <a:ea typeface="Aptos" panose="020B0004020202020204" pitchFamily="34" charset="0"/>
                <a:cs typeface="Times New Roman"/>
              </a:rPr>
              <a:t>, M. (2019). A current re-examination of racial/ethnic disparities in the use of substance abuse treatment: Do disparities persist? </a:t>
            </a:r>
            <a:r>
              <a:rPr lang="en-US" sz="1200" i="1" kern="100">
                <a:effectLst/>
                <a:latin typeface="IBM Plex Sans"/>
                <a:ea typeface="Aptos" panose="020B0004020202020204" pitchFamily="34" charset="0"/>
                <a:cs typeface="Times New Roman"/>
              </a:rPr>
              <a:t>Drug And Alcohol Dependence</a:t>
            </a:r>
            <a:r>
              <a:rPr lang="en-US" sz="1200" kern="100">
                <a:effectLst/>
                <a:latin typeface="IBM Plex Sans"/>
                <a:ea typeface="Aptos" panose="020B0004020202020204" pitchFamily="34" charset="0"/>
                <a:cs typeface="Times New Roman"/>
              </a:rPr>
              <a:t>, </a:t>
            </a:r>
            <a:r>
              <a:rPr lang="en-US" sz="1200" i="1" kern="100">
                <a:effectLst/>
                <a:latin typeface="IBM Plex Sans"/>
                <a:ea typeface="Aptos" panose="020B0004020202020204" pitchFamily="34" charset="0"/>
                <a:cs typeface="Times New Roman"/>
              </a:rPr>
              <a:t>202</a:t>
            </a:r>
            <a:r>
              <a:rPr lang="en-US" sz="1200" kern="100">
                <a:effectLst/>
                <a:latin typeface="IBM Plex Sans"/>
                <a:ea typeface="Aptos" panose="020B0004020202020204" pitchFamily="34" charset="0"/>
                <a:cs typeface="Times New Roman"/>
              </a:rPr>
              <a:t>, 162-167.</a:t>
            </a:r>
          </a:p>
          <a:p>
            <a:pPr>
              <a:lnSpc>
                <a:spcPct val="107000"/>
              </a:lnSpc>
              <a:spcBef>
                <a:spcPts val="0"/>
              </a:spcBef>
              <a:spcAft>
                <a:spcPts val="800"/>
              </a:spcAft>
            </a:pPr>
            <a:r>
              <a:rPr lang="en-US" sz="1200" kern="100">
                <a:solidFill>
                  <a:srgbClr val="222222"/>
                </a:solidFill>
                <a:latin typeface="IBM Plex Sans "/>
                <a:cs typeface="Arial"/>
              </a:rPr>
              <a:t>Powell, D. (2023). Educational attainment and US drug overdose deaths. </a:t>
            </a:r>
            <a:r>
              <a:rPr lang="en-US" sz="1200" i="1" kern="100">
                <a:solidFill>
                  <a:srgbClr val="222222"/>
                </a:solidFill>
                <a:latin typeface="IBM Plex Sans "/>
                <a:cs typeface="Arial"/>
              </a:rPr>
              <a:t>JAMA Health Forum, 4</a:t>
            </a:r>
            <a:r>
              <a:rPr lang="en-US" sz="1200" kern="100">
                <a:solidFill>
                  <a:srgbClr val="222222"/>
                </a:solidFill>
                <a:latin typeface="IBM Plex Sans "/>
                <a:cs typeface="Arial"/>
              </a:rPr>
              <a:t>(10), e233274-e233274. </a:t>
            </a:r>
            <a:endParaRPr lang="en-US" sz="1200">
              <a:latin typeface="IBM Plex Sans "/>
            </a:endParaRPr>
          </a:p>
          <a:p>
            <a:pPr marL="0" marR="0">
              <a:lnSpc>
                <a:spcPct val="107000"/>
              </a:lnSpc>
              <a:spcBef>
                <a:spcPts val="0"/>
              </a:spcBef>
              <a:spcAft>
                <a:spcPts val="800"/>
              </a:spcAft>
            </a:pPr>
            <a:r>
              <a:rPr lang="en-US" sz="1200" kern="100">
                <a:effectLst/>
                <a:latin typeface="IBM Plex Sans"/>
                <a:ea typeface="Aptos" panose="020B0004020202020204" pitchFamily="34" charset="0"/>
                <a:cs typeface="Times New Roman"/>
              </a:rPr>
              <a:t>Rosenthal, S. R., Gately, K. A., Archibald, N., Baker, A. B., Dawes, M. P., &amp; Swanberg, J. E. (2023). Substance Misuse among Sexual and Gender Minorities: The Role of Everyday Discrimination and Identity. </a:t>
            </a:r>
            <a:r>
              <a:rPr lang="en-US" sz="1200" i="1" kern="100">
                <a:effectLst/>
                <a:latin typeface="IBM Plex Sans"/>
                <a:ea typeface="Aptos" panose="020B0004020202020204" pitchFamily="34" charset="0"/>
                <a:cs typeface="Times New Roman"/>
              </a:rPr>
              <a:t>Substance Use &amp; Misuse</a:t>
            </a:r>
            <a:r>
              <a:rPr lang="en-US" sz="1200" kern="100">
                <a:effectLst/>
                <a:latin typeface="IBM Plex Sans"/>
                <a:ea typeface="Aptos" panose="020B0004020202020204" pitchFamily="34" charset="0"/>
                <a:cs typeface="Times New Roman"/>
              </a:rPr>
              <a:t>, </a:t>
            </a:r>
            <a:r>
              <a:rPr lang="en-US" sz="1200" i="1" kern="100">
                <a:effectLst/>
                <a:latin typeface="IBM Plex Sans"/>
                <a:ea typeface="Aptos" panose="020B0004020202020204" pitchFamily="34" charset="0"/>
                <a:cs typeface="Times New Roman"/>
              </a:rPr>
              <a:t>58</a:t>
            </a:r>
            <a:r>
              <a:rPr lang="en-US" sz="1200" kern="100">
                <a:effectLst/>
                <a:latin typeface="IBM Plex Sans"/>
                <a:ea typeface="Aptos" panose="020B0004020202020204" pitchFamily="34" charset="0"/>
                <a:cs typeface="Times New Roman"/>
              </a:rPr>
              <a:t>(14), 1874-1882.</a:t>
            </a:r>
            <a:endParaRPr lang="en-US">
              <a:latin typeface="IBM Plex Sans"/>
              <a:cs typeface="Times New Roman"/>
            </a:endParaRPr>
          </a:p>
          <a:p>
            <a:pPr marL="0" marR="0">
              <a:lnSpc>
                <a:spcPct val="107000"/>
              </a:lnSpc>
              <a:spcBef>
                <a:spcPts val="0"/>
              </a:spcBef>
              <a:spcAft>
                <a:spcPts val="800"/>
              </a:spcAft>
            </a:pPr>
            <a:r>
              <a:rPr lang="en-US" sz="1200" kern="100" err="1">
                <a:effectLst/>
                <a:latin typeface="IBM Plex Sans" panose="020B0503050203000203" pitchFamily="34" charset="0"/>
                <a:ea typeface="Aptos" panose="020B0004020202020204" pitchFamily="34" charset="0"/>
                <a:cs typeface="Times New Roman" panose="02020603050405020304" pitchFamily="18" charset="0"/>
              </a:rPr>
              <a:t>Settipani</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C. A., Hawke, L. D., </a:t>
            </a:r>
            <a:r>
              <a:rPr lang="en-US" sz="1200" kern="100" err="1">
                <a:effectLst/>
                <a:latin typeface="IBM Plex Sans" panose="020B0503050203000203" pitchFamily="34" charset="0"/>
                <a:ea typeface="Aptos" panose="020B0004020202020204" pitchFamily="34" charset="0"/>
                <a:cs typeface="Times New Roman" panose="02020603050405020304" pitchFamily="18" charset="0"/>
              </a:rPr>
              <a:t>Virdo</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G., Yorke, E., Mehra, K., &amp; Henderson, J. (2018). Social determinants of health among youth seeking substance use and mental health treatment.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Journal of the Canadian Academy of Child and Adolescent Psychiatry</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27</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(4), 213–221. https://www.ncbi.nlm.nih.gov/pmc/articles/PMC6254257/</a:t>
            </a:r>
          </a:p>
          <a:p>
            <a:pPr marL="0" marR="0">
              <a:lnSpc>
                <a:spcPct val="107000"/>
              </a:lnSpc>
              <a:spcBef>
                <a:spcPts val="0"/>
              </a:spcBef>
              <a:spcAft>
                <a:spcPts val="800"/>
              </a:spcAft>
            </a:pPr>
            <a:r>
              <a:rPr lang="en-US" sz="1200" kern="100">
                <a:effectLst/>
                <a:latin typeface="IBM Plex Sans" panose="020B0503050203000203" pitchFamily="34" charset="0"/>
                <a:ea typeface="Aptos" panose="020B0004020202020204" pitchFamily="34" charset="0"/>
                <a:cs typeface="Times New Roman" panose="02020603050405020304" pitchFamily="18" charset="0"/>
              </a:rPr>
              <a:t>Sistani, F., de Bittner, M. R., &amp; Shaya, F. T. (2023). Social determinants of health, substance use, and drug overdose prevention.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Journal of the American Pharmacists Association</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 </a:t>
            </a:r>
            <a:r>
              <a:rPr lang="en-US" sz="1200" i="1" kern="100">
                <a:effectLst/>
                <a:latin typeface="IBM Plex Sans" panose="020B0503050203000203" pitchFamily="34" charset="0"/>
                <a:ea typeface="Aptos" panose="020B0004020202020204" pitchFamily="34" charset="0"/>
                <a:cs typeface="Times New Roman" panose="02020603050405020304" pitchFamily="18" charset="0"/>
              </a:rPr>
              <a:t>63</a:t>
            </a:r>
            <a:r>
              <a:rPr lang="en-US" sz="1200" kern="100">
                <a:effectLst/>
                <a:latin typeface="IBM Plex Sans" panose="020B0503050203000203" pitchFamily="34" charset="0"/>
                <a:ea typeface="Aptos" panose="020B0004020202020204" pitchFamily="34" charset="0"/>
                <a:cs typeface="Times New Roman" panose="02020603050405020304" pitchFamily="18" charset="0"/>
              </a:rPr>
              <a:t>(2), 628-632.</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Strategic Prevention Technical Assistance Center. (2024). Incorporating the social determinants of health into substance use prevention. </a:t>
            </a:r>
            <a:r>
              <a:rPr lang="en-US"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https://www.samhsa.gov/resource/sptac/incorporating-social-determinants-health-substance-use-prevention</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Substance Abuse and Mental Health Services Administration (2023). Best practices for recovery housing. Publication No. PEP23-10-00-002. Rockville, MD: Office of Recovery, Substance Abuse and Mental Health Services Administration. </a:t>
            </a:r>
            <a:r>
              <a:rPr lang="en-US"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https://store.samhsa.gov/sites/default/files/pep23-10-00-002.pdf</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1200" kern="100">
                <a:effectLst/>
                <a:latin typeface="Aptos"/>
                <a:ea typeface="Aptos" panose="020B0004020202020204" pitchFamily="34" charset="0"/>
                <a:cs typeface="Times New Roman"/>
              </a:rPr>
              <a:t>Thompson, R. G., Alonzo, D., Hu, M. C., &amp; </a:t>
            </a:r>
            <a:r>
              <a:rPr lang="en-US" sz="1200" kern="100" err="1">
                <a:effectLst/>
                <a:latin typeface="Aptos"/>
                <a:ea typeface="Aptos" panose="020B0004020202020204" pitchFamily="34" charset="0"/>
                <a:cs typeface="Times New Roman"/>
              </a:rPr>
              <a:t>Hasin</a:t>
            </a:r>
            <a:r>
              <a:rPr lang="en-US" sz="1200" kern="100">
                <a:effectLst/>
                <a:latin typeface="Aptos"/>
                <a:ea typeface="Aptos" panose="020B0004020202020204" pitchFamily="34" charset="0"/>
                <a:cs typeface="Times New Roman"/>
              </a:rPr>
              <a:t>, D. S. (2017). Substance use disorders and poverty as prospective predictors of adult first-time suicide ideation or attempt in the United States. </a:t>
            </a:r>
            <a:r>
              <a:rPr lang="en-US" sz="1200" i="1" kern="100">
                <a:effectLst/>
                <a:latin typeface="Aptos"/>
                <a:ea typeface="Aptos" panose="020B0004020202020204" pitchFamily="34" charset="0"/>
                <a:cs typeface="Times New Roman"/>
              </a:rPr>
              <a:t>Community Mental Health Journal, 53</a:t>
            </a:r>
            <a:r>
              <a:rPr lang="en-US" sz="1200" kern="100">
                <a:effectLst/>
                <a:latin typeface="Aptos"/>
                <a:ea typeface="Aptos" panose="020B0004020202020204" pitchFamily="34" charset="0"/>
                <a:cs typeface="Times New Roman"/>
              </a:rPr>
              <a:t>, 324-333.</a:t>
            </a:r>
          </a:p>
          <a:p>
            <a:pPr marL="0" marR="0">
              <a:lnSpc>
                <a:spcPct val="107000"/>
              </a:lnSpc>
              <a:spcBef>
                <a:spcPts val="0"/>
              </a:spcBef>
              <a:spcAft>
                <a:spcPts val="800"/>
              </a:spcAft>
            </a:pPr>
            <a:endParaRPr lang="en-US" sz="1200" kern="100">
              <a:effectLst/>
              <a:latin typeface="IBM Plex Sans" panose="020B0503050203000203" pitchFamily="34" charset="0"/>
              <a:ea typeface="Aptos" panose="020B0004020202020204" pitchFamily="34" charset="0"/>
              <a:cs typeface="Times New Roman" panose="02020603050405020304" pitchFamily="18" charset="0"/>
            </a:endParaRPr>
          </a:p>
          <a:p>
            <a:endParaRPr lang="en-US" sz="1200">
              <a:latin typeface="IBM Plex Sans" panose="020B0503050203000203" pitchFamily="34" charset="0"/>
            </a:endParaRPr>
          </a:p>
        </p:txBody>
      </p:sp>
      <p:sp>
        <p:nvSpPr>
          <p:cNvPr id="2" name="Slide Number Placeholder 1">
            <a:extLst>
              <a:ext uri="{FF2B5EF4-FFF2-40B4-BE49-F238E27FC236}">
                <a16:creationId xmlns:a16="http://schemas.microsoft.com/office/drawing/2014/main" id="{32200521-B62C-123C-FECF-A1C06BE67E93}"/>
              </a:ext>
            </a:extLst>
          </p:cNvPr>
          <p:cNvSpPr>
            <a:spLocks noGrp="1"/>
          </p:cNvSpPr>
          <p:nvPr>
            <p:ph type="sldNum" sz="quarter" idx="12"/>
          </p:nvPr>
        </p:nvSpPr>
        <p:spPr/>
        <p:txBody>
          <a:bodyPr/>
          <a:lstStyle/>
          <a:p>
            <a:fld id="{CA49D0EE-DE7F-324B-A84C-F36708423CDB}" type="slidenum">
              <a:rPr lang="en-US" smtClean="0"/>
              <a:t>35</a:t>
            </a:fld>
            <a:endParaRPr lang="en-US"/>
          </a:p>
        </p:txBody>
      </p:sp>
      <p:sp>
        <p:nvSpPr>
          <p:cNvPr id="5" name="Title 4">
            <a:extLst>
              <a:ext uri="{FF2B5EF4-FFF2-40B4-BE49-F238E27FC236}">
                <a16:creationId xmlns:a16="http://schemas.microsoft.com/office/drawing/2014/main" id="{228E154E-CE68-38E6-5C99-5FA82CF80F29}"/>
              </a:ext>
            </a:extLst>
          </p:cNvPr>
          <p:cNvSpPr>
            <a:spLocks noGrp="1"/>
          </p:cNvSpPr>
          <p:nvPr>
            <p:ph type="title" idx="4294967295"/>
          </p:nvPr>
        </p:nvSpPr>
        <p:spPr>
          <a:xfrm>
            <a:off x="592899" y="511545"/>
            <a:ext cx="10972800" cy="606425"/>
          </a:xfrm>
        </p:spPr>
        <p:txBody>
          <a:bodyPr/>
          <a:lstStyle/>
          <a:p>
            <a:r>
              <a:rPr lang="en-US" sz="1600">
                <a:solidFill>
                  <a:srgbClr val="296BF7"/>
                </a:solidFill>
                <a:latin typeface="IBM Plex Serif" panose="02060503050406000203" pitchFamily="18" charset="0"/>
              </a:rPr>
              <a:t>References </a:t>
            </a:r>
          </a:p>
        </p:txBody>
      </p:sp>
    </p:spTree>
    <p:extLst>
      <p:ext uri="{BB962C8B-B14F-4D97-AF65-F5344CB8AC3E}">
        <p14:creationId xmlns:p14="http://schemas.microsoft.com/office/powerpoint/2010/main" val="3889063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CCE44E6E-D17B-D92B-99EF-EBCE404A7234}"/>
              </a:ext>
            </a:extLst>
          </p:cNvPr>
          <p:cNvSpPr>
            <a:spLocks noGrp="1"/>
          </p:cNvSpPr>
          <p:nvPr>
            <p:ph type="ftr" sz="quarter" idx="3"/>
          </p:nvPr>
        </p:nvSpPr>
        <p:spPr>
          <a:xfrm>
            <a:off x="614680" y="288099"/>
            <a:ext cx="4696356" cy="179262"/>
          </a:xfrm>
        </p:spPr>
        <p:txBody>
          <a:bodyPr/>
          <a:lstStyle/>
          <a:p>
            <a:r>
              <a:rPr lang="en-US"/>
              <a:t>The Intersection of Social Determinants of Health and Substance Misuse Brownbag</a:t>
            </a:r>
          </a:p>
          <a:p>
            <a:endParaRPr lang="en-US"/>
          </a:p>
        </p:txBody>
      </p:sp>
      <p:sp>
        <p:nvSpPr>
          <p:cNvPr id="6" name="Content Placeholder 5">
            <a:extLst>
              <a:ext uri="{FF2B5EF4-FFF2-40B4-BE49-F238E27FC236}">
                <a16:creationId xmlns:a16="http://schemas.microsoft.com/office/drawing/2014/main" id="{451D013B-2E98-0AC1-8E52-03D92BE0FDAB}"/>
              </a:ext>
            </a:extLst>
          </p:cNvPr>
          <p:cNvSpPr>
            <a:spLocks noGrp="1"/>
          </p:cNvSpPr>
          <p:nvPr>
            <p:ph type="body" sz="quarter" idx="13"/>
          </p:nvPr>
        </p:nvSpPr>
        <p:spPr>
          <a:xfrm>
            <a:off x="695325" y="929253"/>
            <a:ext cx="11079141" cy="828675"/>
          </a:xfrm>
        </p:spPr>
        <p:txBody>
          <a:bodyPr lIns="0" tIns="0" rIns="0" bIns="0" anchor="t"/>
          <a:lstStyle/>
          <a:p>
            <a:pPr marL="0" marR="0">
              <a:lnSpc>
                <a:spcPct val="107000"/>
              </a:lnSpc>
              <a:spcBef>
                <a:spcPts val="0"/>
              </a:spcBef>
              <a:spcAft>
                <a:spcPts val="800"/>
              </a:spcAft>
            </a:pPr>
            <a:r>
              <a:rPr lang="en-US" sz="1200" kern="100">
                <a:effectLst/>
                <a:latin typeface="Aptos"/>
                <a:ea typeface="Aptos" panose="020B0004020202020204" pitchFamily="34" charset="0"/>
                <a:cs typeface="Times New Roman"/>
              </a:rPr>
              <a:t>Wolfe, H. L., Biello, K. B., Reisner, S. L., </a:t>
            </a:r>
            <a:r>
              <a:rPr lang="en-US" sz="1200" kern="100" err="1">
                <a:effectLst/>
                <a:latin typeface="Aptos"/>
                <a:ea typeface="Aptos" panose="020B0004020202020204" pitchFamily="34" charset="0"/>
                <a:cs typeface="Times New Roman"/>
              </a:rPr>
              <a:t>Mimiaga</a:t>
            </a:r>
            <a:r>
              <a:rPr lang="en-US" sz="1200" kern="100">
                <a:effectLst/>
                <a:latin typeface="Aptos"/>
                <a:ea typeface="Aptos" panose="020B0004020202020204" pitchFamily="34" charset="0"/>
                <a:cs typeface="Times New Roman"/>
              </a:rPr>
              <a:t>, M. J., Cahill, S. R., &amp; </a:t>
            </a:r>
            <a:r>
              <a:rPr lang="en-US" sz="1200" kern="100" err="1">
                <a:effectLst/>
                <a:latin typeface="Aptos"/>
                <a:ea typeface="Aptos" panose="020B0004020202020204" pitchFamily="34" charset="0"/>
                <a:cs typeface="Times New Roman"/>
              </a:rPr>
              <a:t>Hughto</a:t>
            </a:r>
            <a:r>
              <a:rPr lang="en-US" sz="1200" kern="100">
                <a:effectLst/>
                <a:latin typeface="Aptos"/>
                <a:ea typeface="Aptos" panose="020B0004020202020204" pitchFamily="34" charset="0"/>
                <a:cs typeface="Times New Roman"/>
              </a:rPr>
              <a:t>, J. M. (2021). Transgender-related discrimination and substance use, substance use disorder diagnosis and treatment history among transgender adults.</a:t>
            </a:r>
            <a:r>
              <a:rPr lang="en-US" sz="1200" kern="100">
                <a:effectLst/>
                <a:latin typeface="Arial"/>
                <a:ea typeface="Aptos" panose="020B0004020202020204" pitchFamily="34" charset="0"/>
                <a:cs typeface="Times New Roman"/>
              </a:rPr>
              <a:t> </a:t>
            </a:r>
            <a:r>
              <a:rPr lang="en-US" sz="1200" i="1" kern="100">
                <a:effectLst/>
                <a:latin typeface="Aptos"/>
                <a:ea typeface="Aptos" panose="020B0004020202020204" pitchFamily="34" charset="0"/>
                <a:cs typeface="Times New Roman"/>
              </a:rPr>
              <a:t>Drug and Alcohol Dependence</a:t>
            </a:r>
            <a:r>
              <a:rPr lang="en-US" sz="1200" kern="100">
                <a:effectLst/>
                <a:latin typeface="Aptos"/>
                <a:ea typeface="Aptos" panose="020B0004020202020204" pitchFamily="34" charset="0"/>
                <a:cs typeface="Times New Roman"/>
              </a:rPr>
              <a:t>,</a:t>
            </a:r>
            <a:r>
              <a:rPr lang="en-US" sz="1200" kern="100">
                <a:effectLst/>
                <a:latin typeface="Arial"/>
                <a:ea typeface="Aptos" panose="020B0004020202020204" pitchFamily="34" charset="0"/>
                <a:cs typeface="Times New Roman"/>
              </a:rPr>
              <a:t> </a:t>
            </a:r>
            <a:r>
              <a:rPr lang="en-US" sz="1200" i="1" kern="100">
                <a:effectLst/>
                <a:latin typeface="Aptos"/>
                <a:ea typeface="Aptos" panose="020B0004020202020204" pitchFamily="34" charset="0"/>
                <a:cs typeface="Times New Roman"/>
              </a:rPr>
              <a:t>223</a:t>
            </a:r>
            <a:r>
              <a:rPr lang="en-US" sz="1200" kern="100">
                <a:effectLst/>
                <a:latin typeface="Aptos"/>
                <a:ea typeface="Aptos" panose="020B0004020202020204" pitchFamily="34" charset="0"/>
                <a:cs typeface="Times New Roman"/>
              </a:rPr>
              <a:t>, 108711.</a:t>
            </a:r>
            <a:endParaRPr lang="en-US"/>
          </a:p>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Times New Roman" panose="02020603050405020304" pitchFamily="18" charset="0"/>
              </a:rPr>
              <a:t>Yen, I. H., &amp; Kaplan, G. A. (1999). Poverty area residence and changes in depression and perceived health status: evidence from the Alameda County Study. </a:t>
            </a:r>
            <a:r>
              <a:rPr lang="en-US" sz="1200" i="1" kern="100">
                <a:effectLst/>
                <a:latin typeface="Aptos" panose="020B0004020202020204" pitchFamily="34" charset="0"/>
                <a:ea typeface="Aptos" panose="020B0004020202020204" pitchFamily="34" charset="0"/>
                <a:cs typeface="Times New Roman" panose="02020603050405020304" pitchFamily="18" charset="0"/>
              </a:rPr>
              <a:t>International Journal of Epidemiology</a:t>
            </a:r>
            <a:r>
              <a:rPr lang="en-US" sz="1200" kern="100">
                <a:effectLst/>
                <a:latin typeface="Aptos" panose="020B0004020202020204" pitchFamily="34" charset="0"/>
                <a:ea typeface="Aptos" panose="020B0004020202020204" pitchFamily="34" charset="0"/>
                <a:cs typeface="Times New Roman" panose="02020603050405020304" pitchFamily="18" charset="0"/>
              </a:rPr>
              <a:t>, </a:t>
            </a:r>
            <a:r>
              <a:rPr lang="en-US" sz="1200" i="1" kern="100">
                <a:effectLst/>
                <a:latin typeface="Aptos" panose="020B0004020202020204" pitchFamily="34" charset="0"/>
                <a:ea typeface="Aptos" panose="020B0004020202020204" pitchFamily="34" charset="0"/>
                <a:cs typeface="Times New Roman" panose="02020603050405020304" pitchFamily="18" charset="0"/>
              </a:rPr>
              <a:t>28</a:t>
            </a:r>
            <a:r>
              <a:rPr lang="en-US" sz="1200" kern="100">
                <a:effectLst/>
                <a:latin typeface="Aptos" panose="020B0004020202020204" pitchFamily="34" charset="0"/>
                <a:ea typeface="Aptos" panose="020B0004020202020204" pitchFamily="34" charset="0"/>
                <a:cs typeface="Times New Roman" panose="02020603050405020304" pitchFamily="18" charset="0"/>
              </a:rPr>
              <a:t>(1), 90-94.</a:t>
            </a:r>
          </a:p>
          <a:p>
            <a:pPr marL="0" marR="0">
              <a:lnSpc>
                <a:spcPct val="107000"/>
              </a:lnSpc>
              <a:spcBef>
                <a:spcPts val="0"/>
              </a:spcBef>
              <a:spcAft>
                <a:spcPts val="800"/>
              </a:spcAft>
            </a:pPr>
            <a:endParaRPr lang="en-US" sz="1200" kern="100">
              <a:effectLst/>
              <a:latin typeface="IBM Plex Sans" panose="020B0503050203000203" pitchFamily="34" charset="0"/>
              <a:ea typeface="Aptos" panose="020B0004020202020204" pitchFamily="34" charset="0"/>
              <a:cs typeface="Times New Roman" panose="02020603050405020304" pitchFamily="18" charset="0"/>
            </a:endParaRPr>
          </a:p>
          <a:p>
            <a:endParaRPr lang="en-US" sz="1200">
              <a:latin typeface="IBM Plex Sans" panose="020B0503050203000203" pitchFamily="34" charset="0"/>
            </a:endParaRPr>
          </a:p>
        </p:txBody>
      </p:sp>
      <p:sp>
        <p:nvSpPr>
          <p:cNvPr id="2" name="Slide Number Placeholder 1">
            <a:extLst>
              <a:ext uri="{FF2B5EF4-FFF2-40B4-BE49-F238E27FC236}">
                <a16:creationId xmlns:a16="http://schemas.microsoft.com/office/drawing/2014/main" id="{32200521-B62C-123C-FECF-A1C06BE67E93}"/>
              </a:ext>
            </a:extLst>
          </p:cNvPr>
          <p:cNvSpPr>
            <a:spLocks noGrp="1"/>
          </p:cNvSpPr>
          <p:nvPr>
            <p:ph type="sldNum" sz="quarter" idx="12"/>
          </p:nvPr>
        </p:nvSpPr>
        <p:spPr/>
        <p:txBody>
          <a:bodyPr/>
          <a:lstStyle/>
          <a:p>
            <a:fld id="{CA49D0EE-DE7F-324B-A84C-F36708423CDB}" type="slidenum">
              <a:rPr lang="en-US" smtClean="0"/>
              <a:t>36</a:t>
            </a:fld>
            <a:endParaRPr lang="en-US"/>
          </a:p>
        </p:txBody>
      </p:sp>
      <p:sp>
        <p:nvSpPr>
          <p:cNvPr id="5" name="Title 4">
            <a:extLst>
              <a:ext uri="{FF2B5EF4-FFF2-40B4-BE49-F238E27FC236}">
                <a16:creationId xmlns:a16="http://schemas.microsoft.com/office/drawing/2014/main" id="{228E154E-CE68-38E6-5C99-5FA82CF80F29}"/>
              </a:ext>
            </a:extLst>
          </p:cNvPr>
          <p:cNvSpPr>
            <a:spLocks noGrp="1"/>
          </p:cNvSpPr>
          <p:nvPr>
            <p:ph type="title" idx="4294967295"/>
          </p:nvPr>
        </p:nvSpPr>
        <p:spPr>
          <a:xfrm>
            <a:off x="592899" y="511545"/>
            <a:ext cx="10972800" cy="606425"/>
          </a:xfrm>
        </p:spPr>
        <p:txBody>
          <a:bodyPr/>
          <a:lstStyle/>
          <a:p>
            <a:r>
              <a:rPr lang="en-US" sz="1600">
                <a:solidFill>
                  <a:srgbClr val="296BF7"/>
                </a:solidFill>
                <a:latin typeface="IBM Plex Serif" panose="02060503050406000203" pitchFamily="18" charset="0"/>
              </a:rPr>
              <a:t>References </a:t>
            </a:r>
          </a:p>
        </p:txBody>
      </p:sp>
    </p:spTree>
    <p:extLst>
      <p:ext uri="{BB962C8B-B14F-4D97-AF65-F5344CB8AC3E}">
        <p14:creationId xmlns:p14="http://schemas.microsoft.com/office/powerpoint/2010/main" val="3488300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686EAA-7FEE-5598-FEB9-02C4FC8B5435}"/>
              </a:ext>
            </a:extLst>
          </p:cNvPr>
          <p:cNvSpPr>
            <a:spLocks noGrp="1"/>
          </p:cNvSpPr>
          <p:nvPr>
            <p:ph type="body" sz="quarter" idx="13"/>
          </p:nvPr>
        </p:nvSpPr>
        <p:spPr>
          <a:xfrm>
            <a:off x="1960454" y="2317316"/>
            <a:ext cx="7915275" cy="1964434"/>
          </a:xfrm>
        </p:spPr>
        <p:txBody>
          <a:bodyPr/>
          <a:lstStyle/>
          <a:p>
            <a:pPr algn="ctr"/>
            <a:r>
              <a:rPr lang="en-US" sz="9600"/>
              <a:t>END</a:t>
            </a:r>
          </a:p>
        </p:txBody>
      </p:sp>
      <p:sp>
        <p:nvSpPr>
          <p:cNvPr id="3" name="Slide Number Placeholder 2">
            <a:extLst>
              <a:ext uri="{FF2B5EF4-FFF2-40B4-BE49-F238E27FC236}">
                <a16:creationId xmlns:a16="http://schemas.microsoft.com/office/drawing/2014/main" id="{276783A2-10BD-956D-325F-6431AFA9FAEA}"/>
              </a:ext>
            </a:extLst>
          </p:cNvPr>
          <p:cNvSpPr>
            <a:spLocks noGrp="1"/>
          </p:cNvSpPr>
          <p:nvPr>
            <p:ph type="sldNum" sz="quarter" idx="12"/>
          </p:nvPr>
        </p:nvSpPr>
        <p:spPr/>
        <p:txBody>
          <a:bodyPr/>
          <a:lstStyle/>
          <a:p>
            <a:fld id="{CA49D0EE-DE7F-324B-A84C-F36708423CDB}" type="slidenum">
              <a:rPr lang="en-US" smtClean="0"/>
              <a:pPr/>
              <a:t>37</a:t>
            </a:fld>
            <a:endParaRPr lang="en-US"/>
          </a:p>
        </p:txBody>
      </p:sp>
    </p:spTree>
    <p:extLst>
      <p:ext uri="{BB962C8B-B14F-4D97-AF65-F5344CB8AC3E}">
        <p14:creationId xmlns:p14="http://schemas.microsoft.com/office/powerpoint/2010/main" val="2677583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3A09410-B369-92A8-1621-1FE85A4B9D41}"/>
              </a:ext>
            </a:extLst>
          </p:cNvPr>
          <p:cNvSpPr>
            <a:spLocks noGrp="1"/>
          </p:cNvSpPr>
          <p:nvPr>
            <p:ph type="body" sz="quarter" idx="13"/>
          </p:nvPr>
        </p:nvSpPr>
        <p:spPr>
          <a:xfrm>
            <a:off x="695325" y="741363"/>
            <a:ext cx="9262714" cy="362608"/>
          </a:xfrm>
        </p:spPr>
        <p:txBody>
          <a:bodyPr/>
          <a:lstStyle/>
          <a:p>
            <a:r>
              <a:rPr lang="en-US" sz="2400"/>
              <a:t>Community centered solutions to opioid overdose response and prevention in Chicago</a:t>
            </a:r>
          </a:p>
        </p:txBody>
      </p:sp>
      <p:sp>
        <p:nvSpPr>
          <p:cNvPr id="5" name="Footer Placeholder 4">
            <a:extLst>
              <a:ext uri="{FF2B5EF4-FFF2-40B4-BE49-F238E27FC236}">
                <a16:creationId xmlns:a16="http://schemas.microsoft.com/office/drawing/2014/main" id="{C8E267F0-111F-5038-BC43-B335E0BF9438}"/>
              </a:ext>
            </a:extLst>
          </p:cNvPr>
          <p:cNvSpPr>
            <a:spLocks noGrp="1"/>
          </p:cNvSpPr>
          <p:nvPr>
            <p:ph type="ftr" sz="quarter" idx="3"/>
          </p:nvPr>
        </p:nvSpPr>
        <p:spPr/>
        <p:txBody>
          <a:bodyPr/>
          <a:lstStyle/>
          <a:p>
            <a:r>
              <a:rPr lang="en-US"/>
              <a:t>The Intersection of Social Determinants of Health and Substance Misuse | edc.org</a:t>
            </a:r>
          </a:p>
        </p:txBody>
      </p:sp>
      <p:sp>
        <p:nvSpPr>
          <p:cNvPr id="6" name="Slide Number Placeholder 5">
            <a:extLst>
              <a:ext uri="{FF2B5EF4-FFF2-40B4-BE49-F238E27FC236}">
                <a16:creationId xmlns:a16="http://schemas.microsoft.com/office/drawing/2014/main" id="{F93F087B-5B1A-72CE-E016-01C6B4510E3C}"/>
              </a:ext>
            </a:extLst>
          </p:cNvPr>
          <p:cNvSpPr>
            <a:spLocks noGrp="1"/>
          </p:cNvSpPr>
          <p:nvPr>
            <p:ph type="sldNum" sz="quarter" idx="12"/>
          </p:nvPr>
        </p:nvSpPr>
        <p:spPr>
          <a:prstGeom prst="rect">
            <a:avLst/>
          </a:prstGeom>
        </p:spPr>
        <p:txBody>
          <a:bodyPr/>
          <a:lstStyle/>
          <a:p>
            <a:fld id="{CA49D0EE-DE7F-324B-A84C-F36708423CDB}" type="slidenum">
              <a:rPr lang="en-US" smtClean="0"/>
              <a:pPr/>
              <a:t>38</a:t>
            </a:fld>
            <a:endParaRPr lang="en-US"/>
          </a:p>
        </p:txBody>
      </p:sp>
      <p:sp>
        <p:nvSpPr>
          <p:cNvPr id="17" name="Hexagon 16">
            <a:extLst>
              <a:ext uri="{FF2B5EF4-FFF2-40B4-BE49-F238E27FC236}">
                <a16:creationId xmlns:a16="http://schemas.microsoft.com/office/drawing/2014/main" id="{0816E0B4-73F6-5D40-E28B-381B6C4191D9}"/>
              </a:ext>
            </a:extLst>
          </p:cNvPr>
          <p:cNvSpPr/>
          <p:nvPr/>
        </p:nvSpPr>
        <p:spPr>
          <a:xfrm>
            <a:off x="7974823" y="5014333"/>
            <a:ext cx="1371600" cy="1280160"/>
          </a:xfrm>
          <a:prstGeom prst="hexagon">
            <a:avLst/>
          </a:prstGeom>
          <a:solidFill>
            <a:srgbClr val="08BE74"/>
          </a:solidFill>
          <a:ln w="57150">
            <a:solidFill>
              <a:schemeClr val="bg1"/>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FE9611A-8FC4-B9C0-1E98-1EB2E607C111}"/>
              </a:ext>
            </a:extLst>
          </p:cNvPr>
          <p:cNvSpPr txBox="1"/>
          <p:nvPr/>
        </p:nvSpPr>
        <p:spPr>
          <a:xfrm>
            <a:off x="8303141" y="5093954"/>
            <a:ext cx="762799" cy="1107996"/>
          </a:xfrm>
          <a:prstGeom prst="rect">
            <a:avLst/>
          </a:prstGeom>
          <a:noFill/>
        </p:spPr>
        <p:txBody>
          <a:bodyPr wrap="square" rtlCol="0">
            <a:spAutoFit/>
          </a:bodyPr>
          <a:lstStyle/>
          <a:p>
            <a:pPr algn="ctr"/>
            <a:r>
              <a:rPr lang="en-US" sz="6600" b="1">
                <a:solidFill>
                  <a:schemeClr val="bg1"/>
                </a:solidFill>
                <a:latin typeface="Aptos Black" panose="020F0502020204030204" pitchFamily="34" charset="0"/>
              </a:rPr>
              <a:t>$</a:t>
            </a:r>
          </a:p>
        </p:txBody>
      </p:sp>
      <p:sp>
        <p:nvSpPr>
          <p:cNvPr id="34" name="Hexagon 33">
            <a:extLst>
              <a:ext uri="{FF2B5EF4-FFF2-40B4-BE49-F238E27FC236}">
                <a16:creationId xmlns:a16="http://schemas.microsoft.com/office/drawing/2014/main" id="{EC8C1F68-E7A7-F579-0EFC-4CD5C3314630}"/>
              </a:ext>
            </a:extLst>
          </p:cNvPr>
          <p:cNvSpPr/>
          <p:nvPr/>
        </p:nvSpPr>
        <p:spPr>
          <a:xfrm rot="2253260">
            <a:off x="7041835" y="3743093"/>
            <a:ext cx="1371600" cy="1280160"/>
          </a:xfrm>
          <a:prstGeom prst="hexagon">
            <a:avLst/>
          </a:prstGeom>
          <a:solidFill>
            <a:srgbClr val="FF9717"/>
          </a:solidFill>
          <a:ln w="57150">
            <a:solidFill>
              <a:schemeClr val="bg1"/>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Group success with solid fill">
            <a:extLst>
              <a:ext uri="{FF2B5EF4-FFF2-40B4-BE49-F238E27FC236}">
                <a16:creationId xmlns:a16="http://schemas.microsoft.com/office/drawing/2014/main" id="{A5D5840E-69B7-5283-F04A-5B15F5117F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7413" y="3947531"/>
            <a:ext cx="834702" cy="834702"/>
          </a:xfrm>
          <a:prstGeom prst="rect">
            <a:avLst/>
          </a:prstGeom>
        </p:spPr>
      </p:pic>
      <p:sp>
        <p:nvSpPr>
          <p:cNvPr id="35" name="Hexagon 34">
            <a:extLst>
              <a:ext uri="{FF2B5EF4-FFF2-40B4-BE49-F238E27FC236}">
                <a16:creationId xmlns:a16="http://schemas.microsoft.com/office/drawing/2014/main" id="{4CAE8D15-ED6D-D263-E87D-074A941ED9B7}"/>
              </a:ext>
            </a:extLst>
          </p:cNvPr>
          <p:cNvSpPr/>
          <p:nvPr/>
        </p:nvSpPr>
        <p:spPr>
          <a:xfrm>
            <a:off x="5502972" y="3211553"/>
            <a:ext cx="1371600" cy="1287596"/>
          </a:xfrm>
          <a:prstGeom prst="hexagon">
            <a:avLst/>
          </a:prstGeom>
          <a:solidFill>
            <a:srgbClr val="296BF7"/>
          </a:solidFill>
          <a:ln w="57150">
            <a:solidFill>
              <a:schemeClr val="bg1"/>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descr="Neighborhood with solid fill">
            <a:extLst>
              <a:ext uri="{FF2B5EF4-FFF2-40B4-BE49-F238E27FC236}">
                <a16:creationId xmlns:a16="http://schemas.microsoft.com/office/drawing/2014/main" id="{145EB24E-880C-7FBA-4855-D76E23478F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70995" y="3389969"/>
            <a:ext cx="804783" cy="804783"/>
          </a:xfrm>
          <a:prstGeom prst="rect">
            <a:avLst/>
          </a:prstGeom>
        </p:spPr>
      </p:pic>
      <p:sp>
        <p:nvSpPr>
          <p:cNvPr id="36" name="Hexagon 35">
            <a:extLst>
              <a:ext uri="{FF2B5EF4-FFF2-40B4-BE49-F238E27FC236}">
                <a16:creationId xmlns:a16="http://schemas.microsoft.com/office/drawing/2014/main" id="{85AF9B92-4A59-4515-7FFD-4F515084FB9E}"/>
              </a:ext>
            </a:extLst>
          </p:cNvPr>
          <p:cNvSpPr/>
          <p:nvPr/>
        </p:nvSpPr>
        <p:spPr>
          <a:xfrm rot="19492204">
            <a:off x="3975252" y="3731941"/>
            <a:ext cx="1371600" cy="1280160"/>
          </a:xfrm>
          <a:prstGeom prst="hexagon">
            <a:avLst/>
          </a:prstGeom>
          <a:solidFill>
            <a:srgbClr val="E1522E"/>
          </a:solidFill>
          <a:ln w="57150">
            <a:solidFill>
              <a:schemeClr val="bg1"/>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Medical with solid fill">
            <a:extLst>
              <a:ext uri="{FF2B5EF4-FFF2-40B4-BE49-F238E27FC236}">
                <a16:creationId xmlns:a16="http://schemas.microsoft.com/office/drawing/2014/main" id="{63BE0904-AA83-0BDD-D7B5-66AB787016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86985" y="3905905"/>
            <a:ext cx="933723" cy="933723"/>
          </a:xfrm>
          <a:prstGeom prst="rect">
            <a:avLst/>
          </a:prstGeom>
        </p:spPr>
      </p:pic>
      <p:sp>
        <p:nvSpPr>
          <p:cNvPr id="37" name="Hexagon 36">
            <a:extLst>
              <a:ext uri="{FF2B5EF4-FFF2-40B4-BE49-F238E27FC236}">
                <a16:creationId xmlns:a16="http://schemas.microsoft.com/office/drawing/2014/main" id="{78EE57BC-3BEE-A108-2910-87BC2D60444A}"/>
              </a:ext>
            </a:extLst>
          </p:cNvPr>
          <p:cNvSpPr/>
          <p:nvPr/>
        </p:nvSpPr>
        <p:spPr>
          <a:xfrm>
            <a:off x="3072004" y="5003182"/>
            <a:ext cx="1371600" cy="1280160"/>
          </a:xfrm>
          <a:prstGeom prst="hexagon">
            <a:avLst/>
          </a:prstGeom>
          <a:solidFill>
            <a:srgbClr val="023366"/>
          </a:solidFill>
          <a:ln w="57150">
            <a:solidFill>
              <a:schemeClr val="bg1"/>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Graduation cap with solid fill">
            <a:extLst>
              <a:ext uri="{FF2B5EF4-FFF2-40B4-BE49-F238E27FC236}">
                <a16:creationId xmlns:a16="http://schemas.microsoft.com/office/drawing/2014/main" id="{AFC4A03F-DB7D-EF3F-D0A3-220691F19B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67307" y="5065342"/>
            <a:ext cx="1031611" cy="1031611"/>
          </a:xfrm>
          <a:prstGeom prst="rect">
            <a:avLst/>
          </a:prstGeom>
        </p:spPr>
      </p:pic>
      <p:sp>
        <p:nvSpPr>
          <p:cNvPr id="38" name="Arc 37">
            <a:extLst>
              <a:ext uri="{FF2B5EF4-FFF2-40B4-BE49-F238E27FC236}">
                <a16:creationId xmlns:a16="http://schemas.microsoft.com/office/drawing/2014/main" id="{638288F7-0E25-46D6-E67F-2AE5B495BF2D}"/>
              </a:ext>
            </a:extLst>
          </p:cNvPr>
          <p:cNvSpPr/>
          <p:nvPr/>
        </p:nvSpPr>
        <p:spPr>
          <a:xfrm>
            <a:off x="4895385" y="5073805"/>
            <a:ext cx="2609385" cy="2408663"/>
          </a:xfrm>
          <a:prstGeom prst="arc">
            <a:avLst>
              <a:gd name="adj1" fmla="val 12131455"/>
              <a:gd name="adj2" fmla="val 20402781"/>
            </a:avLst>
          </a:prstGeom>
          <a:ln w="66675">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24C5EE16-7774-E0A6-36AD-4E5DB00FC600}"/>
              </a:ext>
            </a:extLst>
          </p:cNvPr>
          <p:cNvSpPr/>
          <p:nvPr/>
        </p:nvSpPr>
        <p:spPr>
          <a:xfrm>
            <a:off x="4850780" y="5820937"/>
            <a:ext cx="223024" cy="223024"/>
          </a:xfrm>
          <a:prstGeom prst="ellipse">
            <a:avLst/>
          </a:prstGeom>
          <a:solidFill>
            <a:srgbClr val="02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9D1672D-43AD-C88F-E0B8-0091D98A8153}"/>
              </a:ext>
            </a:extLst>
          </p:cNvPr>
          <p:cNvSpPr/>
          <p:nvPr/>
        </p:nvSpPr>
        <p:spPr>
          <a:xfrm>
            <a:off x="5300546" y="5170449"/>
            <a:ext cx="223024" cy="223024"/>
          </a:xfrm>
          <a:prstGeom prst="ellipse">
            <a:avLst/>
          </a:prstGeom>
          <a:solidFill>
            <a:srgbClr val="E152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2A52A5E-B8B7-FCA8-4E2A-56D881BC5683}"/>
              </a:ext>
            </a:extLst>
          </p:cNvPr>
          <p:cNvSpPr/>
          <p:nvPr/>
        </p:nvSpPr>
        <p:spPr>
          <a:xfrm>
            <a:off x="6077413" y="4962293"/>
            <a:ext cx="223024" cy="223024"/>
          </a:xfrm>
          <a:prstGeom prst="ellipse">
            <a:avLst/>
          </a:prstGeom>
          <a:solidFill>
            <a:srgbClr val="296B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F12EF97-2880-2062-A902-A1D6CF67CD05}"/>
              </a:ext>
            </a:extLst>
          </p:cNvPr>
          <p:cNvSpPr/>
          <p:nvPr/>
        </p:nvSpPr>
        <p:spPr>
          <a:xfrm>
            <a:off x="6831980" y="5170449"/>
            <a:ext cx="223024" cy="223024"/>
          </a:xfrm>
          <a:prstGeom prst="ellipse">
            <a:avLst/>
          </a:prstGeom>
          <a:solidFill>
            <a:srgbClr val="FF97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A2BA43E-1F28-0311-16AB-187DCFEA3701}"/>
              </a:ext>
            </a:extLst>
          </p:cNvPr>
          <p:cNvSpPr/>
          <p:nvPr/>
        </p:nvSpPr>
        <p:spPr>
          <a:xfrm>
            <a:off x="7374673" y="5820937"/>
            <a:ext cx="223024" cy="223024"/>
          </a:xfrm>
          <a:prstGeom prst="ellipse">
            <a:avLst/>
          </a:prstGeom>
          <a:solidFill>
            <a:srgbClr val="08BE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Users outline">
            <a:extLst>
              <a:ext uri="{FF2B5EF4-FFF2-40B4-BE49-F238E27FC236}">
                <a16:creationId xmlns:a16="http://schemas.microsoft.com/office/drawing/2014/main" id="{87779AA6-06E8-0506-C99C-17D95172242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94194" y="5176021"/>
            <a:ext cx="1274957" cy="1274957"/>
          </a:xfrm>
          <a:prstGeom prst="rect">
            <a:avLst/>
          </a:prstGeom>
        </p:spPr>
      </p:pic>
      <p:sp>
        <p:nvSpPr>
          <p:cNvPr id="55" name="Hexagon 54">
            <a:extLst>
              <a:ext uri="{FF2B5EF4-FFF2-40B4-BE49-F238E27FC236}">
                <a16:creationId xmlns:a16="http://schemas.microsoft.com/office/drawing/2014/main" id="{60DD9D22-F726-839B-DED4-BC57B9DA9811}"/>
              </a:ext>
            </a:extLst>
          </p:cNvPr>
          <p:cNvSpPr/>
          <p:nvPr/>
        </p:nvSpPr>
        <p:spPr>
          <a:xfrm>
            <a:off x="10705169" y="2419815"/>
            <a:ext cx="892098" cy="769050"/>
          </a:xfrm>
          <a:prstGeom prst="hexagon">
            <a:avLst/>
          </a:prstGeom>
          <a:noFill/>
          <a:ln w="76200">
            <a:solidFill>
              <a:srgbClr val="08BE74">
                <a:alpha val="27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993790"/>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a:extLst>
              <a:ext uri="{FF2B5EF4-FFF2-40B4-BE49-F238E27FC236}">
                <a16:creationId xmlns:a16="http://schemas.microsoft.com/office/drawing/2014/main" id="{915A4744-5C64-0CE2-E3FD-33C38D76F988}"/>
              </a:ext>
            </a:extLst>
          </p:cNvPr>
          <p:cNvSpPr/>
          <p:nvPr/>
        </p:nvSpPr>
        <p:spPr>
          <a:xfrm>
            <a:off x="-409197" y="3379728"/>
            <a:ext cx="1845128" cy="2026461"/>
          </a:xfrm>
          <a:prstGeom prst="arc">
            <a:avLst>
              <a:gd name="adj1" fmla="val 17668717"/>
              <a:gd name="adj2" fmla="val 4238285"/>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69139827-54B6-AB9F-9B62-0141B40B1735}"/>
              </a:ext>
            </a:extLst>
          </p:cNvPr>
          <p:cNvSpPr/>
          <p:nvPr/>
        </p:nvSpPr>
        <p:spPr>
          <a:xfrm>
            <a:off x="0" y="2015067"/>
            <a:ext cx="4274545" cy="484293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272F1DD1-6760-0DFD-3FC1-6A04B843B1C8}"/>
              </a:ext>
            </a:extLst>
          </p:cNvPr>
          <p:cNvSpPr/>
          <p:nvPr/>
        </p:nvSpPr>
        <p:spPr>
          <a:xfrm rot="21031820">
            <a:off x="1474034" y="2791997"/>
            <a:ext cx="822960" cy="731520"/>
          </a:xfrm>
          <a:prstGeom prst="hexagon">
            <a:avLst/>
          </a:prstGeom>
          <a:solidFill>
            <a:srgbClr val="E1522E"/>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a:t>The Intersection of Social Determinants of Health and Substance Misuse | edc.org</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p:txBody>
          <a:bodyPr/>
          <a:lstStyle/>
          <a:p>
            <a:r>
              <a:rPr lang="en-US">
                <a:solidFill>
                  <a:srgbClr val="296BF7"/>
                </a:solidFill>
              </a:rPr>
              <a:t>Safe Housing and Basic Needs Provision</a:t>
            </a: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39</a:t>
            </a:fld>
            <a:endParaRPr lang="en-US"/>
          </a:p>
        </p:txBody>
      </p:sp>
      <p:pic>
        <p:nvPicPr>
          <p:cNvPr id="48" name="Picture 47" descr="A blue hexagon with white border&#10;&#10;Description automatically generated">
            <a:extLst>
              <a:ext uri="{FF2B5EF4-FFF2-40B4-BE49-F238E27FC236}">
                <a16:creationId xmlns:a16="http://schemas.microsoft.com/office/drawing/2014/main" id="{25EBC377-2538-9B38-7FA9-77555F84F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5649">
            <a:off x="1770935" y="3755333"/>
            <a:ext cx="1510288" cy="1303729"/>
          </a:xfrm>
          <a:prstGeom prst="rect">
            <a:avLst/>
          </a:prstGeom>
        </p:spPr>
      </p:pic>
      <p:sp>
        <p:nvSpPr>
          <p:cNvPr id="51" name="Hexagon 50">
            <a:extLst>
              <a:ext uri="{FF2B5EF4-FFF2-40B4-BE49-F238E27FC236}">
                <a16:creationId xmlns:a16="http://schemas.microsoft.com/office/drawing/2014/main" id="{44426823-7945-30E3-5B28-03A38943882D}"/>
              </a:ext>
            </a:extLst>
          </p:cNvPr>
          <p:cNvSpPr/>
          <p:nvPr/>
        </p:nvSpPr>
        <p:spPr>
          <a:xfrm>
            <a:off x="603177" y="5856327"/>
            <a:ext cx="822960" cy="731520"/>
          </a:xfrm>
          <a:prstGeom prst="hexagon">
            <a:avLst/>
          </a:prstGeom>
          <a:solidFill>
            <a:srgbClr val="FF9717"/>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CDFA7243-EAA5-19BC-0756-8525986895D6}"/>
              </a:ext>
            </a:extLst>
          </p:cNvPr>
          <p:cNvSpPr/>
          <p:nvPr/>
        </p:nvSpPr>
        <p:spPr>
          <a:xfrm>
            <a:off x="646719" y="2160626"/>
            <a:ext cx="822960" cy="731520"/>
          </a:xfrm>
          <a:prstGeom prst="hexagon">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D144BEF6-4388-013F-59D9-ACFDB23B6C2C}"/>
              </a:ext>
            </a:extLst>
          </p:cNvPr>
          <p:cNvSpPr/>
          <p:nvPr/>
        </p:nvSpPr>
        <p:spPr>
          <a:xfrm rot="724101">
            <a:off x="1474034" y="5224955"/>
            <a:ext cx="822960" cy="731520"/>
          </a:xfrm>
          <a:prstGeom prst="hexagon">
            <a:avLst/>
          </a:prstGeom>
          <a:solidFill>
            <a:srgbClr val="08BE74"/>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Group success with solid fill">
            <a:extLst>
              <a:ext uri="{FF2B5EF4-FFF2-40B4-BE49-F238E27FC236}">
                <a16:creationId xmlns:a16="http://schemas.microsoft.com/office/drawing/2014/main" id="{42C94F07-B0CC-CA9F-3CEC-0DD5D4F038CE}"/>
              </a:ext>
            </a:extLst>
          </p:cNvPr>
          <p:cNvPicPr preferRelativeResize="0">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002" y="6004930"/>
            <a:ext cx="457200" cy="457200"/>
          </a:xfrm>
          <a:prstGeom prst="rect">
            <a:avLst/>
          </a:prstGeom>
        </p:spPr>
      </p:pic>
      <p:pic>
        <p:nvPicPr>
          <p:cNvPr id="58" name="Graphic 57" descr="Neighborhood with solid fill">
            <a:extLst>
              <a:ext uri="{FF2B5EF4-FFF2-40B4-BE49-F238E27FC236}">
                <a16:creationId xmlns:a16="http://schemas.microsoft.com/office/drawing/2014/main" id="{A40D08C9-E118-2E3D-C084-72CA25C8BF4E}"/>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56" y="2246968"/>
            <a:ext cx="457200" cy="457200"/>
          </a:xfrm>
          <a:prstGeom prst="rect">
            <a:avLst/>
          </a:prstGeom>
        </p:spPr>
      </p:pic>
      <p:pic>
        <p:nvPicPr>
          <p:cNvPr id="59" name="Graphic 58" descr="Medical with solid fill">
            <a:extLst>
              <a:ext uri="{FF2B5EF4-FFF2-40B4-BE49-F238E27FC236}">
                <a16:creationId xmlns:a16="http://schemas.microsoft.com/office/drawing/2014/main" id="{C060CE51-F155-A4A3-CE26-77260E2C8626}"/>
              </a:ext>
            </a:extLst>
          </p:cNvPr>
          <p:cNvPicPr preferRelativeResize="0">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5075" y="2926191"/>
            <a:ext cx="457200" cy="457200"/>
          </a:xfrm>
          <a:prstGeom prst="rect">
            <a:avLst/>
          </a:prstGeom>
        </p:spPr>
      </p:pic>
      <p:pic>
        <p:nvPicPr>
          <p:cNvPr id="60" name="Graphic 59" descr="Graduation cap with solid fill">
            <a:extLst>
              <a:ext uri="{FF2B5EF4-FFF2-40B4-BE49-F238E27FC236}">
                <a16:creationId xmlns:a16="http://schemas.microsoft.com/office/drawing/2014/main" id="{0AFBECB1-8712-1D3A-73AE-CC2EFC92C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41682" y="3840699"/>
            <a:ext cx="1031611" cy="1031611"/>
          </a:xfrm>
          <a:prstGeom prst="rect">
            <a:avLst/>
          </a:prstGeom>
        </p:spPr>
      </p:pic>
      <p:pic>
        <p:nvPicPr>
          <p:cNvPr id="62" name="Picture 61" descr="A white dollar sign on a black background&#10;&#10;Description automatically generated">
            <a:extLst>
              <a:ext uri="{FF2B5EF4-FFF2-40B4-BE49-F238E27FC236}">
                <a16:creationId xmlns:a16="http://schemas.microsoft.com/office/drawing/2014/main" id="{842DFEA7-D6C7-8924-8283-A32DFA7B210C}"/>
              </a:ext>
            </a:extLst>
          </p:cNvPr>
          <p:cNvPicPr preferRelativeResize="0">
            <a:picLocks noChangeAspect="1"/>
          </p:cNvPicPr>
          <p:nvPr/>
        </p:nvPicPr>
        <p:blipFill rotWithShape="1">
          <a:blip r:embed="rId12" cstate="email">
            <a:extLst>
              <a:ext uri="{28A0092B-C50C-407E-A947-70E740481C1C}">
                <a14:useLocalDpi xmlns:a14="http://schemas.microsoft.com/office/drawing/2010/main"/>
              </a:ext>
            </a:extLst>
          </a:blip>
          <a:srcRect l="19746" t="18406" r="26352" b="32853"/>
          <a:stretch/>
        </p:blipFill>
        <p:spPr>
          <a:xfrm flipH="1" flipV="1">
            <a:off x="1648206" y="5273035"/>
            <a:ext cx="506186" cy="539931"/>
          </a:xfrm>
          <a:prstGeom prst="rect">
            <a:avLst/>
          </a:prstGeom>
        </p:spPr>
      </p:pic>
      <p:sp>
        <p:nvSpPr>
          <p:cNvPr id="63" name="TextBox 62">
            <a:extLst>
              <a:ext uri="{FF2B5EF4-FFF2-40B4-BE49-F238E27FC236}">
                <a16:creationId xmlns:a16="http://schemas.microsoft.com/office/drawing/2014/main" id="{AF4E8B50-DFF5-F916-900F-BD00839B8E94}"/>
              </a:ext>
            </a:extLst>
          </p:cNvPr>
          <p:cNvSpPr txBox="1"/>
          <p:nvPr/>
        </p:nvSpPr>
        <p:spPr>
          <a:xfrm>
            <a:off x="4660135" y="2432548"/>
            <a:ext cx="709643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defRPr/>
            </a:pPr>
            <a:r>
              <a:rPr lang="en-US" sz="2400">
                <a:solidFill>
                  <a:srgbClr val="1C2532"/>
                </a:solidFill>
                <a:latin typeface="IBM Plex Sans"/>
                <a:ea typeface="+mn-lt"/>
                <a:cs typeface="Calibri"/>
              </a:rPr>
              <a:t>Increase awareness of readily accessible resources for organizations and their clients</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Use 311 as a resource rather than barrier to treatment</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Propose for closed hospitals and hotels to serve as safe housing or temporary shelters</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Expand support for people experiencing homelessness in Chicago, including prioritizing research, program development, service provision, and additional funding </a:t>
            </a:r>
          </a:p>
        </p:txBody>
      </p:sp>
      <p:sp>
        <p:nvSpPr>
          <p:cNvPr id="3" name="Arc 2">
            <a:extLst>
              <a:ext uri="{FF2B5EF4-FFF2-40B4-BE49-F238E27FC236}">
                <a16:creationId xmlns:a16="http://schemas.microsoft.com/office/drawing/2014/main" id="{3B6378FE-09C2-C44B-A69A-5FC56E8A3EED}"/>
              </a:ext>
            </a:extLst>
          </p:cNvPr>
          <p:cNvSpPr/>
          <p:nvPr/>
        </p:nvSpPr>
        <p:spPr>
          <a:xfrm>
            <a:off x="-368968" y="3404681"/>
            <a:ext cx="1828117" cy="2013625"/>
          </a:xfrm>
          <a:prstGeom prst="arc">
            <a:avLst>
              <a:gd name="adj1" fmla="val 17487773"/>
              <a:gd name="adj2" fmla="val 4101368"/>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63">
            <a:extLst>
              <a:ext uri="{FF2B5EF4-FFF2-40B4-BE49-F238E27FC236}">
                <a16:creationId xmlns:a16="http://schemas.microsoft.com/office/drawing/2014/main" id="{17C656C3-FA3A-7229-BF7B-59BF93A3B6DA}"/>
              </a:ext>
            </a:extLst>
          </p:cNvPr>
          <p:cNvSpPr/>
          <p:nvPr/>
        </p:nvSpPr>
        <p:spPr>
          <a:xfrm>
            <a:off x="726263" y="3331029"/>
            <a:ext cx="179614" cy="179614"/>
          </a:xfrm>
          <a:prstGeom prst="ellipse">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0133327-C18C-841E-01EB-B623C766F0A5}"/>
              </a:ext>
            </a:extLst>
          </p:cNvPr>
          <p:cNvSpPr/>
          <p:nvPr/>
        </p:nvSpPr>
        <p:spPr>
          <a:xfrm>
            <a:off x="726263" y="5279178"/>
            <a:ext cx="179614" cy="179614"/>
          </a:xfrm>
          <a:prstGeom prst="ellipse">
            <a:avLst/>
          </a:prstGeom>
          <a:solidFill>
            <a:srgbClr val="FF9717"/>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DC33514-0363-32F6-7D2C-F373F87C2645}"/>
              </a:ext>
            </a:extLst>
          </p:cNvPr>
          <p:cNvSpPr/>
          <p:nvPr/>
        </p:nvSpPr>
        <p:spPr>
          <a:xfrm>
            <a:off x="1255072" y="4219460"/>
            <a:ext cx="397460" cy="380016"/>
          </a:xfrm>
          <a:prstGeom prst="ellipse">
            <a:avLst/>
          </a:prstGeom>
          <a:solidFill>
            <a:srgbClr val="023366"/>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F505C6C-9D91-5506-3941-920309B7538C}"/>
              </a:ext>
            </a:extLst>
          </p:cNvPr>
          <p:cNvSpPr/>
          <p:nvPr/>
        </p:nvSpPr>
        <p:spPr>
          <a:xfrm>
            <a:off x="1176118" y="3701930"/>
            <a:ext cx="179614" cy="179614"/>
          </a:xfrm>
          <a:prstGeom prst="ellipse">
            <a:avLst/>
          </a:prstGeom>
          <a:solidFill>
            <a:srgbClr val="E1522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6975BA5-EBB1-6646-41EE-E3B1263A3B6B}"/>
              </a:ext>
            </a:extLst>
          </p:cNvPr>
          <p:cNvSpPr/>
          <p:nvPr/>
        </p:nvSpPr>
        <p:spPr>
          <a:xfrm>
            <a:off x="1185299" y="4922966"/>
            <a:ext cx="179614" cy="179614"/>
          </a:xfrm>
          <a:prstGeom prst="ellipse">
            <a:avLst/>
          </a:prstGeom>
          <a:solidFill>
            <a:srgbClr val="08BE7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68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 calcmode="lin" valueType="num">
                                      <p:cBhvr additive="base">
                                        <p:cTn id="19" dur="500"/>
                                        <p:tgtEl>
                                          <p:spTgt spid="6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6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63">
                                            <p:txEl>
                                              <p:pRg st="3" end="3"/>
                                            </p:txEl>
                                          </p:spTgt>
                                        </p:tgtEl>
                                        <p:attrNameLst>
                                          <p:attrName>style.visibility</p:attrName>
                                        </p:attrNameLst>
                                      </p:cBhvr>
                                      <p:to>
                                        <p:strVal val="visible"/>
                                      </p:to>
                                    </p:set>
                                    <p:anim calcmode="lin" valueType="num">
                                      <p:cBhvr additive="base">
                                        <p:cTn id="25" dur="500"/>
                                        <p:tgtEl>
                                          <p:spTgt spid="63">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261D5F-9CB5-1BE6-E04C-B0E39C7C0F3C}"/>
              </a:ext>
            </a:extLst>
          </p:cNvPr>
          <p:cNvSpPr>
            <a:spLocks noGrp="1"/>
          </p:cNvSpPr>
          <p:nvPr>
            <p:ph type="body" sz="quarter" idx="13"/>
          </p:nvPr>
        </p:nvSpPr>
        <p:spPr>
          <a:xfrm>
            <a:off x="685800" y="1132338"/>
            <a:ext cx="7915275" cy="828675"/>
          </a:xfrm>
        </p:spPr>
        <p:txBody>
          <a:bodyPr lIns="0" tIns="0" rIns="0" bIns="0" anchor="t"/>
          <a:lstStyle/>
          <a:p>
            <a:r>
              <a:rPr lang="en-US" sz="4400">
                <a:latin typeface="IBM Plex Sans"/>
              </a:rPr>
              <a:t>At-A-Glance</a:t>
            </a:r>
          </a:p>
          <a:p>
            <a:endParaRPr lang="en-US" sz="4400">
              <a:latin typeface="IBM Plex Sans" panose="020B0604020202020204" charset="0"/>
            </a:endParaRPr>
          </a:p>
        </p:txBody>
      </p:sp>
      <p:sp>
        <p:nvSpPr>
          <p:cNvPr id="37889" name="Rectangle 1">
            <a:extLst>
              <a:ext uri="{FF2B5EF4-FFF2-40B4-BE49-F238E27FC236}">
                <a16:creationId xmlns:a16="http://schemas.microsoft.com/office/drawing/2014/main" id="{2513EC20-CDE0-D334-9F3B-ECA399DF9114}"/>
              </a:ext>
              <a:ext uri="{C183D7F6-B498-43B3-948B-1728B52AA6E4}">
                <adec:decorative xmlns:adec="http://schemas.microsoft.com/office/drawing/2017/decorative" val="1"/>
              </a:ext>
            </a:extLst>
          </p:cNvPr>
          <p:cNvSpPr>
            <a:spLocks noChangeArrowheads="1"/>
          </p:cNvSpPr>
          <p:nvPr/>
        </p:nvSpPr>
        <p:spPr bwMode="auto">
          <a:xfrm>
            <a:off x="685800" y="1956640"/>
            <a:ext cx="2627399" cy="1974850"/>
          </a:xfrm>
          <a:prstGeom prst="rect">
            <a:avLst/>
          </a:prstGeom>
          <a:solidFill>
            <a:srgbClr val="D4E1FD">
              <a:alpha val="50000"/>
            </a:srgbClr>
          </a:solidFill>
          <a:ln>
            <a:noFill/>
          </a:ln>
          <a:effectLst/>
          <a:extLst>
            <a:ext uri="{91240B29-F687-4F45-9708-019B960494DF}">
              <a14:hiddenLine xmlns:a14="http://schemas.microsoft.com/office/drawing/2010/main" w="1908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0" name="Rectangle 2">
            <a:extLst>
              <a:ext uri="{FF2B5EF4-FFF2-40B4-BE49-F238E27FC236}">
                <a16:creationId xmlns:a16="http://schemas.microsoft.com/office/drawing/2014/main" id="{B3C5F2B3-DE76-8287-2FCB-DC85FCCB1580}"/>
              </a:ext>
              <a:ext uri="{C183D7F6-B498-43B3-948B-1728B52AA6E4}">
                <adec:decorative xmlns:adec="http://schemas.microsoft.com/office/drawing/2017/decorative" val="1"/>
              </a:ext>
            </a:extLst>
          </p:cNvPr>
          <p:cNvSpPr>
            <a:spLocks noChangeArrowheads="1"/>
          </p:cNvSpPr>
          <p:nvPr/>
        </p:nvSpPr>
        <p:spPr bwMode="auto">
          <a:xfrm>
            <a:off x="6148868" y="1956640"/>
            <a:ext cx="2627399" cy="1974850"/>
          </a:xfrm>
          <a:prstGeom prst="rect">
            <a:avLst/>
          </a:prstGeom>
          <a:solidFill>
            <a:srgbClr val="FF9717">
              <a:alpha val="23000"/>
            </a:srgbClr>
          </a:solidFill>
          <a:ln>
            <a:noFill/>
          </a:ln>
          <a:effectLst/>
          <a:extLst>
            <a:ext uri="{91240B29-F687-4F45-9708-019B960494DF}">
              <a14:hiddenLine xmlns:a14="http://schemas.microsoft.com/office/drawing/2010/main" w="1908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1" name="Rectangle 3">
            <a:extLst>
              <a:ext uri="{FF2B5EF4-FFF2-40B4-BE49-F238E27FC236}">
                <a16:creationId xmlns:a16="http://schemas.microsoft.com/office/drawing/2014/main" id="{F162C668-878A-8A38-2F7C-92599EAAA756}"/>
              </a:ext>
              <a:ext uri="{C183D7F6-B498-43B3-948B-1728B52AA6E4}">
                <adec:decorative xmlns:adec="http://schemas.microsoft.com/office/drawing/2017/decorative" val="1"/>
              </a:ext>
            </a:extLst>
          </p:cNvPr>
          <p:cNvSpPr>
            <a:spLocks noChangeArrowheads="1"/>
          </p:cNvSpPr>
          <p:nvPr/>
        </p:nvSpPr>
        <p:spPr bwMode="auto">
          <a:xfrm>
            <a:off x="685800" y="4087092"/>
            <a:ext cx="5352526" cy="2313708"/>
          </a:xfrm>
          <a:prstGeom prst="rect">
            <a:avLst/>
          </a:prstGeom>
          <a:solidFill>
            <a:srgbClr val="C2FDE5">
              <a:alpha val="50000"/>
            </a:srgbClr>
          </a:solidFill>
          <a:ln>
            <a:noFill/>
          </a:ln>
          <a:effectLst/>
          <a:extLst>
            <a:ext uri="{91240B29-F687-4F45-9708-019B960494DF}">
              <a14:hiddenLine xmlns:a14="http://schemas.microsoft.com/office/drawing/2010/main" w="1908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2" name="Rectangle 4">
            <a:extLst>
              <a:ext uri="{FF2B5EF4-FFF2-40B4-BE49-F238E27FC236}">
                <a16:creationId xmlns:a16="http://schemas.microsoft.com/office/drawing/2014/main" id="{5A67D139-14BB-9304-06B7-AAD3A9F17AC8}"/>
              </a:ext>
              <a:ext uri="{C183D7F6-B498-43B3-948B-1728B52AA6E4}">
                <adec:decorative xmlns:adec="http://schemas.microsoft.com/office/drawing/2017/decorative" val="1"/>
              </a:ext>
            </a:extLst>
          </p:cNvPr>
          <p:cNvSpPr>
            <a:spLocks noChangeArrowheads="1"/>
          </p:cNvSpPr>
          <p:nvPr/>
        </p:nvSpPr>
        <p:spPr bwMode="auto">
          <a:xfrm>
            <a:off x="6145664" y="4087091"/>
            <a:ext cx="5360536" cy="2313708"/>
          </a:xfrm>
          <a:prstGeom prst="rect">
            <a:avLst/>
          </a:prstGeom>
          <a:solidFill>
            <a:srgbClr val="D4E1FD">
              <a:alpha val="50000"/>
            </a:srgbClr>
          </a:solidFill>
          <a:ln>
            <a:noFill/>
          </a:ln>
          <a:effectLst/>
          <a:extLst>
            <a:ext uri="{91240B29-F687-4F45-9708-019B960494DF}">
              <a14:hiddenLine xmlns:a14="http://schemas.microsoft.com/office/drawing/2010/main" w="1908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3" name="Rectangle 5">
            <a:extLst>
              <a:ext uri="{FF2B5EF4-FFF2-40B4-BE49-F238E27FC236}">
                <a16:creationId xmlns:a16="http://schemas.microsoft.com/office/drawing/2014/main" id="{747A09B4-D4BF-F4E7-101E-FB6535A67BAC}"/>
              </a:ext>
              <a:ext uri="{C183D7F6-B498-43B3-948B-1728B52AA6E4}">
                <adec:decorative xmlns:adec="http://schemas.microsoft.com/office/drawing/2017/decorative" val="1"/>
              </a:ext>
            </a:extLst>
          </p:cNvPr>
          <p:cNvSpPr>
            <a:spLocks noChangeArrowheads="1"/>
          </p:cNvSpPr>
          <p:nvPr/>
        </p:nvSpPr>
        <p:spPr bwMode="auto">
          <a:xfrm>
            <a:off x="8855355" y="1956640"/>
            <a:ext cx="2627399" cy="1974850"/>
          </a:xfrm>
          <a:prstGeom prst="rect">
            <a:avLst/>
          </a:prstGeom>
          <a:solidFill>
            <a:srgbClr val="C2FDE5">
              <a:alpha val="50000"/>
            </a:srgbClr>
          </a:solidFill>
          <a:ln>
            <a:noFill/>
          </a:ln>
          <a:effectLst/>
          <a:extLst>
            <a:ext uri="{91240B29-F687-4F45-9708-019B960494DF}">
              <a14:hiddenLine xmlns:a14="http://schemas.microsoft.com/office/drawing/2010/main" w="1908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4" name="Rectangle 6">
            <a:extLst>
              <a:ext uri="{FF2B5EF4-FFF2-40B4-BE49-F238E27FC236}">
                <a16:creationId xmlns:a16="http://schemas.microsoft.com/office/drawing/2014/main" id="{DCBB7961-3A53-4548-4671-32FBF3EC69B4}"/>
              </a:ext>
              <a:ext uri="{C183D7F6-B498-43B3-948B-1728B52AA6E4}">
                <adec:decorative xmlns:adec="http://schemas.microsoft.com/office/drawing/2017/decorative" val="1"/>
              </a:ext>
            </a:extLst>
          </p:cNvPr>
          <p:cNvSpPr>
            <a:spLocks noChangeArrowheads="1"/>
          </p:cNvSpPr>
          <p:nvPr/>
        </p:nvSpPr>
        <p:spPr bwMode="auto">
          <a:xfrm>
            <a:off x="3420976" y="1956640"/>
            <a:ext cx="2627399" cy="1974850"/>
          </a:xfrm>
          <a:prstGeom prst="rect">
            <a:avLst/>
          </a:prstGeom>
          <a:solidFill>
            <a:srgbClr val="E5DDF3">
              <a:alpha val="80000"/>
            </a:srgbClr>
          </a:solidFill>
          <a:ln>
            <a:noFill/>
          </a:ln>
          <a:effectLst/>
          <a:extLst>
            <a:ext uri="{91240B29-F687-4F45-9708-019B960494DF}">
              <a14:hiddenLine xmlns:a14="http://schemas.microsoft.com/office/drawing/2010/main" w="1908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899" name="Rectangle 11">
            <a:extLst>
              <a:ext uri="{FF2B5EF4-FFF2-40B4-BE49-F238E27FC236}">
                <a16:creationId xmlns:a16="http://schemas.microsoft.com/office/drawing/2014/main" id="{E107135A-6A68-6E7B-ADAF-D34D4A551C8E}"/>
              </a:ext>
            </a:extLst>
          </p:cNvPr>
          <p:cNvSpPr>
            <a:spLocks noChangeArrowheads="1"/>
          </p:cNvSpPr>
          <p:nvPr/>
        </p:nvSpPr>
        <p:spPr bwMode="auto">
          <a:xfrm>
            <a:off x="889264" y="2500492"/>
            <a:ext cx="1831248" cy="76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t">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hangingPunct="1">
              <a:lnSpc>
                <a:spcPct val="100000"/>
              </a:lnSpc>
            </a:pPr>
            <a:r>
              <a:rPr lang="en-US" altLang="en-US" sz="4400" spc="-250" dirty="0">
                <a:solidFill>
                  <a:schemeClr val="accent1"/>
                </a:solidFill>
                <a:latin typeface="IBM Plex Serif"/>
                <a:ea typeface="Arial Unicode MS"/>
                <a:cs typeface="Calibri"/>
              </a:rPr>
              <a:t>75,000</a:t>
            </a:r>
            <a:endParaRPr lang="en-US" altLang="en-US" sz="4400" spc="-200" dirty="0">
              <a:solidFill>
                <a:schemeClr val="accent1"/>
              </a:solidFill>
              <a:latin typeface="IBM Plex Serif" panose="02060503050406000203" pitchFamily="18" charset="77"/>
              <a:cs typeface="Calibri" panose="020F0502020204030204" pitchFamily="34" charset="0"/>
            </a:endParaRPr>
          </a:p>
        </p:txBody>
      </p:sp>
      <p:sp>
        <p:nvSpPr>
          <p:cNvPr id="37901" name="Rectangle 13">
            <a:extLst>
              <a:ext uri="{FF2B5EF4-FFF2-40B4-BE49-F238E27FC236}">
                <a16:creationId xmlns:a16="http://schemas.microsoft.com/office/drawing/2014/main" id="{CA0032B4-0338-D811-70D9-28AF94CFF8CE}"/>
              </a:ext>
            </a:extLst>
          </p:cNvPr>
          <p:cNvSpPr>
            <a:spLocks noChangeArrowheads="1"/>
          </p:cNvSpPr>
          <p:nvPr/>
        </p:nvSpPr>
        <p:spPr bwMode="auto">
          <a:xfrm>
            <a:off x="862028" y="3139327"/>
            <a:ext cx="2414324"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a:solidFill>
                  <a:srgbClr val="121212"/>
                </a:solidFill>
                <a:latin typeface="IBM Plex Sans"/>
                <a:ea typeface="Arial Unicode MS"/>
                <a:cs typeface="Arial Unicode MS"/>
              </a:rPr>
              <a:t>Chicago residents receive services per year. </a:t>
            </a:r>
            <a:endParaRPr lang="en-US" dirty="0"/>
          </a:p>
        </p:txBody>
      </p:sp>
      <p:sp>
        <p:nvSpPr>
          <p:cNvPr id="37902" name="Rectangle 14">
            <a:extLst>
              <a:ext uri="{FF2B5EF4-FFF2-40B4-BE49-F238E27FC236}">
                <a16:creationId xmlns:a16="http://schemas.microsoft.com/office/drawing/2014/main" id="{5AF4A253-DAFB-8D9F-9C49-20BCAFED89B3}"/>
              </a:ext>
            </a:extLst>
          </p:cNvPr>
          <p:cNvSpPr>
            <a:spLocks noChangeArrowheads="1"/>
          </p:cNvSpPr>
          <p:nvPr/>
        </p:nvSpPr>
        <p:spPr bwMode="auto">
          <a:xfrm>
            <a:off x="3729738" y="2500492"/>
            <a:ext cx="1685375" cy="76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t">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hangingPunct="1">
              <a:lnSpc>
                <a:spcPct val="100000"/>
              </a:lnSpc>
            </a:pPr>
            <a:r>
              <a:rPr lang="en-US" altLang="en-US" sz="4400" dirty="0">
                <a:solidFill>
                  <a:schemeClr val="accent5"/>
                </a:solidFill>
                <a:latin typeface="IBM Plex Serif"/>
                <a:ea typeface="Arial Unicode MS"/>
                <a:cs typeface="Calibri"/>
              </a:rPr>
              <a:t>6,900</a:t>
            </a:r>
            <a:endParaRPr lang="en-US" altLang="en-US" sz="4400" dirty="0">
              <a:solidFill>
                <a:schemeClr val="accent5"/>
              </a:solidFill>
              <a:latin typeface="IBM Plex Serif" panose="02060503050406000203" pitchFamily="18" charset="77"/>
              <a:cs typeface="Calibri" panose="020F0502020204030204" pitchFamily="34" charset="0"/>
            </a:endParaRPr>
          </a:p>
        </p:txBody>
      </p:sp>
      <p:sp>
        <p:nvSpPr>
          <p:cNvPr id="37903" name="Rectangle 15">
            <a:extLst>
              <a:ext uri="{FF2B5EF4-FFF2-40B4-BE49-F238E27FC236}">
                <a16:creationId xmlns:a16="http://schemas.microsoft.com/office/drawing/2014/main" id="{D9425BCA-D2BF-1A10-0B77-A30DA12650FF}"/>
              </a:ext>
            </a:extLst>
          </p:cNvPr>
          <p:cNvSpPr>
            <a:spLocks noChangeArrowheads="1"/>
          </p:cNvSpPr>
          <p:nvPr/>
        </p:nvSpPr>
        <p:spPr bwMode="auto">
          <a:xfrm>
            <a:off x="3721729" y="3253627"/>
            <a:ext cx="1973754" cy="306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endParaRPr lang="en-US" altLang="en-US" sz="1400">
              <a:solidFill>
                <a:srgbClr val="121212"/>
              </a:solidFill>
              <a:latin typeface="IBM Plex Sans"/>
              <a:ea typeface="Arial Unicode MS"/>
              <a:cs typeface="Arial Unicode MS"/>
            </a:endParaRPr>
          </a:p>
        </p:txBody>
      </p:sp>
      <p:sp>
        <p:nvSpPr>
          <p:cNvPr id="37904" name="Rectangle 16">
            <a:extLst>
              <a:ext uri="{FF2B5EF4-FFF2-40B4-BE49-F238E27FC236}">
                <a16:creationId xmlns:a16="http://schemas.microsoft.com/office/drawing/2014/main" id="{5BE01DC8-EEC8-9FCB-975D-B38E5496DD43}"/>
              </a:ext>
            </a:extLst>
          </p:cNvPr>
          <p:cNvSpPr>
            <a:spLocks noChangeArrowheads="1"/>
          </p:cNvSpPr>
          <p:nvPr/>
        </p:nvSpPr>
        <p:spPr bwMode="auto">
          <a:xfrm>
            <a:off x="6424425" y="3131390"/>
            <a:ext cx="1973754"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a:solidFill>
                  <a:srgbClr val="121212"/>
                </a:solidFill>
                <a:latin typeface="IBM Plex Sans"/>
                <a:ea typeface="Arial Unicode MS"/>
                <a:cs typeface="Arial Unicode MS"/>
              </a:rPr>
              <a:t>Partner organizations are funded by CDPH </a:t>
            </a:r>
            <a:endParaRPr lang="en-US" altLang="en-US" sz="1400" dirty="0">
              <a:solidFill>
                <a:srgbClr val="121212"/>
              </a:solidFill>
              <a:latin typeface="IBM Plex Sans" panose="020B0503050203000203" pitchFamily="34" charset="0"/>
            </a:endParaRPr>
          </a:p>
        </p:txBody>
      </p:sp>
      <p:sp>
        <p:nvSpPr>
          <p:cNvPr id="37906" name="Rectangle 18">
            <a:extLst>
              <a:ext uri="{FF2B5EF4-FFF2-40B4-BE49-F238E27FC236}">
                <a16:creationId xmlns:a16="http://schemas.microsoft.com/office/drawing/2014/main" id="{3A5BBAB1-B3D6-D94C-368E-0729001A429A}"/>
              </a:ext>
            </a:extLst>
          </p:cNvPr>
          <p:cNvSpPr>
            <a:spLocks noChangeArrowheads="1"/>
          </p:cNvSpPr>
          <p:nvPr/>
        </p:nvSpPr>
        <p:spPr bwMode="auto">
          <a:xfrm>
            <a:off x="9043815" y="2500492"/>
            <a:ext cx="1372789" cy="76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t">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hangingPunct="1">
              <a:lnSpc>
                <a:spcPct val="100000"/>
              </a:lnSpc>
            </a:pPr>
            <a:r>
              <a:rPr lang="en-US" altLang="en-US" sz="4400" dirty="0">
                <a:solidFill>
                  <a:srgbClr val="027F3A"/>
                </a:solidFill>
                <a:latin typeface="IBM Plex Serif"/>
                <a:ea typeface="Arial Unicode MS"/>
                <a:cs typeface="Arial Unicode MS"/>
              </a:rPr>
              <a:t>79%</a:t>
            </a:r>
            <a:endParaRPr lang="en-US" altLang="en-US" sz="4400" dirty="0">
              <a:solidFill>
                <a:srgbClr val="027F3A"/>
              </a:solidFill>
              <a:latin typeface="IBM Plex Serif" panose="02060503050406000203" pitchFamily="18" charset="77"/>
            </a:endParaRPr>
          </a:p>
        </p:txBody>
      </p:sp>
      <p:sp>
        <p:nvSpPr>
          <p:cNvPr id="37907" name="Rectangle 19">
            <a:extLst>
              <a:ext uri="{FF2B5EF4-FFF2-40B4-BE49-F238E27FC236}">
                <a16:creationId xmlns:a16="http://schemas.microsoft.com/office/drawing/2014/main" id="{B0C52399-9803-D82B-0180-715FABB783BE}"/>
              </a:ext>
            </a:extLst>
          </p:cNvPr>
          <p:cNvSpPr>
            <a:spLocks noChangeArrowheads="1"/>
          </p:cNvSpPr>
          <p:nvPr/>
        </p:nvSpPr>
        <p:spPr bwMode="auto">
          <a:xfrm>
            <a:off x="9053427" y="3139327"/>
            <a:ext cx="1973754"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a:solidFill>
                  <a:srgbClr val="121212"/>
                </a:solidFill>
                <a:latin typeface="IBM Plex Sans"/>
                <a:ea typeface="Arial Unicode MS"/>
                <a:cs typeface="Arial Unicode MS"/>
              </a:rPr>
              <a:t>Of those diverted start treatment.</a:t>
            </a:r>
            <a:endParaRPr lang="en-US" dirty="0"/>
          </a:p>
        </p:txBody>
      </p:sp>
      <p:sp>
        <p:nvSpPr>
          <p:cNvPr id="37908" name="Rectangle 20">
            <a:extLst>
              <a:ext uri="{FF2B5EF4-FFF2-40B4-BE49-F238E27FC236}">
                <a16:creationId xmlns:a16="http://schemas.microsoft.com/office/drawing/2014/main" id="{0926F787-1AA7-0C02-31BE-1AAF2881C0FC}"/>
              </a:ext>
            </a:extLst>
          </p:cNvPr>
          <p:cNvSpPr>
            <a:spLocks noChangeArrowheads="1"/>
          </p:cNvSpPr>
          <p:nvPr/>
        </p:nvSpPr>
        <p:spPr bwMode="auto">
          <a:xfrm>
            <a:off x="6572250" y="4844166"/>
            <a:ext cx="4679655" cy="1383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2800" dirty="0">
                <a:solidFill>
                  <a:schemeClr val="accent1">
                    <a:lumMod val="50000"/>
                  </a:schemeClr>
                </a:solidFill>
                <a:latin typeface="IBM Plex Sans"/>
                <a:ea typeface="Arial Unicode MS"/>
                <a:cs typeface="Arial Unicode MS"/>
              </a:rPr>
              <a:t>Between 2019 and 2022</a:t>
            </a:r>
          </a:p>
          <a:p>
            <a:r>
              <a:rPr lang="en-US" altLang="en-US" sz="1400" dirty="0">
                <a:solidFill>
                  <a:srgbClr val="121212"/>
                </a:solidFill>
                <a:latin typeface="IBM Plex Sans"/>
                <a:ea typeface="Arial Unicode MS"/>
                <a:cs typeface="Arial Unicode MS"/>
              </a:rPr>
              <a:t>Chicago converted data from their opioid overdose                  alert system into an actionable response plan, which has advanced outreach efforts in persistent overdose hotspots. </a:t>
            </a:r>
          </a:p>
        </p:txBody>
      </p:sp>
      <p:sp>
        <p:nvSpPr>
          <p:cNvPr id="37909" name="Rectangle 21">
            <a:extLst>
              <a:ext uri="{FF2B5EF4-FFF2-40B4-BE49-F238E27FC236}">
                <a16:creationId xmlns:a16="http://schemas.microsoft.com/office/drawing/2014/main" id="{A60B5CB4-2484-3620-53A4-69D4BC483787}"/>
              </a:ext>
            </a:extLst>
          </p:cNvPr>
          <p:cNvSpPr>
            <a:spLocks noChangeArrowheads="1"/>
          </p:cNvSpPr>
          <p:nvPr/>
        </p:nvSpPr>
        <p:spPr bwMode="auto">
          <a:xfrm>
            <a:off x="6393986" y="2500492"/>
            <a:ext cx="989671" cy="76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t">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4400" dirty="0">
                <a:solidFill>
                  <a:srgbClr val="ED6B12"/>
                </a:solidFill>
                <a:latin typeface="IBM Plex Serif"/>
                <a:ea typeface="Arial Unicode MS"/>
                <a:cs typeface="Calibri"/>
              </a:rPr>
              <a:t>50 </a:t>
            </a:r>
            <a:endParaRPr lang="en-US" altLang="en-US" sz="4400" dirty="0">
              <a:solidFill>
                <a:srgbClr val="ED6B12"/>
              </a:solidFill>
              <a:latin typeface="IBM Plex Serif" panose="02060503050406000203" pitchFamily="18" charset="77"/>
              <a:cs typeface="Calibri" panose="020F0502020204030204" pitchFamily="34" charset="0"/>
            </a:endParaRPr>
          </a:p>
        </p:txBody>
      </p:sp>
      <p:sp>
        <p:nvSpPr>
          <p:cNvPr id="37915" name="Rectangle 27">
            <a:extLst>
              <a:ext uri="{FF2B5EF4-FFF2-40B4-BE49-F238E27FC236}">
                <a16:creationId xmlns:a16="http://schemas.microsoft.com/office/drawing/2014/main" id="{20CE4231-19E8-16CD-28F1-7CC2715087CF}"/>
              </a:ext>
            </a:extLst>
          </p:cNvPr>
          <p:cNvSpPr>
            <a:spLocks noChangeArrowheads="1"/>
          </p:cNvSpPr>
          <p:nvPr/>
        </p:nvSpPr>
        <p:spPr bwMode="auto">
          <a:xfrm>
            <a:off x="872003" y="4683585"/>
            <a:ext cx="2586262" cy="76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hangingPunct="1">
              <a:lnSpc>
                <a:spcPct val="100000"/>
              </a:lnSpc>
            </a:pPr>
            <a:r>
              <a:rPr lang="en-US" altLang="en-US" sz="4400" dirty="0">
                <a:solidFill>
                  <a:srgbClr val="027F3A"/>
                </a:solidFill>
                <a:latin typeface="IBM Plex Serif" panose="02060503050406000203" pitchFamily="18" charset="77"/>
                <a:cs typeface="Calibri" panose="020F0502020204030204" pitchFamily="34" charset="0"/>
              </a:rPr>
              <a:t>Over 300</a:t>
            </a:r>
          </a:p>
        </p:txBody>
      </p:sp>
      <p:sp>
        <p:nvSpPr>
          <p:cNvPr id="37916" name="Rectangle 28">
            <a:extLst>
              <a:ext uri="{FF2B5EF4-FFF2-40B4-BE49-F238E27FC236}">
                <a16:creationId xmlns:a16="http://schemas.microsoft.com/office/drawing/2014/main" id="{C0649CF4-4E18-D5C7-63BB-A2ED864BA1D4}"/>
              </a:ext>
            </a:extLst>
          </p:cNvPr>
          <p:cNvSpPr>
            <a:spLocks noChangeArrowheads="1"/>
          </p:cNvSpPr>
          <p:nvPr/>
        </p:nvSpPr>
        <p:spPr bwMode="auto">
          <a:xfrm>
            <a:off x="867196" y="5410282"/>
            <a:ext cx="4677819"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hangingPunct="1">
              <a:lnSpc>
                <a:spcPct val="100000"/>
              </a:lnSpc>
            </a:pPr>
            <a:r>
              <a:rPr lang="en-US" sz="1400" dirty="0">
                <a:latin typeface="IBM Plex Sans" panose="020B0503050203000203" pitchFamily="34" charset="0"/>
              </a:rPr>
              <a:t>Connected to same or next-day medications to treat opioid use disorder since program launch in May 2022.  </a:t>
            </a:r>
            <a:endParaRPr lang="en-US" altLang="en-US" sz="1400" dirty="0">
              <a:solidFill>
                <a:srgbClr val="121212"/>
              </a:solidFill>
              <a:latin typeface="IBM Plex Sans" panose="020B0503050203000203" pitchFamily="34" charset="0"/>
            </a:endParaRPr>
          </a:p>
        </p:txBody>
      </p:sp>
      <p:pic>
        <p:nvPicPr>
          <p:cNvPr id="4" name="Graphic 3">
            <a:extLst>
              <a:ext uri="{FF2B5EF4-FFF2-40B4-BE49-F238E27FC236}">
                <a16:creationId xmlns:a16="http://schemas.microsoft.com/office/drawing/2014/main" id="{DFE2E24B-D453-3F7D-33E0-C0D9C3D30AE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78571" y="2101249"/>
            <a:ext cx="457200" cy="457200"/>
          </a:xfrm>
          <a:prstGeom prst="rect">
            <a:avLst/>
          </a:prstGeom>
        </p:spPr>
      </p:pic>
      <p:sp>
        <p:nvSpPr>
          <p:cNvPr id="7" name="Text Placeholder 2">
            <a:extLst>
              <a:ext uri="{FF2B5EF4-FFF2-40B4-BE49-F238E27FC236}">
                <a16:creationId xmlns:a16="http://schemas.microsoft.com/office/drawing/2014/main" id="{A6CD877E-2CB1-8884-8603-AFE031ABAE88}"/>
              </a:ext>
            </a:extLst>
          </p:cNvPr>
          <p:cNvSpPr txBox="1">
            <a:spLocks/>
          </p:cNvSpPr>
          <p:nvPr/>
        </p:nvSpPr>
        <p:spPr>
          <a:xfrm>
            <a:off x="612480" y="601293"/>
            <a:ext cx="10267014" cy="22659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296BF7"/>
                </a:solidFill>
              </a:rPr>
              <a:t>Opioid Overdose Prevention and Response in Chicago</a:t>
            </a:r>
          </a:p>
        </p:txBody>
      </p:sp>
      <p:sp>
        <p:nvSpPr>
          <p:cNvPr id="15" name="Footer Placeholder 2">
            <a:extLst>
              <a:ext uri="{FF2B5EF4-FFF2-40B4-BE49-F238E27FC236}">
                <a16:creationId xmlns:a16="http://schemas.microsoft.com/office/drawing/2014/main" id="{FCB81CAE-C6EF-D3B2-20ED-33A5DB253D89}"/>
              </a:ext>
            </a:extLst>
          </p:cNvPr>
          <p:cNvSpPr>
            <a:spLocks noGrp="1"/>
          </p:cNvSpPr>
          <p:nvPr>
            <p:ph type="ftr" sz="quarter" idx="3"/>
          </p:nvPr>
        </p:nvSpPr>
        <p:spPr>
          <a:xfrm>
            <a:off x="614680" y="262759"/>
            <a:ext cx="5640070" cy="270641"/>
          </a:xfrm>
        </p:spPr>
        <p:txBody>
          <a:bodyPr/>
          <a:lstStyle/>
          <a:p>
            <a:r>
              <a:rPr lang="en-US" sz="1200" dirty="0">
                <a:latin typeface="IBM Plex Sans" panose="020B0604020202020204" charset="0"/>
              </a:rPr>
              <a:t>Equitable and Innovative Opioid Overdose Prevention and Response in Chicago </a:t>
            </a:r>
          </a:p>
        </p:txBody>
      </p:sp>
      <p:sp>
        <p:nvSpPr>
          <p:cNvPr id="5" name="Rectangle 16">
            <a:extLst>
              <a:ext uri="{FF2B5EF4-FFF2-40B4-BE49-F238E27FC236}">
                <a16:creationId xmlns:a16="http://schemas.microsoft.com/office/drawing/2014/main" id="{453BFAB2-9B83-27C7-9F1E-542E0A3796D7}"/>
              </a:ext>
            </a:extLst>
          </p:cNvPr>
          <p:cNvSpPr>
            <a:spLocks noChangeArrowheads="1"/>
          </p:cNvSpPr>
          <p:nvPr/>
        </p:nvSpPr>
        <p:spPr bwMode="auto">
          <a:xfrm>
            <a:off x="3721864" y="3141550"/>
            <a:ext cx="2183635"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t">
            <a:spAutoFit/>
          </a:bodyPr>
          <a:lstStyle>
            <a:lvl1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400" dirty="0">
                <a:solidFill>
                  <a:srgbClr val="121212"/>
                </a:solidFill>
                <a:latin typeface="IBM Plex Sans"/>
                <a:ea typeface="Arial Unicode MS"/>
                <a:cs typeface="Arial Unicode MS"/>
              </a:rPr>
              <a:t>Narcan kits distributed between 1-22 and 3-23. </a:t>
            </a:r>
            <a:endParaRPr lang="en-US" altLang="en-US" sz="1400" dirty="0">
              <a:solidFill>
                <a:srgbClr val="121212"/>
              </a:solidFill>
              <a:latin typeface="IBM Plex Sans" panose="020B0503050203000203" pitchFamily="34" charset="0"/>
            </a:endParaRPr>
          </a:p>
        </p:txBody>
      </p:sp>
      <p:pic>
        <p:nvPicPr>
          <p:cNvPr id="14" name="Graphic 13" descr="Users with solid fill">
            <a:extLst>
              <a:ext uri="{FF2B5EF4-FFF2-40B4-BE49-F238E27FC236}">
                <a16:creationId xmlns:a16="http://schemas.microsoft.com/office/drawing/2014/main" id="{C49318E0-1A83-CCED-0F92-43E5F734B18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36807" y="2063261"/>
            <a:ext cx="579311" cy="579311"/>
          </a:xfrm>
          <a:prstGeom prst="rect">
            <a:avLst/>
          </a:prstGeom>
        </p:spPr>
      </p:pic>
      <p:pic>
        <p:nvPicPr>
          <p:cNvPr id="9" name="Graphic 8" descr="Police female with solid fill">
            <a:extLst>
              <a:ext uri="{FF2B5EF4-FFF2-40B4-BE49-F238E27FC236}">
                <a16:creationId xmlns:a16="http://schemas.microsoft.com/office/drawing/2014/main" id="{7E46A956-A4BF-F381-9329-E26C39CB3A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64870" y="2047875"/>
            <a:ext cx="512884" cy="512884"/>
          </a:xfrm>
          <a:prstGeom prst="rect">
            <a:avLst/>
          </a:prstGeom>
        </p:spPr>
      </p:pic>
      <p:pic>
        <p:nvPicPr>
          <p:cNvPr id="11" name="Graphic 10" descr="Box with solid fill">
            <a:extLst>
              <a:ext uri="{FF2B5EF4-FFF2-40B4-BE49-F238E27FC236}">
                <a16:creationId xmlns:a16="http://schemas.microsoft.com/office/drawing/2014/main" id="{E8F60BDA-C758-4C6F-EFBA-79F30DD692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85820" y="2062528"/>
            <a:ext cx="523875" cy="523875"/>
          </a:xfrm>
          <a:prstGeom prst="rect">
            <a:avLst/>
          </a:prstGeom>
        </p:spPr>
      </p:pic>
      <p:pic>
        <p:nvPicPr>
          <p:cNvPr id="16" name="Graphic 15" descr="Call center with solid fill">
            <a:extLst>
              <a:ext uri="{FF2B5EF4-FFF2-40B4-BE49-F238E27FC236}">
                <a16:creationId xmlns:a16="http://schemas.microsoft.com/office/drawing/2014/main" id="{50515098-0AC6-9168-9694-37741C6464A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9174" y="4133849"/>
            <a:ext cx="609601" cy="609601"/>
          </a:xfrm>
          <a:prstGeom prst="rect">
            <a:avLst/>
          </a:prstGeom>
        </p:spPr>
      </p:pic>
      <p:pic>
        <p:nvPicPr>
          <p:cNvPr id="19" name="Graphic 18" descr="Server with solid fill">
            <a:extLst>
              <a:ext uri="{FF2B5EF4-FFF2-40B4-BE49-F238E27FC236}">
                <a16:creationId xmlns:a16="http://schemas.microsoft.com/office/drawing/2014/main" id="{9E126F7C-6B02-4EBB-CEAA-532119D5FE1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12791" y="4179277"/>
            <a:ext cx="609600" cy="609600"/>
          </a:xfrm>
          <a:prstGeom prst="rect">
            <a:avLst/>
          </a:prstGeom>
        </p:spPr>
      </p:pic>
    </p:spTree>
    <p:extLst>
      <p:ext uri="{BB962C8B-B14F-4D97-AF65-F5344CB8AC3E}">
        <p14:creationId xmlns:p14="http://schemas.microsoft.com/office/powerpoint/2010/main" val="28547533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a:extLst>
              <a:ext uri="{FF2B5EF4-FFF2-40B4-BE49-F238E27FC236}">
                <a16:creationId xmlns:a16="http://schemas.microsoft.com/office/drawing/2014/main" id="{915A4744-5C64-0CE2-E3FD-33C38D76F988}"/>
              </a:ext>
            </a:extLst>
          </p:cNvPr>
          <p:cNvSpPr/>
          <p:nvPr/>
        </p:nvSpPr>
        <p:spPr>
          <a:xfrm>
            <a:off x="-409197" y="3379728"/>
            <a:ext cx="1845128" cy="2026461"/>
          </a:xfrm>
          <a:prstGeom prst="arc">
            <a:avLst>
              <a:gd name="adj1" fmla="val 17668717"/>
              <a:gd name="adj2" fmla="val 4238285"/>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69139827-54B6-AB9F-9B62-0141B40B1735}"/>
              </a:ext>
            </a:extLst>
          </p:cNvPr>
          <p:cNvSpPr/>
          <p:nvPr/>
        </p:nvSpPr>
        <p:spPr>
          <a:xfrm>
            <a:off x="0" y="2015067"/>
            <a:ext cx="4274545" cy="484293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272F1DD1-6760-0DFD-3FC1-6A04B843B1C8}"/>
              </a:ext>
            </a:extLst>
          </p:cNvPr>
          <p:cNvSpPr/>
          <p:nvPr/>
        </p:nvSpPr>
        <p:spPr>
          <a:xfrm rot="21031820">
            <a:off x="1474034" y="2791997"/>
            <a:ext cx="822960" cy="731520"/>
          </a:xfrm>
          <a:prstGeom prst="hexagon">
            <a:avLst/>
          </a:prstGeom>
          <a:solidFill>
            <a:srgbClr val="E1522E"/>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a:t>The Intersection of Social Determinants of Health and Substance Misuse | edc.org</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p:txBody>
          <a:bodyPr/>
          <a:lstStyle/>
          <a:p>
            <a:r>
              <a:rPr lang="en-US">
                <a:solidFill>
                  <a:srgbClr val="296BF7"/>
                </a:solidFill>
              </a:rPr>
              <a:t>Systemic issues preventing individuals, particularly from marginalized/underserved groups, from accessing services </a:t>
            </a:r>
            <a:r>
              <a:rPr lang="en-US">
                <a:latin typeface="IBM Plex Sans" panose="020B0503050203000203" pitchFamily="34" charset="0"/>
              </a:rPr>
              <a:t> </a:t>
            </a: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40</a:t>
            </a:fld>
            <a:endParaRPr lang="en-US"/>
          </a:p>
        </p:txBody>
      </p:sp>
      <p:sp>
        <p:nvSpPr>
          <p:cNvPr id="8" name="Footer Placeholder 2">
            <a:extLst>
              <a:ext uri="{FF2B5EF4-FFF2-40B4-BE49-F238E27FC236}">
                <a16:creationId xmlns:a16="http://schemas.microsoft.com/office/drawing/2014/main" id="{957F7F49-9219-FC53-9C98-0F86BBAF2BBD}"/>
              </a:ext>
            </a:extLst>
          </p:cNvPr>
          <p:cNvSpPr txBox="1">
            <a:spLocks/>
          </p:cNvSpPr>
          <p:nvPr/>
        </p:nvSpPr>
        <p:spPr>
          <a:xfrm>
            <a:off x="1220607" y="646798"/>
            <a:ext cx="4749057" cy="21816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IBM Plex Mono" panose="020B0509050203000203" pitchFamily="49"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8" name="Picture 47" descr="A blue hexagon with white border&#10;&#10;Description automatically generated">
            <a:extLst>
              <a:ext uri="{FF2B5EF4-FFF2-40B4-BE49-F238E27FC236}">
                <a16:creationId xmlns:a16="http://schemas.microsoft.com/office/drawing/2014/main" id="{25EBC377-2538-9B38-7FA9-77555F84F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5649">
            <a:off x="1770935" y="3755333"/>
            <a:ext cx="1510288" cy="1303729"/>
          </a:xfrm>
          <a:prstGeom prst="rect">
            <a:avLst/>
          </a:prstGeom>
        </p:spPr>
      </p:pic>
      <p:sp>
        <p:nvSpPr>
          <p:cNvPr id="51" name="Hexagon 50">
            <a:extLst>
              <a:ext uri="{FF2B5EF4-FFF2-40B4-BE49-F238E27FC236}">
                <a16:creationId xmlns:a16="http://schemas.microsoft.com/office/drawing/2014/main" id="{44426823-7945-30E3-5B28-03A38943882D}"/>
              </a:ext>
            </a:extLst>
          </p:cNvPr>
          <p:cNvSpPr/>
          <p:nvPr/>
        </p:nvSpPr>
        <p:spPr>
          <a:xfrm>
            <a:off x="603177" y="5856327"/>
            <a:ext cx="822960" cy="731520"/>
          </a:xfrm>
          <a:prstGeom prst="hexagon">
            <a:avLst/>
          </a:prstGeom>
          <a:solidFill>
            <a:srgbClr val="FF9717"/>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CDFA7243-EAA5-19BC-0756-8525986895D6}"/>
              </a:ext>
            </a:extLst>
          </p:cNvPr>
          <p:cNvSpPr/>
          <p:nvPr/>
        </p:nvSpPr>
        <p:spPr>
          <a:xfrm>
            <a:off x="646719" y="2160626"/>
            <a:ext cx="822960" cy="731520"/>
          </a:xfrm>
          <a:prstGeom prst="hexagon">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D144BEF6-4388-013F-59D9-ACFDB23B6C2C}"/>
              </a:ext>
            </a:extLst>
          </p:cNvPr>
          <p:cNvSpPr/>
          <p:nvPr/>
        </p:nvSpPr>
        <p:spPr>
          <a:xfrm rot="724101">
            <a:off x="1474034" y="5224955"/>
            <a:ext cx="822960" cy="731520"/>
          </a:xfrm>
          <a:prstGeom prst="hexagon">
            <a:avLst/>
          </a:prstGeom>
          <a:solidFill>
            <a:srgbClr val="08BE74"/>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Group success with solid fill">
            <a:extLst>
              <a:ext uri="{FF2B5EF4-FFF2-40B4-BE49-F238E27FC236}">
                <a16:creationId xmlns:a16="http://schemas.microsoft.com/office/drawing/2014/main" id="{42C94F07-B0CC-CA9F-3CEC-0DD5D4F038CE}"/>
              </a:ext>
            </a:extLst>
          </p:cNvPr>
          <p:cNvPicPr preferRelativeResize="0">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002" y="6004930"/>
            <a:ext cx="457200" cy="457200"/>
          </a:xfrm>
          <a:prstGeom prst="rect">
            <a:avLst/>
          </a:prstGeom>
        </p:spPr>
      </p:pic>
      <p:pic>
        <p:nvPicPr>
          <p:cNvPr id="58" name="Graphic 57" descr="Neighborhood with solid fill">
            <a:extLst>
              <a:ext uri="{FF2B5EF4-FFF2-40B4-BE49-F238E27FC236}">
                <a16:creationId xmlns:a16="http://schemas.microsoft.com/office/drawing/2014/main" id="{A40D08C9-E118-2E3D-C084-72CA25C8BF4E}"/>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56" y="2246968"/>
            <a:ext cx="457200" cy="457200"/>
          </a:xfrm>
          <a:prstGeom prst="rect">
            <a:avLst/>
          </a:prstGeom>
        </p:spPr>
      </p:pic>
      <p:pic>
        <p:nvPicPr>
          <p:cNvPr id="59" name="Graphic 58" descr="Medical with solid fill">
            <a:extLst>
              <a:ext uri="{FF2B5EF4-FFF2-40B4-BE49-F238E27FC236}">
                <a16:creationId xmlns:a16="http://schemas.microsoft.com/office/drawing/2014/main" id="{C060CE51-F155-A4A3-CE26-77260E2C8626}"/>
              </a:ext>
            </a:extLst>
          </p:cNvPr>
          <p:cNvPicPr preferRelativeResize="0">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5075" y="2926191"/>
            <a:ext cx="457200" cy="457200"/>
          </a:xfrm>
          <a:prstGeom prst="rect">
            <a:avLst/>
          </a:prstGeom>
        </p:spPr>
      </p:pic>
      <p:pic>
        <p:nvPicPr>
          <p:cNvPr id="60" name="Graphic 59" descr="Graduation cap with solid fill">
            <a:extLst>
              <a:ext uri="{FF2B5EF4-FFF2-40B4-BE49-F238E27FC236}">
                <a16:creationId xmlns:a16="http://schemas.microsoft.com/office/drawing/2014/main" id="{0AFBECB1-8712-1D3A-73AE-CC2EFC92C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41682" y="3840699"/>
            <a:ext cx="1031611" cy="1031611"/>
          </a:xfrm>
          <a:prstGeom prst="rect">
            <a:avLst/>
          </a:prstGeom>
        </p:spPr>
      </p:pic>
      <p:pic>
        <p:nvPicPr>
          <p:cNvPr id="62" name="Picture 61" descr="A white dollar sign on a black background&#10;&#10;Description automatically generated">
            <a:extLst>
              <a:ext uri="{FF2B5EF4-FFF2-40B4-BE49-F238E27FC236}">
                <a16:creationId xmlns:a16="http://schemas.microsoft.com/office/drawing/2014/main" id="{842DFEA7-D6C7-8924-8283-A32DFA7B210C}"/>
              </a:ext>
            </a:extLst>
          </p:cNvPr>
          <p:cNvPicPr preferRelativeResize="0">
            <a:picLocks noChangeAspect="1"/>
          </p:cNvPicPr>
          <p:nvPr/>
        </p:nvPicPr>
        <p:blipFill rotWithShape="1">
          <a:blip r:embed="rId12" cstate="email">
            <a:extLst>
              <a:ext uri="{28A0092B-C50C-407E-A947-70E740481C1C}">
                <a14:useLocalDpi xmlns:a14="http://schemas.microsoft.com/office/drawing/2010/main"/>
              </a:ext>
            </a:extLst>
          </a:blip>
          <a:srcRect l="19746" t="18406" r="26352" b="32853"/>
          <a:stretch/>
        </p:blipFill>
        <p:spPr>
          <a:xfrm flipH="1" flipV="1">
            <a:off x="1648206" y="5273035"/>
            <a:ext cx="506186" cy="539931"/>
          </a:xfrm>
          <a:prstGeom prst="rect">
            <a:avLst/>
          </a:prstGeom>
        </p:spPr>
      </p:pic>
      <p:sp>
        <p:nvSpPr>
          <p:cNvPr id="63" name="TextBox 62">
            <a:extLst>
              <a:ext uri="{FF2B5EF4-FFF2-40B4-BE49-F238E27FC236}">
                <a16:creationId xmlns:a16="http://schemas.microsoft.com/office/drawing/2014/main" id="{AF4E8B50-DFF5-F916-900F-BD00839B8E94}"/>
              </a:ext>
            </a:extLst>
          </p:cNvPr>
          <p:cNvSpPr txBox="1"/>
          <p:nvPr/>
        </p:nvSpPr>
        <p:spPr>
          <a:xfrm>
            <a:off x="4660135" y="2432548"/>
            <a:ext cx="709643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defRPr/>
            </a:pPr>
            <a:r>
              <a:rPr lang="en-US" sz="2400">
                <a:solidFill>
                  <a:srgbClr val="1C2532"/>
                </a:solidFill>
                <a:latin typeface="IBM Plex Sans"/>
                <a:ea typeface="+mn-lt"/>
                <a:cs typeface="Calibri"/>
              </a:rPr>
              <a:t>Develop an efficient system to track referrals and care coordination across agencies</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Collaborate with peer agencies to engage in mutual mental health services (i.e., warm handoffs, follow-up during and after referral process) </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Identify a champion within ER Departments to ensure delivery of quality healthcare to patients, with a focus on warm handoffs</a:t>
            </a:r>
          </a:p>
        </p:txBody>
      </p:sp>
      <p:sp>
        <p:nvSpPr>
          <p:cNvPr id="3" name="Arc 2">
            <a:extLst>
              <a:ext uri="{FF2B5EF4-FFF2-40B4-BE49-F238E27FC236}">
                <a16:creationId xmlns:a16="http://schemas.microsoft.com/office/drawing/2014/main" id="{3B6378FE-09C2-C44B-A69A-5FC56E8A3EED}"/>
              </a:ext>
            </a:extLst>
          </p:cNvPr>
          <p:cNvSpPr/>
          <p:nvPr/>
        </p:nvSpPr>
        <p:spPr>
          <a:xfrm>
            <a:off x="-368968" y="3404681"/>
            <a:ext cx="1828117" cy="2013625"/>
          </a:xfrm>
          <a:prstGeom prst="arc">
            <a:avLst>
              <a:gd name="adj1" fmla="val 17487773"/>
              <a:gd name="adj2" fmla="val 4101368"/>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63">
            <a:extLst>
              <a:ext uri="{FF2B5EF4-FFF2-40B4-BE49-F238E27FC236}">
                <a16:creationId xmlns:a16="http://schemas.microsoft.com/office/drawing/2014/main" id="{17C656C3-FA3A-7229-BF7B-59BF93A3B6DA}"/>
              </a:ext>
            </a:extLst>
          </p:cNvPr>
          <p:cNvSpPr/>
          <p:nvPr/>
        </p:nvSpPr>
        <p:spPr>
          <a:xfrm>
            <a:off x="726263" y="3331029"/>
            <a:ext cx="179614" cy="179614"/>
          </a:xfrm>
          <a:prstGeom prst="ellipse">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0133327-C18C-841E-01EB-B623C766F0A5}"/>
              </a:ext>
            </a:extLst>
          </p:cNvPr>
          <p:cNvSpPr/>
          <p:nvPr/>
        </p:nvSpPr>
        <p:spPr>
          <a:xfrm>
            <a:off x="726263" y="5279178"/>
            <a:ext cx="179614" cy="179614"/>
          </a:xfrm>
          <a:prstGeom prst="ellipse">
            <a:avLst/>
          </a:prstGeom>
          <a:solidFill>
            <a:srgbClr val="FF9717"/>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DC33514-0363-32F6-7D2C-F373F87C2645}"/>
              </a:ext>
            </a:extLst>
          </p:cNvPr>
          <p:cNvSpPr/>
          <p:nvPr/>
        </p:nvSpPr>
        <p:spPr>
          <a:xfrm>
            <a:off x="1255072" y="4219460"/>
            <a:ext cx="397460" cy="380016"/>
          </a:xfrm>
          <a:prstGeom prst="ellipse">
            <a:avLst/>
          </a:prstGeom>
          <a:solidFill>
            <a:srgbClr val="023366"/>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F505C6C-9D91-5506-3941-920309B7538C}"/>
              </a:ext>
            </a:extLst>
          </p:cNvPr>
          <p:cNvSpPr/>
          <p:nvPr/>
        </p:nvSpPr>
        <p:spPr>
          <a:xfrm>
            <a:off x="1176118" y="3701930"/>
            <a:ext cx="179614" cy="179614"/>
          </a:xfrm>
          <a:prstGeom prst="ellipse">
            <a:avLst/>
          </a:prstGeom>
          <a:solidFill>
            <a:srgbClr val="E1522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6975BA5-EBB1-6646-41EE-E3B1263A3B6B}"/>
              </a:ext>
            </a:extLst>
          </p:cNvPr>
          <p:cNvSpPr/>
          <p:nvPr/>
        </p:nvSpPr>
        <p:spPr>
          <a:xfrm>
            <a:off x="1185299" y="4922966"/>
            <a:ext cx="179614" cy="179614"/>
          </a:xfrm>
          <a:prstGeom prst="ellipse">
            <a:avLst/>
          </a:prstGeom>
          <a:solidFill>
            <a:srgbClr val="08BE7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2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 calcmode="lin" valueType="num">
                                      <p:cBhvr additive="base">
                                        <p:cTn id="19" dur="500"/>
                                        <p:tgtEl>
                                          <p:spTgt spid="6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a:extLst>
              <a:ext uri="{FF2B5EF4-FFF2-40B4-BE49-F238E27FC236}">
                <a16:creationId xmlns:a16="http://schemas.microsoft.com/office/drawing/2014/main" id="{915A4744-5C64-0CE2-E3FD-33C38D76F988}"/>
              </a:ext>
            </a:extLst>
          </p:cNvPr>
          <p:cNvSpPr/>
          <p:nvPr/>
        </p:nvSpPr>
        <p:spPr>
          <a:xfrm>
            <a:off x="-409197" y="3379728"/>
            <a:ext cx="1845128" cy="2026461"/>
          </a:xfrm>
          <a:prstGeom prst="arc">
            <a:avLst>
              <a:gd name="adj1" fmla="val 17668717"/>
              <a:gd name="adj2" fmla="val 4238285"/>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69139827-54B6-AB9F-9B62-0141B40B1735}"/>
              </a:ext>
            </a:extLst>
          </p:cNvPr>
          <p:cNvSpPr/>
          <p:nvPr/>
        </p:nvSpPr>
        <p:spPr>
          <a:xfrm>
            <a:off x="0" y="2015067"/>
            <a:ext cx="4274545" cy="484293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272F1DD1-6760-0DFD-3FC1-6A04B843B1C8}"/>
              </a:ext>
            </a:extLst>
          </p:cNvPr>
          <p:cNvSpPr/>
          <p:nvPr/>
        </p:nvSpPr>
        <p:spPr>
          <a:xfrm rot="21031820">
            <a:off x="1474034" y="2791997"/>
            <a:ext cx="822960" cy="731520"/>
          </a:xfrm>
          <a:prstGeom prst="hexagon">
            <a:avLst/>
          </a:prstGeom>
          <a:solidFill>
            <a:srgbClr val="E1522E"/>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a:t>The Intersection of Social Determinants of Health and Substance Misuse | edc.org</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p:txBody>
          <a:bodyPr/>
          <a:lstStyle/>
          <a:p>
            <a:r>
              <a:rPr lang="en-US">
                <a:solidFill>
                  <a:srgbClr val="296BF7"/>
                </a:solidFill>
              </a:rPr>
              <a:t>Sector-wide staffing retention and burnout challenges</a:t>
            </a:r>
            <a:endParaRPr lang="en-US">
              <a:latin typeface="IBM Plex Sans" panose="020B0503050203000203" pitchFamily="34" charset="0"/>
            </a:endParaRP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41</a:t>
            </a:fld>
            <a:endParaRPr lang="en-US"/>
          </a:p>
        </p:txBody>
      </p:sp>
      <p:sp>
        <p:nvSpPr>
          <p:cNvPr id="8" name="Footer Placeholder 2">
            <a:extLst>
              <a:ext uri="{FF2B5EF4-FFF2-40B4-BE49-F238E27FC236}">
                <a16:creationId xmlns:a16="http://schemas.microsoft.com/office/drawing/2014/main" id="{957F7F49-9219-FC53-9C98-0F86BBAF2BBD}"/>
              </a:ext>
            </a:extLst>
          </p:cNvPr>
          <p:cNvSpPr txBox="1">
            <a:spLocks/>
          </p:cNvSpPr>
          <p:nvPr/>
        </p:nvSpPr>
        <p:spPr>
          <a:xfrm>
            <a:off x="1220607" y="646798"/>
            <a:ext cx="4749057" cy="21816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IBM Plex Mono" panose="020B0509050203000203" pitchFamily="49"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8" name="Picture 47" descr="A blue hexagon with white border&#10;&#10;Description automatically generated">
            <a:extLst>
              <a:ext uri="{FF2B5EF4-FFF2-40B4-BE49-F238E27FC236}">
                <a16:creationId xmlns:a16="http://schemas.microsoft.com/office/drawing/2014/main" id="{25EBC377-2538-9B38-7FA9-77555F84F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5649">
            <a:off x="1770935" y="3755333"/>
            <a:ext cx="1510288" cy="1303729"/>
          </a:xfrm>
          <a:prstGeom prst="rect">
            <a:avLst/>
          </a:prstGeom>
        </p:spPr>
      </p:pic>
      <p:sp>
        <p:nvSpPr>
          <p:cNvPr id="51" name="Hexagon 50">
            <a:extLst>
              <a:ext uri="{FF2B5EF4-FFF2-40B4-BE49-F238E27FC236}">
                <a16:creationId xmlns:a16="http://schemas.microsoft.com/office/drawing/2014/main" id="{44426823-7945-30E3-5B28-03A38943882D}"/>
              </a:ext>
            </a:extLst>
          </p:cNvPr>
          <p:cNvSpPr/>
          <p:nvPr/>
        </p:nvSpPr>
        <p:spPr>
          <a:xfrm>
            <a:off x="603177" y="5856327"/>
            <a:ext cx="822960" cy="731520"/>
          </a:xfrm>
          <a:prstGeom prst="hexagon">
            <a:avLst/>
          </a:prstGeom>
          <a:solidFill>
            <a:srgbClr val="FF9717"/>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CDFA7243-EAA5-19BC-0756-8525986895D6}"/>
              </a:ext>
            </a:extLst>
          </p:cNvPr>
          <p:cNvSpPr/>
          <p:nvPr/>
        </p:nvSpPr>
        <p:spPr>
          <a:xfrm>
            <a:off x="646719" y="2160626"/>
            <a:ext cx="822960" cy="731520"/>
          </a:xfrm>
          <a:prstGeom prst="hexagon">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D144BEF6-4388-013F-59D9-ACFDB23B6C2C}"/>
              </a:ext>
            </a:extLst>
          </p:cNvPr>
          <p:cNvSpPr/>
          <p:nvPr/>
        </p:nvSpPr>
        <p:spPr>
          <a:xfrm rot="724101">
            <a:off x="1474034" y="5224955"/>
            <a:ext cx="822960" cy="731520"/>
          </a:xfrm>
          <a:prstGeom prst="hexagon">
            <a:avLst/>
          </a:prstGeom>
          <a:solidFill>
            <a:srgbClr val="08BE74"/>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Group success with solid fill">
            <a:extLst>
              <a:ext uri="{FF2B5EF4-FFF2-40B4-BE49-F238E27FC236}">
                <a16:creationId xmlns:a16="http://schemas.microsoft.com/office/drawing/2014/main" id="{42C94F07-B0CC-CA9F-3CEC-0DD5D4F038CE}"/>
              </a:ext>
            </a:extLst>
          </p:cNvPr>
          <p:cNvPicPr preferRelativeResize="0">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002" y="6004930"/>
            <a:ext cx="457200" cy="457200"/>
          </a:xfrm>
          <a:prstGeom prst="rect">
            <a:avLst/>
          </a:prstGeom>
        </p:spPr>
      </p:pic>
      <p:pic>
        <p:nvPicPr>
          <p:cNvPr id="58" name="Graphic 57" descr="Neighborhood with solid fill">
            <a:extLst>
              <a:ext uri="{FF2B5EF4-FFF2-40B4-BE49-F238E27FC236}">
                <a16:creationId xmlns:a16="http://schemas.microsoft.com/office/drawing/2014/main" id="{A40D08C9-E118-2E3D-C084-72CA25C8BF4E}"/>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56" y="2246968"/>
            <a:ext cx="457200" cy="457200"/>
          </a:xfrm>
          <a:prstGeom prst="rect">
            <a:avLst/>
          </a:prstGeom>
        </p:spPr>
      </p:pic>
      <p:pic>
        <p:nvPicPr>
          <p:cNvPr id="59" name="Graphic 58" descr="Medical with solid fill">
            <a:extLst>
              <a:ext uri="{FF2B5EF4-FFF2-40B4-BE49-F238E27FC236}">
                <a16:creationId xmlns:a16="http://schemas.microsoft.com/office/drawing/2014/main" id="{C060CE51-F155-A4A3-CE26-77260E2C8626}"/>
              </a:ext>
            </a:extLst>
          </p:cNvPr>
          <p:cNvPicPr preferRelativeResize="0">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5075" y="2926191"/>
            <a:ext cx="457200" cy="457200"/>
          </a:xfrm>
          <a:prstGeom prst="rect">
            <a:avLst/>
          </a:prstGeom>
        </p:spPr>
      </p:pic>
      <p:pic>
        <p:nvPicPr>
          <p:cNvPr id="60" name="Graphic 59" descr="Graduation cap with solid fill">
            <a:extLst>
              <a:ext uri="{FF2B5EF4-FFF2-40B4-BE49-F238E27FC236}">
                <a16:creationId xmlns:a16="http://schemas.microsoft.com/office/drawing/2014/main" id="{0AFBECB1-8712-1D3A-73AE-CC2EFC92C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41682" y="3840699"/>
            <a:ext cx="1031611" cy="1031611"/>
          </a:xfrm>
          <a:prstGeom prst="rect">
            <a:avLst/>
          </a:prstGeom>
        </p:spPr>
      </p:pic>
      <p:pic>
        <p:nvPicPr>
          <p:cNvPr id="62" name="Picture 61" descr="A white dollar sign on a black background&#10;&#10;Description automatically generated">
            <a:extLst>
              <a:ext uri="{FF2B5EF4-FFF2-40B4-BE49-F238E27FC236}">
                <a16:creationId xmlns:a16="http://schemas.microsoft.com/office/drawing/2014/main" id="{842DFEA7-D6C7-8924-8283-A32DFA7B210C}"/>
              </a:ext>
            </a:extLst>
          </p:cNvPr>
          <p:cNvPicPr preferRelativeResize="0">
            <a:picLocks noChangeAspect="1"/>
          </p:cNvPicPr>
          <p:nvPr/>
        </p:nvPicPr>
        <p:blipFill rotWithShape="1">
          <a:blip r:embed="rId12" cstate="email">
            <a:extLst>
              <a:ext uri="{28A0092B-C50C-407E-A947-70E740481C1C}">
                <a14:useLocalDpi xmlns:a14="http://schemas.microsoft.com/office/drawing/2010/main"/>
              </a:ext>
            </a:extLst>
          </a:blip>
          <a:srcRect l="19746" t="18406" r="26352" b="32853"/>
          <a:stretch/>
        </p:blipFill>
        <p:spPr>
          <a:xfrm flipH="1" flipV="1">
            <a:off x="1648206" y="5273035"/>
            <a:ext cx="506186" cy="539931"/>
          </a:xfrm>
          <a:prstGeom prst="rect">
            <a:avLst/>
          </a:prstGeom>
        </p:spPr>
      </p:pic>
      <p:sp>
        <p:nvSpPr>
          <p:cNvPr id="63" name="TextBox 62">
            <a:extLst>
              <a:ext uri="{FF2B5EF4-FFF2-40B4-BE49-F238E27FC236}">
                <a16:creationId xmlns:a16="http://schemas.microsoft.com/office/drawing/2014/main" id="{AF4E8B50-DFF5-F916-900F-BD00839B8E94}"/>
              </a:ext>
            </a:extLst>
          </p:cNvPr>
          <p:cNvSpPr txBox="1"/>
          <p:nvPr/>
        </p:nvSpPr>
        <p:spPr>
          <a:xfrm>
            <a:off x="4660135" y="2432548"/>
            <a:ext cx="709643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defRPr/>
            </a:pPr>
            <a:r>
              <a:rPr lang="en-US" sz="2400">
                <a:solidFill>
                  <a:srgbClr val="1C2532"/>
                </a:solidFill>
                <a:latin typeface="IBM Plex Sans"/>
                <a:ea typeface="+mn-lt"/>
                <a:cs typeface="Calibri"/>
              </a:rPr>
              <a:t>Explore strategies and solutions to addressing barriers to treatment that are commonly observed among many organizations. Agencies have reported staffing shortages, retention/burnout, language barriers and lack of DEI resources which have impacted client retention/satisfaction.</a:t>
            </a:r>
          </a:p>
        </p:txBody>
      </p:sp>
      <p:sp>
        <p:nvSpPr>
          <p:cNvPr id="3" name="Arc 2">
            <a:extLst>
              <a:ext uri="{FF2B5EF4-FFF2-40B4-BE49-F238E27FC236}">
                <a16:creationId xmlns:a16="http://schemas.microsoft.com/office/drawing/2014/main" id="{3B6378FE-09C2-C44B-A69A-5FC56E8A3EED}"/>
              </a:ext>
            </a:extLst>
          </p:cNvPr>
          <p:cNvSpPr/>
          <p:nvPr/>
        </p:nvSpPr>
        <p:spPr>
          <a:xfrm>
            <a:off x="-368968" y="3404681"/>
            <a:ext cx="1828117" cy="2013625"/>
          </a:xfrm>
          <a:prstGeom prst="arc">
            <a:avLst>
              <a:gd name="adj1" fmla="val 17487773"/>
              <a:gd name="adj2" fmla="val 4101368"/>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63">
            <a:extLst>
              <a:ext uri="{FF2B5EF4-FFF2-40B4-BE49-F238E27FC236}">
                <a16:creationId xmlns:a16="http://schemas.microsoft.com/office/drawing/2014/main" id="{17C656C3-FA3A-7229-BF7B-59BF93A3B6DA}"/>
              </a:ext>
            </a:extLst>
          </p:cNvPr>
          <p:cNvSpPr/>
          <p:nvPr/>
        </p:nvSpPr>
        <p:spPr>
          <a:xfrm>
            <a:off x="726263" y="3331029"/>
            <a:ext cx="179614" cy="179614"/>
          </a:xfrm>
          <a:prstGeom prst="ellipse">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0133327-C18C-841E-01EB-B623C766F0A5}"/>
              </a:ext>
            </a:extLst>
          </p:cNvPr>
          <p:cNvSpPr/>
          <p:nvPr/>
        </p:nvSpPr>
        <p:spPr>
          <a:xfrm>
            <a:off x="726263" y="5279178"/>
            <a:ext cx="179614" cy="179614"/>
          </a:xfrm>
          <a:prstGeom prst="ellipse">
            <a:avLst/>
          </a:prstGeom>
          <a:solidFill>
            <a:srgbClr val="FF9717"/>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DC33514-0363-32F6-7D2C-F373F87C2645}"/>
              </a:ext>
            </a:extLst>
          </p:cNvPr>
          <p:cNvSpPr/>
          <p:nvPr/>
        </p:nvSpPr>
        <p:spPr>
          <a:xfrm>
            <a:off x="1255072" y="4219460"/>
            <a:ext cx="397460" cy="380016"/>
          </a:xfrm>
          <a:prstGeom prst="ellipse">
            <a:avLst/>
          </a:prstGeom>
          <a:solidFill>
            <a:srgbClr val="023366"/>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F505C6C-9D91-5506-3941-920309B7538C}"/>
              </a:ext>
            </a:extLst>
          </p:cNvPr>
          <p:cNvSpPr/>
          <p:nvPr/>
        </p:nvSpPr>
        <p:spPr>
          <a:xfrm>
            <a:off x="1176118" y="3701930"/>
            <a:ext cx="179614" cy="179614"/>
          </a:xfrm>
          <a:prstGeom prst="ellipse">
            <a:avLst/>
          </a:prstGeom>
          <a:solidFill>
            <a:srgbClr val="E1522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6975BA5-EBB1-6646-41EE-E3B1263A3B6B}"/>
              </a:ext>
            </a:extLst>
          </p:cNvPr>
          <p:cNvSpPr/>
          <p:nvPr/>
        </p:nvSpPr>
        <p:spPr>
          <a:xfrm>
            <a:off x="1185299" y="4922966"/>
            <a:ext cx="179614" cy="179614"/>
          </a:xfrm>
          <a:prstGeom prst="ellipse">
            <a:avLst/>
          </a:prstGeom>
          <a:solidFill>
            <a:srgbClr val="08BE7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21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a:extLst>
              <a:ext uri="{FF2B5EF4-FFF2-40B4-BE49-F238E27FC236}">
                <a16:creationId xmlns:a16="http://schemas.microsoft.com/office/drawing/2014/main" id="{915A4744-5C64-0CE2-E3FD-33C38D76F988}"/>
              </a:ext>
            </a:extLst>
          </p:cNvPr>
          <p:cNvSpPr/>
          <p:nvPr/>
        </p:nvSpPr>
        <p:spPr>
          <a:xfrm>
            <a:off x="-409197" y="3379728"/>
            <a:ext cx="1845128" cy="2026461"/>
          </a:xfrm>
          <a:prstGeom prst="arc">
            <a:avLst>
              <a:gd name="adj1" fmla="val 17668717"/>
              <a:gd name="adj2" fmla="val 4238285"/>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69139827-54B6-AB9F-9B62-0141B40B1735}"/>
              </a:ext>
            </a:extLst>
          </p:cNvPr>
          <p:cNvSpPr/>
          <p:nvPr/>
        </p:nvSpPr>
        <p:spPr>
          <a:xfrm>
            <a:off x="0" y="2015067"/>
            <a:ext cx="4274545" cy="484293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272F1DD1-6760-0DFD-3FC1-6A04B843B1C8}"/>
              </a:ext>
            </a:extLst>
          </p:cNvPr>
          <p:cNvSpPr/>
          <p:nvPr/>
        </p:nvSpPr>
        <p:spPr>
          <a:xfrm rot="21031820">
            <a:off x="1474034" y="2791997"/>
            <a:ext cx="822960" cy="731520"/>
          </a:xfrm>
          <a:prstGeom prst="hexagon">
            <a:avLst/>
          </a:prstGeom>
          <a:solidFill>
            <a:srgbClr val="E1522E"/>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a:t>The Intersection of Social Determinants of Health and Substance Misuse | edc.org</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p:txBody>
          <a:bodyPr/>
          <a:lstStyle/>
          <a:p>
            <a:r>
              <a:rPr lang="en-US">
                <a:solidFill>
                  <a:srgbClr val="296BF7"/>
                </a:solidFill>
              </a:rPr>
              <a:t>Expanding and Improving Medication Assisted Recovery Programs</a:t>
            </a:r>
            <a:endParaRPr lang="en-US">
              <a:latin typeface="IBM Plex Sans" panose="020B0503050203000203" pitchFamily="34" charset="0"/>
            </a:endParaRP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42</a:t>
            </a:fld>
            <a:endParaRPr lang="en-US"/>
          </a:p>
        </p:txBody>
      </p:sp>
      <p:sp>
        <p:nvSpPr>
          <p:cNvPr id="8" name="Footer Placeholder 2">
            <a:extLst>
              <a:ext uri="{FF2B5EF4-FFF2-40B4-BE49-F238E27FC236}">
                <a16:creationId xmlns:a16="http://schemas.microsoft.com/office/drawing/2014/main" id="{957F7F49-9219-FC53-9C98-0F86BBAF2BBD}"/>
              </a:ext>
            </a:extLst>
          </p:cNvPr>
          <p:cNvSpPr txBox="1">
            <a:spLocks/>
          </p:cNvSpPr>
          <p:nvPr/>
        </p:nvSpPr>
        <p:spPr>
          <a:xfrm>
            <a:off x="1220607" y="646798"/>
            <a:ext cx="4749057" cy="21816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IBM Plex Mono" panose="020B0509050203000203" pitchFamily="49"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8" name="Picture 47" descr="A blue hexagon with white border&#10;&#10;Description automatically generated">
            <a:extLst>
              <a:ext uri="{FF2B5EF4-FFF2-40B4-BE49-F238E27FC236}">
                <a16:creationId xmlns:a16="http://schemas.microsoft.com/office/drawing/2014/main" id="{25EBC377-2538-9B38-7FA9-77555F84F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5649">
            <a:off x="1770935" y="3755333"/>
            <a:ext cx="1510288" cy="1303729"/>
          </a:xfrm>
          <a:prstGeom prst="rect">
            <a:avLst/>
          </a:prstGeom>
        </p:spPr>
      </p:pic>
      <p:sp>
        <p:nvSpPr>
          <p:cNvPr id="51" name="Hexagon 50">
            <a:extLst>
              <a:ext uri="{FF2B5EF4-FFF2-40B4-BE49-F238E27FC236}">
                <a16:creationId xmlns:a16="http://schemas.microsoft.com/office/drawing/2014/main" id="{44426823-7945-30E3-5B28-03A38943882D}"/>
              </a:ext>
            </a:extLst>
          </p:cNvPr>
          <p:cNvSpPr/>
          <p:nvPr/>
        </p:nvSpPr>
        <p:spPr>
          <a:xfrm>
            <a:off x="603177" y="5856327"/>
            <a:ext cx="822960" cy="731520"/>
          </a:xfrm>
          <a:prstGeom prst="hexagon">
            <a:avLst/>
          </a:prstGeom>
          <a:solidFill>
            <a:srgbClr val="FF9717"/>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CDFA7243-EAA5-19BC-0756-8525986895D6}"/>
              </a:ext>
            </a:extLst>
          </p:cNvPr>
          <p:cNvSpPr/>
          <p:nvPr/>
        </p:nvSpPr>
        <p:spPr>
          <a:xfrm>
            <a:off x="646719" y="2160626"/>
            <a:ext cx="822960" cy="731520"/>
          </a:xfrm>
          <a:prstGeom prst="hexagon">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D144BEF6-4388-013F-59D9-ACFDB23B6C2C}"/>
              </a:ext>
            </a:extLst>
          </p:cNvPr>
          <p:cNvSpPr/>
          <p:nvPr/>
        </p:nvSpPr>
        <p:spPr>
          <a:xfrm rot="724101">
            <a:off x="1474034" y="5224955"/>
            <a:ext cx="822960" cy="731520"/>
          </a:xfrm>
          <a:prstGeom prst="hexagon">
            <a:avLst/>
          </a:prstGeom>
          <a:solidFill>
            <a:srgbClr val="08BE74"/>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Group success with solid fill">
            <a:extLst>
              <a:ext uri="{FF2B5EF4-FFF2-40B4-BE49-F238E27FC236}">
                <a16:creationId xmlns:a16="http://schemas.microsoft.com/office/drawing/2014/main" id="{42C94F07-B0CC-CA9F-3CEC-0DD5D4F038CE}"/>
              </a:ext>
            </a:extLst>
          </p:cNvPr>
          <p:cNvPicPr preferRelativeResize="0">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002" y="6004930"/>
            <a:ext cx="457200" cy="457200"/>
          </a:xfrm>
          <a:prstGeom prst="rect">
            <a:avLst/>
          </a:prstGeom>
        </p:spPr>
      </p:pic>
      <p:pic>
        <p:nvPicPr>
          <p:cNvPr id="58" name="Graphic 57" descr="Neighborhood with solid fill">
            <a:extLst>
              <a:ext uri="{FF2B5EF4-FFF2-40B4-BE49-F238E27FC236}">
                <a16:creationId xmlns:a16="http://schemas.microsoft.com/office/drawing/2014/main" id="{A40D08C9-E118-2E3D-C084-72CA25C8BF4E}"/>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56" y="2246968"/>
            <a:ext cx="457200" cy="457200"/>
          </a:xfrm>
          <a:prstGeom prst="rect">
            <a:avLst/>
          </a:prstGeom>
        </p:spPr>
      </p:pic>
      <p:pic>
        <p:nvPicPr>
          <p:cNvPr id="59" name="Graphic 58" descr="Medical with solid fill">
            <a:extLst>
              <a:ext uri="{FF2B5EF4-FFF2-40B4-BE49-F238E27FC236}">
                <a16:creationId xmlns:a16="http://schemas.microsoft.com/office/drawing/2014/main" id="{C060CE51-F155-A4A3-CE26-77260E2C8626}"/>
              </a:ext>
            </a:extLst>
          </p:cNvPr>
          <p:cNvPicPr preferRelativeResize="0">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5075" y="2926191"/>
            <a:ext cx="457200" cy="457200"/>
          </a:xfrm>
          <a:prstGeom prst="rect">
            <a:avLst/>
          </a:prstGeom>
        </p:spPr>
      </p:pic>
      <p:pic>
        <p:nvPicPr>
          <p:cNvPr id="60" name="Graphic 59" descr="Graduation cap with solid fill">
            <a:extLst>
              <a:ext uri="{FF2B5EF4-FFF2-40B4-BE49-F238E27FC236}">
                <a16:creationId xmlns:a16="http://schemas.microsoft.com/office/drawing/2014/main" id="{0AFBECB1-8712-1D3A-73AE-CC2EFC92C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41682" y="3840699"/>
            <a:ext cx="1031611" cy="1031611"/>
          </a:xfrm>
          <a:prstGeom prst="rect">
            <a:avLst/>
          </a:prstGeom>
        </p:spPr>
      </p:pic>
      <p:pic>
        <p:nvPicPr>
          <p:cNvPr id="62" name="Picture 61" descr="A white dollar sign on a black background&#10;&#10;Description automatically generated">
            <a:extLst>
              <a:ext uri="{FF2B5EF4-FFF2-40B4-BE49-F238E27FC236}">
                <a16:creationId xmlns:a16="http://schemas.microsoft.com/office/drawing/2014/main" id="{842DFEA7-D6C7-8924-8283-A32DFA7B210C}"/>
              </a:ext>
            </a:extLst>
          </p:cNvPr>
          <p:cNvPicPr preferRelativeResize="0">
            <a:picLocks noChangeAspect="1"/>
          </p:cNvPicPr>
          <p:nvPr/>
        </p:nvPicPr>
        <p:blipFill rotWithShape="1">
          <a:blip r:embed="rId12" cstate="email">
            <a:extLst>
              <a:ext uri="{28A0092B-C50C-407E-A947-70E740481C1C}">
                <a14:useLocalDpi xmlns:a14="http://schemas.microsoft.com/office/drawing/2010/main"/>
              </a:ext>
            </a:extLst>
          </a:blip>
          <a:srcRect l="19746" t="18406" r="26352" b="32853"/>
          <a:stretch/>
        </p:blipFill>
        <p:spPr>
          <a:xfrm flipH="1" flipV="1">
            <a:off x="1648206" y="5273035"/>
            <a:ext cx="506186" cy="539931"/>
          </a:xfrm>
          <a:prstGeom prst="rect">
            <a:avLst/>
          </a:prstGeom>
        </p:spPr>
      </p:pic>
      <p:sp>
        <p:nvSpPr>
          <p:cNvPr id="63" name="TextBox 62">
            <a:extLst>
              <a:ext uri="{FF2B5EF4-FFF2-40B4-BE49-F238E27FC236}">
                <a16:creationId xmlns:a16="http://schemas.microsoft.com/office/drawing/2014/main" id="{AF4E8B50-DFF5-F916-900F-BD00839B8E94}"/>
              </a:ext>
            </a:extLst>
          </p:cNvPr>
          <p:cNvSpPr txBox="1"/>
          <p:nvPr/>
        </p:nvSpPr>
        <p:spPr>
          <a:xfrm>
            <a:off x="4660135" y="2432548"/>
            <a:ext cx="709643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defRPr/>
            </a:pPr>
            <a:r>
              <a:rPr lang="en-US" sz="2400">
                <a:solidFill>
                  <a:srgbClr val="1C2532"/>
                </a:solidFill>
                <a:latin typeface="IBM Plex Sans"/>
                <a:ea typeface="+mn-lt"/>
                <a:cs typeface="Calibri"/>
              </a:rPr>
              <a:t>Publicize service area map and information </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Increase awareness and education </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Provide ongoing coordination of care and make multiple follow-up calls as intentional effort to ensure patient access to immediate life-saving treatment. </a:t>
            </a:r>
          </a:p>
        </p:txBody>
      </p:sp>
      <p:sp>
        <p:nvSpPr>
          <p:cNvPr id="3" name="Arc 2">
            <a:extLst>
              <a:ext uri="{FF2B5EF4-FFF2-40B4-BE49-F238E27FC236}">
                <a16:creationId xmlns:a16="http://schemas.microsoft.com/office/drawing/2014/main" id="{3B6378FE-09C2-C44B-A69A-5FC56E8A3EED}"/>
              </a:ext>
            </a:extLst>
          </p:cNvPr>
          <p:cNvSpPr/>
          <p:nvPr/>
        </p:nvSpPr>
        <p:spPr>
          <a:xfrm>
            <a:off x="-368968" y="3404681"/>
            <a:ext cx="1828117" cy="2013625"/>
          </a:xfrm>
          <a:prstGeom prst="arc">
            <a:avLst>
              <a:gd name="adj1" fmla="val 17487773"/>
              <a:gd name="adj2" fmla="val 4101368"/>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63">
            <a:extLst>
              <a:ext uri="{FF2B5EF4-FFF2-40B4-BE49-F238E27FC236}">
                <a16:creationId xmlns:a16="http://schemas.microsoft.com/office/drawing/2014/main" id="{17C656C3-FA3A-7229-BF7B-59BF93A3B6DA}"/>
              </a:ext>
            </a:extLst>
          </p:cNvPr>
          <p:cNvSpPr/>
          <p:nvPr/>
        </p:nvSpPr>
        <p:spPr>
          <a:xfrm>
            <a:off x="726263" y="3331029"/>
            <a:ext cx="179614" cy="179614"/>
          </a:xfrm>
          <a:prstGeom prst="ellipse">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0133327-C18C-841E-01EB-B623C766F0A5}"/>
              </a:ext>
            </a:extLst>
          </p:cNvPr>
          <p:cNvSpPr/>
          <p:nvPr/>
        </p:nvSpPr>
        <p:spPr>
          <a:xfrm>
            <a:off x="726263" y="5279178"/>
            <a:ext cx="179614" cy="179614"/>
          </a:xfrm>
          <a:prstGeom prst="ellipse">
            <a:avLst/>
          </a:prstGeom>
          <a:solidFill>
            <a:srgbClr val="FF9717"/>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DC33514-0363-32F6-7D2C-F373F87C2645}"/>
              </a:ext>
            </a:extLst>
          </p:cNvPr>
          <p:cNvSpPr/>
          <p:nvPr/>
        </p:nvSpPr>
        <p:spPr>
          <a:xfrm>
            <a:off x="1255072" y="4219460"/>
            <a:ext cx="397460" cy="380016"/>
          </a:xfrm>
          <a:prstGeom prst="ellipse">
            <a:avLst/>
          </a:prstGeom>
          <a:solidFill>
            <a:srgbClr val="023366"/>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F505C6C-9D91-5506-3941-920309B7538C}"/>
              </a:ext>
            </a:extLst>
          </p:cNvPr>
          <p:cNvSpPr/>
          <p:nvPr/>
        </p:nvSpPr>
        <p:spPr>
          <a:xfrm>
            <a:off x="1176118" y="3701930"/>
            <a:ext cx="179614" cy="179614"/>
          </a:xfrm>
          <a:prstGeom prst="ellipse">
            <a:avLst/>
          </a:prstGeom>
          <a:solidFill>
            <a:srgbClr val="E1522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6975BA5-EBB1-6646-41EE-E3B1263A3B6B}"/>
              </a:ext>
            </a:extLst>
          </p:cNvPr>
          <p:cNvSpPr/>
          <p:nvPr/>
        </p:nvSpPr>
        <p:spPr>
          <a:xfrm>
            <a:off x="1185299" y="4922966"/>
            <a:ext cx="179614" cy="179614"/>
          </a:xfrm>
          <a:prstGeom prst="ellipse">
            <a:avLst/>
          </a:prstGeom>
          <a:solidFill>
            <a:srgbClr val="08BE7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3">
                                            <p:txEl>
                                              <p:pRg st="2" end="2"/>
                                            </p:txEl>
                                          </p:spTgt>
                                        </p:tgtEl>
                                        <p:attrNameLst>
                                          <p:attrName>style.visibility</p:attrName>
                                        </p:attrNameLst>
                                      </p:cBhvr>
                                      <p:to>
                                        <p:strVal val="visible"/>
                                      </p:to>
                                    </p:set>
                                    <p:anim calcmode="lin" valueType="num">
                                      <p:cBhvr additive="base">
                                        <p:cTn id="19" dur="500"/>
                                        <p:tgtEl>
                                          <p:spTgt spid="6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a:extLst>
              <a:ext uri="{FF2B5EF4-FFF2-40B4-BE49-F238E27FC236}">
                <a16:creationId xmlns:a16="http://schemas.microsoft.com/office/drawing/2014/main" id="{915A4744-5C64-0CE2-E3FD-33C38D76F988}"/>
              </a:ext>
            </a:extLst>
          </p:cNvPr>
          <p:cNvSpPr/>
          <p:nvPr/>
        </p:nvSpPr>
        <p:spPr>
          <a:xfrm>
            <a:off x="-409197" y="3379728"/>
            <a:ext cx="1845128" cy="2026461"/>
          </a:xfrm>
          <a:prstGeom prst="arc">
            <a:avLst>
              <a:gd name="adj1" fmla="val 17668717"/>
              <a:gd name="adj2" fmla="val 4238285"/>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69139827-54B6-AB9F-9B62-0141B40B1735}"/>
              </a:ext>
            </a:extLst>
          </p:cNvPr>
          <p:cNvSpPr/>
          <p:nvPr/>
        </p:nvSpPr>
        <p:spPr>
          <a:xfrm>
            <a:off x="0" y="2015067"/>
            <a:ext cx="4274545" cy="484293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272F1DD1-6760-0DFD-3FC1-6A04B843B1C8}"/>
              </a:ext>
            </a:extLst>
          </p:cNvPr>
          <p:cNvSpPr/>
          <p:nvPr/>
        </p:nvSpPr>
        <p:spPr>
          <a:xfrm rot="21031820">
            <a:off x="1474034" y="2791997"/>
            <a:ext cx="822960" cy="731520"/>
          </a:xfrm>
          <a:prstGeom prst="hexagon">
            <a:avLst/>
          </a:prstGeom>
          <a:solidFill>
            <a:srgbClr val="E1522E"/>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a:t>The Intersection of Social Determinants of Health and Substance Misuse | edc.org</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p:txBody>
          <a:bodyPr/>
          <a:lstStyle/>
          <a:p>
            <a:r>
              <a:rPr lang="en-US">
                <a:solidFill>
                  <a:srgbClr val="296BF7"/>
                </a:solidFill>
              </a:rPr>
              <a:t>Supporting Human-centered Service Provision </a:t>
            </a: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43</a:t>
            </a:fld>
            <a:endParaRPr lang="en-US"/>
          </a:p>
        </p:txBody>
      </p:sp>
      <p:sp>
        <p:nvSpPr>
          <p:cNvPr id="8" name="Footer Placeholder 2">
            <a:extLst>
              <a:ext uri="{FF2B5EF4-FFF2-40B4-BE49-F238E27FC236}">
                <a16:creationId xmlns:a16="http://schemas.microsoft.com/office/drawing/2014/main" id="{957F7F49-9219-FC53-9C98-0F86BBAF2BBD}"/>
              </a:ext>
            </a:extLst>
          </p:cNvPr>
          <p:cNvSpPr txBox="1">
            <a:spLocks/>
          </p:cNvSpPr>
          <p:nvPr/>
        </p:nvSpPr>
        <p:spPr>
          <a:xfrm>
            <a:off x="1220607" y="646798"/>
            <a:ext cx="4749057" cy="21816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IBM Plex Mono" panose="020B0509050203000203" pitchFamily="49"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8" name="Picture 47" descr="A blue hexagon with white border&#10;&#10;Description automatically generated">
            <a:extLst>
              <a:ext uri="{FF2B5EF4-FFF2-40B4-BE49-F238E27FC236}">
                <a16:creationId xmlns:a16="http://schemas.microsoft.com/office/drawing/2014/main" id="{25EBC377-2538-9B38-7FA9-77555F84F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5649">
            <a:off x="1770935" y="3755333"/>
            <a:ext cx="1510288" cy="1303729"/>
          </a:xfrm>
          <a:prstGeom prst="rect">
            <a:avLst/>
          </a:prstGeom>
        </p:spPr>
      </p:pic>
      <p:sp>
        <p:nvSpPr>
          <p:cNvPr id="51" name="Hexagon 50">
            <a:extLst>
              <a:ext uri="{FF2B5EF4-FFF2-40B4-BE49-F238E27FC236}">
                <a16:creationId xmlns:a16="http://schemas.microsoft.com/office/drawing/2014/main" id="{44426823-7945-30E3-5B28-03A38943882D}"/>
              </a:ext>
            </a:extLst>
          </p:cNvPr>
          <p:cNvSpPr/>
          <p:nvPr/>
        </p:nvSpPr>
        <p:spPr>
          <a:xfrm>
            <a:off x="603177" y="5856327"/>
            <a:ext cx="822960" cy="731520"/>
          </a:xfrm>
          <a:prstGeom prst="hexagon">
            <a:avLst/>
          </a:prstGeom>
          <a:solidFill>
            <a:srgbClr val="FF9717"/>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CDFA7243-EAA5-19BC-0756-8525986895D6}"/>
              </a:ext>
            </a:extLst>
          </p:cNvPr>
          <p:cNvSpPr/>
          <p:nvPr/>
        </p:nvSpPr>
        <p:spPr>
          <a:xfrm>
            <a:off x="646719" y="2160626"/>
            <a:ext cx="822960" cy="731520"/>
          </a:xfrm>
          <a:prstGeom prst="hexagon">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D144BEF6-4388-013F-59D9-ACFDB23B6C2C}"/>
              </a:ext>
            </a:extLst>
          </p:cNvPr>
          <p:cNvSpPr/>
          <p:nvPr/>
        </p:nvSpPr>
        <p:spPr>
          <a:xfrm rot="724101">
            <a:off x="1474034" y="5224955"/>
            <a:ext cx="822960" cy="731520"/>
          </a:xfrm>
          <a:prstGeom prst="hexagon">
            <a:avLst/>
          </a:prstGeom>
          <a:solidFill>
            <a:srgbClr val="08BE74"/>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Group success with solid fill">
            <a:extLst>
              <a:ext uri="{FF2B5EF4-FFF2-40B4-BE49-F238E27FC236}">
                <a16:creationId xmlns:a16="http://schemas.microsoft.com/office/drawing/2014/main" id="{42C94F07-B0CC-CA9F-3CEC-0DD5D4F038CE}"/>
              </a:ext>
            </a:extLst>
          </p:cNvPr>
          <p:cNvPicPr preferRelativeResize="0">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002" y="6004930"/>
            <a:ext cx="457200" cy="457200"/>
          </a:xfrm>
          <a:prstGeom prst="rect">
            <a:avLst/>
          </a:prstGeom>
        </p:spPr>
      </p:pic>
      <p:pic>
        <p:nvPicPr>
          <p:cNvPr id="58" name="Graphic 57" descr="Neighborhood with solid fill">
            <a:extLst>
              <a:ext uri="{FF2B5EF4-FFF2-40B4-BE49-F238E27FC236}">
                <a16:creationId xmlns:a16="http://schemas.microsoft.com/office/drawing/2014/main" id="{A40D08C9-E118-2E3D-C084-72CA25C8BF4E}"/>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56" y="2246968"/>
            <a:ext cx="457200" cy="457200"/>
          </a:xfrm>
          <a:prstGeom prst="rect">
            <a:avLst/>
          </a:prstGeom>
        </p:spPr>
      </p:pic>
      <p:pic>
        <p:nvPicPr>
          <p:cNvPr id="59" name="Graphic 58" descr="Medical with solid fill">
            <a:extLst>
              <a:ext uri="{FF2B5EF4-FFF2-40B4-BE49-F238E27FC236}">
                <a16:creationId xmlns:a16="http://schemas.microsoft.com/office/drawing/2014/main" id="{C060CE51-F155-A4A3-CE26-77260E2C8626}"/>
              </a:ext>
            </a:extLst>
          </p:cNvPr>
          <p:cNvPicPr preferRelativeResize="0">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5075" y="2926191"/>
            <a:ext cx="457200" cy="457200"/>
          </a:xfrm>
          <a:prstGeom prst="rect">
            <a:avLst/>
          </a:prstGeom>
        </p:spPr>
      </p:pic>
      <p:pic>
        <p:nvPicPr>
          <p:cNvPr id="60" name="Graphic 59" descr="Graduation cap with solid fill">
            <a:extLst>
              <a:ext uri="{FF2B5EF4-FFF2-40B4-BE49-F238E27FC236}">
                <a16:creationId xmlns:a16="http://schemas.microsoft.com/office/drawing/2014/main" id="{0AFBECB1-8712-1D3A-73AE-CC2EFC92C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41682" y="3840699"/>
            <a:ext cx="1031611" cy="1031611"/>
          </a:xfrm>
          <a:prstGeom prst="rect">
            <a:avLst/>
          </a:prstGeom>
        </p:spPr>
      </p:pic>
      <p:pic>
        <p:nvPicPr>
          <p:cNvPr id="62" name="Picture 61" descr="A white dollar sign on a black background&#10;&#10;Description automatically generated">
            <a:extLst>
              <a:ext uri="{FF2B5EF4-FFF2-40B4-BE49-F238E27FC236}">
                <a16:creationId xmlns:a16="http://schemas.microsoft.com/office/drawing/2014/main" id="{842DFEA7-D6C7-8924-8283-A32DFA7B210C}"/>
              </a:ext>
            </a:extLst>
          </p:cNvPr>
          <p:cNvPicPr preferRelativeResize="0">
            <a:picLocks noChangeAspect="1"/>
          </p:cNvPicPr>
          <p:nvPr/>
        </p:nvPicPr>
        <p:blipFill rotWithShape="1">
          <a:blip r:embed="rId12" cstate="email">
            <a:extLst>
              <a:ext uri="{28A0092B-C50C-407E-A947-70E740481C1C}">
                <a14:useLocalDpi xmlns:a14="http://schemas.microsoft.com/office/drawing/2010/main"/>
              </a:ext>
            </a:extLst>
          </a:blip>
          <a:srcRect l="19746" t="18406" r="26352" b="32853"/>
          <a:stretch/>
        </p:blipFill>
        <p:spPr>
          <a:xfrm flipH="1" flipV="1">
            <a:off x="1648206" y="5273035"/>
            <a:ext cx="506186" cy="539931"/>
          </a:xfrm>
          <a:prstGeom prst="rect">
            <a:avLst/>
          </a:prstGeom>
        </p:spPr>
      </p:pic>
      <p:sp>
        <p:nvSpPr>
          <p:cNvPr id="63" name="TextBox 62">
            <a:extLst>
              <a:ext uri="{FF2B5EF4-FFF2-40B4-BE49-F238E27FC236}">
                <a16:creationId xmlns:a16="http://schemas.microsoft.com/office/drawing/2014/main" id="{AF4E8B50-DFF5-F916-900F-BD00839B8E94}"/>
              </a:ext>
            </a:extLst>
          </p:cNvPr>
          <p:cNvSpPr txBox="1"/>
          <p:nvPr/>
        </p:nvSpPr>
        <p:spPr>
          <a:xfrm>
            <a:off x="4660135" y="2432548"/>
            <a:ext cx="709643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defRPr/>
            </a:pPr>
            <a:r>
              <a:rPr lang="en-US" sz="2400">
                <a:solidFill>
                  <a:srgbClr val="1C2532"/>
                </a:solidFill>
                <a:latin typeface="IBM Plex Sans"/>
                <a:ea typeface="+mn-lt"/>
                <a:cs typeface="Calibri"/>
              </a:rPr>
              <a:t>Continually build trust while seeking to reduce stigma of services</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Provide comprehensive treatment services with love, empathy, and compassion</a:t>
            </a:r>
          </a:p>
        </p:txBody>
      </p:sp>
      <p:sp>
        <p:nvSpPr>
          <p:cNvPr id="3" name="Arc 2">
            <a:extLst>
              <a:ext uri="{FF2B5EF4-FFF2-40B4-BE49-F238E27FC236}">
                <a16:creationId xmlns:a16="http://schemas.microsoft.com/office/drawing/2014/main" id="{3B6378FE-09C2-C44B-A69A-5FC56E8A3EED}"/>
              </a:ext>
            </a:extLst>
          </p:cNvPr>
          <p:cNvSpPr/>
          <p:nvPr/>
        </p:nvSpPr>
        <p:spPr>
          <a:xfrm>
            <a:off x="-368968" y="3404681"/>
            <a:ext cx="1828117" cy="2013625"/>
          </a:xfrm>
          <a:prstGeom prst="arc">
            <a:avLst>
              <a:gd name="adj1" fmla="val 17487773"/>
              <a:gd name="adj2" fmla="val 4101368"/>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63">
            <a:extLst>
              <a:ext uri="{FF2B5EF4-FFF2-40B4-BE49-F238E27FC236}">
                <a16:creationId xmlns:a16="http://schemas.microsoft.com/office/drawing/2014/main" id="{17C656C3-FA3A-7229-BF7B-59BF93A3B6DA}"/>
              </a:ext>
            </a:extLst>
          </p:cNvPr>
          <p:cNvSpPr/>
          <p:nvPr/>
        </p:nvSpPr>
        <p:spPr>
          <a:xfrm>
            <a:off x="726263" y="3331029"/>
            <a:ext cx="179614" cy="179614"/>
          </a:xfrm>
          <a:prstGeom prst="ellipse">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0133327-C18C-841E-01EB-B623C766F0A5}"/>
              </a:ext>
            </a:extLst>
          </p:cNvPr>
          <p:cNvSpPr/>
          <p:nvPr/>
        </p:nvSpPr>
        <p:spPr>
          <a:xfrm>
            <a:off x="726263" y="5279178"/>
            <a:ext cx="179614" cy="179614"/>
          </a:xfrm>
          <a:prstGeom prst="ellipse">
            <a:avLst/>
          </a:prstGeom>
          <a:solidFill>
            <a:srgbClr val="FF9717"/>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DC33514-0363-32F6-7D2C-F373F87C2645}"/>
              </a:ext>
            </a:extLst>
          </p:cNvPr>
          <p:cNvSpPr/>
          <p:nvPr/>
        </p:nvSpPr>
        <p:spPr>
          <a:xfrm>
            <a:off x="1255072" y="4219460"/>
            <a:ext cx="397460" cy="380016"/>
          </a:xfrm>
          <a:prstGeom prst="ellipse">
            <a:avLst/>
          </a:prstGeom>
          <a:solidFill>
            <a:srgbClr val="023366"/>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F505C6C-9D91-5506-3941-920309B7538C}"/>
              </a:ext>
            </a:extLst>
          </p:cNvPr>
          <p:cNvSpPr/>
          <p:nvPr/>
        </p:nvSpPr>
        <p:spPr>
          <a:xfrm>
            <a:off x="1176118" y="3701930"/>
            <a:ext cx="179614" cy="179614"/>
          </a:xfrm>
          <a:prstGeom prst="ellipse">
            <a:avLst/>
          </a:prstGeom>
          <a:solidFill>
            <a:srgbClr val="E1522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6975BA5-EBB1-6646-41EE-E3B1263A3B6B}"/>
              </a:ext>
            </a:extLst>
          </p:cNvPr>
          <p:cNvSpPr/>
          <p:nvPr/>
        </p:nvSpPr>
        <p:spPr>
          <a:xfrm>
            <a:off x="1185299" y="4922966"/>
            <a:ext cx="179614" cy="179614"/>
          </a:xfrm>
          <a:prstGeom prst="ellipse">
            <a:avLst/>
          </a:prstGeom>
          <a:solidFill>
            <a:srgbClr val="08BE7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57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a:extLst>
              <a:ext uri="{FF2B5EF4-FFF2-40B4-BE49-F238E27FC236}">
                <a16:creationId xmlns:a16="http://schemas.microsoft.com/office/drawing/2014/main" id="{915A4744-5C64-0CE2-E3FD-33C38D76F988}"/>
              </a:ext>
            </a:extLst>
          </p:cNvPr>
          <p:cNvSpPr/>
          <p:nvPr/>
        </p:nvSpPr>
        <p:spPr>
          <a:xfrm>
            <a:off x="-409197" y="3379728"/>
            <a:ext cx="1845128" cy="2026461"/>
          </a:xfrm>
          <a:prstGeom prst="arc">
            <a:avLst>
              <a:gd name="adj1" fmla="val 17668717"/>
              <a:gd name="adj2" fmla="val 4238285"/>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69139827-54B6-AB9F-9B62-0141B40B1735}"/>
              </a:ext>
            </a:extLst>
          </p:cNvPr>
          <p:cNvSpPr/>
          <p:nvPr/>
        </p:nvSpPr>
        <p:spPr>
          <a:xfrm>
            <a:off x="0" y="2015067"/>
            <a:ext cx="4274545" cy="484293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272F1DD1-6760-0DFD-3FC1-6A04B843B1C8}"/>
              </a:ext>
            </a:extLst>
          </p:cNvPr>
          <p:cNvSpPr/>
          <p:nvPr/>
        </p:nvSpPr>
        <p:spPr>
          <a:xfrm rot="21031820">
            <a:off x="1474034" y="2791997"/>
            <a:ext cx="822960" cy="731520"/>
          </a:xfrm>
          <a:prstGeom prst="hexagon">
            <a:avLst/>
          </a:prstGeom>
          <a:solidFill>
            <a:srgbClr val="E1522E"/>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a:t>The Intersection of Social Determinants of Health and Substance Misuse | edc.org</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p:txBody>
          <a:bodyPr/>
          <a:lstStyle/>
          <a:p>
            <a:r>
              <a:rPr lang="en-US">
                <a:solidFill>
                  <a:srgbClr val="296BF7"/>
                </a:solidFill>
              </a:rPr>
              <a:t>Supporting a Comprehensive Resource Hub for Service Provision and Data</a:t>
            </a:r>
            <a:endParaRPr lang="en-US">
              <a:latin typeface="IBM Plex Sans" panose="020B0503050203000203" pitchFamily="34" charset="0"/>
            </a:endParaRP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44</a:t>
            </a:fld>
            <a:endParaRPr lang="en-US"/>
          </a:p>
        </p:txBody>
      </p:sp>
      <p:sp>
        <p:nvSpPr>
          <p:cNvPr id="8" name="Footer Placeholder 2">
            <a:extLst>
              <a:ext uri="{FF2B5EF4-FFF2-40B4-BE49-F238E27FC236}">
                <a16:creationId xmlns:a16="http://schemas.microsoft.com/office/drawing/2014/main" id="{957F7F49-9219-FC53-9C98-0F86BBAF2BBD}"/>
              </a:ext>
            </a:extLst>
          </p:cNvPr>
          <p:cNvSpPr txBox="1">
            <a:spLocks/>
          </p:cNvSpPr>
          <p:nvPr/>
        </p:nvSpPr>
        <p:spPr>
          <a:xfrm>
            <a:off x="1220607" y="646798"/>
            <a:ext cx="4749057" cy="21816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IBM Plex Mono" panose="020B0509050203000203" pitchFamily="49"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8" name="Picture 47" descr="A blue hexagon with white border&#10;&#10;Description automatically generated">
            <a:extLst>
              <a:ext uri="{FF2B5EF4-FFF2-40B4-BE49-F238E27FC236}">
                <a16:creationId xmlns:a16="http://schemas.microsoft.com/office/drawing/2014/main" id="{25EBC377-2538-9B38-7FA9-77555F84F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5649">
            <a:off x="1770935" y="3755333"/>
            <a:ext cx="1510288" cy="1303729"/>
          </a:xfrm>
          <a:prstGeom prst="rect">
            <a:avLst/>
          </a:prstGeom>
        </p:spPr>
      </p:pic>
      <p:sp>
        <p:nvSpPr>
          <p:cNvPr id="51" name="Hexagon 50">
            <a:extLst>
              <a:ext uri="{FF2B5EF4-FFF2-40B4-BE49-F238E27FC236}">
                <a16:creationId xmlns:a16="http://schemas.microsoft.com/office/drawing/2014/main" id="{44426823-7945-30E3-5B28-03A38943882D}"/>
              </a:ext>
            </a:extLst>
          </p:cNvPr>
          <p:cNvSpPr/>
          <p:nvPr/>
        </p:nvSpPr>
        <p:spPr>
          <a:xfrm>
            <a:off x="603177" y="5856327"/>
            <a:ext cx="822960" cy="731520"/>
          </a:xfrm>
          <a:prstGeom prst="hexagon">
            <a:avLst/>
          </a:prstGeom>
          <a:solidFill>
            <a:srgbClr val="FF9717"/>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CDFA7243-EAA5-19BC-0756-8525986895D6}"/>
              </a:ext>
            </a:extLst>
          </p:cNvPr>
          <p:cNvSpPr/>
          <p:nvPr/>
        </p:nvSpPr>
        <p:spPr>
          <a:xfrm>
            <a:off x="646719" y="2160626"/>
            <a:ext cx="822960" cy="731520"/>
          </a:xfrm>
          <a:prstGeom prst="hexagon">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D144BEF6-4388-013F-59D9-ACFDB23B6C2C}"/>
              </a:ext>
            </a:extLst>
          </p:cNvPr>
          <p:cNvSpPr/>
          <p:nvPr/>
        </p:nvSpPr>
        <p:spPr>
          <a:xfrm rot="724101">
            <a:off x="1474034" y="5224955"/>
            <a:ext cx="822960" cy="731520"/>
          </a:xfrm>
          <a:prstGeom prst="hexagon">
            <a:avLst/>
          </a:prstGeom>
          <a:solidFill>
            <a:srgbClr val="08BE74"/>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Group success with solid fill">
            <a:extLst>
              <a:ext uri="{FF2B5EF4-FFF2-40B4-BE49-F238E27FC236}">
                <a16:creationId xmlns:a16="http://schemas.microsoft.com/office/drawing/2014/main" id="{42C94F07-B0CC-CA9F-3CEC-0DD5D4F038CE}"/>
              </a:ext>
            </a:extLst>
          </p:cNvPr>
          <p:cNvPicPr preferRelativeResize="0">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002" y="6004930"/>
            <a:ext cx="457200" cy="457200"/>
          </a:xfrm>
          <a:prstGeom prst="rect">
            <a:avLst/>
          </a:prstGeom>
        </p:spPr>
      </p:pic>
      <p:pic>
        <p:nvPicPr>
          <p:cNvPr id="58" name="Graphic 57" descr="Neighborhood with solid fill">
            <a:extLst>
              <a:ext uri="{FF2B5EF4-FFF2-40B4-BE49-F238E27FC236}">
                <a16:creationId xmlns:a16="http://schemas.microsoft.com/office/drawing/2014/main" id="{A40D08C9-E118-2E3D-C084-72CA25C8BF4E}"/>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56" y="2246968"/>
            <a:ext cx="457200" cy="457200"/>
          </a:xfrm>
          <a:prstGeom prst="rect">
            <a:avLst/>
          </a:prstGeom>
        </p:spPr>
      </p:pic>
      <p:pic>
        <p:nvPicPr>
          <p:cNvPr id="59" name="Graphic 58" descr="Medical with solid fill">
            <a:extLst>
              <a:ext uri="{FF2B5EF4-FFF2-40B4-BE49-F238E27FC236}">
                <a16:creationId xmlns:a16="http://schemas.microsoft.com/office/drawing/2014/main" id="{C060CE51-F155-A4A3-CE26-77260E2C8626}"/>
              </a:ext>
            </a:extLst>
          </p:cNvPr>
          <p:cNvPicPr preferRelativeResize="0">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5075" y="2926191"/>
            <a:ext cx="457200" cy="457200"/>
          </a:xfrm>
          <a:prstGeom prst="rect">
            <a:avLst/>
          </a:prstGeom>
        </p:spPr>
      </p:pic>
      <p:pic>
        <p:nvPicPr>
          <p:cNvPr id="60" name="Graphic 59" descr="Graduation cap with solid fill">
            <a:extLst>
              <a:ext uri="{FF2B5EF4-FFF2-40B4-BE49-F238E27FC236}">
                <a16:creationId xmlns:a16="http://schemas.microsoft.com/office/drawing/2014/main" id="{0AFBECB1-8712-1D3A-73AE-CC2EFC92C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41682" y="3840699"/>
            <a:ext cx="1031611" cy="1031611"/>
          </a:xfrm>
          <a:prstGeom prst="rect">
            <a:avLst/>
          </a:prstGeom>
        </p:spPr>
      </p:pic>
      <p:pic>
        <p:nvPicPr>
          <p:cNvPr id="62" name="Picture 61" descr="A white dollar sign on a black background&#10;&#10;Description automatically generated">
            <a:extLst>
              <a:ext uri="{FF2B5EF4-FFF2-40B4-BE49-F238E27FC236}">
                <a16:creationId xmlns:a16="http://schemas.microsoft.com/office/drawing/2014/main" id="{842DFEA7-D6C7-8924-8283-A32DFA7B210C}"/>
              </a:ext>
            </a:extLst>
          </p:cNvPr>
          <p:cNvPicPr preferRelativeResize="0">
            <a:picLocks noChangeAspect="1"/>
          </p:cNvPicPr>
          <p:nvPr/>
        </p:nvPicPr>
        <p:blipFill rotWithShape="1">
          <a:blip r:embed="rId12" cstate="email">
            <a:extLst>
              <a:ext uri="{28A0092B-C50C-407E-A947-70E740481C1C}">
                <a14:useLocalDpi xmlns:a14="http://schemas.microsoft.com/office/drawing/2010/main"/>
              </a:ext>
            </a:extLst>
          </a:blip>
          <a:srcRect l="19746" t="18406" r="26352" b="32853"/>
          <a:stretch/>
        </p:blipFill>
        <p:spPr>
          <a:xfrm flipH="1" flipV="1">
            <a:off x="1648206" y="5273035"/>
            <a:ext cx="506186" cy="539931"/>
          </a:xfrm>
          <a:prstGeom prst="rect">
            <a:avLst/>
          </a:prstGeom>
        </p:spPr>
      </p:pic>
      <p:sp>
        <p:nvSpPr>
          <p:cNvPr id="63" name="TextBox 62">
            <a:extLst>
              <a:ext uri="{FF2B5EF4-FFF2-40B4-BE49-F238E27FC236}">
                <a16:creationId xmlns:a16="http://schemas.microsoft.com/office/drawing/2014/main" id="{AF4E8B50-DFF5-F916-900F-BD00839B8E94}"/>
              </a:ext>
            </a:extLst>
          </p:cNvPr>
          <p:cNvSpPr txBox="1"/>
          <p:nvPr/>
        </p:nvSpPr>
        <p:spPr>
          <a:xfrm>
            <a:off x="4660135" y="2432548"/>
            <a:ext cx="709643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defRPr/>
            </a:pPr>
            <a:r>
              <a:rPr lang="en-US" sz="2400">
                <a:solidFill>
                  <a:srgbClr val="1C2532"/>
                </a:solidFill>
                <a:latin typeface="IBM Plex Sans"/>
                <a:ea typeface="+mn-lt"/>
                <a:cs typeface="Calibri"/>
              </a:rPr>
              <a:t>Support an organization to establish an online resource hub, and to coordinate across service providers to maintain and disseminate up to date information on services, current availability, resources, and data</a:t>
            </a:r>
          </a:p>
          <a:p>
            <a:pPr marL="457200" indent="-457200">
              <a:buFont typeface="Wingdings" panose="05000000000000000000" pitchFamily="2" charset="2"/>
              <a:buChar char="Ø"/>
              <a:defRPr/>
            </a:pPr>
            <a:r>
              <a:rPr lang="en-US" sz="2400">
                <a:solidFill>
                  <a:srgbClr val="1C2532"/>
                </a:solidFill>
                <a:latin typeface="IBM Plex Sans"/>
                <a:ea typeface="+mn-lt"/>
                <a:cs typeface="Calibri"/>
              </a:rPr>
              <a:t>Integrate online data dashboards and data archives of EMS opioid overdose responses</a:t>
            </a:r>
          </a:p>
        </p:txBody>
      </p:sp>
      <p:sp>
        <p:nvSpPr>
          <p:cNvPr id="3" name="Arc 2">
            <a:extLst>
              <a:ext uri="{FF2B5EF4-FFF2-40B4-BE49-F238E27FC236}">
                <a16:creationId xmlns:a16="http://schemas.microsoft.com/office/drawing/2014/main" id="{3B6378FE-09C2-C44B-A69A-5FC56E8A3EED}"/>
              </a:ext>
            </a:extLst>
          </p:cNvPr>
          <p:cNvSpPr/>
          <p:nvPr/>
        </p:nvSpPr>
        <p:spPr>
          <a:xfrm>
            <a:off x="-368968" y="3404681"/>
            <a:ext cx="1828117" cy="2013625"/>
          </a:xfrm>
          <a:prstGeom prst="arc">
            <a:avLst>
              <a:gd name="adj1" fmla="val 17487773"/>
              <a:gd name="adj2" fmla="val 4101368"/>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63">
            <a:extLst>
              <a:ext uri="{FF2B5EF4-FFF2-40B4-BE49-F238E27FC236}">
                <a16:creationId xmlns:a16="http://schemas.microsoft.com/office/drawing/2014/main" id="{17C656C3-FA3A-7229-BF7B-59BF93A3B6DA}"/>
              </a:ext>
            </a:extLst>
          </p:cNvPr>
          <p:cNvSpPr/>
          <p:nvPr/>
        </p:nvSpPr>
        <p:spPr>
          <a:xfrm>
            <a:off x="726263" y="3331029"/>
            <a:ext cx="179614" cy="179614"/>
          </a:xfrm>
          <a:prstGeom prst="ellipse">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0133327-C18C-841E-01EB-B623C766F0A5}"/>
              </a:ext>
            </a:extLst>
          </p:cNvPr>
          <p:cNvSpPr/>
          <p:nvPr/>
        </p:nvSpPr>
        <p:spPr>
          <a:xfrm>
            <a:off x="726263" y="5279178"/>
            <a:ext cx="179614" cy="179614"/>
          </a:xfrm>
          <a:prstGeom prst="ellipse">
            <a:avLst/>
          </a:prstGeom>
          <a:solidFill>
            <a:srgbClr val="FF9717"/>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DC33514-0363-32F6-7D2C-F373F87C2645}"/>
              </a:ext>
            </a:extLst>
          </p:cNvPr>
          <p:cNvSpPr/>
          <p:nvPr/>
        </p:nvSpPr>
        <p:spPr>
          <a:xfrm>
            <a:off x="1255072" y="4219460"/>
            <a:ext cx="397460" cy="380016"/>
          </a:xfrm>
          <a:prstGeom prst="ellipse">
            <a:avLst/>
          </a:prstGeom>
          <a:solidFill>
            <a:srgbClr val="023366"/>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F505C6C-9D91-5506-3941-920309B7538C}"/>
              </a:ext>
            </a:extLst>
          </p:cNvPr>
          <p:cNvSpPr/>
          <p:nvPr/>
        </p:nvSpPr>
        <p:spPr>
          <a:xfrm>
            <a:off x="1176118" y="3701930"/>
            <a:ext cx="179614" cy="179614"/>
          </a:xfrm>
          <a:prstGeom prst="ellipse">
            <a:avLst/>
          </a:prstGeom>
          <a:solidFill>
            <a:srgbClr val="E1522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6975BA5-EBB1-6646-41EE-E3B1263A3B6B}"/>
              </a:ext>
            </a:extLst>
          </p:cNvPr>
          <p:cNvSpPr/>
          <p:nvPr/>
        </p:nvSpPr>
        <p:spPr>
          <a:xfrm>
            <a:off x="1185299" y="4922966"/>
            <a:ext cx="179614" cy="179614"/>
          </a:xfrm>
          <a:prstGeom prst="ellipse">
            <a:avLst/>
          </a:prstGeom>
          <a:solidFill>
            <a:srgbClr val="08BE7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57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a:extLst>
              <a:ext uri="{FF2B5EF4-FFF2-40B4-BE49-F238E27FC236}">
                <a16:creationId xmlns:a16="http://schemas.microsoft.com/office/drawing/2014/main" id="{915A4744-5C64-0CE2-E3FD-33C38D76F988}"/>
              </a:ext>
            </a:extLst>
          </p:cNvPr>
          <p:cNvSpPr/>
          <p:nvPr/>
        </p:nvSpPr>
        <p:spPr>
          <a:xfrm>
            <a:off x="-409197" y="3379728"/>
            <a:ext cx="1845128" cy="2026461"/>
          </a:xfrm>
          <a:prstGeom prst="arc">
            <a:avLst>
              <a:gd name="adj1" fmla="val 17668717"/>
              <a:gd name="adj2" fmla="val 4238285"/>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69139827-54B6-AB9F-9B62-0141B40B1735}"/>
              </a:ext>
            </a:extLst>
          </p:cNvPr>
          <p:cNvSpPr/>
          <p:nvPr/>
        </p:nvSpPr>
        <p:spPr>
          <a:xfrm>
            <a:off x="0" y="2015067"/>
            <a:ext cx="4274545" cy="484293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a:extLst>
              <a:ext uri="{FF2B5EF4-FFF2-40B4-BE49-F238E27FC236}">
                <a16:creationId xmlns:a16="http://schemas.microsoft.com/office/drawing/2014/main" id="{272F1DD1-6760-0DFD-3FC1-6A04B843B1C8}"/>
              </a:ext>
            </a:extLst>
          </p:cNvPr>
          <p:cNvSpPr/>
          <p:nvPr/>
        </p:nvSpPr>
        <p:spPr>
          <a:xfrm rot="21031820">
            <a:off x="1474034" y="2791997"/>
            <a:ext cx="822960" cy="731520"/>
          </a:xfrm>
          <a:prstGeom prst="hexagon">
            <a:avLst/>
          </a:prstGeom>
          <a:solidFill>
            <a:srgbClr val="E1522E"/>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B671D1EC-F8E1-D360-D7DF-E067307EB222}"/>
              </a:ext>
            </a:extLst>
          </p:cNvPr>
          <p:cNvSpPr>
            <a:spLocks noGrp="1"/>
          </p:cNvSpPr>
          <p:nvPr>
            <p:ph type="ftr" sz="quarter" idx="3"/>
          </p:nvPr>
        </p:nvSpPr>
        <p:spPr>
          <a:xfrm>
            <a:off x="614680" y="250191"/>
            <a:ext cx="4739518" cy="168450"/>
          </a:xfrm>
        </p:spPr>
        <p:txBody>
          <a:bodyPr/>
          <a:lstStyle/>
          <a:p>
            <a:r>
              <a:rPr lang="en-US"/>
              <a:t>The Intersection of Social Determinants of Health and Substance Misuse | edc.org</a:t>
            </a:r>
          </a:p>
        </p:txBody>
      </p:sp>
      <p:sp>
        <p:nvSpPr>
          <p:cNvPr id="7" name="Text Placeholder 6">
            <a:extLst>
              <a:ext uri="{FF2B5EF4-FFF2-40B4-BE49-F238E27FC236}">
                <a16:creationId xmlns:a16="http://schemas.microsoft.com/office/drawing/2014/main" id="{6E8BF900-6001-7BFB-6134-292AD8EA17AF}"/>
              </a:ext>
            </a:extLst>
          </p:cNvPr>
          <p:cNvSpPr>
            <a:spLocks noGrp="1"/>
          </p:cNvSpPr>
          <p:nvPr>
            <p:ph type="body" sz="quarter" idx="13"/>
          </p:nvPr>
        </p:nvSpPr>
        <p:spPr/>
        <p:txBody>
          <a:bodyPr/>
          <a:lstStyle/>
          <a:p>
            <a:r>
              <a:rPr lang="en-US">
                <a:solidFill>
                  <a:srgbClr val="296BF7"/>
                </a:solidFill>
              </a:rPr>
              <a:t>Persistence of “hot spots” of Fatal and Nonfatal Overdoses in Specific Geographic Corridors</a:t>
            </a:r>
            <a:endParaRPr lang="en-US">
              <a:latin typeface="IBM Plex Sans" panose="020B0503050203000203" pitchFamily="34" charset="0"/>
            </a:endParaRPr>
          </a:p>
        </p:txBody>
      </p:sp>
      <p:sp>
        <p:nvSpPr>
          <p:cNvPr id="6" name="Slide Number Placeholder 5">
            <a:extLst>
              <a:ext uri="{FF2B5EF4-FFF2-40B4-BE49-F238E27FC236}">
                <a16:creationId xmlns:a16="http://schemas.microsoft.com/office/drawing/2014/main" id="{7DFA8A36-2970-F1C0-7409-A114CE86A418}"/>
              </a:ext>
            </a:extLst>
          </p:cNvPr>
          <p:cNvSpPr>
            <a:spLocks noGrp="1"/>
          </p:cNvSpPr>
          <p:nvPr>
            <p:ph type="sldNum" sz="quarter" idx="12"/>
          </p:nvPr>
        </p:nvSpPr>
        <p:spPr/>
        <p:txBody>
          <a:bodyPr/>
          <a:lstStyle/>
          <a:p>
            <a:fld id="{CA49D0EE-DE7F-324B-A84C-F36708423CDB}" type="slidenum">
              <a:rPr lang="en-US" smtClean="0"/>
              <a:pPr/>
              <a:t>45</a:t>
            </a:fld>
            <a:endParaRPr lang="en-US"/>
          </a:p>
        </p:txBody>
      </p:sp>
      <p:sp>
        <p:nvSpPr>
          <p:cNvPr id="8" name="Footer Placeholder 2">
            <a:extLst>
              <a:ext uri="{FF2B5EF4-FFF2-40B4-BE49-F238E27FC236}">
                <a16:creationId xmlns:a16="http://schemas.microsoft.com/office/drawing/2014/main" id="{957F7F49-9219-FC53-9C98-0F86BBAF2BBD}"/>
              </a:ext>
            </a:extLst>
          </p:cNvPr>
          <p:cNvSpPr txBox="1">
            <a:spLocks/>
          </p:cNvSpPr>
          <p:nvPr/>
        </p:nvSpPr>
        <p:spPr>
          <a:xfrm>
            <a:off x="1220607" y="646798"/>
            <a:ext cx="4749057" cy="21816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IBM Plex Mono" panose="020B0509050203000203" pitchFamily="49"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48" name="Picture 47" descr="A blue hexagon with white border&#10;&#10;Description automatically generated">
            <a:extLst>
              <a:ext uri="{FF2B5EF4-FFF2-40B4-BE49-F238E27FC236}">
                <a16:creationId xmlns:a16="http://schemas.microsoft.com/office/drawing/2014/main" id="{25EBC377-2538-9B38-7FA9-77555F84F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5649">
            <a:off x="1770935" y="3755333"/>
            <a:ext cx="1510288" cy="1303729"/>
          </a:xfrm>
          <a:prstGeom prst="rect">
            <a:avLst/>
          </a:prstGeom>
        </p:spPr>
      </p:pic>
      <p:sp>
        <p:nvSpPr>
          <p:cNvPr id="51" name="Hexagon 50">
            <a:extLst>
              <a:ext uri="{FF2B5EF4-FFF2-40B4-BE49-F238E27FC236}">
                <a16:creationId xmlns:a16="http://schemas.microsoft.com/office/drawing/2014/main" id="{44426823-7945-30E3-5B28-03A38943882D}"/>
              </a:ext>
            </a:extLst>
          </p:cNvPr>
          <p:cNvSpPr/>
          <p:nvPr/>
        </p:nvSpPr>
        <p:spPr>
          <a:xfrm>
            <a:off x="603177" y="5856327"/>
            <a:ext cx="822960" cy="731520"/>
          </a:xfrm>
          <a:prstGeom prst="hexagon">
            <a:avLst/>
          </a:prstGeom>
          <a:solidFill>
            <a:srgbClr val="FF9717"/>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a:extLst>
              <a:ext uri="{FF2B5EF4-FFF2-40B4-BE49-F238E27FC236}">
                <a16:creationId xmlns:a16="http://schemas.microsoft.com/office/drawing/2014/main" id="{CDFA7243-EAA5-19BC-0756-8525986895D6}"/>
              </a:ext>
            </a:extLst>
          </p:cNvPr>
          <p:cNvSpPr/>
          <p:nvPr/>
        </p:nvSpPr>
        <p:spPr>
          <a:xfrm>
            <a:off x="646719" y="2160626"/>
            <a:ext cx="822960" cy="731520"/>
          </a:xfrm>
          <a:prstGeom prst="hexagon">
            <a:avLst/>
          </a:prstGeom>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D144BEF6-4388-013F-59D9-ACFDB23B6C2C}"/>
              </a:ext>
            </a:extLst>
          </p:cNvPr>
          <p:cNvSpPr/>
          <p:nvPr/>
        </p:nvSpPr>
        <p:spPr>
          <a:xfrm rot="724101">
            <a:off x="1474034" y="5224955"/>
            <a:ext cx="822960" cy="731520"/>
          </a:xfrm>
          <a:prstGeom prst="hexagon">
            <a:avLst/>
          </a:prstGeom>
          <a:solidFill>
            <a:srgbClr val="08BE74"/>
          </a:solidFill>
          <a:ln w="508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Group success with solid fill">
            <a:extLst>
              <a:ext uri="{FF2B5EF4-FFF2-40B4-BE49-F238E27FC236}">
                <a16:creationId xmlns:a16="http://schemas.microsoft.com/office/drawing/2014/main" id="{42C94F07-B0CC-CA9F-3CEC-0DD5D4F038CE}"/>
              </a:ext>
            </a:extLst>
          </p:cNvPr>
          <p:cNvPicPr preferRelativeResize="0">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002" y="6004930"/>
            <a:ext cx="457200" cy="457200"/>
          </a:xfrm>
          <a:prstGeom prst="rect">
            <a:avLst/>
          </a:prstGeom>
        </p:spPr>
      </p:pic>
      <p:pic>
        <p:nvPicPr>
          <p:cNvPr id="58" name="Graphic 57" descr="Neighborhood with solid fill">
            <a:extLst>
              <a:ext uri="{FF2B5EF4-FFF2-40B4-BE49-F238E27FC236}">
                <a16:creationId xmlns:a16="http://schemas.microsoft.com/office/drawing/2014/main" id="{A40D08C9-E118-2E3D-C084-72CA25C8BF4E}"/>
              </a:ext>
            </a:extLst>
          </p:cNvPr>
          <p:cNvPicPr preferRelativeResize="0">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2456" y="2246968"/>
            <a:ext cx="457200" cy="457200"/>
          </a:xfrm>
          <a:prstGeom prst="rect">
            <a:avLst/>
          </a:prstGeom>
        </p:spPr>
      </p:pic>
      <p:pic>
        <p:nvPicPr>
          <p:cNvPr id="59" name="Graphic 58" descr="Medical with solid fill">
            <a:extLst>
              <a:ext uri="{FF2B5EF4-FFF2-40B4-BE49-F238E27FC236}">
                <a16:creationId xmlns:a16="http://schemas.microsoft.com/office/drawing/2014/main" id="{C060CE51-F155-A4A3-CE26-77260E2C8626}"/>
              </a:ext>
            </a:extLst>
          </p:cNvPr>
          <p:cNvPicPr preferRelativeResize="0">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5075" y="2926191"/>
            <a:ext cx="457200" cy="457200"/>
          </a:xfrm>
          <a:prstGeom prst="rect">
            <a:avLst/>
          </a:prstGeom>
        </p:spPr>
      </p:pic>
      <p:pic>
        <p:nvPicPr>
          <p:cNvPr id="60" name="Graphic 59" descr="Graduation cap with solid fill">
            <a:extLst>
              <a:ext uri="{FF2B5EF4-FFF2-40B4-BE49-F238E27FC236}">
                <a16:creationId xmlns:a16="http://schemas.microsoft.com/office/drawing/2014/main" id="{0AFBECB1-8712-1D3A-73AE-CC2EFC92C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41682" y="3840699"/>
            <a:ext cx="1031611" cy="1031611"/>
          </a:xfrm>
          <a:prstGeom prst="rect">
            <a:avLst/>
          </a:prstGeom>
        </p:spPr>
      </p:pic>
      <p:pic>
        <p:nvPicPr>
          <p:cNvPr id="62" name="Picture 61" descr="A white dollar sign on a black background&#10;&#10;Description automatically generated">
            <a:extLst>
              <a:ext uri="{FF2B5EF4-FFF2-40B4-BE49-F238E27FC236}">
                <a16:creationId xmlns:a16="http://schemas.microsoft.com/office/drawing/2014/main" id="{842DFEA7-D6C7-8924-8283-A32DFA7B210C}"/>
              </a:ext>
            </a:extLst>
          </p:cNvPr>
          <p:cNvPicPr preferRelativeResize="0">
            <a:picLocks noChangeAspect="1"/>
          </p:cNvPicPr>
          <p:nvPr/>
        </p:nvPicPr>
        <p:blipFill rotWithShape="1">
          <a:blip r:embed="rId12" cstate="email">
            <a:extLst>
              <a:ext uri="{28A0092B-C50C-407E-A947-70E740481C1C}">
                <a14:useLocalDpi xmlns:a14="http://schemas.microsoft.com/office/drawing/2010/main"/>
              </a:ext>
            </a:extLst>
          </a:blip>
          <a:srcRect l="19746" t="18406" r="26352" b="32853"/>
          <a:stretch/>
        </p:blipFill>
        <p:spPr>
          <a:xfrm flipH="1" flipV="1">
            <a:off x="1648206" y="5273035"/>
            <a:ext cx="506186" cy="539931"/>
          </a:xfrm>
          <a:prstGeom prst="rect">
            <a:avLst/>
          </a:prstGeom>
        </p:spPr>
      </p:pic>
      <p:sp>
        <p:nvSpPr>
          <p:cNvPr id="63" name="TextBox 62">
            <a:extLst>
              <a:ext uri="{FF2B5EF4-FFF2-40B4-BE49-F238E27FC236}">
                <a16:creationId xmlns:a16="http://schemas.microsoft.com/office/drawing/2014/main" id="{AF4E8B50-DFF5-F916-900F-BD00839B8E94}"/>
              </a:ext>
            </a:extLst>
          </p:cNvPr>
          <p:cNvSpPr txBox="1"/>
          <p:nvPr/>
        </p:nvSpPr>
        <p:spPr>
          <a:xfrm>
            <a:off x="4660135" y="2432548"/>
            <a:ext cx="709643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panose="05000000000000000000" pitchFamily="2" charset="2"/>
              <a:buChar char="Ø"/>
              <a:defRPr/>
            </a:pPr>
            <a:r>
              <a:rPr lang="en-US" sz="2400">
                <a:latin typeface="IBM Plex Sans" panose="020B0503050203000203" pitchFamily="34" charset="0"/>
              </a:rPr>
              <a:t>Further explore why and how specific “hot spots” of fatal and nonfatal overdoses in specific geographic corridors remain consistent over time, and learn more about how social and structural determinants of health are contributing to this problem </a:t>
            </a:r>
          </a:p>
          <a:p>
            <a:pPr marL="457200" indent="-457200">
              <a:buFont typeface="Wingdings" panose="05000000000000000000" pitchFamily="2" charset="2"/>
              <a:buChar char="Ø"/>
              <a:defRPr/>
            </a:pPr>
            <a:r>
              <a:rPr lang="en-US" sz="2400">
                <a:solidFill>
                  <a:srgbClr val="1C2532"/>
                </a:solidFill>
                <a:latin typeface="IBM Plex Sans" panose="020B0503050203000203" pitchFamily="34" charset="0"/>
                <a:ea typeface="+mn-lt"/>
                <a:cs typeface="Calibri"/>
              </a:rPr>
              <a:t>Continue supporting west side coordination group to support the ongoing dissemination of </a:t>
            </a:r>
            <a:r>
              <a:rPr lang="en-US" sz="2400" err="1">
                <a:solidFill>
                  <a:srgbClr val="1C2532"/>
                </a:solidFill>
                <a:latin typeface="IBM Plex Sans" panose="020B0503050203000203" pitchFamily="34" charset="0"/>
                <a:ea typeface="+mn-lt"/>
                <a:cs typeface="Calibri"/>
              </a:rPr>
              <a:t>realtime</a:t>
            </a:r>
            <a:r>
              <a:rPr lang="en-US" sz="2400">
                <a:solidFill>
                  <a:srgbClr val="1C2532"/>
                </a:solidFill>
                <a:latin typeface="IBM Plex Sans" panose="020B0503050203000203" pitchFamily="34" charset="0"/>
                <a:ea typeface="+mn-lt"/>
                <a:cs typeface="Calibri"/>
              </a:rPr>
              <a:t> geospatial data on opioid overdoses and service provision </a:t>
            </a:r>
          </a:p>
        </p:txBody>
      </p:sp>
      <p:sp>
        <p:nvSpPr>
          <p:cNvPr id="3" name="Arc 2">
            <a:extLst>
              <a:ext uri="{FF2B5EF4-FFF2-40B4-BE49-F238E27FC236}">
                <a16:creationId xmlns:a16="http://schemas.microsoft.com/office/drawing/2014/main" id="{3B6378FE-09C2-C44B-A69A-5FC56E8A3EED}"/>
              </a:ext>
            </a:extLst>
          </p:cNvPr>
          <p:cNvSpPr/>
          <p:nvPr/>
        </p:nvSpPr>
        <p:spPr>
          <a:xfrm>
            <a:off x="-368968" y="3404681"/>
            <a:ext cx="1828117" cy="2013625"/>
          </a:xfrm>
          <a:prstGeom prst="arc">
            <a:avLst>
              <a:gd name="adj1" fmla="val 17487773"/>
              <a:gd name="adj2" fmla="val 4101368"/>
            </a:avLst>
          </a:prstGeom>
          <a:ln w="508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63">
            <a:extLst>
              <a:ext uri="{FF2B5EF4-FFF2-40B4-BE49-F238E27FC236}">
                <a16:creationId xmlns:a16="http://schemas.microsoft.com/office/drawing/2014/main" id="{17C656C3-FA3A-7229-BF7B-59BF93A3B6DA}"/>
              </a:ext>
            </a:extLst>
          </p:cNvPr>
          <p:cNvSpPr/>
          <p:nvPr/>
        </p:nvSpPr>
        <p:spPr>
          <a:xfrm>
            <a:off x="726263" y="3331029"/>
            <a:ext cx="179614" cy="179614"/>
          </a:xfrm>
          <a:prstGeom prst="ellipse">
            <a:avLst/>
          </a:prstGeom>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60133327-C18C-841E-01EB-B623C766F0A5}"/>
              </a:ext>
            </a:extLst>
          </p:cNvPr>
          <p:cNvSpPr/>
          <p:nvPr/>
        </p:nvSpPr>
        <p:spPr>
          <a:xfrm>
            <a:off x="726263" y="5279178"/>
            <a:ext cx="179614" cy="179614"/>
          </a:xfrm>
          <a:prstGeom prst="ellipse">
            <a:avLst/>
          </a:prstGeom>
          <a:solidFill>
            <a:srgbClr val="FF9717"/>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DC33514-0363-32F6-7D2C-F373F87C2645}"/>
              </a:ext>
            </a:extLst>
          </p:cNvPr>
          <p:cNvSpPr/>
          <p:nvPr/>
        </p:nvSpPr>
        <p:spPr>
          <a:xfrm>
            <a:off x="1255072" y="4219460"/>
            <a:ext cx="397460" cy="380016"/>
          </a:xfrm>
          <a:prstGeom prst="ellipse">
            <a:avLst/>
          </a:prstGeom>
          <a:solidFill>
            <a:srgbClr val="023366"/>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BF505C6C-9D91-5506-3941-920309B7538C}"/>
              </a:ext>
            </a:extLst>
          </p:cNvPr>
          <p:cNvSpPr/>
          <p:nvPr/>
        </p:nvSpPr>
        <p:spPr>
          <a:xfrm>
            <a:off x="1176118" y="3701930"/>
            <a:ext cx="179614" cy="179614"/>
          </a:xfrm>
          <a:prstGeom prst="ellipse">
            <a:avLst/>
          </a:prstGeom>
          <a:solidFill>
            <a:srgbClr val="E1522E"/>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6975BA5-EBB1-6646-41EE-E3B1263A3B6B}"/>
              </a:ext>
            </a:extLst>
          </p:cNvPr>
          <p:cNvSpPr/>
          <p:nvPr/>
        </p:nvSpPr>
        <p:spPr>
          <a:xfrm>
            <a:off x="1185299" y="4922966"/>
            <a:ext cx="179614" cy="179614"/>
          </a:xfrm>
          <a:prstGeom prst="ellipse">
            <a:avLst/>
          </a:prstGeom>
          <a:solidFill>
            <a:srgbClr val="08BE74"/>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16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additive="base">
                                        <p:cTn id="7" dur="500"/>
                                        <p:tgtEl>
                                          <p:spTgt spid="6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6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63">
                                            <p:txEl>
                                              <p:pRg st="1" end="1"/>
                                            </p:txEl>
                                          </p:spTgt>
                                        </p:tgtEl>
                                        <p:attrNameLst>
                                          <p:attrName>style.visibility</p:attrName>
                                        </p:attrNameLst>
                                      </p:cBhvr>
                                      <p:to>
                                        <p:strVal val="visible"/>
                                      </p:to>
                                    </p:set>
                                    <p:anim calcmode="lin" valueType="num">
                                      <p:cBhvr additive="base">
                                        <p:cTn id="13" dur="500"/>
                                        <p:tgtEl>
                                          <p:spTgt spid="6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BC4498-2F68-50DC-C36D-D9C7AE32CBFF}"/>
              </a:ext>
            </a:extLst>
          </p:cNvPr>
          <p:cNvSpPr>
            <a:spLocks noGrp="1"/>
          </p:cNvSpPr>
          <p:nvPr>
            <p:ph type="body" sz="quarter" idx="17"/>
          </p:nvPr>
        </p:nvSpPr>
        <p:spPr>
          <a:xfrm>
            <a:off x="518110" y="3151605"/>
            <a:ext cx="5064542" cy="3425658"/>
          </a:xfrm>
        </p:spPr>
        <p:txBody>
          <a:bodyPr/>
          <a:lstStyle/>
          <a:p>
            <a:r>
              <a:rPr lang="en-US" sz="2000" dirty="0"/>
              <a:t>CDC launched the first multiyear OD2A cooperative agreement in 2019 with 66 recipients (referred to as jurisdictions) from state, territorial, county, and city health departments. </a:t>
            </a:r>
          </a:p>
          <a:p>
            <a:r>
              <a:rPr lang="en-US" sz="2000" dirty="0"/>
              <a:t>In August 2023, CDC awarded new five-year cooperative agreements to 90 jurisdictions under two distinct OD2A programs, one designed for states, and one designed specifically for localities and territories.</a:t>
            </a:r>
          </a:p>
          <a:p>
            <a:endParaRPr lang="en-US" sz="2000" dirty="0"/>
          </a:p>
        </p:txBody>
      </p:sp>
      <p:sp>
        <p:nvSpPr>
          <p:cNvPr id="5" name="Text Placeholder 4">
            <a:extLst>
              <a:ext uri="{FF2B5EF4-FFF2-40B4-BE49-F238E27FC236}">
                <a16:creationId xmlns:a16="http://schemas.microsoft.com/office/drawing/2014/main" id="{0D3BC1EC-6243-5E6C-A8DA-46412CC33EFF}"/>
              </a:ext>
            </a:extLst>
          </p:cNvPr>
          <p:cNvSpPr>
            <a:spLocks noGrp="1"/>
          </p:cNvSpPr>
          <p:nvPr>
            <p:ph type="body" sz="quarter" idx="13"/>
          </p:nvPr>
        </p:nvSpPr>
        <p:spPr>
          <a:xfrm>
            <a:off x="685800" y="837615"/>
            <a:ext cx="7915275" cy="828675"/>
          </a:xfrm>
        </p:spPr>
        <p:txBody>
          <a:bodyPr/>
          <a:lstStyle/>
          <a:p>
            <a:r>
              <a:rPr lang="en-US" sz="3200" dirty="0">
                <a:solidFill>
                  <a:srgbClr val="296BF7"/>
                </a:solidFill>
              </a:rPr>
              <a:t>Overdose Data to Action (OD2A)</a:t>
            </a:r>
          </a:p>
          <a:p>
            <a:r>
              <a:rPr lang="en-US" dirty="0">
                <a:latin typeface="IBM Plex Sans" panose="020B0503050203000203" pitchFamily="34" charset="0"/>
              </a:rPr>
              <a:t>OD2A in States and OD2A:Local</a:t>
            </a:r>
          </a:p>
          <a:p>
            <a:endParaRPr lang="en-US" dirty="0">
              <a:solidFill>
                <a:srgbClr val="296BF7"/>
              </a:solidFill>
            </a:endParaRPr>
          </a:p>
        </p:txBody>
      </p:sp>
      <p:sp>
        <p:nvSpPr>
          <p:cNvPr id="4" name="Slide Number Placeholder 3">
            <a:extLst>
              <a:ext uri="{FF2B5EF4-FFF2-40B4-BE49-F238E27FC236}">
                <a16:creationId xmlns:a16="http://schemas.microsoft.com/office/drawing/2014/main" id="{1D1CF254-B785-CD1A-A32B-1DC9E34FB215}"/>
              </a:ext>
            </a:extLst>
          </p:cNvPr>
          <p:cNvSpPr>
            <a:spLocks noGrp="1"/>
          </p:cNvSpPr>
          <p:nvPr>
            <p:ph type="sldNum" sz="quarter" idx="12"/>
          </p:nvPr>
        </p:nvSpPr>
        <p:spPr/>
        <p:txBody>
          <a:bodyPr/>
          <a:lstStyle/>
          <a:p>
            <a:fld id="{CA49D0EE-DE7F-324B-A84C-F36708423CDB}" type="slidenum">
              <a:rPr lang="en-US" smtClean="0"/>
              <a:pPr/>
              <a:t>5</a:t>
            </a:fld>
            <a:endParaRPr lang="en-US"/>
          </a:p>
        </p:txBody>
      </p:sp>
      <p:pic>
        <p:nvPicPr>
          <p:cNvPr id="9" name="Picture Placeholder 8">
            <a:extLst>
              <a:ext uri="{FF2B5EF4-FFF2-40B4-BE49-F238E27FC236}">
                <a16:creationId xmlns:a16="http://schemas.microsoft.com/office/drawing/2014/main" id="{BBA0B443-B931-ABD6-080B-5D1D0EF16944}"/>
              </a:ext>
            </a:extLst>
          </p:cNvPr>
          <p:cNvPicPr>
            <a:picLocks noGrp="1" noChangeAspect="1"/>
          </p:cNvPicPr>
          <p:nvPr>
            <p:ph type="pic" sz="quarter" idx="18"/>
          </p:nvPr>
        </p:nvPicPr>
        <p:blipFill>
          <a:blip r:embed="rId3" cstate="email">
            <a:extLst>
              <a:ext uri="{28A0092B-C50C-407E-A947-70E740481C1C}">
                <a14:useLocalDpi xmlns:a14="http://schemas.microsoft.com/office/drawing/2010/main"/>
              </a:ext>
            </a:extLst>
          </a:blip>
          <a:srcRect/>
          <a:stretch/>
        </p:blipFill>
        <p:spPr/>
      </p:pic>
      <p:sp>
        <p:nvSpPr>
          <p:cNvPr id="13" name="Footer Placeholder 2">
            <a:extLst>
              <a:ext uri="{FF2B5EF4-FFF2-40B4-BE49-F238E27FC236}">
                <a16:creationId xmlns:a16="http://schemas.microsoft.com/office/drawing/2014/main" id="{74144E0C-8C0D-B564-E19E-94E76F26DF69}"/>
              </a:ext>
            </a:extLst>
          </p:cNvPr>
          <p:cNvSpPr txBox="1">
            <a:spLocks/>
          </p:cNvSpPr>
          <p:nvPr/>
        </p:nvSpPr>
        <p:spPr>
          <a:xfrm>
            <a:off x="614680" y="245679"/>
            <a:ext cx="5640070" cy="27064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IBM Plex Mono" panose="020B0509050203000203" pitchFamily="49"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IBM Plex Sans" panose="020B0604020202020204" charset="0"/>
              </a:rPr>
              <a:t>Equitable and Innovative Opioid Overdose Prevention and Response in Chicago </a:t>
            </a:r>
          </a:p>
        </p:txBody>
      </p:sp>
    </p:spTree>
    <p:extLst>
      <p:ext uri="{BB962C8B-B14F-4D97-AF65-F5344CB8AC3E}">
        <p14:creationId xmlns:p14="http://schemas.microsoft.com/office/powerpoint/2010/main" val="146149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5600F6-8B09-289D-1699-80D431AEAD20}"/>
              </a:ext>
            </a:extLst>
          </p:cNvPr>
          <p:cNvSpPr/>
          <p:nvPr/>
        </p:nvSpPr>
        <p:spPr>
          <a:xfrm>
            <a:off x="4315839" y="2918298"/>
            <a:ext cx="3482502" cy="3939702"/>
          </a:xfrm>
          <a:prstGeom prst="rect">
            <a:avLst/>
          </a:prstGeom>
          <a:solidFill>
            <a:schemeClr val="accent4"/>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82094C-5D6B-C506-C65E-82851A2762B9}"/>
              </a:ext>
            </a:extLst>
          </p:cNvPr>
          <p:cNvSpPr/>
          <p:nvPr/>
        </p:nvSpPr>
        <p:spPr>
          <a:xfrm>
            <a:off x="0" y="2918298"/>
            <a:ext cx="3482502" cy="3939702"/>
          </a:xfrm>
          <a:prstGeom prst="rect">
            <a:avLst/>
          </a:prstGeom>
          <a:solidFill>
            <a:schemeClr val="accent4"/>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65E8836-7E62-D4E4-40F8-FC607EE0D445}"/>
              </a:ext>
            </a:extLst>
          </p:cNvPr>
          <p:cNvSpPr>
            <a:spLocks noGrp="1"/>
          </p:cNvSpPr>
          <p:nvPr>
            <p:ph type="ftr" sz="quarter" idx="3"/>
          </p:nvPr>
        </p:nvSpPr>
        <p:spPr>
          <a:xfrm>
            <a:off x="614362" y="199292"/>
            <a:ext cx="4907207" cy="240323"/>
          </a:xfrm>
        </p:spPr>
        <p:txBody>
          <a:bodyPr/>
          <a:lstStyle/>
          <a:p>
            <a:r>
              <a:rPr lang="en-US" sz="800" dirty="0">
                <a:latin typeface="IBM Plex Sans" panose="020B0604020202020204" charset="0"/>
              </a:rPr>
              <a:t>Equitable and Innovative Opioid Overdose Prevention and Response in Chicago </a:t>
            </a:r>
          </a:p>
        </p:txBody>
      </p:sp>
      <p:sp>
        <p:nvSpPr>
          <p:cNvPr id="9" name="Text Placeholder 8">
            <a:extLst>
              <a:ext uri="{FF2B5EF4-FFF2-40B4-BE49-F238E27FC236}">
                <a16:creationId xmlns:a16="http://schemas.microsoft.com/office/drawing/2014/main" id="{A90802CC-84AA-1D2D-FCCC-D51DB28B3989}"/>
              </a:ext>
            </a:extLst>
          </p:cNvPr>
          <p:cNvSpPr>
            <a:spLocks noGrp="1"/>
          </p:cNvSpPr>
          <p:nvPr>
            <p:ph type="body" sz="quarter" idx="13"/>
          </p:nvPr>
        </p:nvSpPr>
        <p:spPr>
          <a:xfrm>
            <a:off x="695325" y="741363"/>
            <a:ext cx="7915275" cy="828675"/>
          </a:xfrm>
        </p:spPr>
        <p:txBody>
          <a:bodyPr/>
          <a:lstStyle/>
          <a:p>
            <a:r>
              <a:rPr lang="en-US" dirty="0"/>
              <a:t>Chicago’s Strategies</a:t>
            </a:r>
          </a:p>
          <a:p>
            <a:r>
              <a:rPr lang="en-US" dirty="0"/>
              <a:t>Harm reduction resources and programs to Chicago’s most impacted communities</a:t>
            </a:r>
          </a:p>
        </p:txBody>
      </p:sp>
      <p:sp>
        <p:nvSpPr>
          <p:cNvPr id="2" name="Slide Number Placeholder 3">
            <a:extLst>
              <a:ext uri="{FF2B5EF4-FFF2-40B4-BE49-F238E27FC236}">
                <a16:creationId xmlns:a16="http://schemas.microsoft.com/office/drawing/2014/main" id="{728F5CC9-4E40-97DA-B140-18B208CED625}"/>
              </a:ext>
            </a:extLst>
          </p:cNvPr>
          <p:cNvSpPr>
            <a:spLocks noGrp="1"/>
          </p:cNvSpPr>
          <p:nvPr>
            <p:ph type="sldNum" sz="quarter" idx="12"/>
          </p:nvPr>
        </p:nvSpPr>
        <p:spPr>
          <a:xfrm>
            <a:off x="10145247" y="240394"/>
            <a:ext cx="863600" cy="365125"/>
          </a:xfrm>
        </p:spPr>
        <p:txBody>
          <a:bodyPr/>
          <a:lstStyle>
            <a:lvl1pPr>
              <a:defRPr sz="800" b="1">
                <a:latin typeface="IBM Plex Mono" panose="020B0509050203000203" pitchFamily="49" charset="77"/>
              </a:defRPr>
            </a:lvl1pPr>
          </a:lstStyle>
          <a:p>
            <a:fld id="{E8EC07DC-9122-6741-910E-23307F675ECC}" type="slidenum">
              <a:rPr lang="en-US" smtClean="0"/>
              <a:pPr/>
              <a:t>6</a:t>
            </a:fld>
            <a:r>
              <a:rPr lang="en-US"/>
              <a:t> | </a:t>
            </a:r>
          </a:p>
        </p:txBody>
      </p:sp>
      <p:sp>
        <p:nvSpPr>
          <p:cNvPr id="20" name="Google Shape;138;p23">
            <a:extLst>
              <a:ext uri="{FF2B5EF4-FFF2-40B4-BE49-F238E27FC236}">
                <a16:creationId xmlns:a16="http://schemas.microsoft.com/office/drawing/2014/main" id="{5F80DB31-D6B3-1896-5503-6EAB835C5518}"/>
              </a:ext>
            </a:extLst>
          </p:cNvPr>
          <p:cNvSpPr txBox="1">
            <a:spLocks/>
          </p:cNvSpPr>
          <p:nvPr/>
        </p:nvSpPr>
        <p:spPr>
          <a:xfrm>
            <a:off x="4534421" y="3058028"/>
            <a:ext cx="2880987" cy="1714388"/>
          </a:xfrm>
          <a:prstGeom prst="rect">
            <a:avLst/>
          </a:prstGeom>
          <a:noFill/>
        </p:spPr>
        <p:txBody>
          <a:bodyPr spcFirstLastPara="1" wrap="square" lIns="182880" tIns="182880" rIns="91425" bIns="91425"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400"/>
              </a:spcAft>
              <a:buNone/>
            </a:pPr>
            <a:r>
              <a:rPr lang="en-US" sz="1800">
                <a:solidFill>
                  <a:schemeClr val="accent1"/>
                </a:solidFill>
                <a:latin typeface="IBM Plex Serif" panose="02060503050406000203" pitchFamily="18" charset="0"/>
                <a:ea typeface="IBM Plex Sans SemiBold"/>
                <a:cs typeface="IBM Plex Sans SemiBold"/>
                <a:sym typeface="IBM Plex Sans SemiBold"/>
              </a:rPr>
              <a:t>Community Education</a:t>
            </a:r>
          </a:p>
          <a:p>
            <a:pPr marL="0" indent="0" algn="ctr">
              <a:spcBef>
                <a:spcPts val="0"/>
              </a:spcBef>
              <a:spcAft>
                <a:spcPts val="400"/>
              </a:spcAft>
              <a:buNone/>
            </a:pPr>
            <a:r>
              <a:rPr lang="en-US" sz="1400">
                <a:latin typeface="IBM Plex Sans" panose="020B0503050203000203" pitchFamily="34" charset="0"/>
                <a:ea typeface="IBM Plex Sans SemiBold"/>
                <a:cs typeface="IBM Plex Sans SemiBold"/>
                <a:sym typeface="IBM Plex Sans SemiBold"/>
              </a:rPr>
              <a:t>on overdose prevention, including hyperlocal heat-mapping that reviews data and maps of opioid-related overdose EMS responses, and provider education.</a:t>
            </a:r>
          </a:p>
        </p:txBody>
      </p:sp>
      <p:pic>
        <p:nvPicPr>
          <p:cNvPr id="4" name="Picture 4">
            <a:extLst>
              <a:ext uri="{FF2B5EF4-FFF2-40B4-BE49-F238E27FC236}">
                <a16:creationId xmlns:a16="http://schemas.microsoft.com/office/drawing/2014/main" id="{980E47CD-5ED3-5939-EE82-6778050881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332661" y="4918509"/>
            <a:ext cx="3452815" cy="1939491"/>
          </a:xfrm>
          <a:prstGeom prst="rect">
            <a:avLst/>
          </a:prstGeom>
          <a:solidFill>
            <a:srgbClr val="FFFFFF">
              <a:shade val="85000"/>
            </a:srgbClr>
          </a:solidFill>
          <a:ln w="12700" cap="sq">
            <a:solidFill>
              <a:schemeClr val="bg1">
                <a:lumMod val="95000"/>
              </a:schemeClr>
            </a:solidFill>
            <a:miter lim="800000"/>
          </a:ln>
          <a:effectLst/>
        </p:spPr>
      </p:pic>
      <p:sp>
        <p:nvSpPr>
          <p:cNvPr id="6" name="Rectangle 5">
            <a:extLst>
              <a:ext uri="{FF2B5EF4-FFF2-40B4-BE49-F238E27FC236}">
                <a16:creationId xmlns:a16="http://schemas.microsoft.com/office/drawing/2014/main" id="{19A99D61-7658-00D7-FDB2-EDC6AA7CFF06}"/>
              </a:ext>
            </a:extLst>
          </p:cNvPr>
          <p:cNvSpPr/>
          <p:nvPr/>
        </p:nvSpPr>
        <p:spPr>
          <a:xfrm>
            <a:off x="8709498" y="2918298"/>
            <a:ext cx="3482502" cy="3939702"/>
          </a:xfrm>
          <a:prstGeom prst="rect">
            <a:avLst/>
          </a:prstGeom>
          <a:solidFill>
            <a:schemeClr val="accent4"/>
          </a:solidFill>
          <a:ln w="158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38;p23">
            <a:extLst>
              <a:ext uri="{FF2B5EF4-FFF2-40B4-BE49-F238E27FC236}">
                <a16:creationId xmlns:a16="http://schemas.microsoft.com/office/drawing/2014/main" id="{DC19A05B-816C-5080-9B48-A7B7CFF6319E}"/>
              </a:ext>
            </a:extLst>
          </p:cNvPr>
          <p:cNvSpPr txBox="1">
            <a:spLocks/>
          </p:cNvSpPr>
          <p:nvPr/>
        </p:nvSpPr>
        <p:spPr>
          <a:xfrm>
            <a:off x="8704563" y="2930516"/>
            <a:ext cx="3385226" cy="3003919"/>
          </a:xfrm>
          <a:prstGeom prst="rect">
            <a:avLst/>
          </a:prstGeom>
          <a:noFill/>
        </p:spPr>
        <p:txBody>
          <a:bodyPr spcFirstLastPara="1" wrap="square" lIns="182880" tIns="182880"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400"/>
              </a:spcAft>
              <a:buNone/>
            </a:pPr>
            <a:r>
              <a:rPr lang="en-US" sz="1800">
                <a:solidFill>
                  <a:schemeClr val="accent1"/>
                </a:solidFill>
                <a:latin typeface="IBM Plex Serif" panose="02060503050406000203" pitchFamily="18" charset="0"/>
                <a:ea typeface="IBM Plex Sans SemiBold"/>
                <a:cs typeface="IBM Plex Sans SemiBold"/>
                <a:sym typeface="IBM Plex Sans SemiBold"/>
              </a:rPr>
              <a:t>Connection to Treatment </a:t>
            </a:r>
          </a:p>
          <a:p>
            <a:pPr marL="0" indent="0" algn="ctr">
              <a:spcBef>
                <a:spcPts val="0"/>
              </a:spcBef>
              <a:spcAft>
                <a:spcPts val="400"/>
              </a:spcAft>
              <a:buNone/>
            </a:pPr>
            <a:r>
              <a:rPr lang="en-US" sz="1400">
                <a:latin typeface="IBM Plex Sans" panose="020B0503050203000203" pitchFamily="34" charset="0"/>
                <a:ea typeface="IBM Plex Sans SemiBold"/>
                <a:cs typeface="IBM Plex Sans SemiBold"/>
                <a:sym typeface="IBM Plex Sans SemiBold"/>
              </a:rPr>
              <a:t>for opioid use disorder (OUD) including same-day access to medication treatment. Medication Assisted Recovery (MAR) consists of FDA-approved medications that reduce the risk of drug overdose and death, reduces withdrawal symptoms, and supports care engagement over time.</a:t>
            </a:r>
          </a:p>
        </p:txBody>
      </p:sp>
      <p:sp>
        <p:nvSpPr>
          <p:cNvPr id="10" name="Google Shape;138;p23">
            <a:extLst>
              <a:ext uri="{FF2B5EF4-FFF2-40B4-BE49-F238E27FC236}">
                <a16:creationId xmlns:a16="http://schemas.microsoft.com/office/drawing/2014/main" id="{4FEFE81A-0AF9-9F78-CD3D-5D7B6503DFE4}"/>
              </a:ext>
            </a:extLst>
          </p:cNvPr>
          <p:cNvSpPr txBox="1">
            <a:spLocks/>
          </p:cNvSpPr>
          <p:nvPr/>
        </p:nvSpPr>
        <p:spPr>
          <a:xfrm>
            <a:off x="0" y="2977220"/>
            <a:ext cx="3472069" cy="3284434"/>
          </a:xfrm>
          <a:prstGeom prst="rect">
            <a:avLst/>
          </a:prstGeom>
          <a:noFill/>
        </p:spPr>
        <p:txBody>
          <a:bodyPr spcFirstLastPara="1" wrap="square" lIns="182880" tIns="182880" rIns="91425" bIns="91425"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400"/>
              </a:spcAft>
              <a:buNone/>
            </a:pPr>
            <a:r>
              <a:rPr lang="en-US" sz="1800" dirty="0">
                <a:solidFill>
                  <a:schemeClr val="accent1"/>
                </a:solidFill>
                <a:latin typeface="IBM Plex Serif" panose="02060503050406000203" pitchFamily="18" charset="0"/>
                <a:ea typeface="IBM Plex Sans SemiBold"/>
                <a:cs typeface="IBM Plex Sans SemiBold"/>
                <a:sym typeface="IBM Plex Sans SemiBold"/>
              </a:rPr>
              <a:t>Hyperlocal Outreach</a:t>
            </a:r>
          </a:p>
          <a:p>
            <a:pPr marL="0" indent="0" algn="ctr">
              <a:spcBef>
                <a:spcPts val="0"/>
              </a:spcBef>
              <a:buNone/>
            </a:pPr>
            <a:r>
              <a:rPr lang="en-US" sz="1400" dirty="0">
                <a:latin typeface="IBM Plex Sans" panose="020B0503050203000203" pitchFamily="34" charset="0"/>
                <a:ea typeface="IBM Plex Sans SemiBold"/>
                <a:cs typeface="IBM Plex Sans SemiBold"/>
                <a:sym typeface="IBM Plex Sans SemiBold"/>
              </a:rPr>
              <a:t>to distribute harm-reduction supplies including overdose reversal medication Narcan, and test strips to check for the presence of the powerful synthetic form of opioids, fentanyl. Visit bit.ly/find </a:t>
            </a:r>
            <a:r>
              <a:rPr lang="en-US" sz="1400" dirty="0" err="1">
                <a:latin typeface="IBM Plex Sans" panose="020B0503050203000203" pitchFamily="34" charset="0"/>
                <a:ea typeface="IBM Plex Sans SemiBold"/>
                <a:cs typeface="IBM Plex Sans SemiBold"/>
                <a:sym typeface="IBM Plex Sans SemiBold"/>
              </a:rPr>
              <a:t>narcan</a:t>
            </a:r>
            <a:r>
              <a:rPr lang="en-US" sz="1400" dirty="0">
                <a:latin typeface="IBM Plex Sans" panose="020B0503050203000203" pitchFamily="34" charset="0"/>
                <a:ea typeface="IBM Plex Sans SemiBold"/>
                <a:cs typeface="IBM Plex Sans SemiBold"/>
                <a:sym typeface="IBM Plex Sans SemiBold"/>
              </a:rPr>
              <a:t> for a list of locations with free harm reduction tools.</a:t>
            </a:r>
          </a:p>
        </p:txBody>
      </p:sp>
      <p:pic>
        <p:nvPicPr>
          <p:cNvPr id="12" name="Picture 11">
            <a:extLst>
              <a:ext uri="{FF2B5EF4-FFF2-40B4-BE49-F238E27FC236}">
                <a16:creationId xmlns:a16="http://schemas.microsoft.com/office/drawing/2014/main" id="{17017970-1D07-93DD-6DEE-006A748D0BE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4947384"/>
            <a:ext cx="3465095" cy="1910616"/>
          </a:xfrm>
          <a:prstGeom prst="rect">
            <a:avLst/>
          </a:prstGeom>
        </p:spPr>
      </p:pic>
      <p:pic>
        <p:nvPicPr>
          <p:cNvPr id="23" name="Picture 22">
            <a:extLst>
              <a:ext uri="{FF2B5EF4-FFF2-40B4-BE49-F238E27FC236}">
                <a16:creationId xmlns:a16="http://schemas.microsoft.com/office/drawing/2014/main" id="{804D06FA-0C45-502E-59CE-2415461AA2B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726750" y="4928012"/>
            <a:ext cx="3465250" cy="1929988"/>
          </a:xfrm>
          <a:prstGeom prst="rect">
            <a:avLst/>
          </a:prstGeom>
        </p:spPr>
      </p:pic>
    </p:spTree>
    <p:extLst>
      <p:ext uri="{BB962C8B-B14F-4D97-AF65-F5344CB8AC3E}">
        <p14:creationId xmlns:p14="http://schemas.microsoft.com/office/powerpoint/2010/main" val="151373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2" descr="Chicago Recovery Alliance">
            <a:extLst>
              <a:ext uri="{FF2B5EF4-FFF2-40B4-BE49-F238E27FC236}">
                <a16:creationId xmlns:a16="http://schemas.microsoft.com/office/drawing/2014/main" id="{F4AE18AF-261E-EDDF-A56C-EE69655C2A4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6920" y="5365677"/>
            <a:ext cx="914400" cy="914400"/>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5" name="Picture 20" descr="National Prevention Week 2023">
            <a:extLst>
              <a:ext uri="{FF2B5EF4-FFF2-40B4-BE49-F238E27FC236}">
                <a16:creationId xmlns:a16="http://schemas.microsoft.com/office/drawing/2014/main" id="{D2BC6BCE-0E25-D504-012E-74FF5A00325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272980" y="5392644"/>
            <a:ext cx="2695962" cy="914401"/>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8" name="Picture 2" descr="Chicago Department of Public Health - Home | Facebook">
            <a:extLst>
              <a:ext uri="{FF2B5EF4-FFF2-40B4-BE49-F238E27FC236}">
                <a16:creationId xmlns:a16="http://schemas.microsoft.com/office/drawing/2014/main" id="{833D1187-22E1-C54F-0545-8B7383D106A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33149" b="29876"/>
          <a:stretch/>
        </p:blipFill>
        <p:spPr bwMode="auto">
          <a:xfrm>
            <a:off x="7374165" y="1744152"/>
            <a:ext cx="2695534" cy="996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Illinois Public Health Institute | Improving Public Health">
            <a:extLst>
              <a:ext uri="{FF2B5EF4-FFF2-40B4-BE49-F238E27FC236}">
                <a16:creationId xmlns:a16="http://schemas.microsoft.com/office/drawing/2014/main" id="{BFDAFC1D-0623-4D77-F734-46D2F62B6BA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72980" y="2987743"/>
            <a:ext cx="914400" cy="914400"/>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0" name="Picture 8" descr="Home - Cook County Department of Public Health">
            <a:extLst>
              <a:ext uri="{FF2B5EF4-FFF2-40B4-BE49-F238E27FC236}">
                <a16:creationId xmlns:a16="http://schemas.microsoft.com/office/drawing/2014/main" id="{BA76D643-9393-0CBD-1648-89877050CAE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53524" y="2987743"/>
            <a:ext cx="3021496" cy="914400"/>
          </a:xfrm>
          <a:prstGeom prst="rect">
            <a:avLst/>
          </a:prstGeom>
          <a:solidFill>
            <a:schemeClr val="bg1"/>
          </a:solidFill>
          <a:ln w="31750">
            <a:solidFill>
              <a:schemeClr val="bg1">
                <a:lumMod val="95000"/>
              </a:schemeClr>
            </a:solidFill>
          </a:ln>
        </p:spPr>
      </p:pic>
      <p:pic>
        <p:nvPicPr>
          <p:cNvPr id="21" name="Picture 10" descr="AbbVie funds UIC's COVID-19 community outreach project | UIC today">
            <a:extLst>
              <a:ext uri="{FF2B5EF4-FFF2-40B4-BE49-F238E27FC236}">
                <a16:creationId xmlns:a16="http://schemas.microsoft.com/office/drawing/2014/main" id="{9DA811F6-E8DA-47D4-3E36-4EAAE2348C5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04507" y="4196040"/>
            <a:ext cx="1381970" cy="914400"/>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3" name="Picture 14" descr="Thresholds | Crain's Chicago Business">
            <a:extLst>
              <a:ext uri="{FF2B5EF4-FFF2-40B4-BE49-F238E27FC236}">
                <a16:creationId xmlns:a16="http://schemas.microsoft.com/office/drawing/2014/main" id="{0E0851B0-120F-7B99-7E5A-C66903C9B3E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744973" y="4196040"/>
            <a:ext cx="1733460" cy="914400"/>
          </a:xfrm>
          <a:prstGeom prst="rect">
            <a:avLst/>
          </a:prstGeom>
          <a:solidFill>
            <a:schemeClr val="bg1"/>
          </a:solidFill>
          <a:ln w="31750">
            <a:solidFill>
              <a:schemeClr val="bg1">
                <a:lumMod val="95000"/>
              </a:schemeClr>
            </a:solidFill>
          </a:ln>
        </p:spPr>
      </p:pic>
      <p:pic>
        <p:nvPicPr>
          <p:cNvPr id="24" name="Picture 18" descr="University of Chicago Crime Lab to Mark First 10 Years at October Event |  The University of Chicago Harris School of Public Policy">
            <a:extLst>
              <a:ext uri="{FF2B5EF4-FFF2-40B4-BE49-F238E27FC236}">
                <a16:creationId xmlns:a16="http://schemas.microsoft.com/office/drawing/2014/main" id="{76FA7A6E-22A7-15FA-9149-1C11D055B63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272980" y="4196040"/>
            <a:ext cx="2202370" cy="914400"/>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6" name="Picture 25" descr="A diagram of a building&#10;&#10;Description automatically generated">
            <a:extLst>
              <a:ext uri="{FF2B5EF4-FFF2-40B4-BE49-F238E27FC236}">
                <a16:creationId xmlns:a16="http://schemas.microsoft.com/office/drawing/2014/main" id="{F6144E8C-62A5-A632-5E68-2C92D96098F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2127" y="1470175"/>
            <a:ext cx="9561073" cy="4388936"/>
          </a:xfrm>
          <a:prstGeom prst="rect">
            <a:avLst/>
          </a:prstGeom>
        </p:spPr>
      </p:pic>
      <p:sp>
        <p:nvSpPr>
          <p:cNvPr id="17" name="Rectangle 16">
            <a:extLst>
              <a:ext uri="{FF2B5EF4-FFF2-40B4-BE49-F238E27FC236}">
                <a16:creationId xmlns:a16="http://schemas.microsoft.com/office/drawing/2014/main" id="{DD87166E-A737-B985-783D-62EE76EAB346}"/>
              </a:ext>
            </a:extLst>
          </p:cNvPr>
          <p:cNvSpPr/>
          <p:nvPr/>
        </p:nvSpPr>
        <p:spPr>
          <a:xfrm>
            <a:off x="0" y="1746739"/>
            <a:ext cx="12192000" cy="4572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988FFEE0-BC52-564D-EC20-3AAAF3E9B191}"/>
              </a:ext>
            </a:extLst>
          </p:cNvPr>
          <p:cNvGraphicFramePr/>
          <p:nvPr>
            <p:extLst>
              <p:ext uri="{D42A27DB-BD31-4B8C-83A1-F6EECF244321}">
                <p14:modId xmlns:p14="http://schemas.microsoft.com/office/powerpoint/2010/main" val="994455852"/>
              </p:ext>
            </p:extLst>
          </p:nvPr>
        </p:nvGraphicFramePr>
        <p:xfrm>
          <a:off x="765663" y="1602203"/>
          <a:ext cx="10570551" cy="48610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Footer Placeholder 4">
            <a:extLst>
              <a:ext uri="{FF2B5EF4-FFF2-40B4-BE49-F238E27FC236}">
                <a16:creationId xmlns:a16="http://schemas.microsoft.com/office/drawing/2014/main" id="{387A9935-64CF-B269-0A47-D6612E661DBE}"/>
              </a:ext>
            </a:extLst>
          </p:cNvPr>
          <p:cNvSpPr>
            <a:spLocks noGrp="1"/>
          </p:cNvSpPr>
          <p:nvPr>
            <p:ph type="ftr" sz="quarter" idx="3"/>
          </p:nvPr>
        </p:nvSpPr>
        <p:spPr>
          <a:xfrm>
            <a:off x="614679" y="164123"/>
            <a:ext cx="4461413" cy="216877"/>
          </a:xfrm>
        </p:spPr>
        <p:txBody>
          <a:bodyPr/>
          <a:lstStyle/>
          <a:p>
            <a:r>
              <a:rPr lang="en-US" sz="800" dirty="0">
                <a:latin typeface="IBM Plex Sans" panose="020B0604020202020204" charset="0"/>
              </a:rPr>
              <a:t>Equitable and Innovative Opioid Overdose Prevention and Response in Chicago </a:t>
            </a:r>
          </a:p>
        </p:txBody>
      </p:sp>
      <p:sp>
        <p:nvSpPr>
          <p:cNvPr id="4" name="Text Placeholder 3">
            <a:extLst>
              <a:ext uri="{FF2B5EF4-FFF2-40B4-BE49-F238E27FC236}">
                <a16:creationId xmlns:a16="http://schemas.microsoft.com/office/drawing/2014/main" id="{70BB2ED6-813D-CCCA-C7FE-DD4473F817F9}"/>
              </a:ext>
            </a:extLst>
          </p:cNvPr>
          <p:cNvSpPr>
            <a:spLocks noGrp="1"/>
          </p:cNvSpPr>
          <p:nvPr>
            <p:ph type="body" sz="quarter" idx="13"/>
          </p:nvPr>
        </p:nvSpPr>
        <p:spPr/>
        <p:txBody>
          <a:bodyPr/>
          <a:lstStyle/>
          <a:p>
            <a:r>
              <a:rPr lang="en-US" dirty="0"/>
              <a:t>Evaluation Capacity Building Project</a:t>
            </a:r>
          </a:p>
        </p:txBody>
      </p:sp>
      <p:sp>
        <p:nvSpPr>
          <p:cNvPr id="6" name="Slide Number Placeholder 5">
            <a:extLst>
              <a:ext uri="{FF2B5EF4-FFF2-40B4-BE49-F238E27FC236}">
                <a16:creationId xmlns:a16="http://schemas.microsoft.com/office/drawing/2014/main" id="{4BD2E76E-8034-B33B-883D-BDE7E4A2249E}"/>
              </a:ext>
            </a:extLst>
          </p:cNvPr>
          <p:cNvSpPr>
            <a:spLocks noGrp="1"/>
          </p:cNvSpPr>
          <p:nvPr>
            <p:ph type="sldNum" sz="quarter" idx="12"/>
          </p:nvPr>
        </p:nvSpPr>
        <p:spPr/>
        <p:txBody>
          <a:bodyPr/>
          <a:lstStyle/>
          <a:p>
            <a:fld id="{CA49D0EE-DE7F-324B-A84C-F36708423CDB}" type="slidenum">
              <a:rPr lang="en-US" smtClean="0"/>
              <a:pPr/>
              <a:t>7</a:t>
            </a:fld>
            <a:endParaRPr lang="en-US"/>
          </a:p>
        </p:txBody>
      </p:sp>
      <p:pic>
        <p:nvPicPr>
          <p:cNvPr id="14" name="Picture 2" descr="Chicago Department of Public Health - Home | Facebook">
            <a:extLst>
              <a:ext uri="{FF2B5EF4-FFF2-40B4-BE49-F238E27FC236}">
                <a16:creationId xmlns:a16="http://schemas.microsoft.com/office/drawing/2014/main" id="{447A4FA5-237C-2A1C-8AF6-718724282F2A}"/>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33149" b="29876"/>
          <a:stretch/>
        </p:blipFill>
        <p:spPr bwMode="auto">
          <a:xfrm>
            <a:off x="9261231" y="536675"/>
            <a:ext cx="2391084" cy="88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81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graphicEl>
                                              <a:dgm id="{110C94E5-98E4-415A-BC13-BF293366D8AA}"/>
                                            </p:graphicEl>
                                          </p:spTgt>
                                        </p:tgtEl>
                                        <p:attrNameLst>
                                          <p:attrName>style.visibility</p:attrName>
                                        </p:attrNameLst>
                                      </p:cBhvr>
                                      <p:to>
                                        <p:strVal val="visible"/>
                                      </p:to>
                                    </p:set>
                                    <p:animEffect transition="in" filter="fade">
                                      <p:cBhvr>
                                        <p:cTn id="7" dur="1000"/>
                                        <p:tgtEl>
                                          <p:spTgt spid="12">
                                            <p:graphicEl>
                                              <a:dgm id="{110C94E5-98E4-415A-BC13-BF293366D8AA}"/>
                                            </p:graphicEl>
                                          </p:spTgt>
                                        </p:tgtEl>
                                      </p:cBhvr>
                                    </p:animEffect>
                                    <p:anim calcmode="lin" valueType="num">
                                      <p:cBhvr>
                                        <p:cTn id="8" dur="1000" fill="hold"/>
                                        <p:tgtEl>
                                          <p:spTgt spid="12">
                                            <p:graphicEl>
                                              <a:dgm id="{110C94E5-98E4-415A-BC13-BF293366D8AA}"/>
                                            </p:graphicEl>
                                          </p:spTgt>
                                        </p:tgtEl>
                                        <p:attrNameLst>
                                          <p:attrName>ppt_x</p:attrName>
                                        </p:attrNameLst>
                                      </p:cBhvr>
                                      <p:tavLst>
                                        <p:tav tm="0">
                                          <p:val>
                                            <p:strVal val="#ppt_x"/>
                                          </p:val>
                                        </p:tav>
                                        <p:tav tm="100000">
                                          <p:val>
                                            <p:strVal val="#ppt_x"/>
                                          </p:val>
                                        </p:tav>
                                      </p:tavLst>
                                    </p:anim>
                                    <p:anim calcmode="lin" valueType="num">
                                      <p:cBhvr>
                                        <p:cTn id="9" dur="1000" fill="hold"/>
                                        <p:tgtEl>
                                          <p:spTgt spid="12">
                                            <p:graphicEl>
                                              <a:dgm id="{110C94E5-98E4-415A-BC13-BF293366D8A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graphicEl>
                                              <a:dgm id="{6BC81489-8D24-4A6D-B862-F65432AFD7FE}"/>
                                            </p:graphicEl>
                                          </p:spTgt>
                                        </p:tgtEl>
                                        <p:attrNameLst>
                                          <p:attrName>style.visibility</p:attrName>
                                        </p:attrNameLst>
                                      </p:cBhvr>
                                      <p:to>
                                        <p:strVal val="visible"/>
                                      </p:to>
                                    </p:set>
                                    <p:animEffect transition="in" filter="fade">
                                      <p:cBhvr>
                                        <p:cTn id="14" dur="1000"/>
                                        <p:tgtEl>
                                          <p:spTgt spid="12">
                                            <p:graphicEl>
                                              <a:dgm id="{6BC81489-8D24-4A6D-B862-F65432AFD7FE}"/>
                                            </p:graphicEl>
                                          </p:spTgt>
                                        </p:tgtEl>
                                      </p:cBhvr>
                                    </p:animEffect>
                                    <p:anim calcmode="lin" valueType="num">
                                      <p:cBhvr>
                                        <p:cTn id="15" dur="1000" fill="hold"/>
                                        <p:tgtEl>
                                          <p:spTgt spid="12">
                                            <p:graphicEl>
                                              <a:dgm id="{6BC81489-8D24-4A6D-B862-F65432AFD7FE}"/>
                                            </p:graphicEl>
                                          </p:spTgt>
                                        </p:tgtEl>
                                        <p:attrNameLst>
                                          <p:attrName>ppt_x</p:attrName>
                                        </p:attrNameLst>
                                      </p:cBhvr>
                                      <p:tavLst>
                                        <p:tav tm="0">
                                          <p:val>
                                            <p:strVal val="#ppt_x"/>
                                          </p:val>
                                        </p:tav>
                                        <p:tav tm="100000">
                                          <p:val>
                                            <p:strVal val="#ppt_x"/>
                                          </p:val>
                                        </p:tav>
                                      </p:tavLst>
                                    </p:anim>
                                    <p:anim calcmode="lin" valueType="num">
                                      <p:cBhvr>
                                        <p:cTn id="16" dur="1000" fill="hold"/>
                                        <p:tgtEl>
                                          <p:spTgt spid="12">
                                            <p:graphicEl>
                                              <a:dgm id="{6BC81489-8D24-4A6D-B862-F65432AFD7F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graphicEl>
                                              <a:dgm id="{3F7157C3-05B9-4F94-B43D-611947A5B678}"/>
                                            </p:graphicEl>
                                          </p:spTgt>
                                        </p:tgtEl>
                                        <p:attrNameLst>
                                          <p:attrName>style.visibility</p:attrName>
                                        </p:attrNameLst>
                                      </p:cBhvr>
                                      <p:to>
                                        <p:strVal val="visible"/>
                                      </p:to>
                                    </p:set>
                                    <p:animEffect transition="in" filter="fade">
                                      <p:cBhvr>
                                        <p:cTn id="21" dur="1000"/>
                                        <p:tgtEl>
                                          <p:spTgt spid="12">
                                            <p:graphicEl>
                                              <a:dgm id="{3F7157C3-05B9-4F94-B43D-611947A5B678}"/>
                                            </p:graphicEl>
                                          </p:spTgt>
                                        </p:tgtEl>
                                      </p:cBhvr>
                                    </p:animEffect>
                                    <p:anim calcmode="lin" valueType="num">
                                      <p:cBhvr>
                                        <p:cTn id="22" dur="1000" fill="hold"/>
                                        <p:tgtEl>
                                          <p:spTgt spid="12">
                                            <p:graphicEl>
                                              <a:dgm id="{3F7157C3-05B9-4F94-B43D-611947A5B678}"/>
                                            </p:graphicEl>
                                          </p:spTgt>
                                        </p:tgtEl>
                                        <p:attrNameLst>
                                          <p:attrName>ppt_x</p:attrName>
                                        </p:attrNameLst>
                                      </p:cBhvr>
                                      <p:tavLst>
                                        <p:tav tm="0">
                                          <p:val>
                                            <p:strVal val="#ppt_x"/>
                                          </p:val>
                                        </p:tav>
                                        <p:tav tm="100000">
                                          <p:val>
                                            <p:strVal val="#ppt_x"/>
                                          </p:val>
                                        </p:tav>
                                      </p:tavLst>
                                    </p:anim>
                                    <p:anim calcmode="lin" valueType="num">
                                      <p:cBhvr>
                                        <p:cTn id="23" dur="1000" fill="hold"/>
                                        <p:tgtEl>
                                          <p:spTgt spid="12">
                                            <p:graphicEl>
                                              <a:dgm id="{3F7157C3-05B9-4F94-B43D-611947A5B678}"/>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graphicEl>
                                              <a:dgm id="{A4D8147C-C761-4E23-8FCE-9ABEF6E9C746}"/>
                                            </p:graphicEl>
                                          </p:spTgt>
                                        </p:tgtEl>
                                        <p:attrNameLst>
                                          <p:attrName>style.visibility</p:attrName>
                                        </p:attrNameLst>
                                      </p:cBhvr>
                                      <p:to>
                                        <p:strVal val="visible"/>
                                      </p:to>
                                    </p:set>
                                    <p:animEffect transition="in" filter="fade">
                                      <p:cBhvr>
                                        <p:cTn id="26" dur="1000"/>
                                        <p:tgtEl>
                                          <p:spTgt spid="12">
                                            <p:graphicEl>
                                              <a:dgm id="{A4D8147C-C761-4E23-8FCE-9ABEF6E9C746}"/>
                                            </p:graphicEl>
                                          </p:spTgt>
                                        </p:tgtEl>
                                      </p:cBhvr>
                                    </p:animEffect>
                                    <p:anim calcmode="lin" valueType="num">
                                      <p:cBhvr>
                                        <p:cTn id="27" dur="1000" fill="hold"/>
                                        <p:tgtEl>
                                          <p:spTgt spid="12">
                                            <p:graphicEl>
                                              <a:dgm id="{A4D8147C-C761-4E23-8FCE-9ABEF6E9C746}"/>
                                            </p:graphicEl>
                                          </p:spTgt>
                                        </p:tgtEl>
                                        <p:attrNameLst>
                                          <p:attrName>ppt_x</p:attrName>
                                        </p:attrNameLst>
                                      </p:cBhvr>
                                      <p:tavLst>
                                        <p:tav tm="0">
                                          <p:val>
                                            <p:strVal val="#ppt_x"/>
                                          </p:val>
                                        </p:tav>
                                        <p:tav tm="100000">
                                          <p:val>
                                            <p:strVal val="#ppt_x"/>
                                          </p:val>
                                        </p:tav>
                                      </p:tavLst>
                                    </p:anim>
                                    <p:anim calcmode="lin" valueType="num">
                                      <p:cBhvr>
                                        <p:cTn id="28" dur="1000" fill="hold"/>
                                        <p:tgtEl>
                                          <p:spTgt spid="12">
                                            <p:graphicEl>
                                              <a:dgm id="{A4D8147C-C761-4E23-8FCE-9ABEF6E9C746}"/>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graphicEl>
                                              <a:dgm id="{965AA0AA-4ED7-47E8-ABB9-78FE4760776E}"/>
                                            </p:graphicEl>
                                          </p:spTgt>
                                        </p:tgtEl>
                                        <p:attrNameLst>
                                          <p:attrName>style.visibility</p:attrName>
                                        </p:attrNameLst>
                                      </p:cBhvr>
                                      <p:to>
                                        <p:strVal val="visible"/>
                                      </p:to>
                                    </p:set>
                                    <p:animEffect transition="in" filter="fade">
                                      <p:cBhvr>
                                        <p:cTn id="33" dur="1000"/>
                                        <p:tgtEl>
                                          <p:spTgt spid="12">
                                            <p:graphicEl>
                                              <a:dgm id="{965AA0AA-4ED7-47E8-ABB9-78FE4760776E}"/>
                                            </p:graphicEl>
                                          </p:spTgt>
                                        </p:tgtEl>
                                      </p:cBhvr>
                                    </p:animEffect>
                                    <p:anim calcmode="lin" valueType="num">
                                      <p:cBhvr>
                                        <p:cTn id="34" dur="1000" fill="hold"/>
                                        <p:tgtEl>
                                          <p:spTgt spid="12">
                                            <p:graphicEl>
                                              <a:dgm id="{965AA0AA-4ED7-47E8-ABB9-78FE4760776E}"/>
                                            </p:graphicEl>
                                          </p:spTgt>
                                        </p:tgtEl>
                                        <p:attrNameLst>
                                          <p:attrName>ppt_x</p:attrName>
                                        </p:attrNameLst>
                                      </p:cBhvr>
                                      <p:tavLst>
                                        <p:tav tm="0">
                                          <p:val>
                                            <p:strVal val="#ppt_x"/>
                                          </p:val>
                                        </p:tav>
                                        <p:tav tm="100000">
                                          <p:val>
                                            <p:strVal val="#ppt_x"/>
                                          </p:val>
                                        </p:tav>
                                      </p:tavLst>
                                    </p:anim>
                                    <p:anim calcmode="lin" valueType="num">
                                      <p:cBhvr>
                                        <p:cTn id="35" dur="1000" fill="hold"/>
                                        <p:tgtEl>
                                          <p:spTgt spid="12">
                                            <p:graphicEl>
                                              <a:dgm id="{965AA0AA-4ED7-47E8-ABB9-78FE4760776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BB2ED6-813D-CCCA-C7FE-DD4473F817F9}"/>
              </a:ext>
            </a:extLst>
          </p:cNvPr>
          <p:cNvSpPr>
            <a:spLocks noGrp="1"/>
          </p:cNvSpPr>
          <p:nvPr>
            <p:ph type="body" sz="quarter" idx="13"/>
          </p:nvPr>
        </p:nvSpPr>
        <p:spPr/>
        <p:txBody>
          <a:bodyPr/>
          <a:lstStyle/>
          <a:p>
            <a:r>
              <a:rPr lang="en-US" dirty="0"/>
              <a:t>Evaluation Capacity Building Project</a:t>
            </a:r>
          </a:p>
          <a:p>
            <a:r>
              <a:rPr lang="en-US" dirty="0"/>
              <a:t>Partner Agencies</a:t>
            </a:r>
          </a:p>
        </p:txBody>
      </p:sp>
      <p:sp>
        <p:nvSpPr>
          <p:cNvPr id="5" name="Footer Placeholder 4">
            <a:extLst>
              <a:ext uri="{FF2B5EF4-FFF2-40B4-BE49-F238E27FC236}">
                <a16:creationId xmlns:a16="http://schemas.microsoft.com/office/drawing/2014/main" id="{387A9935-64CF-B269-0A47-D6612E661DBE}"/>
              </a:ext>
            </a:extLst>
          </p:cNvPr>
          <p:cNvSpPr>
            <a:spLocks noGrp="1"/>
          </p:cNvSpPr>
          <p:nvPr>
            <p:ph type="ftr" sz="quarter" idx="3"/>
          </p:nvPr>
        </p:nvSpPr>
        <p:spPr/>
        <p:txBody>
          <a:bodyPr/>
          <a:lstStyle/>
          <a:p>
            <a:r>
              <a:rPr lang="en-US" sz="700" dirty="0">
                <a:latin typeface="IBM Plex Sans" panose="020B0604020202020204" charset="0"/>
              </a:rPr>
              <a:t>Equitable and Innovative Opioid Overdose Prevention and Response in Chicago </a:t>
            </a:r>
          </a:p>
        </p:txBody>
      </p:sp>
      <p:sp>
        <p:nvSpPr>
          <p:cNvPr id="6" name="Slide Number Placeholder 5">
            <a:extLst>
              <a:ext uri="{FF2B5EF4-FFF2-40B4-BE49-F238E27FC236}">
                <a16:creationId xmlns:a16="http://schemas.microsoft.com/office/drawing/2014/main" id="{4BD2E76E-8034-B33B-883D-BDE7E4A2249E}"/>
              </a:ext>
            </a:extLst>
          </p:cNvPr>
          <p:cNvSpPr>
            <a:spLocks noGrp="1"/>
          </p:cNvSpPr>
          <p:nvPr>
            <p:ph type="sldNum" sz="quarter" idx="12"/>
          </p:nvPr>
        </p:nvSpPr>
        <p:spPr/>
        <p:txBody>
          <a:bodyPr/>
          <a:lstStyle/>
          <a:p>
            <a:fld id="{CA49D0EE-DE7F-324B-A84C-F36708423CDB}" type="slidenum">
              <a:rPr lang="en-US" smtClean="0"/>
              <a:pPr/>
              <a:t>8</a:t>
            </a:fld>
            <a:endParaRPr lang="en-US"/>
          </a:p>
        </p:txBody>
      </p:sp>
      <p:pic>
        <p:nvPicPr>
          <p:cNvPr id="3" name="Picture 6" descr="Illinois Public Health Institute | Improving Public Health">
            <a:extLst>
              <a:ext uri="{FF2B5EF4-FFF2-40B4-BE49-F238E27FC236}">
                <a16:creationId xmlns:a16="http://schemas.microsoft.com/office/drawing/2014/main" id="{D0CE032B-6EA9-6B7A-723C-EFDFCEAF53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2980" y="3151865"/>
            <a:ext cx="914400" cy="914400"/>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7" name="Picture 8" descr="Home - Cook County Department of Public Health">
            <a:extLst>
              <a:ext uri="{FF2B5EF4-FFF2-40B4-BE49-F238E27FC236}">
                <a16:creationId xmlns:a16="http://schemas.microsoft.com/office/drawing/2014/main" id="{9841C3B3-5DD1-EE71-D6AF-1861A9FC01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524" y="3151865"/>
            <a:ext cx="3021496" cy="914400"/>
          </a:xfrm>
          <a:prstGeom prst="rect">
            <a:avLst/>
          </a:prstGeom>
          <a:solidFill>
            <a:schemeClr val="bg1"/>
          </a:solidFill>
          <a:ln w="31750">
            <a:solidFill>
              <a:schemeClr val="bg1">
                <a:lumMod val="95000"/>
              </a:schemeClr>
            </a:solidFill>
          </a:ln>
        </p:spPr>
      </p:pic>
      <p:pic>
        <p:nvPicPr>
          <p:cNvPr id="8" name="Picture 10" descr="AbbVie funds UIC's COVID-19 community outreach project | UIC today">
            <a:extLst>
              <a:ext uri="{FF2B5EF4-FFF2-40B4-BE49-F238E27FC236}">
                <a16:creationId xmlns:a16="http://schemas.microsoft.com/office/drawing/2014/main" id="{3928A956-59EE-1171-1198-F8C250E0168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04507" y="4360162"/>
            <a:ext cx="1381970" cy="914400"/>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9" name="Picture 12" descr="Chicago Recovery Alliance">
            <a:extLst>
              <a:ext uri="{FF2B5EF4-FFF2-40B4-BE49-F238E27FC236}">
                <a16:creationId xmlns:a16="http://schemas.microsoft.com/office/drawing/2014/main" id="{176C1399-F63D-FA96-3606-19BB613CD26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46920" y="5529799"/>
            <a:ext cx="914400" cy="914400"/>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0" name="Picture 14" descr="Thresholds | Crain's Chicago Business">
            <a:extLst>
              <a:ext uri="{FF2B5EF4-FFF2-40B4-BE49-F238E27FC236}">
                <a16:creationId xmlns:a16="http://schemas.microsoft.com/office/drawing/2014/main" id="{981B3DA6-4EC2-F9E4-2862-56018AD6998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44973" y="4360162"/>
            <a:ext cx="1733460" cy="914400"/>
          </a:xfrm>
          <a:prstGeom prst="rect">
            <a:avLst/>
          </a:prstGeom>
          <a:solidFill>
            <a:schemeClr val="bg1"/>
          </a:solidFill>
          <a:ln w="31750">
            <a:solidFill>
              <a:schemeClr val="bg1">
                <a:lumMod val="95000"/>
              </a:schemeClr>
            </a:solidFill>
          </a:ln>
        </p:spPr>
      </p:pic>
      <p:pic>
        <p:nvPicPr>
          <p:cNvPr id="11" name="Picture 18" descr="University of Chicago Crime Lab to Mark First 10 Years at October Event |  The University of Chicago Harris School of Public Policy">
            <a:extLst>
              <a:ext uri="{FF2B5EF4-FFF2-40B4-BE49-F238E27FC236}">
                <a16:creationId xmlns:a16="http://schemas.microsoft.com/office/drawing/2014/main" id="{FBCD6F04-11DD-C1A5-2102-0003E4B55BC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72980" y="4360162"/>
            <a:ext cx="2202370" cy="914400"/>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3" name="Picture 20" descr="National Prevention Week 2023">
            <a:extLst>
              <a:ext uri="{FF2B5EF4-FFF2-40B4-BE49-F238E27FC236}">
                <a16:creationId xmlns:a16="http://schemas.microsoft.com/office/drawing/2014/main" id="{FB52B089-9C58-5D6C-C947-E04A534B43F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272980" y="5556766"/>
            <a:ext cx="2695962" cy="914401"/>
          </a:xfrm>
          <a:prstGeom prst="rect">
            <a:avLst/>
          </a:prstGeom>
          <a:noFill/>
          <a:ln w="31750">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8" name="Picture 17" descr="A diagram of a building&#10;&#10;Description automatically generated">
            <a:extLst>
              <a:ext uri="{FF2B5EF4-FFF2-40B4-BE49-F238E27FC236}">
                <a16:creationId xmlns:a16="http://schemas.microsoft.com/office/drawing/2014/main" id="{2777E42C-5C6E-A5C2-9FB4-BB8E782057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2498" y="3563815"/>
            <a:ext cx="5000185" cy="2295296"/>
          </a:xfrm>
          <a:prstGeom prst="rect">
            <a:avLst/>
          </a:prstGeom>
        </p:spPr>
      </p:pic>
      <p:pic>
        <p:nvPicPr>
          <p:cNvPr id="19" name="Picture 2" descr="Chicago Department of Public Health - Home | Facebook">
            <a:extLst>
              <a:ext uri="{FF2B5EF4-FFF2-40B4-BE49-F238E27FC236}">
                <a16:creationId xmlns:a16="http://schemas.microsoft.com/office/drawing/2014/main" id="{993797BB-29EC-1E5B-667B-3D4A061E6992}"/>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t="33149" b="29876"/>
          <a:stretch/>
        </p:blipFill>
        <p:spPr bwMode="auto">
          <a:xfrm>
            <a:off x="9261231" y="536675"/>
            <a:ext cx="2391084" cy="884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00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building, outdoor, vehicle, land vehicle&#10;&#10;Description automatically generated">
            <a:extLst>
              <a:ext uri="{FF2B5EF4-FFF2-40B4-BE49-F238E27FC236}">
                <a16:creationId xmlns:a16="http://schemas.microsoft.com/office/drawing/2014/main" id="{905CD908-1B76-DEEA-F225-CA825C08FFA9}"/>
              </a:ext>
            </a:extLst>
          </p:cNvPr>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4443984" y="0"/>
            <a:ext cx="7748016" cy="6858000"/>
          </a:xfrm>
          <a:prstGeom prst="rect">
            <a:avLst/>
          </a:prstGeom>
        </p:spPr>
      </p:pic>
      <p:sp>
        <p:nvSpPr>
          <p:cNvPr id="6" name="Flowchart: Manual Input 5">
            <a:extLst>
              <a:ext uri="{FF2B5EF4-FFF2-40B4-BE49-F238E27FC236}">
                <a16:creationId xmlns:a16="http://schemas.microsoft.com/office/drawing/2014/main" id="{6DD69636-804C-0221-2AD8-F53036F9D6F3}"/>
              </a:ext>
            </a:extLst>
          </p:cNvPr>
          <p:cNvSpPr/>
          <p:nvPr/>
        </p:nvSpPr>
        <p:spPr>
          <a:xfrm rot="5400000">
            <a:off x="29802" y="-42503"/>
            <a:ext cx="6858000" cy="6943005"/>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5A3AD16B-D715-7A03-5466-BC8D8C086045}"/>
              </a:ext>
            </a:extLst>
          </p:cNvPr>
          <p:cNvSpPr/>
          <p:nvPr/>
        </p:nvSpPr>
        <p:spPr>
          <a:xfrm flipH="1">
            <a:off x="4578070" y="-2910"/>
            <a:ext cx="1979805" cy="5489310"/>
          </a:xfrm>
          <a:prstGeom prst="parallelogram">
            <a:avLst>
              <a:gd name="adj" fmla="val 53838"/>
            </a:avLst>
          </a:prstGeom>
          <a:solidFill>
            <a:srgbClr val="00B0F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3FDC5AB5-2EC8-5A65-31CD-AA977374364C}"/>
              </a:ext>
            </a:extLst>
          </p:cNvPr>
          <p:cNvSpPr txBox="1">
            <a:spLocks/>
          </p:cNvSpPr>
          <p:nvPr/>
        </p:nvSpPr>
        <p:spPr>
          <a:xfrm>
            <a:off x="207481" y="1661859"/>
            <a:ext cx="4333378" cy="25322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Arial" panose="020B0604020202020204" pitchFamily="34" charset="0"/>
                <a:cs typeface="Arial" panose="020B0604020202020204" pitchFamily="34" charset="0"/>
              </a:rPr>
              <a:t>Chicago Overdose Data to Action (OD2A)</a:t>
            </a:r>
          </a:p>
          <a:p>
            <a:r>
              <a:rPr lang="en-US" sz="2400" b="1">
                <a:solidFill>
                  <a:schemeClr val="bg1">
                    <a:lumMod val="85000"/>
                  </a:schemeClr>
                </a:solidFill>
                <a:latin typeface="Arial" panose="020B0604020202020204" pitchFamily="34" charset="0"/>
                <a:cs typeface="Arial" panose="020B0604020202020204" pitchFamily="34" charset="0"/>
              </a:rPr>
              <a:t>Building meaningful, data-informed, and community-centered solutions</a:t>
            </a:r>
          </a:p>
          <a:p>
            <a:endParaRPr lang="en-US" sz="2400" b="1">
              <a:solidFill>
                <a:schemeClr val="bg1">
                  <a:lumMod val="85000"/>
                </a:schemeClr>
              </a:solidFill>
              <a:latin typeface="Arial" panose="020B0604020202020204" pitchFamily="34" charset="0"/>
              <a:cs typeface="Arial" panose="020B0604020202020204" pitchFamily="34" charset="0"/>
            </a:endParaRPr>
          </a:p>
        </p:txBody>
      </p:sp>
      <p:pic>
        <p:nvPicPr>
          <p:cNvPr id="10" name="Picture 2" descr="Chicago Department of Public Health - Home | Facebook">
            <a:extLst>
              <a:ext uri="{FF2B5EF4-FFF2-40B4-BE49-F238E27FC236}">
                <a16:creationId xmlns:a16="http://schemas.microsoft.com/office/drawing/2014/main" id="{36E99473-8160-D36D-7345-5679C4E300B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33149" b="29876"/>
          <a:stretch/>
        </p:blipFill>
        <p:spPr bwMode="auto">
          <a:xfrm>
            <a:off x="387599" y="5716948"/>
            <a:ext cx="2117886" cy="7830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0EFA4C-3389-8A5B-6108-0715F192CB79}"/>
              </a:ext>
            </a:extLst>
          </p:cNvPr>
          <p:cNvSpPr txBox="1"/>
          <p:nvPr/>
        </p:nvSpPr>
        <p:spPr>
          <a:xfrm>
            <a:off x="298675" y="4529484"/>
            <a:ext cx="2938301" cy="923330"/>
          </a:xfrm>
          <a:prstGeom prst="rect">
            <a:avLst/>
          </a:prstGeom>
          <a:noFill/>
        </p:spPr>
        <p:txBody>
          <a:bodyPr wrap="square" rtlCol="0">
            <a:spAutoFit/>
          </a:bodyPr>
          <a:lstStyle/>
          <a:p>
            <a:r>
              <a:rPr lang="en-US">
                <a:solidFill>
                  <a:schemeClr val="bg1"/>
                </a:solidFill>
              </a:rPr>
              <a:t>Wednesday, June 21</a:t>
            </a:r>
            <a:r>
              <a:rPr lang="en-US" baseline="30000">
                <a:solidFill>
                  <a:schemeClr val="bg1"/>
                </a:solidFill>
              </a:rPr>
              <a:t>st</a:t>
            </a:r>
            <a:r>
              <a:rPr lang="en-US">
                <a:solidFill>
                  <a:schemeClr val="bg1"/>
                </a:solidFill>
              </a:rPr>
              <a:t>, 2023</a:t>
            </a:r>
          </a:p>
          <a:p>
            <a:r>
              <a:rPr lang="en-US">
                <a:solidFill>
                  <a:schemeClr val="bg1"/>
                </a:solidFill>
              </a:rPr>
              <a:t>10:00am – 2:00pm CST</a:t>
            </a:r>
          </a:p>
          <a:p>
            <a:r>
              <a:rPr lang="en-US">
                <a:solidFill>
                  <a:schemeClr val="bg1"/>
                </a:solidFill>
              </a:rPr>
              <a:t>Loretto Hospital, Chicago</a:t>
            </a:r>
          </a:p>
        </p:txBody>
      </p:sp>
      <p:pic>
        <p:nvPicPr>
          <p:cNvPr id="5" name="Picture 4" descr="A picture containing text, font, screenshot, graphics&#10;&#10;Description automatically generated">
            <a:extLst>
              <a:ext uri="{FF2B5EF4-FFF2-40B4-BE49-F238E27FC236}">
                <a16:creationId xmlns:a16="http://schemas.microsoft.com/office/drawing/2014/main" id="{394F7AF5-72D9-8C1F-EA74-63A07C2410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93128" y="5703995"/>
            <a:ext cx="1589742" cy="783095"/>
          </a:xfrm>
          <a:prstGeom prst="rect">
            <a:avLst/>
          </a:prstGeom>
        </p:spPr>
      </p:pic>
      <p:grpSp>
        <p:nvGrpSpPr>
          <p:cNvPr id="26" name="Group 25">
            <a:extLst>
              <a:ext uri="{FF2B5EF4-FFF2-40B4-BE49-F238E27FC236}">
                <a16:creationId xmlns:a16="http://schemas.microsoft.com/office/drawing/2014/main" id="{8EB613BB-52F3-A334-8A75-E09C6320EF04}"/>
              </a:ext>
            </a:extLst>
          </p:cNvPr>
          <p:cNvGrpSpPr/>
          <p:nvPr/>
        </p:nvGrpSpPr>
        <p:grpSpPr>
          <a:xfrm>
            <a:off x="502247" y="497787"/>
            <a:ext cx="3560876" cy="818253"/>
            <a:chOff x="3829123" y="4791692"/>
            <a:chExt cx="3560876" cy="818253"/>
          </a:xfrm>
        </p:grpSpPr>
        <p:sp>
          <p:nvSpPr>
            <p:cNvPr id="11" name="Star: 6 Points 10">
              <a:extLst>
                <a:ext uri="{FF2B5EF4-FFF2-40B4-BE49-F238E27FC236}">
                  <a16:creationId xmlns:a16="http://schemas.microsoft.com/office/drawing/2014/main" id="{96EE9CC7-D1C3-1604-F6B2-A895F333FD94}"/>
                </a:ext>
              </a:extLst>
            </p:cNvPr>
            <p:cNvSpPr/>
            <p:nvPr/>
          </p:nvSpPr>
          <p:spPr>
            <a:xfrm>
              <a:off x="3829123" y="4791692"/>
              <a:ext cx="713797" cy="783095"/>
            </a:xfrm>
            <a:prstGeom prst="star6">
              <a:avLst>
                <a:gd name="adj" fmla="val 18357"/>
                <a:gd name="h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6 Points 13">
              <a:extLst>
                <a:ext uri="{FF2B5EF4-FFF2-40B4-BE49-F238E27FC236}">
                  <a16:creationId xmlns:a16="http://schemas.microsoft.com/office/drawing/2014/main" id="{43BAB5F2-7CD6-9A3C-EC33-38EF296CCB35}"/>
                </a:ext>
              </a:extLst>
            </p:cNvPr>
            <p:cNvSpPr/>
            <p:nvPr/>
          </p:nvSpPr>
          <p:spPr>
            <a:xfrm>
              <a:off x="4778168" y="4791974"/>
              <a:ext cx="713797" cy="783095"/>
            </a:xfrm>
            <a:prstGeom prst="star6">
              <a:avLst>
                <a:gd name="adj" fmla="val 18357"/>
                <a:gd name="h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6 Points 23">
              <a:extLst>
                <a:ext uri="{FF2B5EF4-FFF2-40B4-BE49-F238E27FC236}">
                  <a16:creationId xmlns:a16="http://schemas.microsoft.com/office/drawing/2014/main" id="{2E0E2FCC-E6E4-12FB-AC4B-1B59DB080F73}"/>
                </a:ext>
              </a:extLst>
            </p:cNvPr>
            <p:cNvSpPr/>
            <p:nvPr/>
          </p:nvSpPr>
          <p:spPr>
            <a:xfrm>
              <a:off x="5727213" y="4812102"/>
              <a:ext cx="713797" cy="783095"/>
            </a:xfrm>
            <a:prstGeom prst="star6">
              <a:avLst>
                <a:gd name="adj" fmla="val 18357"/>
                <a:gd name="h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6 Points 24">
              <a:extLst>
                <a:ext uri="{FF2B5EF4-FFF2-40B4-BE49-F238E27FC236}">
                  <a16:creationId xmlns:a16="http://schemas.microsoft.com/office/drawing/2014/main" id="{811310DF-12F9-3CC0-C941-9F4F83734F1F}"/>
                </a:ext>
              </a:extLst>
            </p:cNvPr>
            <p:cNvSpPr/>
            <p:nvPr/>
          </p:nvSpPr>
          <p:spPr>
            <a:xfrm>
              <a:off x="6676202" y="4826850"/>
              <a:ext cx="713797" cy="783095"/>
            </a:xfrm>
            <a:prstGeom prst="star6">
              <a:avLst>
                <a:gd name="adj" fmla="val 18357"/>
                <a:gd name="hf" fmla="val 1154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85655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mo1kb2w5beqfceoxzb3osnngtkpg6k"/>
</p:tagLst>
</file>

<file path=ppt/theme/theme1.xml><?xml version="1.0" encoding="utf-8"?>
<a:theme xmlns:a="http://schemas.openxmlformats.org/drawingml/2006/main" name="EDCNewBrand">
  <a:themeElements>
    <a:clrScheme name="EDC New Brand">
      <a:dk1>
        <a:srgbClr val="121212"/>
      </a:dk1>
      <a:lt1>
        <a:srgbClr val="FFFFFF"/>
      </a:lt1>
      <a:dk2>
        <a:srgbClr val="013265"/>
      </a:dk2>
      <a:lt2>
        <a:srgbClr val="E8E8E8"/>
      </a:lt2>
      <a:accent1>
        <a:srgbClr val="286BF6"/>
      </a:accent1>
      <a:accent2>
        <a:srgbClr val="07BD73"/>
      </a:accent2>
      <a:accent3>
        <a:srgbClr val="013265"/>
      </a:accent3>
      <a:accent4>
        <a:srgbClr val="F3EBE3"/>
      </a:accent4>
      <a:accent5>
        <a:srgbClr val="7D57C2"/>
      </a:accent5>
      <a:accent6>
        <a:srgbClr val="E1522D"/>
      </a:accent6>
      <a:hlink>
        <a:srgbClr val="286BF6"/>
      </a:hlink>
      <a:folHlink>
        <a:srgbClr val="01326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CNewBrand" id="{16EBA436-C708-DC45-9DCE-A3F07BD84C9E}" vid="{38057D26-6654-4B46-B752-E6919CC19AA5}"/>
    </a:ext>
  </a:extLst>
</a:theme>
</file>

<file path=ppt/theme/theme2.xml><?xml version="1.0" encoding="utf-8"?>
<a:theme xmlns:a="http://schemas.openxmlformats.org/drawingml/2006/main" name="1_EDCNewBrand">
  <a:themeElements>
    <a:clrScheme name="EDC New Brand">
      <a:dk1>
        <a:srgbClr val="121212"/>
      </a:dk1>
      <a:lt1>
        <a:srgbClr val="FFFFFF"/>
      </a:lt1>
      <a:dk2>
        <a:srgbClr val="013265"/>
      </a:dk2>
      <a:lt2>
        <a:srgbClr val="E8E8E8"/>
      </a:lt2>
      <a:accent1>
        <a:srgbClr val="286BF6"/>
      </a:accent1>
      <a:accent2>
        <a:srgbClr val="07BD73"/>
      </a:accent2>
      <a:accent3>
        <a:srgbClr val="013265"/>
      </a:accent3>
      <a:accent4>
        <a:srgbClr val="F3EBE3"/>
      </a:accent4>
      <a:accent5>
        <a:srgbClr val="7D57C2"/>
      </a:accent5>
      <a:accent6>
        <a:srgbClr val="E1522D"/>
      </a:accent6>
      <a:hlink>
        <a:srgbClr val="286BF6"/>
      </a:hlink>
      <a:folHlink>
        <a:srgbClr val="01326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CNewBrand" id="{16EBA436-C708-DC45-9DCE-A3F07BD84C9E}" vid="{38057D26-6654-4B46-B752-E6919CC19A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16.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71.png"/></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7EAEE0D4-3205-4D0B-ADF7-2F09B79701C5}">
  <we:reference id="wa104379997" version="3.0.0.0" store="en-US" storeType="OMEX"/>
  <we:alternateReferences>
    <we:reference id="wa104379997" version="3.0.0.0" store="wa10437999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B1393774-8B0C-4F81-8F21-5E0ADE967E06}">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0B57217C-4205-4F22-B8E0-9FFEB30A8E28}">
  <we:reference id="wa104379261" version="4.3.0.0" store="en-US" storeType="OMEX"/>
  <we:alternateReferences>
    <we:reference id="WA104379261" version="4.3.0.0" store="WA104379261" storeType="OMEX"/>
  </we:alternateReferences>
  <we:properties>
    <we:property name="MENTIMETER_QUESTION_ID_KEY" value="&quot;skxfnxgtd5yd&quot;"/>
    <we:property name="mentimeter-slide" value="{&quot;slideNumber&quot;:&quot;1132&quot;}"/>
    <we:property name="MENTIMETER_SHOW_JOIN_INSTRUCTIONS" value="&quot;false&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B812036C-B572-427B-89D1-57CCC7D1BE67}">
  <we:reference id="wa104379261" version="4.3.0.0" store="en-US" storeType="OMEX"/>
  <we:alternateReferences>
    <we:reference id="WA104379261" version="4.3.0.0" store="" storeType="OMEX"/>
  </we:alternateReferences>
  <we:properties>
    <we:property name="MENTIMETER_QUESTION_ID_KEY" value="&quot;7d6x8xv75hzw&quot;"/>
    <we:property name="MENTIMETER_SHOW_JOIN_INSTRUCTIONS" value="&quot;false&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993BE3EAC6194F9D50DB450A853CC7" ma:contentTypeVersion="10" ma:contentTypeDescription="Create a new document." ma:contentTypeScope="" ma:versionID="9f3158fabba6c2273534bd4d91c1530d">
  <xsd:schema xmlns:xsd="http://www.w3.org/2001/XMLSchema" xmlns:xs="http://www.w3.org/2001/XMLSchema" xmlns:p="http://schemas.microsoft.com/office/2006/metadata/properties" xmlns:ns2="aec0f5f5-6b0b-419a-b3b1-fd850b3c3867" xmlns:ns3="0bff389c-1179-4ad1-b758-18da92524cb8" targetNamespace="http://schemas.microsoft.com/office/2006/metadata/properties" ma:root="true" ma:fieldsID="89590a19f88ddd3f294d40c8f6079337" ns2:_="" ns3:_="">
    <xsd:import namespace="aec0f5f5-6b0b-419a-b3b1-fd850b3c3867"/>
    <xsd:import namespace="0bff389c-1179-4ad1-b758-18da92524c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0f5f5-6b0b-419a-b3b1-fd850b3c38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ff389c-1179-4ad1-b758-18da92524c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bff389c-1179-4ad1-b758-18da92524cb8">
      <UserInfo>
        <DisplayName>Klevgaard, Chuck</DisplayName>
        <AccountId>71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E3C6D-2A57-4F5E-A3A2-B134A5F5D525}">
  <ds:schemaRefs>
    <ds:schemaRef ds:uri="0bff389c-1179-4ad1-b758-18da92524cb8"/>
    <ds:schemaRef ds:uri="aec0f5f5-6b0b-419a-b3b1-fd850b3c38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69EE63-E543-472C-80B2-CEBDAB4D86DA}">
  <ds:schemaRefs>
    <ds:schemaRef ds:uri="0bff389c-1179-4ad1-b758-18da92524cb8"/>
    <ds:schemaRef ds:uri="aec0f5f5-6b0b-419a-b3b1-fd850b3c38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9DC17D-AF40-4358-83FE-323DD3A222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EDC-DeckTemplateAbridged</Template>
  <TotalTime>115</TotalTime>
  <Words>8912</Words>
  <Application>Microsoft Office PowerPoint</Application>
  <PresentationFormat>Widescreen</PresentationFormat>
  <Paragraphs>599</Paragraphs>
  <Slides>45</Slides>
  <Notes>40</Notes>
  <HiddenSlides>2</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45</vt:i4>
      </vt:variant>
    </vt:vector>
  </HeadingPairs>
  <TitlesOfParts>
    <vt:vector size="65" baseType="lpstr">
      <vt:lpstr>Abadi</vt:lpstr>
      <vt:lpstr>Apto body</vt:lpstr>
      <vt:lpstr>Aptos</vt:lpstr>
      <vt:lpstr>Aptos Black</vt:lpstr>
      <vt:lpstr>Arial</vt:lpstr>
      <vt:lpstr>Arial,Sans-Serif</vt:lpstr>
      <vt:lpstr>Calibri</vt:lpstr>
      <vt:lpstr>Google Sans</vt:lpstr>
      <vt:lpstr>IBM Plex Mono</vt:lpstr>
      <vt:lpstr>IBM Plex Sans</vt:lpstr>
      <vt:lpstr>IBM Plex Sans </vt:lpstr>
      <vt:lpstr>IBM Plex Serif</vt:lpstr>
      <vt:lpstr>Lora</vt:lpstr>
      <vt:lpstr>Nunito</vt:lpstr>
      <vt:lpstr>var(--font,var(--font-1))</vt:lpstr>
      <vt:lpstr>var(--fonts-poppins)</vt:lpstr>
      <vt:lpstr>Wingdings</vt:lpstr>
      <vt:lpstr>WordVisi_MSFontService</vt:lpstr>
      <vt:lpstr>EDCNewBrand</vt:lpstr>
      <vt:lpstr>1_EDCNewBrand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CDPH Innovations &amp; Successes Fentanyl Test Kit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References </vt:lpstr>
      <vt:lpstr>References </vt:lpstr>
      <vt:lpstr>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 MS PowerPoint Template</dc:title>
  <dc:creator>Microsoft Office User</dc:creator>
  <cp:keywords/>
  <cp:lastModifiedBy>Klevgaard, Chuck</cp:lastModifiedBy>
  <cp:revision>13</cp:revision>
  <cp:lastPrinted>2024-04-09T18:22:15Z</cp:lastPrinted>
  <dcterms:created xsi:type="dcterms:W3CDTF">2017-01-11T16:01:19Z</dcterms:created>
  <dcterms:modified xsi:type="dcterms:W3CDTF">2024-08-21T13:53:37Z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0x010100E9993BE3EAC6194F9D50DB450A853CC7</vt:lpwstr>
  </property>
  <property fmtid="{D5CDD505-2E9C-101B-9397-08002B2CF9AE}" pid="3" name="EDC Categories">
    <vt:lpwstr/>
  </property>
  <property fmtid="{D5CDD505-2E9C-101B-9397-08002B2CF9AE}" pid="4" name="TaxKeyword">
    <vt:lpwstr/>
  </property>
  <property fmtid="{D5CDD505-2E9C-101B-9397-08002B2CF9AE}" pid="5" name="EDC Task">
    <vt:lpwstr>30;#Design and Editing|18e5b292-7c1f-4ad0-a1a8-1d15d56a2b47;#396;#Design Templates ＆ Assets|a40920f3-fb1b-4c03-82c4-a56d10379fee;#50;#Brand|f9168f07-99f1-491a-bf82-6dd2ed9770fb;#24;#Communications|f0daa1eb-60d6-4b0d-a190-6379b1a4458d</vt:lpwstr>
  </property>
  <property fmtid="{D5CDD505-2E9C-101B-9397-08002B2CF9AE}" pid="6" name="EDC VU Courses">
    <vt:lpwstr/>
  </property>
  <property fmtid="{D5CDD505-2E9C-101B-9397-08002B2CF9AE}" pid="7" name="EDC Display Order">
    <vt:lpwstr/>
  </property>
  <property fmtid="{D5CDD505-2E9C-101B-9397-08002B2CF9AE}" pid="8" name="EDC Department">
    <vt:lpwstr>29;#IT|865a0f5f-ff48-44c2-8dfb-bf11de58b3ff;#419;#Communications|032077a2-f644-4d8b-bb3a-aa71ac3f8f6b</vt:lpwstr>
  </property>
  <property fmtid="{D5CDD505-2E9C-101B-9397-08002B2CF9AE}" pid="9" name="EDC Reach/Audience">
    <vt:lpwstr>4;#All EDC|6ea81371-5124-46ba-b161-834a2d9990a1</vt:lpwstr>
  </property>
  <property fmtid="{D5CDD505-2E9C-101B-9397-08002B2CF9AE}" pid="10" name="EDC Tags">
    <vt:lpwstr/>
  </property>
  <property fmtid="{D5CDD505-2E9C-101B-9397-08002B2CF9AE}" pid="11" name="EDC Cross Tags">
    <vt:lpwstr/>
  </property>
  <property fmtid="{D5CDD505-2E9C-101B-9397-08002B2CF9AE}" pid="12" name="EDC Resource Type">
    <vt:lpwstr>209;#Template|229a1282-2ddd-4fc7-a22b-d1b4e81ec193</vt:lpwstr>
  </property>
</Properties>
</file>