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1"/>
  </p:notesMasterIdLst>
  <p:sldIdLst>
    <p:sldId id="259" r:id="rId6"/>
    <p:sldId id="280" r:id="rId7"/>
    <p:sldId id="514" r:id="rId8"/>
    <p:sldId id="534" r:id="rId9"/>
    <p:sldId id="535" r:id="rId10"/>
    <p:sldId id="536" r:id="rId11"/>
    <p:sldId id="532" r:id="rId12"/>
    <p:sldId id="515" r:id="rId13"/>
    <p:sldId id="505" r:id="rId14"/>
    <p:sldId id="531" r:id="rId15"/>
    <p:sldId id="533" r:id="rId16"/>
    <p:sldId id="513" r:id="rId17"/>
    <p:sldId id="524" r:id="rId18"/>
    <p:sldId id="263" r:id="rId19"/>
    <p:sldId id="274" r:id="rId20"/>
    <p:sldId id="516" r:id="rId21"/>
    <p:sldId id="267" r:id="rId22"/>
    <p:sldId id="268" r:id="rId23"/>
    <p:sldId id="526" r:id="rId24"/>
    <p:sldId id="529" r:id="rId25"/>
    <p:sldId id="528" r:id="rId26"/>
    <p:sldId id="527" r:id="rId27"/>
    <p:sldId id="275" r:id="rId28"/>
    <p:sldId id="517" r:id="rId29"/>
    <p:sldId id="279" r:id="rId30"/>
    <p:sldId id="518" r:id="rId31"/>
    <p:sldId id="540" r:id="rId32"/>
    <p:sldId id="537" r:id="rId33"/>
    <p:sldId id="278" r:id="rId34"/>
    <p:sldId id="520" r:id="rId35"/>
    <p:sldId id="525" r:id="rId36"/>
    <p:sldId id="521" r:id="rId37"/>
    <p:sldId id="539" r:id="rId38"/>
    <p:sldId id="523" r:id="rId39"/>
    <p:sldId id="54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A5F6B4"/>
    <a:srgbClr val="35F649"/>
    <a:srgbClr val="2ABD38"/>
    <a:srgbClr val="64DA88"/>
    <a:srgbClr val="42CE65"/>
    <a:srgbClr val="C430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88" autoAdjust="0"/>
    <p:restoredTop sz="86523" autoAdjust="0"/>
  </p:normalViewPr>
  <p:slideViewPr>
    <p:cSldViewPr snapToGrid="0">
      <p:cViewPr varScale="1">
        <p:scale>
          <a:sx n="55" d="100"/>
          <a:sy n="55" d="100"/>
        </p:scale>
        <p:origin x="9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stole, Jennifer (They/Them)" userId="S::jennifer.pistole@vermont.gov::25ab0a94-8d0d-49fb-a24c-e9aa4ba4def5" providerId="AD" clId="Web-{8D378C8F-77C8-9C83-7B8E-46EEF6C42BF5}"/>
    <pc:docChg chg="modSld">
      <pc:chgData name="Pistole, Jennifer (They/Them)" userId="S::jennifer.pistole@vermont.gov::25ab0a94-8d0d-49fb-a24c-e9aa4ba4def5" providerId="AD" clId="Web-{8D378C8F-77C8-9C83-7B8E-46EEF6C42BF5}" dt="2024-07-16T17:09:09.236" v="3" actId="1076"/>
      <pc:docMkLst>
        <pc:docMk/>
      </pc:docMkLst>
      <pc:sldChg chg="modSp">
        <pc:chgData name="Pistole, Jennifer (They/Them)" userId="S::jennifer.pistole@vermont.gov::25ab0a94-8d0d-49fb-a24c-e9aa4ba4def5" providerId="AD" clId="Web-{8D378C8F-77C8-9C83-7B8E-46EEF6C42BF5}" dt="2024-07-16T17:09:02.142" v="2" actId="1076"/>
        <pc:sldMkLst>
          <pc:docMk/>
          <pc:sldMk cId="1798978666" sldId="518"/>
        </pc:sldMkLst>
        <pc:spChg chg="mod">
          <ac:chgData name="Pistole, Jennifer (They/Them)" userId="S::jennifer.pistole@vermont.gov::25ab0a94-8d0d-49fb-a24c-e9aa4ba4def5" providerId="AD" clId="Web-{8D378C8F-77C8-9C83-7B8E-46EEF6C42BF5}" dt="2024-07-16T17:09:02.142" v="2" actId="1076"/>
          <ac:spMkLst>
            <pc:docMk/>
            <pc:sldMk cId="1798978666" sldId="518"/>
            <ac:spMk id="3" creationId="{4BEB0775-C16A-AE70-3B39-F596B32EBE00}"/>
          </ac:spMkLst>
        </pc:spChg>
      </pc:sldChg>
      <pc:sldChg chg="modSp">
        <pc:chgData name="Pistole, Jennifer (They/Them)" userId="S::jennifer.pistole@vermont.gov::25ab0a94-8d0d-49fb-a24c-e9aa4ba4def5" providerId="AD" clId="Web-{8D378C8F-77C8-9C83-7B8E-46EEF6C42BF5}" dt="2024-07-16T17:09:09.236" v="3" actId="1076"/>
        <pc:sldMkLst>
          <pc:docMk/>
          <pc:sldMk cId="3871022944" sldId="540"/>
        </pc:sldMkLst>
        <pc:spChg chg="mod">
          <ac:chgData name="Pistole, Jennifer (They/Them)" userId="S::jennifer.pistole@vermont.gov::25ab0a94-8d0d-49fb-a24c-e9aa4ba4def5" providerId="AD" clId="Web-{8D378C8F-77C8-9C83-7B8E-46EEF6C42BF5}" dt="2024-07-16T17:09:09.236" v="3" actId="1076"/>
          <ac:spMkLst>
            <pc:docMk/>
            <pc:sldMk cId="3871022944" sldId="540"/>
            <ac:spMk id="3" creationId="{4DF97D9C-25AD-86F8-7319-25B8D61764EA}"/>
          </ac:spMkLst>
        </pc:spChg>
      </pc:sldChg>
    </pc:docChg>
  </pc:docChgLst>
  <pc:docChgLst>
    <pc:chgData name="Sawyers, Traci (she/her)" userId="ba43c5a8-42f5-4c03-97dc-1638dac0f531" providerId="ADAL" clId="{AE25C39F-0B6D-4FFA-B467-852E7425407B}"/>
    <pc:docChg chg="undo custSel addSld modSld">
      <pc:chgData name="Sawyers, Traci (she/her)" userId="ba43c5a8-42f5-4c03-97dc-1638dac0f531" providerId="ADAL" clId="{AE25C39F-0B6D-4FFA-B467-852E7425407B}" dt="2024-08-02T20:24:48.525" v="3709" actId="255"/>
      <pc:docMkLst>
        <pc:docMk/>
      </pc:docMkLst>
      <pc:sldChg chg="modSp mod">
        <pc:chgData name="Sawyers, Traci (she/her)" userId="ba43c5a8-42f5-4c03-97dc-1638dac0f531" providerId="ADAL" clId="{AE25C39F-0B6D-4FFA-B467-852E7425407B}" dt="2024-07-25T17:55:47.793" v="1597" actId="20577"/>
        <pc:sldMkLst>
          <pc:docMk/>
          <pc:sldMk cId="3280861313" sldId="263"/>
        </pc:sldMkLst>
        <pc:spChg chg="mod">
          <ac:chgData name="Sawyers, Traci (she/her)" userId="ba43c5a8-42f5-4c03-97dc-1638dac0f531" providerId="ADAL" clId="{AE25C39F-0B6D-4FFA-B467-852E7425407B}" dt="2024-07-25T17:55:47.793" v="1597" actId="20577"/>
          <ac:spMkLst>
            <pc:docMk/>
            <pc:sldMk cId="3280861313" sldId="263"/>
            <ac:spMk id="3" creationId="{A21AFA03-A256-C7C5-7531-19EC7700AF2A}"/>
          </ac:spMkLst>
        </pc:spChg>
      </pc:sldChg>
      <pc:sldChg chg="modSp mod">
        <pc:chgData name="Sawyers, Traci (she/her)" userId="ba43c5a8-42f5-4c03-97dc-1638dac0f531" providerId="ADAL" clId="{AE25C39F-0B6D-4FFA-B467-852E7425407B}" dt="2024-07-25T18:06:57.942" v="1889" actId="14100"/>
        <pc:sldMkLst>
          <pc:docMk/>
          <pc:sldMk cId="3456655415" sldId="267"/>
        </pc:sldMkLst>
        <pc:spChg chg="mod">
          <ac:chgData name="Sawyers, Traci (she/her)" userId="ba43c5a8-42f5-4c03-97dc-1638dac0f531" providerId="ADAL" clId="{AE25C39F-0B6D-4FFA-B467-852E7425407B}" dt="2024-07-25T18:06:57.942" v="1889" actId="14100"/>
          <ac:spMkLst>
            <pc:docMk/>
            <pc:sldMk cId="3456655415" sldId="267"/>
            <ac:spMk id="3" creationId="{E9BF67B5-F54A-5CAB-06B3-6ED6D8526ED4}"/>
          </ac:spMkLst>
        </pc:spChg>
        <pc:spChg chg="mod">
          <ac:chgData name="Sawyers, Traci (she/her)" userId="ba43c5a8-42f5-4c03-97dc-1638dac0f531" providerId="ADAL" clId="{AE25C39F-0B6D-4FFA-B467-852E7425407B}" dt="2024-07-25T18:06:09.833" v="1886" actId="2711"/>
          <ac:spMkLst>
            <pc:docMk/>
            <pc:sldMk cId="3456655415" sldId="267"/>
            <ac:spMk id="4" creationId="{1E7CF2C8-EA19-A925-BD7F-D3CBD36EE3DB}"/>
          </ac:spMkLst>
        </pc:spChg>
      </pc:sldChg>
      <pc:sldChg chg="modSp mod">
        <pc:chgData name="Sawyers, Traci (she/her)" userId="ba43c5a8-42f5-4c03-97dc-1638dac0f531" providerId="ADAL" clId="{AE25C39F-0B6D-4FFA-B467-852E7425407B}" dt="2024-07-25T18:12:53.718" v="1928" actId="27636"/>
        <pc:sldMkLst>
          <pc:docMk/>
          <pc:sldMk cId="1542742381" sldId="268"/>
        </pc:sldMkLst>
        <pc:spChg chg="mod">
          <ac:chgData name="Sawyers, Traci (she/her)" userId="ba43c5a8-42f5-4c03-97dc-1638dac0f531" providerId="ADAL" clId="{AE25C39F-0B6D-4FFA-B467-852E7425407B}" dt="2024-07-25T18:12:53.718" v="1928" actId="27636"/>
          <ac:spMkLst>
            <pc:docMk/>
            <pc:sldMk cId="1542742381" sldId="268"/>
            <ac:spMk id="3" creationId="{E7396FA7-8B88-4538-205E-93DF507BCBBA}"/>
          </ac:spMkLst>
        </pc:spChg>
      </pc:sldChg>
      <pc:sldChg chg="modSp mod">
        <pc:chgData name="Sawyers, Traci (she/her)" userId="ba43c5a8-42f5-4c03-97dc-1638dac0f531" providerId="ADAL" clId="{AE25C39F-0B6D-4FFA-B467-852E7425407B}" dt="2024-07-25T17:57:44.025" v="1613" actId="313"/>
        <pc:sldMkLst>
          <pc:docMk/>
          <pc:sldMk cId="1352401612" sldId="274"/>
        </pc:sldMkLst>
        <pc:spChg chg="mod">
          <ac:chgData name="Sawyers, Traci (she/her)" userId="ba43c5a8-42f5-4c03-97dc-1638dac0f531" providerId="ADAL" clId="{AE25C39F-0B6D-4FFA-B467-852E7425407B}" dt="2024-07-25T17:57:44.025" v="1613" actId="313"/>
          <ac:spMkLst>
            <pc:docMk/>
            <pc:sldMk cId="1352401612" sldId="274"/>
            <ac:spMk id="3" creationId="{015832EB-FDD3-3462-C237-7E5056413109}"/>
          </ac:spMkLst>
        </pc:spChg>
      </pc:sldChg>
      <pc:sldChg chg="modSp mod">
        <pc:chgData name="Sawyers, Traci (she/her)" userId="ba43c5a8-42f5-4c03-97dc-1638dac0f531" providerId="ADAL" clId="{AE25C39F-0B6D-4FFA-B467-852E7425407B}" dt="2024-07-25T18:17:11.594" v="1949" actId="20577"/>
        <pc:sldMkLst>
          <pc:docMk/>
          <pc:sldMk cId="3274461051" sldId="275"/>
        </pc:sldMkLst>
        <pc:spChg chg="mod">
          <ac:chgData name="Sawyers, Traci (she/her)" userId="ba43c5a8-42f5-4c03-97dc-1638dac0f531" providerId="ADAL" clId="{AE25C39F-0B6D-4FFA-B467-852E7425407B}" dt="2024-07-25T18:17:11.594" v="1949" actId="20577"/>
          <ac:spMkLst>
            <pc:docMk/>
            <pc:sldMk cId="3274461051" sldId="275"/>
            <ac:spMk id="3" creationId="{F70A9589-C667-589E-4563-58C0E500EFF6}"/>
          </ac:spMkLst>
        </pc:spChg>
      </pc:sldChg>
      <pc:sldChg chg="modSp mod">
        <pc:chgData name="Sawyers, Traci (she/her)" userId="ba43c5a8-42f5-4c03-97dc-1638dac0f531" providerId="ADAL" clId="{AE25C39F-0B6D-4FFA-B467-852E7425407B}" dt="2024-07-25T18:28:08.752" v="2102" actId="2711"/>
        <pc:sldMkLst>
          <pc:docMk/>
          <pc:sldMk cId="1628760551" sldId="278"/>
        </pc:sldMkLst>
        <pc:spChg chg="mod">
          <ac:chgData name="Sawyers, Traci (she/her)" userId="ba43c5a8-42f5-4c03-97dc-1638dac0f531" providerId="ADAL" clId="{AE25C39F-0B6D-4FFA-B467-852E7425407B}" dt="2024-07-25T18:28:08.752" v="2102" actId="2711"/>
          <ac:spMkLst>
            <pc:docMk/>
            <pc:sldMk cId="1628760551" sldId="278"/>
            <ac:spMk id="6" creationId="{87F723CD-DD0C-B593-4874-D0AFC81935E1}"/>
          </ac:spMkLst>
        </pc:spChg>
      </pc:sldChg>
      <pc:sldChg chg="modSp mod">
        <pc:chgData name="Sawyers, Traci (she/her)" userId="ba43c5a8-42f5-4c03-97dc-1638dac0f531" providerId="ADAL" clId="{AE25C39F-0B6D-4FFA-B467-852E7425407B}" dt="2024-07-25T20:33:50.644" v="2672" actId="255"/>
        <pc:sldMkLst>
          <pc:docMk/>
          <pc:sldMk cId="2842989534" sldId="279"/>
        </pc:sldMkLst>
        <pc:spChg chg="mod">
          <ac:chgData name="Sawyers, Traci (she/her)" userId="ba43c5a8-42f5-4c03-97dc-1638dac0f531" providerId="ADAL" clId="{AE25C39F-0B6D-4FFA-B467-852E7425407B}" dt="2024-07-25T20:33:50.644" v="2672" actId="255"/>
          <ac:spMkLst>
            <pc:docMk/>
            <pc:sldMk cId="2842989534" sldId="279"/>
            <ac:spMk id="3" creationId="{B9A1B86F-32E6-9DC6-37E2-62D3B264D487}"/>
          </ac:spMkLst>
        </pc:spChg>
      </pc:sldChg>
      <pc:sldChg chg="modSp mod">
        <pc:chgData name="Sawyers, Traci (she/her)" userId="ba43c5a8-42f5-4c03-97dc-1638dac0f531" providerId="ADAL" clId="{AE25C39F-0B6D-4FFA-B467-852E7425407B}" dt="2024-07-25T17:38:04.270" v="750" actId="20577"/>
        <pc:sldMkLst>
          <pc:docMk/>
          <pc:sldMk cId="3199380559" sldId="505"/>
        </pc:sldMkLst>
        <pc:spChg chg="mod">
          <ac:chgData name="Sawyers, Traci (she/her)" userId="ba43c5a8-42f5-4c03-97dc-1638dac0f531" providerId="ADAL" clId="{AE25C39F-0B6D-4FFA-B467-852E7425407B}" dt="2024-07-25T17:38:04.270" v="750" actId="20577"/>
          <ac:spMkLst>
            <pc:docMk/>
            <pc:sldMk cId="3199380559" sldId="505"/>
            <ac:spMk id="48" creationId="{BC79576A-6663-8767-AB8C-5B01B1718B68}"/>
          </ac:spMkLst>
        </pc:spChg>
      </pc:sldChg>
      <pc:sldChg chg="modSp mod">
        <pc:chgData name="Sawyers, Traci (she/her)" userId="ba43c5a8-42f5-4c03-97dc-1638dac0f531" providerId="ADAL" clId="{AE25C39F-0B6D-4FFA-B467-852E7425407B}" dt="2024-07-25T20:31:49.906" v="2669" actId="14100"/>
        <pc:sldMkLst>
          <pc:docMk/>
          <pc:sldMk cId="2037646036" sldId="513"/>
        </pc:sldMkLst>
        <pc:spChg chg="mod">
          <ac:chgData name="Sawyers, Traci (she/her)" userId="ba43c5a8-42f5-4c03-97dc-1638dac0f531" providerId="ADAL" clId="{AE25C39F-0B6D-4FFA-B467-852E7425407B}" dt="2024-07-25T20:31:49.906" v="2669" actId="14100"/>
          <ac:spMkLst>
            <pc:docMk/>
            <pc:sldMk cId="2037646036" sldId="513"/>
            <ac:spMk id="3" creationId="{8004FE6D-C274-22B5-DC74-3AE41ABB3363}"/>
          </ac:spMkLst>
        </pc:spChg>
      </pc:sldChg>
      <pc:sldChg chg="modSp mod">
        <pc:chgData name="Sawyers, Traci (she/her)" userId="ba43c5a8-42f5-4c03-97dc-1638dac0f531" providerId="ADAL" clId="{AE25C39F-0B6D-4FFA-B467-852E7425407B}" dt="2024-07-25T18:05:49.737" v="1885" actId="20577"/>
        <pc:sldMkLst>
          <pc:docMk/>
          <pc:sldMk cId="3016986083" sldId="516"/>
        </pc:sldMkLst>
        <pc:spChg chg="mod">
          <ac:chgData name="Sawyers, Traci (she/her)" userId="ba43c5a8-42f5-4c03-97dc-1638dac0f531" providerId="ADAL" clId="{AE25C39F-0B6D-4FFA-B467-852E7425407B}" dt="2024-07-25T18:05:49.737" v="1885" actId="20577"/>
          <ac:spMkLst>
            <pc:docMk/>
            <pc:sldMk cId="3016986083" sldId="516"/>
            <ac:spMk id="3" creationId="{60466E97-A74F-54A8-A454-37068DD3B0EC}"/>
          </ac:spMkLst>
        </pc:spChg>
      </pc:sldChg>
      <pc:sldChg chg="modSp mod">
        <pc:chgData name="Sawyers, Traci (she/her)" userId="ba43c5a8-42f5-4c03-97dc-1638dac0f531" providerId="ADAL" clId="{AE25C39F-0B6D-4FFA-B467-852E7425407B}" dt="2024-07-25T18:18:46.726" v="1951" actId="255"/>
        <pc:sldMkLst>
          <pc:docMk/>
          <pc:sldMk cId="1160225141" sldId="517"/>
        </pc:sldMkLst>
        <pc:spChg chg="mod">
          <ac:chgData name="Sawyers, Traci (she/her)" userId="ba43c5a8-42f5-4c03-97dc-1638dac0f531" providerId="ADAL" clId="{AE25C39F-0B6D-4FFA-B467-852E7425407B}" dt="2024-07-25T18:18:46.726" v="1951" actId="255"/>
          <ac:spMkLst>
            <pc:docMk/>
            <pc:sldMk cId="1160225141" sldId="517"/>
            <ac:spMk id="3" creationId="{B6226FC3-9BEB-D06A-6D4E-50188E99C800}"/>
          </ac:spMkLst>
        </pc:spChg>
      </pc:sldChg>
      <pc:sldChg chg="delSp modSp mod">
        <pc:chgData name="Sawyers, Traci (she/her)" userId="ba43c5a8-42f5-4c03-97dc-1638dac0f531" providerId="ADAL" clId="{AE25C39F-0B6D-4FFA-B467-852E7425407B}" dt="2024-07-25T18:21:30.819" v="1979" actId="14100"/>
        <pc:sldMkLst>
          <pc:docMk/>
          <pc:sldMk cId="1798978666" sldId="518"/>
        </pc:sldMkLst>
        <pc:spChg chg="mod">
          <ac:chgData name="Sawyers, Traci (she/her)" userId="ba43c5a8-42f5-4c03-97dc-1638dac0f531" providerId="ADAL" clId="{AE25C39F-0B6D-4FFA-B467-852E7425407B}" dt="2024-07-12T13:33:00.195" v="515" actId="20577"/>
          <ac:spMkLst>
            <pc:docMk/>
            <pc:sldMk cId="1798978666" sldId="518"/>
            <ac:spMk id="2" creationId="{A45417F0-18CD-E20B-9C11-C453C53696ED}"/>
          </ac:spMkLst>
        </pc:spChg>
        <pc:spChg chg="mod">
          <ac:chgData name="Sawyers, Traci (she/her)" userId="ba43c5a8-42f5-4c03-97dc-1638dac0f531" providerId="ADAL" clId="{AE25C39F-0B6D-4FFA-B467-852E7425407B}" dt="2024-07-25T18:21:30.819" v="1979" actId="14100"/>
          <ac:spMkLst>
            <pc:docMk/>
            <pc:sldMk cId="1798978666" sldId="518"/>
            <ac:spMk id="3" creationId="{4BEB0775-C16A-AE70-3B39-F596B32EBE00}"/>
          </ac:spMkLst>
        </pc:spChg>
        <pc:spChg chg="mod">
          <ac:chgData name="Sawyers, Traci (she/her)" userId="ba43c5a8-42f5-4c03-97dc-1638dac0f531" providerId="ADAL" clId="{AE25C39F-0B6D-4FFA-B467-852E7425407B}" dt="2024-07-25T18:21:22.901" v="1978" actId="688"/>
          <ac:spMkLst>
            <pc:docMk/>
            <pc:sldMk cId="1798978666" sldId="518"/>
            <ac:spMk id="5" creationId="{EA119DAE-4F2E-CD5C-7208-B23B72B3A65A}"/>
          </ac:spMkLst>
        </pc:spChg>
        <pc:spChg chg="del mod">
          <ac:chgData name="Sawyers, Traci (she/her)" userId="ba43c5a8-42f5-4c03-97dc-1638dac0f531" providerId="ADAL" clId="{AE25C39F-0B6D-4FFA-B467-852E7425407B}" dt="2024-07-12T13:33:20.783" v="517" actId="478"/>
          <ac:spMkLst>
            <pc:docMk/>
            <pc:sldMk cId="1798978666" sldId="518"/>
            <ac:spMk id="6" creationId="{88F89B6C-9E9A-4BDE-9B6E-37530F4D59D9}"/>
          </ac:spMkLst>
        </pc:spChg>
      </pc:sldChg>
      <pc:sldChg chg="modSp mod">
        <pc:chgData name="Sawyers, Traci (she/her)" userId="ba43c5a8-42f5-4c03-97dc-1638dac0f531" providerId="ADAL" clId="{AE25C39F-0B6D-4FFA-B467-852E7425407B}" dt="2024-07-25T20:12:37.222" v="2104" actId="255"/>
        <pc:sldMkLst>
          <pc:docMk/>
          <pc:sldMk cId="1030751013" sldId="520"/>
        </pc:sldMkLst>
        <pc:spChg chg="mod">
          <ac:chgData name="Sawyers, Traci (she/her)" userId="ba43c5a8-42f5-4c03-97dc-1638dac0f531" providerId="ADAL" clId="{AE25C39F-0B6D-4FFA-B467-852E7425407B}" dt="2024-07-25T20:12:37.222" v="2104" actId="255"/>
          <ac:spMkLst>
            <pc:docMk/>
            <pc:sldMk cId="1030751013" sldId="520"/>
            <ac:spMk id="3" creationId="{A2897B6D-0352-A00C-6F6C-9E5230CF7615}"/>
          </ac:spMkLst>
        </pc:spChg>
      </pc:sldChg>
      <pc:sldChg chg="modSp mod">
        <pc:chgData name="Sawyers, Traci (she/her)" userId="ba43c5a8-42f5-4c03-97dc-1638dac0f531" providerId="ADAL" clId="{AE25C39F-0B6D-4FFA-B467-852E7425407B}" dt="2024-07-25T20:14:33.089" v="2116" actId="20577"/>
        <pc:sldMkLst>
          <pc:docMk/>
          <pc:sldMk cId="3117230808" sldId="521"/>
        </pc:sldMkLst>
        <pc:spChg chg="mod">
          <ac:chgData name="Sawyers, Traci (she/her)" userId="ba43c5a8-42f5-4c03-97dc-1638dac0f531" providerId="ADAL" clId="{AE25C39F-0B6D-4FFA-B467-852E7425407B}" dt="2024-07-25T20:14:33.089" v="2116" actId="20577"/>
          <ac:spMkLst>
            <pc:docMk/>
            <pc:sldMk cId="3117230808" sldId="521"/>
            <ac:spMk id="3" creationId="{B0B30A10-D433-B23C-CD74-0F7525436E65}"/>
          </ac:spMkLst>
        </pc:spChg>
      </pc:sldChg>
      <pc:sldChg chg="modSp mod">
        <pc:chgData name="Sawyers, Traci (she/her)" userId="ba43c5a8-42f5-4c03-97dc-1638dac0f531" providerId="ADAL" clId="{AE25C39F-0B6D-4FFA-B467-852E7425407B}" dt="2024-07-25T20:15:32.708" v="2119" actId="255"/>
        <pc:sldMkLst>
          <pc:docMk/>
          <pc:sldMk cId="3256909109" sldId="523"/>
        </pc:sldMkLst>
        <pc:spChg chg="mod">
          <ac:chgData name="Sawyers, Traci (she/her)" userId="ba43c5a8-42f5-4c03-97dc-1638dac0f531" providerId="ADAL" clId="{AE25C39F-0B6D-4FFA-B467-852E7425407B}" dt="2024-07-25T20:15:32.708" v="2119" actId="255"/>
          <ac:spMkLst>
            <pc:docMk/>
            <pc:sldMk cId="3256909109" sldId="523"/>
            <ac:spMk id="3" creationId="{A2F7F69F-4C62-020C-4D60-649D94AFD842}"/>
          </ac:spMkLst>
        </pc:spChg>
      </pc:sldChg>
      <pc:sldChg chg="modSp mod">
        <pc:chgData name="Sawyers, Traci (she/her)" userId="ba43c5a8-42f5-4c03-97dc-1638dac0f531" providerId="ADAL" clId="{AE25C39F-0B6D-4FFA-B467-852E7425407B}" dt="2024-07-25T17:51:30.002" v="1373" actId="20577"/>
        <pc:sldMkLst>
          <pc:docMk/>
          <pc:sldMk cId="2541556757" sldId="524"/>
        </pc:sldMkLst>
        <pc:spChg chg="mod">
          <ac:chgData name="Sawyers, Traci (she/her)" userId="ba43c5a8-42f5-4c03-97dc-1638dac0f531" providerId="ADAL" clId="{AE25C39F-0B6D-4FFA-B467-852E7425407B}" dt="2024-07-25T17:51:30.002" v="1373" actId="20577"/>
          <ac:spMkLst>
            <pc:docMk/>
            <pc:sldMk cId="2541556757" sldId="524"/>
            <ac:spMk id="3" creationId="{DD57D253-F3A8-6276-4797-4E0DC5115931}"/>
          </ac:spMkLst>
        </pc:spChg>
      </pc:sldChg>
      <pc:sldChg chg="modSp mod">
        <pc:chgData name="Sawyers, Traci (she/her)" userId="ba43c5a8-42f5-4c03-97dc-1638dac0f531" providerId="ADAL" clId="{AE25C39F-0B6D-4FFA-B467-852E7425407B}" dt="2024-07-25T20:14:01.180" v="2106" actId="20577"/>
        <pc:sldMkLst>
          <pc:docMk/>
          <pc:sldMk cId="1992082914" sldId="525"/>
        </pc:sldMkLst>
        <pc:spChg chg="mod">
          <ac:chgData name="Sawyers, Traci (she/her)" userId="ba43c5a8-42f5-4c03-97dc-1638dac0f531" providerId="ADAL" clId="{AE25C39F-0B6D-4FFA-B467-852E7425407B}" dt="2024-07-25T20:14:01.180" v="2106" actId="20577"/>
          <ac:spMkLst>
            <pc:docMk/>
            <pc:sldMk cId="1992082914" sldId="525"/>
            <ac:spMk id="3" creationId="{A2897B6D-0352-A00C-6F6C-9E5230CF7615}"/>
          </ac:spMkLst>
        </pc:spChg>
      </pc:sldChg>
      <pc:sldChg chg="modSp mod">
        <pc:chgData name="Sawyers, Traci (she/her)" userId="ba43c5a8-42f5-4c03-97dc-1638dac0f531" providerId="ADAL" clId="{AE25C39F-0B6D-4FFA-B467-852E7425407B}" dt="2024-07-25T18:10:07.625" v="1919" actId="20577"/>
        <pc:sldMkLst>
          <pc:docMk/>
          <pc:sldMk cId="3631460469" sldId="526"/>
        </pc:sldMkLst>
        <pc:spChg chg="mod">
          <ac:chgData name="Sawyers, Traci (she/her)" userId="ba43c5a8-42f5-4c03-97dc-1638dac0f531" providerId="ADAL" clId="{AE25C39F-0B6D-4FFA-B467-852E7425407B}" dt="2024-07-25T18:10:07.625" v="1919" actId="20577"/>
          <ac:spMkLst>
            <pc:docMk/>
            <pc:sldMk cId="3631460469" sldId="526"/>
            <ac:spMk id="3" creationId="{0FC3521C-5F10-848D-8C88-1A7488EF1EC6}"/>
          </ac:spMkLst>
        </pc:spChg>
      </pc:sldChg>
      <pc:sldChg chg="modSp mod">
        <pc:chgData name="Sawyers, Traci (she/her)" userId="ba43c5a8-42f5-4c03-97dc-1638dac0f531" providerId="ADAL" clId="{AE25C39F-0B6D-4FFA-B467-852E7425407B}" dt="2024-07-25T20:32:37.117" v="2671" actId="255"/>
        <pc:sldMkLst>
          <pc:docMk/>
          <pc:sldMk cId="3151388156" sldId="527"/>
        </pc:sldMkLst>
        <pc:spChg chg="mod">
          <ac:chgData name="Sawyers, Traci (she/her)" userId="ba43c5a8-42f5-4c03-97dc-1638dac0f531" providerId="ADAL" clId="{AE25C39F-0B6D-4FFA-B467-852E7425407B}" dt="2024-07-25T20:32:37.117" v="2671" actId="255"/>
          <ac:spMkLst>
            <pc:docMk/>
            <pc:sldMk cId="3151388156" sldId="527"/>
            <ac:spMk id="3" creationId="{1EB192B7-82CB-45C2-6DE6-6D676840BA3F}"/>
          </ac:spMkLst>
        </pc:spChg>
      </pc:sldChg>
      <pc:sldChg chg="modSp mod">
        <pc:chgData name="Sawyers, Traci (she/her)" userId="ba43c5a8-42f5-4c03-97dc-1638dac0f531" providerId="ADAL" clId="{AE25C39F-0B6D-4FFA-B467-852E7425407B}" dt="2024-08-02T20:23:08.945" v="3701" actId="20577"/>
        <pc:sldMkLst>
          <pc:docMk/>
          <pc:sldMk cId="4268982701" sldId="529"/>
        </pc:sldMkLst>
        <pc:spChg chg="mod">
          <ac:chgData name="Sawyers, Traci (she/her)" userId="ba43c5a8-42f5-4c03-97dc-1638dac0f531" providerId="ADAL" clId="{AE25C39F-0B6D-4FFA-B467-852E7425407B}" dt="2024-08-02T20:23:08.945" v="3701" actId="20577"/>
          <ac:spMkLst>
            <pc:docMk/>
            <pc:sldMk cId="4268982701" sldId="529"/>
            <ac:spMk id="3" creationId="{0FC3521C-5F10-848D-8C88-1A7488EF1EC6}"/>
          </ac:spMkLst>
        </pc:spChg>
      </pc:sldChg>
      <pc:sldChg chg="modSp mod">
        <pc:chgData name="Sawyers, Traci (she/her)" userId="ba43c5a8-42f5-4c03-97dc-1638dac0f531" providerId="ADAL" clId="{AE25C39F-0B6D-4FFA-B467-852E7425407B}" dt="2024-07-25T17:39:33.195" v="771" actId="20577"/>
        <pc:sldMkLst>
          <pc:docMk/>
          <pc:sldMk cId="1960526047" sldId="531"/>
        </pc:sldMkLst>
        <pc:spChg chg="mod">
          <ac:chgData name="Sawyers, Traci (she/her)" userId="ba43c5a8-42f5-4c03-97dc-1638dac0f531" providerId="ADAL" clId="{AE25C39F-0B6D-4FFA-B467-852E7425407B}" dt="2024-07-25T17:39:33.195" v="771" actId="20577"/>
          <ac:spMkLst>
            <pc:docMk/>
            <pc:sldMk cId="1960526047" sldId="531"/>
            <ac:spMk id="3" creationId="{71EE06FA-F9B7-7449-0E0D-762BF091CE34}"/>
          </ac:spMkLst>
        </pc:spChg>
      </pc:sldChg>
      <pc:sldChg chg="modSp mod">
        <pc:chgData name="Sawyers, Traci (she/her)" userId="ba43c5a8-42f5-4c03-97dc-1638dac0f531" providerId="ADAL" clId="{AE25C39F-0B6D-4FFA-B467-852E7425407B}" dt="2024-08-02T20:22:33.665" v="3698" actId="20577"/>
        <pc:sldMkLst>
          <pc:docMk/>
          <pc:sldMk cId="3285547081" sldId="533"/>
        </pc:sldMkLst>
        <pc:spChg chg="mod">
          <ac:chgData name="Sawyers, Traci (she/her)" userId="ba43c5a8-42f5-4c03-97dc-1638dac0f531" providerId="ADAL" clId="{AE25C39F-0B6D-4FFA-B467-852E7425407B}" dt="2024-07-25T17:39:48.679" v="772" actId="20577"/>
          <ac:spMkLst>
            <pc:docMk/>
            <pc:sldMk cId="3285547081" sldId="533"/>
            <ac:spMk id="2" creationId="{BE843278-6271-A875-D134-1AEE8E6FD43C}"/>
          </ac:spMkLst>
        </pc:spChg>
        <pc:spChg chg="mod">
          <ac:chgData name="Sawyers, Traci (she/her)" userId="ba43c5a8-42f5-4c03-97dc-1638dac0f531" providerId="ADAL" clId="{AE25C39F-0B6D-4FFA-B467-852E7425407B}" dt="2024-08-02T20:22:33.665" v="3698" actId="20577"/>
          <ac:spMkLst>
            <pc:docMk/>
            <pc:sldMk cId="3285547081" sldId="533"/>
            <ac:spMk id="3" creationId="{71EE06FA-F9B7-7449-0E0D-762BF091CE34}"/>
          </ac:spMkLst>
        </pc:spChg>
      </pc:sldChg>
      <pc:sldChg chg="modSp mod">
        <pc:chgData name="Sawyers, Traci (she/her)" userId="ba43c5a8-42f5-4c03-97dc-1638dac0f531" providerId="ADAL" clId="{AE25C39F-0B6D-4FFA-B467-852E7425407B}" dt="2024-08-02T20:24:48.525" v="3709" actId="255"/>
        <pc:sldMkLst>
          <pc:docMk/>
          <pc:sldMk cId="4281804401" sldId="537"/>
        </pc:sldMkLst>
        <pc:spChg chg="mod">
          <ac:chgData name="Sawyers, Traci (she/her)" userId="ba43c5a8-42f5-4c03-97dc-1638dac0f531" providerId="ADAL" clId="{AE25C39F-0B6D-4FFA-B467-852E7425407B}" dt="2024-08-02T20:24:37.735" v="3707" actId="255"/>
          <ac:spMkLst>
            <pc:docMk/>
            <pc:sldMk cId="4281804401" sldId="537"/>
            <ac:spMk id="2" creationId="{7B2CD4A3-BBE4-B5DE-356A-BFD0E7F7CB53}"/>
          </ac:spMkLst>
        </pc:spChg>
        <pc:spChg chg="mod">
          <ac:chgData name="Sawyers, Traci (she/her)" userId="ba43c5a8-42f5-4c03-97dc-1638dac0f531" providerId="ADAL" clId="{AE25C39F-0B6D-4FFA-B467-852E7425407B}" dt="2024-08-02T20:24:48.525" v="3709" actId="255"/>
          <ac:spMkLst>
            <pc:docMk/>
            <pc:sldMk cId="4281804401" sldId="537"/>
            <ac:spMk id="6" creationId="{7BE4D4C7-2509-8710-58E9-34048B2A0903}"/>
          </ac:spMkLst>
        </pc:spChg>
      </pc:sldChg>
      <pc:sldChg chg="modSp mod">
        <pc:chgData name="Sawyers, Traci (she/her)" userId="ba43c5a8-42f5-4c03-97dc-1638dac0f531" providerId="ADAL" clId="{AE25C39F-0B6D-4FFA-B467-852E7425407B}" dt="2024-07-26T15:29:06.898" v="3695" actId="313"/>
        <pc:sldMkLst>
          <pc:docMk/>
          <pc:sldMk cId="2475104642" sldId="539"/>
        </pc:sldMkLst>
        <pc:spChg chg="mod">
          <ac:chgData name="Sawyers, Traci (she/her)" userId="ba43c5a8-42f5-4c03-97dc-1638dac0f531" providerId="ADAL" clId="{AE25C39F-0B6D-4FFA-B467-852E7425407B}" dt="2024-07-26T15:28:20.247" v="3682" actId="20577"/>
          <ac:spMkLst>
            <pc:docMk/>
            <pc:sldMk cId="2475104642" sldId="539"/>
            <ac:spMk id="2" creationId="{6F6187BE-EA93-E1FB-4FA7-241869CAF793}"/>
          </ac:spMkLst>
        </pc:spChg>
        <pc:spChg chg="mod">
          <ac:chgData name="Sawyers, Traci (she/her)" userId="ba43c5a8-42f5-4c03-97dc-1638dac0f531" providerId="ADAL" clId="{AE25C39F-0B6D-4FFA-B467-852E7425407B}" dt="2024-07-26T15:29:06.898" v="3695" actId="313"/>
          <ac:spMkLst>
            <pc:docMk/>
            <pc:sldMk cId="2475104642" sldId="539"/>
            <ac:spMk id="7" creationId="{24FBC44D-4387-4DFB-D9A4-D48FFC536CA9}"/>
          </ac:spMkLst>
        </pc:spChg>
      </pc:sldChg>
      <pc:sldChg chg="addSp delSp modSp new mod">
        <pc:chgData name="Sawyers, Traci (she/her)" userId="ba43c5a8-42f5-4c03-97dc-1638dac0f531" providerId="ADAL" clId="{AE25C39F-0B6D-4FFA-B467-852E7425407B}" dt="2024-07-25T18:26:48.540" v="2077" actId="14100"/>
        <pc:sldMkLst>
          <pc:docMk/>
          <pc:sldMk cId="3871022944" sldId="540"/>
        </pc:sldMkLst>
        <pc:spChg chg="mod">
          <ac:chgData name="Sawyers, Traci (she/her)" userId="ba43c5a8-42f5-4c03-97dc-1638dac0f531" providerId="ADAL" clId="{AE25C39F-0B6D-4FFA-B467-852E7425407B}" dt="2024-07-12T13:34:39.573" v="574" actId="20577"/>
          <ac:spMkLst>
            <pc:docMk/>
            <pc:sldMk cId="3871022944" sldId="540"/>
            <ac:spMk id="2" creationId="{24774637-3443-4374-E1D0-7ABD02461AF7}"/>
          </ac:spMkLst>
        </pc:spChg>
        <pc:spChg chg="mod">
          <ac:chgData name="Sawyers, Traci (she/her)" userId="ba43c5a8-42f5-4c03-97dc-1638dac0f531" providerId="ADAL" clId="{AE25C39F-0B6D-4FFA-B467-852E7425407B}" dt="2024-07-25T18:26:48.540" v="2077" actId="14100"/>
          <ac:spMkLst>
            <pc:docMk/>
            <pc:sldMk cId="3871022944" sldId="540"/>
            <ac:spMk id="3" creationId="{4DF97D9C-25AD-86F8-7319-25B8D61764EA}"/>
          </ac:spMkLst>
        </pc:spChg>
        <pc:spChg chg="add del">
          <ac:chgData name="Sawyers, Traci (she/her)" userId="ba43c5a8-42f5-4c03-97dc-1638dac0f531" providerId="ADAL" clId="{AE25C39F-0B6D-4FFA-B467-852E7425407B}" dt="2024-07-12T13:32:41.415" v="512" actId="22"/>
          <ac:spMkLst>
            <pc:docMk/>
            <pc:sldMk cId="3871022944" sldId="540"/>
            <ac:spMk id="7" creationId="{FFC0ABA4-37BA-1688-A8B5-ADBE1DD2C4F8}"/>
          </ac:spMkLst>
        </pc:spChg>
      </pc:sldChg>
      <pc:sldChg chg="modSp new mod">
        <pc:chgData name="Sawyers, Traci (she/her)" userId="ba43c5a8-42f5-4c03-97dc-1638dac0f531" providerId="ADAL" clId="{AE25C39F-0B6D-4FFA-B467-852E7425407B}" dt="2024-07-25T20:17:31.224" v="2312" actId="20577"/>
        <pc:sldMkLst>
          <pc:docMk/>
          <pc:sldMk cId="1257077286" sldId="541"/>
        </pc:sldMkLst>
        <pc:spChg chg="mod">
          <ac:chgData name="Sawyers, Traci (she/her)" userId="ba43c5a8-42f5-4c03-97dc-1638dac0f531" providerId="ADAL" clId="{AE25C39F-0B6D-4FFA-B467-852E7425407B}" dt="2024-07-25T20:16:39.168" v="2130" actId="5793"/>
          <ac:spMkLst>
            <pc:docMk/>
            <pc:sldMk cId="1257077286" sldId="541"/>
            <ac:spMk id="2" creationId="{0159C9F5-D574-47F9-2529-FA8BF0795D5F}"/>
          </ac:spMkLst>
        </pc:spChg>
        <pc:spChg chg="mod">
          <ac:chgData name="Sawyers, Traci (she/her)" userId="ba43c5a8-42f5-4c03-97dc-1638dac0f531" providerId="ADAL" clId="{AE25C39F-0B6D-4FFA-B467-852E7425407B}" dt="2024-07-25T20:17:31.224" v="2312" actId="20577"/>
          <ac:spMkLst>
            <pc:docMk/>
            <pc:sldMk cId="1257077286" sldId="541"/>
            <ac:spMk id="3" creationId="{F12BF39E-A545-0336-A6AE-F9FDAAFB11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E249CFA-ED21-4D73-9AE8-2B99149E4F98}" type="datetimeFigureOut">
              <a:rPr lang="en-US" smtClean="0"/>
              <a:t>8/2/2024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7BB18D-BBAE-4F1F-A0A3-CA4B9F4D498F}" type="slidenum">
              <a:rPr lang="en-US" smtClean="0"/>
              <a:t>‹#›</a:t>
            </a:fld>
            <a:endParaRPr lang="en-US" dirty="0"/>
          </a:p>
        </p:txBody>
      </p:sp>
    </p:spTree>
    <p:extLst>
      <p:ext uri="{BB962C8B-B14F-4D97-AF65-F5344CB8AC3E}">
        <p14:creationId xmlns:p14="http://schemas.microsoft.com/office/powerpoint/2010/main" val="140390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it’s important to focus on prevention</a:t>
            </a:r>
          </a:p>
          <a:p>
            <a:endParaRPr lang="en-US" dirty="0"/>
          </a:p>
          <a:p>
            <a:r>
              <a:rPr lang="en-US" dirty="0"/>
              <a:t>Adult data from the </a:t>
            </a:r>
            <a:r>
              <a:rPr lang="en-US"/>
              <a:t>2002 BRFSS - https://www.healthvermont.gov/stats/population-health-surveys-data/behavioral-risk-factor-surveillance-system-brfss</a:t>
            </a:r>
            <a:endParaRPr lang="en-US" dirty="0"/>
          </a:p>
          <a:p>
            <a:r>
              <a:rPr lang="en-US" dirty="0"/>
              <a:t>High school and middle school data from 2021 YRBS - https://www.healthvermont.gov/stats/population-health-surveys-data/youth-risk-behavior-survey-yrbs</a:t>
            </a:r>
          </a:p>
        </p:txBody>
      </p:sp>
      <p:sp>
        <p:nvSpPr>
          <p:cNvPr id="4" name="Slide Number Placeholder 3"/>
          <p:cNvSpPr>
            <a:spLocks noGrp="1"/>
          </p:cNvSpPr>
          <p:nvPr>
            <p:ph type="sldNum" sz="quarter" idx="5"/>
          </p:nvPr>
        </p:nvSpPr>
        <p:spPr/>
        <p:txBody>
          <a:bodyPr/>
          <a:lstStyle/>
          <a:p>
            <a:fld id="{507BB18D-BBAE-4F1F-A0A3-CA4B9F4D498F}" type="slidenum">
              <a:rPr lang="en-US" smtClean="0"/>
              <a:t>4</a:t>
            </a:fld>
            <a:endParaRPr lang="en-US" dirty="0"/>
          </a:p>
        </p:txBody>
      </p:sp>
    </p:spTree>
    <p:extLst>
      <p:ext uri="{BB962C8B-B14F-4D97-AF65-F5344CB8AC3E}">
        <p14:creationId xmlns:p14="http://schemas.microsoft.com/office/powerpoint/2010/main" val="213026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data from 2022 BRFS</a:t>
            </a:r>
          </a:p>
          <a:p>
            <a:r>
              <a:rPr lang="en-US" dirty="0"/>
              <a:t>High school and middle school data from 2021 YRBS</a:t>
            </a:r>
          </a:p>
        </p:txBody>
      </p:sp>
      <p:sp>
        <p:nvSpPr>
          <p:cNvPr id="4" name="Slide Number Placeholder 3"/>
          <p:cNvSpPr>
            <a:spLocks noGrp="1"/>
          </p:cNvSpPr>
          <p:nvPr>
            <p:ph type="sldNum" sz="quarter" idx="5"/>
          </p:nvPr>
        </p:nvSpPr>
        <p:spPr/>
        <p:txBody>
          <a:bodyPr/>
          <a:lstStyle/>
          <a:p>
            <a:fld id="{507BB18D-BBAE-4F1F-A0A3-CA4B9F4D498F}" type="slidenum">
              <a:rPr lang="en-US" smtClean="0"/>
              <a:t>5</a:t>
            </a:fld>
            <a:endParaRPr lang="en-US" dirty="0"/>
          </a:p>
        </p:txBody>
      </p:sp>
    </p:spTree>
    <p:extLst>
      <p:ext uri="{BB962C8B-B14F-4D97-AF65-F5344CB8AC3E}">
        <p14:creationId xmlns:p14="http://schemas.microsoft.com/office/powerpoint/2010/main" val="211663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https://www.healthvermont.gov/sites/default/files/document/dsu-monthly-opioid-report.pdf</a:t>
            </a:r>
          </a:p>
          <a:p>
            <a:r>
              <a:rPr lang="en-US" dirty="0"/>
              <a:t>And</a:t>
            </a:r>
          </a:p>
          <a:p>
            <a:r>
              <a:rPr lang="en-US" dirty="0"/>
              <a:t>https://www.healthvermont.gov/sites/default/files/document/dsu-fatal-opioid-overdoses-2023.pdf </a:t>
            </a:r>
          </a:p>
          <a:p>
            <a:endParaRPr lang="en-US" dirty="0"/>
          </a:p>
        </p:txBody>
      </p:sp>
      <p:sp>
        <p:nvSpPr>
          <p:cNvPr id="4" name="Slide Number Placeholder 3"/>
          <p:cNvSpPr>
            <a:spLocks noGrp="1"/>
          </p:cNvSpPr>
          <p:nvPr>
            <p:ph type="sldNum" sz="quarter" idx="5"/>
          </p:nvPr>
        </p:nvSpPr>
        <p:spPr/>
        <p:txBody>
          <a:bodyPr/>
          <a:lstStyle/>
          <a:p>
            <a:fld id="{507BB18D-BBAE-4F1F-A0A3-CA4B9F4D498F}" type="slidenum">
              <a:rPr lang="en-US" smtClean="0"/>
              <a:t>6</a:t>
            </a:fld>
            <a:endParaRPr lang="en-US" dirty="0"/>
          </a:p>
        </p:txBody>
      </p:sp>
    </p:spTree>
    <p:extLst>
      <p:ext uri="{BB962C8B-B14F-4D97-AF65-F5344CB8AC3E}">
        <p14:creationId xmlns:p14="http://schemas.microsoft.com/office/powerpoint/2010/main" val="221187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school and middle school data from 2021 YRBS</a:t>
            </a:r>
          </a:p>
          <a:p>
            <a:endParaRPr lang="en-US" dirty="0"/>
          </a:p>
        </p:txBody>
      </p:sp>
      <p:sp>
        <p:nvSpPr>
          <p:cNvPr id="4" name="Slide Number Placeholder 3"/>
          <p:cNvSpPr>
            <a:spLocks noGrp="1"/>
          </p:cNvSpPr>
          <p:nvPr>
            <p:ph type="sldNum" sz="quarter" idx="5"/>
          </p:nvPr>
        </p:nvSpPr>
        <p:spPr/>
        <p:txBody>
          <a:bodyPr/>
          <a:lstStyle/>
          <a:p>
            <a:fld id="{507BB18D-BBAE-4F1F-A0A3-CA4B9F4D498F}" type="slidenum">
              <a:rPr lang="en-US" smtClean="0"/>
              <a:t>7</a:t>
            </a:fld>
            <a:endParaRPr lang="en-US" dirty="0"/>
          </a:p>
        </p:txBody>
      </p:sp>
    </p:spTree>
    <p:extLst>
      <p:ext uri="{BB962C8B-B14F-4D97-AF65-F5344CB8AC3E}">
        <p14:creationId xmlns:p14="http://schemas.microsoft.com/office/powerpoint/2010/main" val="29126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BB18D-BBAE-4F1F-A0A3-CA4B9F4D498F}" type="slidenum">
              <a:rPr lang="en-US" smtClean="0"/>
              <a:t>14</a:t>
            </a:fld>
            <a:endParaRPr lang="en-US" dirty="0"/>
          </a:p>
        </p:txBody>
      </p:sp>
    </p:spTree>
    <p:extLst>
      <p:ext uri="{BB962C8B-B14F-4D97-AF65-F5344CB8AC3E}">
        <p14:creationId xmlns:p14="http://schemas.microsoft.com/office/powerpoint/2010/main" val="11250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BB18D-BBAE-4F1F-A0A3-CA4B9F4D498F}" type="slidenum">
              <a:rPr lang="en-US" smtClean="0"/>
              <a:t>17</a:t>
            </a:fld>
            <a:endParaRPr lang="en-US" dirty="0"/>
          </a:p>
        </p:txBody>
      </p:sp>
    </p:spTree>
    <p:extLst>
      <p:ext uri="{BB962C8B-B14F-4D97-AF65-F5344CB8AC3E}">
        <p14:creationId xmlns:p14="http://schemas.microsoft.com/office/powerpoint/2010/main" val="13212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BB18D-BBAE-4F1F-A0A3-CA4B9F4D498F}" type="slidenum">
              <a:rPr lang="en-US" smtClean="0"/>
              <a:t>18</a:t>
            </a:fld>
            <a:endParaRPr lang="en-US" dirty="0"/>
          </a:p>
        </p:txBody>
      </p:sp>
    </p:spTree>
    <p:extLst>
      <p:ext uri="{BB962C8B-B14F-4D97-AF65-F5344CB8AC3E}">
        <p14:creationId xmlns:p14="http://schemas.microsoft.com/office/powerpoint/2010/main" val="862153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2" y="0"/>
            <a:ext cx="4456671"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4456673" y="480469"/>
            <a:ext cx="6375133"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4456676" y="2960144"/>
            <a:ext cx="6375133"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descr="Vermont Department of Health Logo">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6167" y="5925744"/>
            <a:ext cx="1683774" cy="451787"/>
          </a:xfrm>
          <a:prstGeom prst="rect">
            <a:avLst/>
          </a:prstGeom>
        </p:spPr>
      </p:pic>
      <p:sp>
        <p:nvSpPr>
          <p:cNvPr id="7" name="Date">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4456676" y="4530726"/>
            <a:ext cx="6375367"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5292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3" name="Decorative-Logo">
            <a:extLst>
              <a:ext uri="{FF2B5EF4-FFF2-40B4-BE49-F238E27FC236}">
                <a16:creationId xmlns:a16="http://schemas.microsoft.com/office/drawing/2014/main" id="{19C2C04E-98F3-4E37-95CF-3F1927C4FF4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317" y="743409"/>
            <a:ext cx="2380239" cy="638661"/>
          </a:xfrm>
          <a:prstGeom prst="rect">
            <a:avLst/>
          </a:prstGeom>
        </p:spPr>
      </p:pic>
      <p:sp>
        <p:nvSpPr>
          <p:cNvPr id="24" name="Decorative-Rectangle">
            <a:extLst>
              <a:ext uri="{FF2B5EF4-FFF2-40B4-BE49-F238E27FC236}">
                <a16:creationId xmlns:a16="http://schemas.microsoft.com/office/drawing/2014/main" id="{35317015-F85D-4753-B5BA-F9F1A37347C3}"/>
              </a:ext>
              <a:ext uri="{C183D7F6-B498-43B3-948B-1728B52AA6E4}">
                <adec:decorative xmlns:adec="http://schemas.microsoft.com/office/drawing/2017/decorative" val="1"/>
              </a:ext>
            </a:extLst>
          </p:cNvPr>
          <p:cNvSpPr/>
          <p:nvPr userDrawn="1"/>
        </p:nvSpPr>
        <p:spPr>
          <a:xfrm>
            <a:off x="-1" y="3484008"/>
            <a:ext cx="12192001"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
        <p:nvSpPr>
          <p:cNvPr id="26" name="Title 1">
            <a:extLst>
              <a:ext uri="{FF2B5EF4-FFF2-40B4-BE49-F238E27FC236}">
                <a16:creationId xmlns:a16="http://schemas.microsoft.com/office/drawing/2014/main" id="{888AF295-1154-4875-880B-78365AB7D58E}"/>
              </a:ext>
            </a:extLst>
          </p:cNvPr>
          <p:cNvSpPr>
            <a:spLocks noGrp="1"/>
          </p:cNvSpPr>
          <p:nvPr>
            <p:ph type="title" hasCustomPrompt="1"/>
          </p:nvPr>
        </p:nvSpPr>
        <p:spPr>
          <a:xfrm>
            <a:off x="4026115" y="1607392"/>
            <a:ext cx="6608934" cy="1600200"/>
          </a:xfrm>
        </p:spPr>
        <p:txBody>
          <a:bodyPr anchor="b">
            <a:normAutofit/>
          </a:bodyPr>
          <a:lstStyle>
            <a:lvl1pPr>
              <a:defRPr sz="4000">
                <a:solidFill>
                  <a:schemeClr val="tx1"/>
                </a:solidFill>
              </a:defRPr>
            </a:lvl1pPr>
          </a:lstStyle>
          <a:p>
            <a:r>
              <a:rPr lang="en-US" dirty="0"/>
              <a:t>Thank you!</a:t>
            </a:r>
          </a:p>
        </p:txBody>
      </p:sp>
      <p:sp>
        <p:nvSpPr>
          <p:cNvPr id="27" name="Thank you!">
            <a:extLst>
              <a:ext uri="{FF2B5EF4-FFF2-40B4-BE49-F238E27FC236}">
                <a16:creationId xmlns:a16="http://schemas.microsoft.com/office/drawing/2014/main" id="{3C5D7E38-A48C-4E81-A5DB-A88FFB1D56A9}"/>
              </a:ext>
            </a:extLst>
          </p:cNvPr>
          <p:cNvSpPr>
            <a:spLocks noGrp="1"/>
          </p:cNvSpPr>
          <p:nvPr>
            <p:ph type="body" sz="quarter" idx="13" hasCustomPrompt="1"/>
          </p:nvPr>
        </p:nvSpPr>
        <p:spPr>
          <a:xfrm>
            <a:off x="4026115" y="4172109"/>
            <a:ext cx="6608552" cy="509503"/>
          </a:xfrm>
        </p:spPr>
        <p:txBody>
          <a:bodyPr>
            <a:normAutofit/>
          </a:bodyPr>
          <a:lstStyle>
            <a:lvl1pPr>
              <a:defRPr sz="3200">
                <a:solidFill>
                  <a:schemeClr val="bg1"/>
                </a:solidFill>
                <a:latin typeface="+mj-lt"/>
              </a:defRPr>
            </a:lvl1pPr>
          </a:lstStyle>
          <a:p>
            <a:pPr lvl="0"/>
            <a:r>
              <a:rPr lang="en-US" dirty="0"/>
              <a:t>Let’s stay in touch.</a:t>
            </a:r>
          </a:p>
        </p:txBody>
      </p:sp>
      <p:sp>
        <p:nvSpPr>
          <p:cNvPr id="28" name="Email:">
            <a:extLst>
              <a:ext uri="{FF2B5EF4-FFF2-40B4-BE49-F238E27FC236}">
                <a16:creationId xmlns:a16="http://schemas.microsoft.com/office/drawing/2014/main" id="{FA6E5943-7075-4F81-B9DA-EFBF6C7EA548}"/>
              </a:ext>
            </a:extLst>
          </p:cNvPr>
          <p:cNvSpPr>
            <a:spLocks noGrp="1"/>
          </p:cNvSpPr>
          <p:nvPr>
            <p:ph type="body" sz="quarter" idx="14" hasCustomPrompt="1"/>
          </p:nvPr>
        </p:nvSpPr>
        <p:spPr>
          <a:xfrm>
            <a:off x="4025796" y="4919056"/>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Email:</a:t>
            </a:r>
          </a:p>
        </p:txBody>
      </p:sp>
      <p:sp>
        <p:nvSpPr>
          <p:cNvPr id="25" name="email address">
            <a:extLst>
              <a:ext uri="{FF2B5EF4-FFF2-40B4-BE49-F238E27FC236}">
                <a16:creationId xmlns:a16="http://schemas.microsoft.com/office/drawing/2014/main" id="{31EC38E7-90DC-4240-BB07-17CB10FC0E81}"/>
              </a:ext>
            </a:extLst>
          </p:cNvPr>
          <p:cNvSpPr>
            <a:spLocks noGrp="1"/>
          </p:cNvSpPr>
          <p:nvPr>
            <p:ph type="body" sz="quarter" idx="12" hasCustomPrompt="1"/>
          </p:nvPr>
        </p:nvSpPr>
        <p:spPr>
          <a:xfrm>
            <a:off x="5028557" y="4919056"/>
            <a:ext cx="5606428"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First.Last@vermont.gov</a:t>
            </a:r>
          </a:p>
        </p:txBody>
      </p:sp>
      <p:sp>
        <p:nvSpPr>
          <p:cNvPr id="29" name="Web:">
            <a:extLst>
              <a:ext uri="{FF2B5EF4-FFF2-40B4-BE49-F238E27FC236}">
                <a16:creationId xmlns:a16="http://schemas.microsoft.com/office/drawing/2014/main" id="{1C7F5132-370C-4BF1-9F89-384CFC67F03D}"/>
              </a:ext>
            </a:extLst>
          </p:cNvPr>
          <p:cNvSpPr>
            <a:spLocks noGrp="1"/>
          </p:cNvSpPr>
          <p:nvPr>
            <p:ph type="body" sz="quarter" idx="15" hasCustomPrompt="1"/>
          </p:nvPr>
        </p:nvSpPr>
        <p:spPr>
          <a:xfrm>
            <a:off x="4025796" y="5384394"/>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Web:</a:t>
            </a:r>
          </a:p>
        </p:txBody>
      </p:sp>
      <p:sp>
        <p:nvSpPr>
          <p:cNvPr id="31" name="healthvermont.gov">
            <a:extLst>
              <a:ext uri="{FF2B5EF4-FFF2-40B4-BE49-F238E27FC236}">
                <a16:creationId xmlns:a16="http://schemas.microsoft.com/office/drawing/2014/main" id="{4C596046-DA51-49D0-8BCC-BDCE7C4D0FA6}"/>
              </a:ext>
            </a:extLst>
          </p:cNvPr>
          <p:cNvSpPr>
            <a:spLocks noGrp="1"/>
          </p:cNvSpPr>
          <p:nvPr>
            <p:ph type="body" sz="quarter" idx="17" hasCustomPrompt="1"/>
          </p:nvPr>
        </p:nvSpPr>
        <p:spPr>
          <a:xfrm>
            <a:off x="5028239" y="5378960"/>
            <a:ext cx="5606428"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healthvermont.gov</a:t>
            </a:r>
          </a:p>
        </p:txBody>
      </p:sp>
      <p:sp>
        <p:nvSpPr>
          <p:cNvPr id="30" name="Social:">
            <a:extLst>
              <a:ext uri="{FF2B5EF4-FFF2-40B4-BE49-F238E27FC236}">
                <a16:creationId xmlns:a16="http://schemas.microsoft.com/office/drawing/2014/main" id="{F5E824F4-6790-40DA-BF23-AC14B8A48591}"/>
              </a:ext>
            </a:extLst>
          </p:cNvPr>
          <p:cNvSpPr>
            <a:spLocks noGrp="1"/>
          </p:cNvSpPr>
          <p:nvPr>
            <p:ph type="body" sz="quarter" idx="16" hasCustomPrompt="1"/>
          </p:nvPr>
        </p:nvSpPr>
        <p:spPr>
          <a:xfrm>
            <a:off x="4025796" y="5824132"/>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Social:</a:t>
            </a:r>
          </a:p>
        </p:txBody>
      </p:sp>
      <p:sp>
        <p:nvSpPr>
          <p:cNvPr id="32" name="@healthvermont">
            <a:extLst>
              <a:ext uri="{FF2B5EF4-FFF2-40B4-BE49-F238E27FC236}">
                <a16:creationId xmlns:a16="http://schemas.microsoft.com/office/drawing/2014/main" id="{28633B5A-E5E2-4F24-B8B2-96ED4105C5FD}"/>
              </a:ext>
            </a:extLst>
          </p:cNvPr>
          <p:cNvSpPr>
            <a:spLocks noGrp="1"/>
          </p:cNvSpPr>
          <p:nvPr>
            <p:ph type="body" sz="quarter" idx="18" hasCustomPrompt="1"/>
          </p:nvPr>
        </p:nvSpPr>
        <p:spPr>
          <a:xfrm>
            <a:off x="5028239" y="5824132"/>
            <a:ext cx="5606428"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a:t>
            </a:r>
            <a:r>
              <a:rPr lang="en-US" dirty="0" err="1"/>
              <a:t>healthvermont</a:t>
            </a:r>
            <a:endParaRPr lang="en-US" dirty="0"/>
          </a:p>
        </p:txBody>
      </p:sp>
    </p:spTree>
    <p:extLst>
      <p:ext uri="{BB962C8B-B14F-4D97-AF65-F5344CB8AC3E}">
        <p14:creationId xmlns:p14="http://schemas.microsoft.com/office/powerpoint/2010/main" val="975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 uri="{C183D7F6-B498-43B3-948B-1728B52AA6E4}">
                <adec:decorative xmlns:adec="http://schemas.microsoft.com/office/drawing/2017/decorative" val="1"/>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96980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831851" y="1709742"/>
            <a:ext cx="105156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203741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 uri="{C183D7F6-B498-43B3-948B-1728B52AA6E4}">
                <adec:decorative xmlns:adec="http://schemas.microsoft.com/office/drawing/2017/decorative" val="1"/>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838200" y="1825625"/>
            <a:ext cx="51816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6172200" y="1825625"/>
            <a:ext cx="51816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57386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92803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5860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bg1"/>
                </a:solidFill>
              </a:defRPr>
            </a:lvl1pPr>
          </a:lstStyle>
          <a:p>
            <a:r>
              <a:rPr lang="en-US" dirty="0"/>
              <a:t>Vermont Department of Health</a:t>
            </a:r>
          </a:p>
        </p:txBody>
      </p:sp>
    </p:spTree>
    <p:extLst>
      <p:ext uri="{BB962C8B-B14F-4D97-AF65-F5344CB8AC3E}">
        <p14:creationId xmlns:p14="http://schemas.microsoft.com/office/powerpoint/2010/main" val="73568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839788" y="987425"/>
            <a:ext cx="3932237"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839788" y="2587628"/>
            <a:ext cx="3932237"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5183188" y="987429"/>
            <a:ext cx="617220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2737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10" name="1">
            <a:extLst>
              <a:ext uri="{FF2B5EF4-FFF2-40B4-BE49-F238E27FC236}">
                <a16:creationId xmlns:a16="http://schemas.microsoft.com/office/drawing/2014/main" id="{3DCF7EA1-3A3E-4DD8-8050-FA5A3A498069}"/>
              </a:ext>
            </a:extLst>
          </p:cNvPr>
          <p:cNvSpPr txBox="1"/>
          <p:nvPr userDrawn="1"/>
        </p:nvSpPr>
        <p:spPr>
          <a:xfrm>
            <a:off x="879390" y="1872426"/>
            <a:ext cx="1376817" cy="784830"/>
          </a:xfrm>
          <a:prstGeom prst="rect">
            <a:avLst/>
          </a:prstGeom>
          <a:noFill/>
        </p:spPr>
        <p:txBody>
          <a:bodyPr wrap="square" rtlCol="0">
            <a:spAutoFit/>
          </a:bodyPr>
          <a:lstStyle/>
          <a:p>
            <a:r>
              <a:rPr lang="en-US" sz="4500" dirty="0">
                <a:solidFill>
                  <a:schemeClr val="accent1"/>
                </a:solidFill>
                <a:latin typeface="+mj-lt"/>
              </a:rPr>
              <a:t>1</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993559" y="2137719"/>
            <a:ext cx="9362303" cy="1154112"/>
          </a:xfrm>
        </p:spPr>
        <p:txBody>
          <a:bodyPr/>
          <a:lstStyle>
            <a:lvl1pPr>
              <a:defRPr sz="2400"/>
            </a:lvl1pPr>
          </a:lstStyle>
          <a:p>
            <a:pPr lvl="0"/>
            <a:r>
              <a:rPr lang="en-US" dirty="0"/>
              <a:t>Use these points </a:t>
            </a:r>
            <a:r>
              <a:rPr lang="en-US"/>
              <a:t>to share </a:t>
            </a:r>
            <a:r>
              <a:rPr lang="en-US" dirty="0"/>
              <a:t>key takeaways from your presentation.</a:t>
            </a:r>
          </a:p>
        </p:txBody>
      </p:sp>
      <p:sp>
        <p:nvSpPr>
          <p:cNvPr id="11" name="2">
            <a:extLst>
              <a:ext uri="{FF2B5EF4-FFF2-40B4-BE49-F238E27FC236}">
                <a16:creationId xmlns:a16="http://schemas.microsoft.com/office/drawing/2014/main" id="{28B074D7-5222-44F8-BB3F-E5728699E8EB}"/>
              </a:ext>
            </a:extLst>
          </p:cNvPr>
          <p:cNvSpPr txBox="1"/>
          <p:nvPr userDrawn="1"/>
        </p:nvSpPr>
        <p:spPr>
          <a:xfrm>
            <a:off x="838202" y="3155468"/>
            <a:ext cx="1376817" cy="784830"/>
          </a:xfrm>
          <a:prstGeom prst="rect">
            <a:avLst/>
          </a:prstGeom>
          <a:noFill/>
        </p:spPr>
        <p:txBody>
          <a:bodyPr wrap="square" rtlCol="0">
            <a:spAutoFit/>
          </a:bodyPr>
          <a:lstStyle/>
          <a:p>
            <a:r>
              <a:rPr lang="en-US" sz="4500" dirty="0">
                <a:solidFill>
                  <a:schemeClr val="accent1"/>
                </a:solidFill>
                <a:latin typeface="+mj-lt"/>
              </a:rPr>
              <a:t>2</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991499" y="3420762"/>
            <a:ext cx="9362303" cy="1154112"/>
          </a:xfrm>
        </p:spPr>
        <p:txBody>
          <a:bodyPr/>
          <a:lstStyle>
            <a:lvl1pPr algn="l">
              <a:defRPr sz="2400"/>
            </a:lvl1pPr>
          </a:lstStyle>
          <a:p>
            <a:pPr lvl="0"/>
            <a:r>
              <a:rPr lang="en-US" dirty="0"/>
              <a:t>Points should be no longer than one sentence – the more boiled down and digestible, the better!</a:t>
            </a:r>
          </a:p>
        </p:txBody>
      </p:sp>
      <p:sp>
        <p:nvSpPr>
          <p:cNvPr id="12" name="3">
            <a:extLst>
              <a:ext uri="{FF2B5EF4-FFF2-40B4-BE49-F238E27FC236}">
                <a16:creationId xmlns:a16="http://schemas.microsoft.com/office/drawing/2014/main" id="{463AEF0F-7350-45D4-94C7-679A13CA7CB7}"/>
              </a:ext>
            </a:extLst>
          </p:cNvPr>
          <p:cNvSpPr txBox="1"/>
          <p:nvPr userDrawn="1"/>
        </p:nvSpPr>
        <p:spPr>
          <a:xfrm>
            <a:off x="838202" y="4438513"/>
            <a:ext cx="1376817" cy="784830"/>
          </a:xfrm>
          <a:prstGeom prst="rect">
            <a:avLst/>
          </a:prstGeom>
          <a:noFill/>
        </p:spPr>
        <p:txBody>
          <a:bodyPr wrap="square" rtlCol="0">
            <a:spAutoFit/>
          </a:bodyPr>
          <a:lstStyle/>
          <a:p>
            <a:r>
              <a:rPr lang="en-US" sz="4500" dirty="0">
                <a:solidFill>
                  <a:schemeClr val="accent1"/>
                </a:solidFill>
                <a:latin typeface="+mj-lt"/>
              </a:rPr>
              <a:t>3</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991499" y="4703806"/>
            <a:ext cx="9362303" cy="1154112"/>
          </a:xfrm>
        </p:spPr>
        <p:txBody>
          <a:bodyPr>
            <a:normAutofit/>
          </a:bodyPr>
          <a:lstStyle>
            <a:lvl1pPr>
              <a:defRPr sz="2400"/>
            </a:lvl1pPr>
          </a:lstStyle>
          <a:p>
            <a:pPr lvl="0"/>
            <a:r>
              <a:rPr lang="en-US" dirty="0"/>
              <a:t>This final point should bring it all home – this is what will stick in people’s minds.</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 uri="{C183D7F6-B498-43B3-948B-1728B52AA6E4}">
                <adec:decorative xmlns:adec="http://schemas.microsoft.com/office/drawing/2017/decorative" val="1"/>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9497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55158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8" r:id="rId6"/>
    <p:sldLayoutId id="2147483660" r:id="rId7"/>
    <p:sldLayoutId id="2147483656" r:id="rId8"/>
    <p:sldLayoutId id="2147483663" r:id="rId9"/>
    <p:sldLayoutId id="2147483662"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rmont Woodstock photo and picture">
            <a:extLst>
              <a:ext uri="{FF2B5EF4-FFF2-40B4-BE49-F238E27FC236}">
                <a16:creationId xmlns:a16="http://schemas.microsoft.com/office/drawing/2014/main" id="{21D45C33-C9CC-B6FB-AC7F-35A13B2395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92" r="24229" b="-1"/>
          <a:stretch/>
        </p:blipFill>
        <p:spPr bwMode="auto">
          <a:xfrm>
            <a:off x="2" y="10"/>
            <a:ext cx="4456671" cy="6857990"/>
          </a:xfrm>
          <a:prstGeom prst="rect">
            <a:avLst/>
          </a:prstGeom>
          <a:solidFill>
            <a:srgbClr val="FFFFFF"/>
          </a:solidFill>
        </p:spPr>
      </p:pic>
      <p:sp>
        <p:nvSpPr>
          <p:cNvPr id="3" name="Title 2">
            <a:extLst>
              <a:ext uri="{FF2B5EF4-FFF2-40B4-BE49-F238E27FC236}">
                <a16:creationId xmlns:a16="http://schemas.microsoft.com/office/drawing/2014/main" id="{241EF594-5E34-2698-9DB8-C4EB605265C0}"/>
              </a:ext>
            </a:extLst>
          </p:cNvPr>
          <p:cNvSpPr>
            <a:spLocks noGrp="1"/>
          </p:cNvSpPr>
          <p:nvPr>
            <p:ph type="ctrTitle"/>
          </p:nvPr>
        </p:nvSpPr>
        <p:spPr>
          <a:xfrm>
            <a:off x="4456673" y="480468"/>
            <a:ext cx="6375133" cy="4473917"/>
          </a:xfrm>
        </p:spPr>
        <p:txBody>
          <a:bodyPr anchor="b">
            <a:normAutofit fontScale="90000"/>
          </a:bodyPr>
          <a:lstStyle/>
          <a:p>
            <a:r>
              <a:rPr lang="en-US" dirty="0">
                <a:latin typeface="Franklin Gothic Demi" panose="020B0703020102020204" pitchFamily="34" charset="0"/>
              </a:rPr>
              <a:t>PREVENTION SYSTEM ENHANCEMENT IN VERMONT: </a:t>
            </a:r>
            <a:br>
              <a:rPr lang="en-US" dirty="0">
                <a:latin typeface="Franklin Gothic Demi" panose="020B0703020102020204" pitchFamily="34" charset="0"/>
              </a:rPr>
            </a:br>
            <a:br>
              <a:rPr lang="en-US" dirty="0">
                <a:latin typeface="Franklin Gothic Demi" panose="020B0703020102020204" pitchFamily="34" charset="0"/>
              </a:rPr>
            </a:br>
            <a:r>
              <a:rPr lang="en-US" dirty="0">
                <a:latin typeface="Franklin Gothic Demi" panose="020B0703020102020204" pitchFamily="34" charset="0"/>
              </a:rPr>
              <a:t>EXPANDING ACCESS, EQUITY, INNOVATION AND REACH</a:t>
            </a:r>
            <a:br>
              <a:rPr lang="en-US" dirty="0">
                <a:latin typeface="Franklin Gothic Demi" panose="020B0703020102020204" pitchFamily="34" charset="0"/>
              </a:rPr>
            </a:br>
            <a:br>
              <a:rPr lang="en-US" dirty="0">
                <a:latin typeface="Franklin Gothic Demi" panose="020B0703020102020204" pitchFamily="34" charset="0"/>
              </a:rPr>
            </a:br>
            <a:r>
              <a:rPr lang="en-US" sz="2700" dirty="0">
                <a:latin typeface="Franklin Gothic Demi" panose="020B0703020102020204" pitchFamily="34" charset="0"/>
              </a:rPr>
              <a:t>2024</a:t>
            </a:r>
          </a:p>
        </p:txBody>
      </p:sp>
    </p:spTree>
    <p:extLst>
      <p:ext uri="{BB962C8B-B14F-4D97-AF65-F5344CB8AC3E}">
        <p14:creationId xmlns:p14="http://schemas.microsoft.com/office/powerpoint/2010/main" val="2341336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p:txBody>
          <a:bodyPr/>
          <a:lstStyle/>
          <a:p>
            <a:r>
              <a:rPr lang="en-US"/>
              <a:t>Background on Prevention in Vermont, contiued</a:t>
            </a:r>
            <a:endParaRPr lang="en-US" dirty="0"/>
          </a:p>
        </p:txBody>
      </p:sp>
      <p:sp>
        <p:nvSpPr>
          <p:cNvPr id="3" name="Content Placeholder 2">
            <a:extLst>
              <a:ext uri="{FF2B5EF4-FFF2-40B4-BE49-F238E27FC236}">
                <a16:creationId xmlns:a16="http://schemas.microsoft.com/office/drawing/2014/main" id="{71EE06FA-F9B7-7449-0E0D-762BF091CE34}"/>
              </a:ext>
            </a:extLst>
          </p:cNvPr>
          <p:cNvSpPr>
            <a:spLocks noGrp="1"/>
          </p:cNvSpPr>
          <p:nvPr>
            <p:ph idx="1"/>
          </p:nvPr>
        </p:nvSpPr>
        <p:spPr>
          <a:xfrm>
            <a:off x="194930" y="1825625"/>
            <a:ext cx="10214344" cy="4667246"/>
          </a:xfrm>
        </p:spPr>
        <p:txBody>
          <a:bodyPr>
            <a:normAutofit/>
          </a:bodyPr>
          <a:lstStyle/>
          <a:p>
            <a:pPr marR="0" lvl="0">
              <a:lnSpc>
                <a:spcPct val="115000"/>
              </a:lnSpc>
              <a:spcBef>
                <a:spcPts val="0"/>
              </a:spcBef>
              <a:spcAft>
                <a:spcPts val="0"/>
              </a:spcAft>
            </a:pPr>
            <a:r>
              <a:rPr lang="en-US" sz="3200" kern="100" dirty="0">
                <a:latin typeface="Aptos" panose="020B0004020202020204" pitchFamily="34" charset="0"/>
                <a:ea typeface="Aptos" panose="020B0004020202020204" pitchFamily="34" charset="0"/>
                <a:cs typeface="Times New Roman" panose="02020603050405020304" pitchFamily="18" charset="0"/>
              </a:rPr>
              <a:t>Prevention (VDH/DSU) funds:</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p>
          <a:p>
            <a:pPr marL="842963" lvl="1" indent="-457200">
              <a:lnSpc>
                <a:spcPct val="115000"/>
              </a:lnSpc>
              <a:spcBef>
                <a:spcPts val="0"/>
              </a:spcBef>
              <a:buFont typeface="Wingdings" panose="05000000000000000000" pitchFamily="2" charset="2"/>
              <a:buChar char="Ø"/>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Coalitions</a:t>
            </a:r>
          </a:p>
          <a:p>
            <a:pPr marL="842963" lvl="1" indent="-457200">
              <a:lnSpc>
                <a:spcPct val="115000"/>
              </a:lnSpc>
              <a:spcBef>
                <a:spcPts val="0"/>
              </a:spcBef>
              <a:buFont typeface="Wingdings" panose="05000000000000000000" pitchFamily="2" charset="2"/>
              <a:buChar char="Ø"/>
            </a:pPr>
            <a:r>
              <a:rPr lang="en-US" sz="2800" kern="100" dirty="0">
                <a:latin typeface="Aptos" panose="020B0004020202020204" pitchFamily="34" charset="0"/>
                <a:ea typeface="Aptos" panose="020B0004020202020204" pitchFamily="34" charset="0"/>
                <a:cs typeface="Times New Roman" panose="02020603050405020304" pitchFamily="18" charset="0"/>
              </a:rPr>
              <a:t>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chool-based services</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842963" lvl="1" indent="-457200">
              <a:lnSpc>
                <a:spcPct val="115000"/>
              </a:lnSpc>
              <a:spcBef>
                <a:spcPts val="0"/>
              </a:spcBef>
              <a:buFont typeface="Wingdings" panose="05000000000000000000" pitchFamily="2" charset="2"/>
              <a:buChar char="Ø"/>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Prevention Consultant Network</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842963" lvl="1" indent="-457200">
              <a:lnSpc>
                <a:spcPct val="115000"/>
              </a:lnSpc>
              <a:spcBef>
                <a:spcPts val="0"/>
              </a:spcBef>
              <a:buFont typeface="Wingdings" panose="05000000000000000000" pitchFamily="2" charset="2"/>
              <a:buChar char="Ø"/>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Legislatively mandated Drug Disposal program</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842963" lvl="1" indent="-457200">
              <a:lnSpc>
                <a:spcPct val="115000"/>
              </a:lnSpc>
              <a:spcBef>
                <a:spcPts val="0"/>
              </a:spcBef>
              <a:buFont typeface="Wingdings" panose="05000000000000000000" pitchFamily="2" charset="2"/>
              <a:buChar char="Ø"/>
            </a:pPr>
            <a:r>
              <a:rPr lang="en-US" sz="2800" kern="100" dirty="0">
                <a:latin typeface="Aptos" panose="020B0004020202020204" pitchFamily="34" charset="0"/>
                <a:ea typeface="Aptos" panose="020B0004020202020204" pitchFamily="34" charset="0"/>
                <a:cs typeface="Times New Roman" panose="02020603050405020304" pitchFamily="18" charset="0"/>
              </a:rPr>
              <a:t>C</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ollege coalition</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842963" lvl="1" indent="-457200">
              <a:lnSpc>
                <a:spcPct val="115000"/>
              </a:lnSpc>
              <a:spcBef>
                <a:spcPts val="0"/>
              </a:spcBef>
              <a:buFont typeface="Wingdings" panose="05000000000000000000" pitchFamily="2" charset="2"/>
              <a:buChar char="Ø"/>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Statewide organization that supports healthy coalitions</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842963" lvl="1" indent="-457200">
              <a:lnSpc>
                <a:spcPct val="115000"/>
              </a:lnSpc>
              <a:spcBef>
                <a:spcPts val="0"/>
              </a:spcBef>
              <a:buFont typeface="Wingdings" panose="05000000000000000000" pitchFamily="2" charset="2"/>
              <a:buChar char="Ø"/>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Media messaging</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842963" lvl="1" indent="-457200">
              <a:lnSpc>
                <a:spcPct val="115000"/>
              </a:lnSpc>
              <a:spcBef>
                <a:spcPts val="0"/>
              </a:spcBef>
              <a:buFont typeface="Wingdings" panose="05000000000000000000" pitchFamily="2" charset="2"/>
              <a:buChar char="Ø"/>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Vermont Prevention Lead Organizations </a:t>
            </a:r>
          </a:p>
        </p:txBody>
      </p:sp>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p:txBody>
          <a:bodyPr/>
          <a:lstStyle/>
          <a:p>
            <a:fld id="{820DBD16-8F52-45AC-8998-73485FE4613D}" type="slidenum">
              <a:rPr lang="en-US" smtClean="0"/>
              <a:pPr/>
              <a:t>10</a:t>
            </a:fld>
            <a:endParaRPr lang="en-US" dirty="0"/>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96052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p:txBody>
          <a:bodyPr/>
          <a:lstStyle/>
          <a:p>
            <a:r>
              <a:rPr lang="en-US" dirty="0"/>
              <a:t>Background on Prevention in Vermont, continued</a:t>
            </a:r>
          </a:p>
        </p:txBody>
      </p:sp>
      <p:sp>
        <p:nvSpPr>
          <p:cNvPr id="3" name="Content Placeholder 2">
            <a:extLst>
              <a:ext uri="{FF2B5EF4-FFF2-40B4-BE49-F238E27FC236}">
                <a16:creationId xmlns:a16="http://schemas.microsoft.com/office/drawing/2014/main" id="{71EE06FA-F9B7-7449-0E0D-762BF091CE34}"/>
              </a:ext>
            </a:extLst>
          </p:cNvPr>
          <p:cNvSpPr>
            <a:spLocks noGrp="1"/>
          </p:cNvSpPr>
          <p:nvPr>
            <p:ph idx="1"/>
          </p:nvPr>
        </p:nvSpPr>
        <p:spPr>
          <a:xfrm>
            <a:off x="180753" y="1593273"/>
            <a:ext cx="11802140" cy="4899598"/>
          </a:xfrm>
        </p:spPr>
        <p:txBody>
          <a:bodyPr>
            <a:normAutofit/>
          </a:bodyPr>
          <a:lstStyle/>
          <a:p>
            <a:pPr marL="342900" marR="0" lvl="0" indent="-342900">
              <a:lnSpc>
                <a:spcPct val="115000"/>
              </a:lnSpc>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Before this state funding:</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728663" lvl="1" indent="-342900">
              <a:lnSpc>
                <a:spcPct val="115000"/>
              </a:lnSpc>
              <a:spcBef>
                <a:spcPts val="0"/>
              </a:spcBef>
            </a:pPr>
            <a:r>
              <a:rPr lang="en-US" sz="2500" kern="100" dirty="0">
                <a:latin typeface="Aptos" panose="020B0004020202020204" pitchFamily="34" charset="0"/>
                <a:ea typeface="Aptos" panose="020B0004020202020204" pitchFamily="34" charset="0"/>
                <a:cs typeface="Times New Roman" panose="02020603050405020304" pitchFamily="18" charset="0"/>
              </a:rPr>
              <a:t>O</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nly receiving SUPTRS Block Grant and Partnerships for Success (PFS) funding</a:t>
            </a:r>
          </a:p>
          <a:p>
            <a:pPr marL="1357313" lvl="3" indent="-457200">
              <a:lnSpc>
                <a:spcPct val="115000"/>
              </a:lnSpc>
              <a:spcBef>
                <a:spcPts val="0"/>
              </a:spcBef>
              <a:buFont typeface="Wingdings" panose="05000000000000000000" pitchFamily="2" charset="2"/>
              <a:buChar char="Ø"/>
            </a:pPr>
            <a:r>
              <a:rPr lang="en-US" sz="2500" kern="100" dirty="0">
                <a:latin typeface="Aptos" panose="020B0004020202020204" pitchFamily="34" charset="0"/>
                <a:ea typeface="Aptos" panose="020B0004020202020204" pitchFamily="34" charset="0"/>
                <a:cs typeface="Times New Roman" panose="02020603050405020304" pitchFamily="18" charset="0"/>
              </a:rPr>
              <a:t>F</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ocus on primary prevention and youth and young adults.</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728663" lvl="1" indent="-342900">
              <a:lnSpc>
                <a:spcPct val="115000"/>
              </a:lnSpc>
              <a:spcBef>
                <a:spcPts val="0"/>
              </a:spcBef>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DSU funded individual coalitions, schools and health districts via PFS/Regional Prevention Partnership (focus on menu of evidence-based strategies).</a:t>
            </a:r>
          </a:p>
          <a:p>
            <a:pPr marR="0" lvl="0">
              <a:lnSpc>
                <a:spcPct val="115000"/>
              </a:lnSpc>
              <a:spcBef>
                <a:spcPts val="0"/>
              </a:spcBef>
              <a:spcAft>
                <a:spcPts val="0"/>
              </a:spcAft>
            </a:pP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Lost $1.4 M a year of PFS </a:t>
            </a:r>
            <a:r>
              <a:rPr lang="en-US" sz="2500" kern="100" dirty="0">
                <a:latin typeface="Aptos" panose="020B0004020202020204" pitchFamily="34" charset="0"/>
                <a:ea typeface="Aptos" panose="020B0004020202020204" pitchFamily="34" charset="0"/>
                <a:cs typeface="Times New Roman" panose="02020603050405020304" pitchFamily="18" charset="0"/>
              </a:rPr>
              <a:t>funding from the 2015-2020 grant to Vermont’s 2020-2025 grant (went from 12 to 5 health districts) – caused significant gaps and disparities when funding went away. </a:t>
            </a:r>
          </a:p>
          <a:p>
            <a:pPr marL="342900" marR="0" lvl="0" indent="-342900">
              <a:lnSpc>
                <a:spcPct val="115000"/>
              </a:lnSpc>
              <a:spcBef>
                <a:spcPts val="0"/>
              </a:spcBef>
              <a:spcAft>
                <a:spcPts val="0"/>
              </a:spcAft>
              <a:buFont typeface="Symbol" panose="05050102010706020507" pitchFamily="18" charset="2"/>
              <a:buChar char=""/>
            </a:pP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Tobacco Control program in different VDH division – CDC vs SAMHSA funded.</a:t>
            </a:r>
          </a:p>
          <a:p>
            <a:pPr marL="342900" marR="0" lvl="0" indent="-342900">
              <a:lnSpc>
                <a:spcPct val="115000"/>
              </a:lnSpc>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p:txBody>
          <a:bodyPr/>
          <a:lstStyle/>
          <a:p>
            <a:fld id="{820DBD16-8F52-45AC-8998-73485FE4613D}" type="slidenum">
              <a:rPr lang="en-US" smtClean="0"/>
              <a:pPr/>
              <a:t>11</a:t>
            </a:fld>
            <a:endParaRPr lang="en-US" dirty="0"/>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28554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93DB-C8FE-AB7C-ACA2-F54ADB4225A4}"/>
              </a:ext>
            </a:extLst>
          </p:cNvPr>
          <p:cNvSpPr>
            <a:spLocks noGrp="1"/>
          </p:cNvSpPr>
          <p:nvPr>
            <p:ph type="title"/>
          </p:nvPr>
        </p:nvSpPr>
        <p:spPr/>
        <p:txBody>
          <a:bodyPr/>
          <a:lstStyle/>
          <a:p>
            <a:r>
              <a:rPr lang="en-US" dirty="0"/>
              <a:t>Process for Receiving Cannabis Excise Tax Funding </a:t>
            </a:r>
          </a:p>
        </p:txBody>
      </p:sp>
      <p:sp>
        <p:nvSpPr>
          <p:cNvPr id="3" name="Content Placeholder 2">
            <a:extLst>
              <a:ext uri="{FF2B5EF4-FFF2-40B4-BE49-F238E27FC236}">
                <a16:creationId xmlns:a16="http://schemas.microsoft.com/office/drawing/2014/main" id="{8004FE6D-C274-22B5-DC74-3AE41ABB3363}"/>
              </a:ext>
            </a:extLst>
          </p:cNvPr>
          <p:cNvSpPr>
            <a:spLocks noGrp="1"/>
          </p:cNvSpPr>
          <p:nvPr>
            <p:ph idx="1"/>
          </p:nvPr>
        </p:nvSpPr>
        <p:spPr>
          <a:xfrm>
            <a:off x="170121" y="1565564"/>
            <a:ext cx="11674549" cy="4790791"/>
          </a:xfrm>
        </p:spPr>
        <p:txBody>
          <a:bodyPr>
            <a:normAutofit fontScale="92500" lnSpcReduction="20000"/>
          </a:bodyPr>
          <a:lstStyle/>
          <a:p>
            <a:pPr algn="l"/>
            <a:endParaRPr lang="en-US" sz="1400" b="0" i="0" dirty="0">
              <a:solidFill>
                <a:srgbClr val="1B1B1B"/>
              </a:solidFill>
              <a:effectLst/>
              <a:highlight>
                <a:srgbClr val="F8F8F8"/>
              </a:highlight>
              <a:latin typeface="Aptos" panose="020B0004020202020204" pitchFamily="34" charset="0"/>
            </a:endParaRPr>
          </a:p>
          <a:p>
            <a:pPr marL="285750" indent="-285750">
              <a:lnSpc>
                <a:spcPct val="100000"/>
              </a:lnSpc>
              <a:buFont typeface="Arial" panose="020B0604020202020204" pitchFamily="34" charset="0"/>
              <a:buChar char="•"/>
            </a:pPr>
            <a:r>
              <a:rPr lang="en-US" sz="2200" b="0" i="0" dirty="0">
                <a:effectLst/>
                <a:latin typeface="Aptos" panose="020B0004020202020204" pitchFamily="34" charset="0"/>
              </a:rPr>
              <a:t>January 2018 - Vermont became the first state to legalize adult use marijuana through legislation and established the retail market the next year</a:t>
            </a:r>
            <a:r>
              <a:rPr lang="en-US" sz="1900" dirty="0">
                <a:latin typeface="Aptos" panose="020B0004020202020204" pitchFamily="34" charset="0"/>
              </a:rPr>
              <a:t>.</a:t>
            </a:r>
          </a:p>
          <a:p>
            <a:pPr marL="285750" indent="-285750">
              <a:lnSpc>
                <a:spcPct val="100000"/>
              </a:lnSpc>
              <a:buFont typeface="Arial" panose="020B0604020202020204" pitchFamily="34" charset="0"/>
              <a:buChar char="•"/>
            </a:pPr>
            <a:endParaRPr lang="en-US" sz="1000" dirty="0">
              <a:highlight>
                <a:srgbClr val="F8F8F8"/>
              </a:highlight>
              <a:latin typeface="Aptos" panose="020B0004020202020204" pitchFamily="34" charset="0"/>
            </a:endParaRPr>
          </a:p>
          <a:p>
            <a:pPr marL="285750" indent="-285750" algn="l">
              <a:lnSpc>
                <a:spcPct val="100000"/>
              </a:lnSpc>
              <a:buFont typeface="Arial" panose="020B0604020202020204" pitchFamily="34" charset="0"/>
              <a:buChar char="•"/>
            </a:pPr>
            <a:r>
              <a:rPr lang="en-US" sz="2200" b="0" i="0" dirty="0">
                <a:effectLst/>
                <a:latin typeface="Aptos" panose="020B0004020202020204" pitchFamily="34" charset="0"/>
              </a:rPr>
              <a:t>Vermont imposes a fourteen percent (14%) excise tax on the retail sale of cannabis and cannabis products. </a:t>
            </a:r>
          </a:p>
          <a:p>
            <a:pPr marL="671513" lvl="1" indent="-285750">
              <a:lnSpc>
                <a:spcPct val="100000"/>
              </a:lnSpc>
            </a:pPr>
            <a:r>
              <a:rPr lang="en-US" sz="2200" dirty="0">
                <a:latin typeface="Aptos" panose="020B0004020202020204" pitchFamily="34" charset="0"/>
              </a:rPr>
              <a:t>I</a:t>
            </a:r>
            <a:r>
              <a:rPr lang="en-US" sz="2200" b="0" i="0" dirty="0">
                <a:effectLst/>
                <a:latin typeface="Aptos" panose="020B0004020202020204" pitchFamily="34" charset="0"/>
              </a:rPr>
              <a:t>ncludes food or beverages that contain any cannabis or cannabis product. </a:t>
            </a:r>
          </a:p>
          <a:p>
            <a:pPr marL="671513" lvl="1" indent="-285750">
              <a:lnSpc>
                <a:spcPct val="100000"/>
              </a:lnSpc>
            </a:pPr>
            <a:r>
              <a:rPr lang="en-US" sz="2200" b="0" i="0" dirty="0">
                <a:effectLst/>
                <a:latin typeface="Aptos" panose="020B0004020202020204" pitchFamily="34" charset="0"/>
              </a:rPr>
              <a:t>Sales and use tax are also collected (6%).</a:t>
            </a:r>
          </a:p>
          <a:p>
            <a:pPr marL="285750" indent="-285750" algn="l">
              <a:lnSpc>
                <a:spcPct val="100000"/>
              </a:lnSpc>
              <a:buFont typeface="Arial" panose="020B0604020202020204" pitchFamily="34" charset="0"/>
              <a:buChar char="•"/>
            </a:pPr>
            <a:endParaRPr lang="en-US" sz="1000" kern="100" dirty="0">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a:t>
            </a:r>
            <a:r>
              <a:rPr lang="en-US" sz="2200" kern="100" dirty="0">
                <a:latin typeface="Aptos" panose="020B0004020202020204" pitchFamily="34" charset="0"/>
                <a:ea typeface="Aptos" panose="020B0004020202020204" pitchFamily="34" charset="0"/>
                <a:cs typeface="Times New Roman" panose="02020603050405020304" pitchFamily="18" charset="0"/>
              </a:rPr>
              <a:t>e legislation states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that 30% of Cannabis Excise Tax dollars will go to substance misuse prevention (</a:t>
            </a:r>
            <a:r>
              <a:rPr lang="en-US" sz="2200" kern="100" dirty="0">
                <a:latin typeface="Aptos" panose="020B0004020202020204" pitchFamily="34" charset="0"/>
                <a:ea typeface="Aptos" panose="020B0004020202020204" pitchFamily="34" charset="0"/>
                <a:cs typeface="Times New Roman" panose="02020603050405020304" pitchFamily="18" charset="0"/>
              </a:rPr>
              <a:t>not to exceed</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to $10 million).</a:t>
            </a:r>
          </a:p>
          <a:p>
            <a:pPr marL="285750" marR="0" indent="-285750">
              <a:lnSpc>
                <a:spcPct val="100000"/>
              </a:lnSpc>
              <a:spcBef>
                <a:spcPts val="0"/>
              </a:spcBef>
              <a:spcAft>
                <a:spcPts val="800"/>
              </a:spcAft>
              <a:buFont typeface="Arial" panose="020B0604020202020204" pitchFamily="34" charset="0"/>
              <a:buChar char="•"/>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Cannabis Control Board prioritized over the 30% for prevention in the first three years of the market (sunsets in FY25</a:t>
            </a:r>
            <a:r>
              <a:rPr lang="en-US" sz="2200" kern="100" dirty="0">
                <a:latin typeface="Aptos" panose="020B0004020202020204" pitchFamily="34" charset="0"/>
                <a:ea typeface="Aptos" panose="020B0004020202020204" pitchFamily="34" charset="0"/>
                <a:cs typeface="Times New Roman" panose="02020603050405020304" pitchFamily="18" charset="0"/>
              </a:rPr>
              <a:t>) – language put in FY23 budget bill.</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0000"/>
              </a:lnSpc>
              <a:spcBef>
                <a:spcPts val="0"/>
              </a:spcBef>
              <a:spcAft>
                <a:spcPts val="800"/>
              </a:spcAft>
              <a:buFont typeface="Arial" panose="020B0604020202020204" pitchFamily="34" charset="0"/>
              <a:buChar char="•"/>
            </a:pPr>
            <a:r>
              <a:rPr lang="en-US" sz="2200" kern="100" dirty="0">
                <a:latin typeface="Aptos" panose="020B0004020202020204" pitchFamily="34" charset="0"/>
                <a:ea typeface="Aptos" panose="020B0004020202020204" pitchFamily="34" charset="0"/>
                <a:cs typeface="Times New Roman" panose="02020603050405020304" pitchFamily="18" charset="0"/>
              </a:rPr>
              <a:t>In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FY2023,  $3 million was appropriated in the Governor’s Budget starting with general fund dollars with the intent of yearly funding and replacement with excise tax as available.  </a:t>
            </a:r>
            <a:r>
              <a:rPr lang="en-US" sz="2200" kern="100" dirty="0">
                <a:latin typeface="Aptos" panose="020B0004020202020204" pitchFamily="34" charset="0"/>
                <a:ea typeface="Aptos" panose="020B0004020202020204" pitchFamily="34" charset="0"/>
                <a:cs typeface="Times New Roman" panose="02020603050405020304" pitchFamily="18" charset="0"/>
              </a:rPr>
              <a:t>This is our 3</a:t>
            </a:r>
            <a:r>
              <a:rPr lang="en-US" sz="2200" kern="100" baseline="30000" dirty="0">
                <a:latin typeface="Aptos" panose="020B0004020202020204" pitchFamily="34" charset="0"/>
                <a:ea typeface="Aptos" panose="020B0004020202020204" pitchFamily="34" charset="0"/>
                <a:cs typeface="Times New Roman" panose="02020603050405020304" pitchFamily="18" charset="0"/>
              </a:rPr>
              <a:t>rd</a:t>
            </a:r>
            <a:r>
              <a:rPr lang="en-US" sz="2200" kern="100" dirty="0">
                <a:latin typeface="Aptos" panose="020B0004020202020204" pitchFamily="34" charset="0"/>
                <a:ea typeface="Aptos" panose="020B0004020202020204" pitchFamily="34" charset="0"/>
                <a:cs typeface="Times New Roman" panose="02020603050405020304" pitchFamily="18" charset="0"/>
              </a:rPr>
              <a:t> year of receiving $3 million but not without political scrutiny – also 30% would have been $5 million this year.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B33D724-DFC6-9D29-6CE3-6BE7BAC66ADD}"/>
              </a:ext>
            </a:extLst>
          </p:cNvPr>
          <p:cNvSpPr>
            <a:spLocks noGrp="1"/>
          </p:cNvSpPr>
          <p:nvPr>
            <p:ph type="sldNum" sz="quarter" idx="4"/>
          </p:nvPr>
        </p:nvSpPr>
        <p:spPr/>
        <p:txBody>
          <a:bodyPr/>
          <a:lstStyle/>
          <a:p>
            <a:fld id="{820DBD16-8F52-45AC-8998-73485FE4613D}" type="slidenum">
              <a:rPr lang="en-US" smtClean="0"/>
              <a:pPr/>
              <a:t>12</a:t>
            </a:fld>
            <a:endParaRPr lang="en-US" dirty="0"/>
          </a:p>
        </p:txBody>
      </p:sp>
      <p:sp>
        <p:nvSpPr>
          <p:cNvPr id="5" name="Footer Placeholder 4">
            <a:extLst>
              <a:ext uri="{FF2B5EF4-FFF2-40B4-BE49-F238E27FC236}">
                <a16:creationId xmlns:a16="http://schemas.microsoft.com/office/drawing/2014/main" id="{93DFE198-92CF-3AE3-9324-CC0C3FF7F7D4}"/>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203764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AE80-896E-CBE5-FEA4-F65DA24AB9D0}"/>
              </a:ext>
            </a:extLst>
          </p:cNvPr>
          <p:cNvSpPr>
            <a:spLocks noGrp="1"/>
          </p:cNvSpPr>
          <p:nvPr>
            <p:ph type="title"/>
          </p:nvPr>
        </p:nvSpPr>
        <p:spPr/>
        <p:txBody>
          <a:bodyPr/>
          <a:lstStyle/>
          <a:p>
            <a:r>
              <a:rPr lang="en-US" dirty="0"/>
              <a:t>Key activities Upon receipt of $3 million in state funds (FY23)</a:t>
            </a:r>
          </a:p>
        </p:txBody>
      </p:sp>
      <p:sp>
        <p:nvSpPr>
          <p:cNvPr id="3" name="Content Placeholder 2">
            <a:extLst>
              <a:ext uri="{FF2B5EF4-FFF2-40B4-BE49-F238E27FC236}">
                <a16:creationId xmlns:a16="http://schemas.microsoft.com/office/drawing/2014/main" id="{DD57D253-F3A8-6276-4797-4E0DC5115931}"/>
              </a:ext>
            </a:extLst>
          </p:cNvPr>
          <p:cNvSpPr>
            <a:spLocks noGrp="1"/>
          </p:cNvSpPr>
          <p:nvPr>
            <p:ph idx="1"/>
          </p:nvPr>
        </p:nvSpPr>
        <p:spPr>
          <a:xfrm>
            <a:off x="62025" y="1708559"/>
            <a:ext cx="11844669" cy="4809091"/>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Completed 11-month prevention systems enhancement planning process with state prevention partners and the Public Consulting Group.</a:t>
            </a:r>
          </a:p>
          <a:p>
            <a:pPr marL="342900" marR="0" lvl="0" indent="-342900">
              <a:lnSpc>
                <a:spcPct val="115000"/>
              </a:lnSpc>
              <a:spcBef>
                <a:spcPts val="0"/>
              </a:spcBef>
              <a:spcAft>
                <a:spcPts val="0"/>
              </a:spcAft>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Provided interim bridge funding to coalitions and other partners to ensure established  prevention work continued during this time.</a:t>
            </a:r>
          </a:p>
          <a:p>
            <a:pPr marL="342900" marR="0" lvl="0" indent="-342900">
              <a:lnSpc>
                <a:spcPct val="115000"/>
              </a:lnSpc>
              <a:spcBef>
                <a:spcPts val="0"/>
              </a:spcBef>
              <a:spcAft>
                <a:spcPts val="0"/>
              </a:spcAft>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With input, decision made by DSU to implement a regional funding structure to keep funding closer to the communities and regional needs, data, and priorities.  </a:t>
            </a:r>
          </a:p>
          <a:p>
            <a:pPr marL="342900" indent="-342900">
              <a:lnSpc>
                <a:spcPct val="115000"/>
              </a:lnSpc>
              <a:spcBef>
                <a:spcPts val="0"/>
              </a:spcBef>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Four regional Vermont Prevention Lead Organizations (VPLOs) established July 2023 covering the state and leading prevention efforts and allocating prevention funding within their region. </a:t>
            </a:r>
          </a:p>
          <a:p>
            <a:pPr marL="342900" marR="0" lvl="0" indent="-342900">
              <a:lnSpc>
                <a:spcPct val="115000"/>
              </a:lnSpc>
              <a:spcBef>
                <a:spcPts val="0"/>
              </a:spcBef>
              <a:spcAft>
                <a:spcPts val="0"/>
              </a:spcAft>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VPLOs conducted regional assessment (data analysis and capacity) which identified regional priorities and guided funding decisions in Fall of 2023.</a:t>
            </a:r>
          </a:p>
          <a:p>
            <a:pPr marL="342900" marR="0" lvl="0" indent="-342900">
              <a:lnSpc>
                <a:spcPct val="115000"/>
              </a:lnSpc>
              <a:spcBef>
                <a:spcPts val="0"/>
              </a:spcBef>
              <a:spcAft>
                <a:spcPts val="0"/>
              </a:spcAft>
              <a:buFont typeface="Symbol" panose="05050102010706020507" pitchFamily="18" charset="2"/>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Subgrants to prevention partners began January 1, 2024 – 54 total over </a:t>
            </a:r>
            <a:r>
              <a:rPr lang="en-US" sz="2200" kern="100" dirty="0">
                <a:latin typeface="Aptos" panose="020B0004020202020204" pitchFamily="34" charset="0"/>
                <a:ea typeface="Aptos" panose="020B0004020202020204" pitchFamily="34" charset="0"/>
                <a:cs typeface="Times New Roman" panose="02020603050405020304" pitchFamily="18" charset="0"/>
              </a:rPr>
              <a:t>the four</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regions.</a:t>
            </a:r>
          </a:p>
        </p:txBody>
      </p:sp>
      <p:sp>
        <p:nvSpPr>
          <p:cNvPr id="4" name="Slide Number Placeholder 3">
            <a:extLst>
              <a:ext uri="{FF2B5EF4-FFF2-40B4-BE49-F238E27FC236}">
                <a16:creationId xmlns:a16="http://schemas.microsoft.com/office/drawing/2014/main" id="{EE99E068-971D-CBEC-4F27-AB74FC6834A4}"/>
              </a:ext>
            </a:extLst>
          </p:cNvPr>
          <p:cNvSpPr>
            <a:spLocks noGrp="1"/>
          </p:cNvSpPr>
          <p:nvPr>
            <p:ph type="sldNum" sz="quarter" idx="4"/>
          </p:nvPr>
        </p:nvSpPr>
        <p:spPr>
          <a:xfrm>
            <a:off x="8610600" y="6372683"/>
            <a:ext cx="2743200" cy="365125"/>
          </a:xfrm>
        </p:spPr>
        <p:txBody>
          <a:bodyPr/>
          <a:lstStyle/>
          <a:p>
            <a:fld id="{820DBD16-8F52-45AC-8998-73485FE4613D}" type="slidenum">
              <a:rPr lang="en-US" smtClean="0"/>
              <a:pPr/>
              <a:t>13</a:t>
            </a:fld>
            <a:endParaRPr lang="en-US" dirty="0"/>
          </a:p>
        </p:txBody>
      </p:sp>
      <p:sp>
        <p:nvSpPr>
          <p:cNvPr id="5" name="Footer Placeholder 4">
            <a:extLst>
              <a:ext uri="{FF2B5EF4-FFF2-40B4-BE49-F238E27FC236}">
                <a16:creationId xmlns:a16="http://schemas.microsoft.com/office/drawing/2014/main" id="{0C9EBF6B-3F4F-9E52-2C41-D484B9659129}"/>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254155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609B-49DD-2DD6-64B9-EBA4823118D2}"/>
              </a:ext>
            </a:extLst>
          </p:cNvPr>
          <p:cNvSpPr>
            <a:spLocks noGrp="1"/>
          </p:cNvSpPr>
          <p:nvPr>
            <p:ph type="title"/>
          </p:nvPr>
        </p:nvSpPr>
        <p:spPr>
          <a:xfrm>
            <a:off x="838200" y="365129"/>
            <a:ext cx="10515600" cy="1325563"/>
          </a:xfrm>
        </p:spPr>
        <p:txBody>
          <a:bodyPr anchor="ctr">
            <a:normAutofit/>
          </a:bodyPr>
          <a:lstStyle/>
          <a:p>
            <a:r>
              <a:rPr lang="en-US" dirty="0"/>
              <a:t>Structural Changes</a:t>
            </a:r>
          </a:p>
        </p:txBody>
      </p:sp>
      <p:sp>
        <p:nvSpPr>
          <p:cNvPr id="3" name="Content Placeholder 2">
            <a:extLst>
              <a:ext uri="{FF2B5EF4-FFF2-40B4-BE49-F238E27FC236}">
                <a16:creationId xmlns:a16="http://schemas.microsoft.com/office/drawing/2014/main" id="{A21AFA03-A256-C7C5-7531-19EC7700AF2A}"/>
              </a:ext>
            </a:extLst>
          </p:cNvPr>
          <p:cNvSpPr>
            <a:spLocks noGrp="1"/>
          </p:cNvSpPr>
          <p:nvPr>
            <p:ph sz="half" idx="1"/>
          </p:nvPr>
        </p:nvSpPr>
        <p:spPr>
          <a:xfrm>
            <a:off x="4119005" y="1759687"/>
            <a:ext cx="7789460" cy="4936758"/>
          </a:xfrm>
        </p:spPr>
        <p:txBody>
          <a:bodyPr>
            <a:normAutofit lnSpcReduction="10000"/>
          </a:bodyPr>
          <a:lstStyle/>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i="0" u="sng"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Previous Structure</a:t>
            </a:r>
          </a:p>
          <a:p>
            <a:pPr marL="342900" indent="-342900" defTabSz="514338">
              <a:spcBef>
                <a:spcPts val="0"/>
              </a:spcBef>
              <a:buFont typeface="Arial" panose="020B0604020202020204" pitchFamily="34" charset="0"/>
              <a:buChar char="•"/>
              <a:defRPr/>
            </a:pPr>
            <a:r>
              <a:rPr lang="en-US" sz="1800" dirty="0">
                <a:latin typeface="Aptos" panose="020B0004020202020204" pitchFamily="34" charset="0"/>
              </a:rPr>
              <a:t>Federal funding only and DSU </a:t>
            </a:r>
            <a:r>
              <a:rPr lang="en-US" sz="1800" dirty="0" err="1">
                <a:latin typeface="Aptos" panose="020B0004020202020204" pitchFamily="34" charset="0"/>
              </a:rPr>
              <a:t>subgranting</a:t>
            </a:r>
            <a:r>
              <a:rPr lang="en-US" sz="1800" dirty="0">
                <a:latin typeface="Aptos" panose="020B0004020202020204" pitchFamily="34" charset="0"/>
              </a:rPr>
              <a:t> to individual coalitions or in specific VDH health districts (through PFS/RPP)</a:t>
            </a: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sng" dirty="0">
                <a:solidFill>
                  <a:prstClr val="black"/>
                </a:solidFill>
                <a:latin typeface="Aptos" panose="020B0004020202020204" pitchFamily="34" charset="0"/>
                <a:ea typeface="Calibri" panose="020F0502020204030204" pitchFamily="34" charset="0"/>
                <a:cs typeface="Calibri" panose="020F0502020204030204" pitchFamily="34" charset="0"/>
              </a:rPr>
              <a:t>New Structure</a:t>
            </a:r>
          </a:p>
          <a:p>
            <a:pPr marL="342900" marR="0" lvl="0" indent="-342900" algn="l" defTabSz="514338"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VPLOs subgrant within </a:t>
            </a:r>
            <a:r>
              <a:rPr lang="en-US" sz="1800" dirty="0">
                <a:solidFill>
                  <a:prstClr val="black"/>
                </a:solidFill>
                <a:latin typeface="Aptos" panose="020B0004020202020204" pitchFamily="34" charset="0"/>
                <a:ea typeface="Calibri" panose="020F0502020204030204" pitchFamily="34" charset="0"/>
                <a:cs typeface="Calibri" panose="020F0502020204030204" pitchFamily="34" charset="0"/>
              </a:rPr>
              <a:t>a broader </a:t>
            </a:r>
            <a:r>
              <a:rPr kumimoji="0" lang="en-US" sz="180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region (cover 2 to 4 VDH health districts)</a:t>
            </a: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Key elements </a:t>
            </a: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of the VPLO structure includes regional assessments/strategic planning and fiscal management/subgranting</a:t>
            </a:r>
            <a:r>
              <a:rPr lang="en-US" sz="1800" dirty="0">
                <a:solidFill>
                  <a:prstClr val="black"/>
                </a:solidFill>
                <a:latin typeface="Aptos" panose="020B0004020202020204" pitchFamily="34" charset="0"/>
                <a:ea typeface="Calibri" panose="020F0502020204030204" pitchFamily="34" charset="0"/>
                <a:cs typeface="Calibri" panose="020F0502020204030204" pitchFamily="34" charset="0"/>
              </a:rPr>
              <a:t>.  </a:t>
            </a: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800" b="1" dirty="0">
              <a:solidFill>
                <a:prstClr val="black"/>
              </a:solidFill>
              <a:latin typeface="Aptos" panose="020B0004020202020204" pitchFamily="34" charset="0"/>
              <a:ea typeface="Calibri" panose="020F0502020204030204" pitchFamily="34" charset="0"/>
              <a:cs typeface="Calibri" panose="020F0502020204030204" pitchFamily="34" charset="0"/>
            </a:endParaRP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solidFill>
                  <a:prstClr val="black"/>
                </a:solidFill>
                <a:latin typeface="Aptos" panose="020B0004020202020204" pitchFamily="34" charset="0"/>
                <a:ea typeface="Calibri" panose="020F0502020204030204" pitchFamily="34" charset="0"/>
                <a:cs typeface="Calibri" panose="020F0502020204030204" pitchFamily="34" charset="0"/>
              </a:rPr>
              <a:t>Seventy percent of the VPLO award is required to be subgranted in the region.</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kern="100" dirty="0">
                <a:solidFill>
                  <a:prstClr val="black"/>
                </a:solidFill>
                <a:latin typeface="Aptos" panose="020B0004020202020204" pitchFamily="34" charset="0"/>
                <a:ea typeface="Calibri" panose="020F0502020204030204" pitchFamily="34" charset="0"/>
                <a:cs typeface="Calibri" panose="020F0502020204030204" pitchFamily="34" charset="0"/>
              </a:rPr>
              <a:t>Each VPLO must establish a Regional Advisory Board to make recommendations on subgranting</a:t>
            </a:r>
          </a:p>
          <a:p>
            <a:pPr marL="285750" marR="0" lvl="0" indent="-285750" algn="l" defTabSz="514338"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00" dirty="0">
                <a:solidFill>
                  <a:prstClr val="black"/>
                </a:solidFill>
                <a:latin typeface="Aptos" panose="020B0004020202020204" pitchFamily="34" charset="0"/>
                <a:ea typeface="Calibri" panose="020F0502020204030204" pitchFamily="34" charset="0"/>
                <a:cs typeface="Calibri" panose="020F0502020204030204" pitchFamily="34" charset="0"/>
              </a:rPr>
              <a:t>There must be at least two advisory board members from each health district covered by the VPLO</a:t>
            </a: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514338"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An overarching goal of this funding is to </a:t>
            </a:r>
            <a:r>
              <a:rPr kumimoji="0" lang="en-US" sz="180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sustain existing substance misuse prevention coalitions, build additional prevention capacity, and reach gap areas to ensure statewide prevention coverage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of all 12 health districts.</a:t>
            </a:r>
            <a:endParaRPr lang="en-US" sz="1800" dirty="0">
              <a:latin typeface="Aptos" panose="020B0004020202020204" pitchFamily="34" charset="0"/>
            </a:endParaRPr>
          </a:p>
          <a:p>
            <a:endParaRPr lang="en-US" dirty="0"/>
          </a:p>
        </p:txBody>
      </p:sp>
      <p:sp>
        <p:nvSpPr>
          <p:cNvPr id="5" name="Slide Number Placeholder 4">
            <a:extLst>
              <a:ext uri="{FF2B5EF4-FFF2-40B4-BE49-F238E27FC236}">
                <a16:creationId xmlns:a16="http://schemas.microsoft.com/office/drawing/2014/main" id="{15DA51FD-F05B-E695-A4B3-BE38E2342F74}"/>
              </a:ext>
            </a:extLst>
          </p:cNvPr>
          <p:cNvSpPr>
            <a:spLocks noGrp="1"/>
          </p:cNvSpPr>
          <p:nvPr>
            <p:ph type="sldNum" sz="quarter" idx="4"/>
          </p:nvPr>
        </p:nvSpPr>
        <p:spPr>
          <a:xfrm>
            <a:off x="8610600" y="6356354"/>
            <a:ext cx="2743200" cy="365125"/>
          </a:xfrm>
        </p:spPr>
        <p:txBody>
          <a:bodyPr anchor="ctr">
            <a:normAutofit/>
          </a:bodyPr>
          <a:lstStyle/>
          <a:p>
            <a:pPr>
              <a:spcAft>
                <a:spcPts val="600"/>
              </a:spcAft>
            </a:pPr>
            <a:fld id="{820DBD16-8F52-45AC-8998-73485FE4613D}" type="slidenum">
              <a:rPr lang="en-US" smtClean="0"/>
              <a:pPr>
                <a:spcAft>
                  <a:spcPts val="600"/>
                </a:spcAft>
              </a:pPr>
              <a:t>14</a:t>
            </a:fld>
            <a:endParaRPr lang="en-US" dirty="0"/>
          </a:p>
        </p:txBody>
      </p:sp>
      <p:sp>
        <p:nvSpPr>
          <p:cNvPr id="6" name="Footer Placeholder 5">
            <a:extLst>
              <a:ext uri="{FF2B5EF4-FFF2-40B4-BE49-F238E27FC236}">
                <a16:creationId xmlns:a16="http://schemas.microsoft.com/office/drawing/2014/main" id="{229BA755-4F60-8D1B-8ABE-635348EE1615}"/>
              </a:ext>
            </a:extLst>
          </p:cNvPr>
          <p:cNvSpPr>
            <a:spLocks noGrp="1"/>
          </p:cNvSpPr>
          <p:nvPr>
            <p:ph type="ftr" sz="quarter" idx="3"/>
          </p:nvPr>
        </p:nvSpPr>
        <p:spPr>
          <a:xfrm>
            <a:off x="838200" y="6356354"/>
            <a:ext cx="4114800" cy="365125"/>
          </a:xfrm>
        </p:spPr>
        <p:txBody>
          <a:bodyPr anchor="ctr">
            <a:normAutofit/>
          </a:bodyPr>
          <a:lstStyle/>
          <a:p>
            <a:pPr>
              <a:spcAft>
                <a:spcPts val="600"/>
              </a:spcAft>
            </a:pPr>
            <a:r>
              <a:rPr lang="en-US" dirty="0"/>
              <a:t>Vermont Department of Health</a:t>
            </a:r>
          </a:p>
        </p:txBody>
      </p:sp>
      <p:pic>
        <p:nvPicPr>
          <p:cNvPr id="9" name="Picture 8">
            <a:extLst>
              <a:ext uri="{FF2B5EF4-FFF2-40B4-BE49-F238E27FC236}">
                <a16:creationId xmlns:a16="http://schemas.microsoft.com/office/drawing/2014/main" id="{DEF897D3-D679-29F2-E52F-B8AABC8EE595}"/>
              </a:ext>
            </a:extLst>
          </p:cNvPr>
          <p:cNvPicPr>
            <a:picLocks noChangeAspect="1"/>
          </p:cNvPicPr>
          <p:nvPr/>
        </p:nvPicPr>
        <p:blipFill>
          <a:blip r:embed="rId3"/>
          <a:stretch>
            <a:fillRect/>
          </a:stretch>
        </p:blipFill>
        <p:spPr>
          <a:xfrm>
            <a:off x="44434" y="1759687"/>
            <a:ext cx="3449587" cy="4710233"/>
          </a:xfrm>
          <a:prstGeom prst="rect">
            <a:avLst/>
          </a:prstGeom>
        </p:spPr>
      </p:pic>
    </p:spTree>
    <p:extLst>
      <p:ext uri="{BB962C8B-B14F-4D97-AF65-F5344CB8AC3E}">
        <p14:creationId xmlns:p14="http://schemas.microsoft.com/office/powerpoint/2010/main" val="328086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19E4-67C4-11CF-6E4E-8286EC3088B2}"/>
              </a:ext>
            </a:extLst>
          </p:cNvPr>
          <p:cNvSpPr>
            <a:spLocks noGrp="1"/>
          </p:cNvSpPr>
          <p:nvPr>
            <p:ph type="title"/>
          </p:nvPr>
        </p:nvSpPr>
        <p:spPr/>
        <p:txBody>
          <a:bodyPr/>
          <a:lstStyle/>
          <a:p>
            <a:r>
              <a:rPr lang="en-US" dirty="0"/>
              <a:t>Benefits of Regional Approach </a:t>
            </a:r>
          </a:p>
        </p:txBody>
      </p:sp>
      <p:sp>
        <p:nvSpPr>
          <p:cNvPr id="3" name="Content Placeholder 2">
            <a:extLst>
              <a:ext uri="{FF2B5EF4-FFF2-40B4-BE49-F238E27FC236}">
                <a16:creationId xmlns:a16="http://schemas.microsoft.com/office/drawing/2014/main" id="{015832EB-FDD3-3462-C237-7E5056413109}"/>
              </a:ext>
            </a:extLst>
          </p:cNvPr>
          <p:cNvSpPr>
            <a:spLocks noGrp="1"/>
          </p:cNvSpPr>
          <p:nvPr>
            <p:ph sz="half" idx="1"/>
          </p:nvPr>
        </p:nvSpPr>
        <p:spPr>
          <a:xfrm>
            <a:off x="0" y="1846990"/>
            <a:ext cx="12025423" cy="4989860"/>
          </a:xfrm>
        </p:spPr>
        <p:txBody>
          <a:bodyPr vert="horz" lIns="91440" tIns="45720" rIns="91440" bIns="45720" rtlCol="0" anchor="t">
            <a:normAutofit/>
          </a:bodyPr>
          <a:lstStyle/>
          <a:p>
            <a:pPr marL="671195" lvl="1" indent="-285750">
              <a:defRPr/>
            </a:pPr>
            <a:r>
              <a:rPr kumimoji="0" lang="en-US" sz="2600" b="0" i="0" u="none" strike="noStrike" kern="1200" cap="none" spc="0" normalizeH="0" baseline="0" noProof="0" dirty="0">
                <a:ln>
                  <a:noFill/>
                </a:ln>
                <a:solidFill>
                  <a:prstClr val="black"/>
                </a:solidFill>
                <a:effectLst/>
                <a:uLnTx/>
                <a:uFillTx/>
                <a:ea typeface="+mn-ea"/>
                <a:cs typeface="+mn-cs"/>
              </a:rPr>
              <a:t>Provides a guiding vision and strategy, supports aligned activities, establishes shared measurement systems, builds public will, and leverages additional funding to support prevention.</a:t>
            </a:r>
            <a:endParaRPr lang="en-US" sz="2600" b="0" i="0" u="none" strike="noStrike" kern="1200" cap="none" spc="0" normalizeH="0" baseline="0" noProof="0" dirty="0">
              <a:ln>
                <a:noFill/>
              </a:ln>
              <a:solidFill>
                <a:prstClr val="black"/>
              </a:solidFill>
              <a:effectLst/>
              <a:uLnTx/>
              <a:uFillTx/>
            </a:endParaRPr>
          </a:p>
          <a:p>
            <a:pPr marL="728345" marR="0" lvl="1" indent="-342900"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ea typeface="+mn-ea"/>
                <a:cs typeface="+mn-cs"/>
              </a:rPr>
              <a:t>Is guided by the Collective Impact approach and the concept of a backbone organization </a:t>
            </a:r>
            <a:r>
              <a:rPr lang="en-US" sz="2600" dirty="0">
                <a:solidFill>
                  <a:prstClr val="black"/>
                </a:solidFill>
              </a:rPr>
              <a:t>that</a:t>
            </a:r>
            <a:r>
              <a:rPr kumimoji="0" lang="en-US" sz="2600" b="0" i="0" u="none" strike="noStrike" kern="1200" cap="none" spc="0" normalizeH="0" baseline="0" noProof="0" dirty="0">
                <a:ln>
                  <a:noFill/>
                </a:ln>
                <a:solidFill>
                  <a:prstClr val="black"/>
                </a:solidFill>
                <a:effectLst/>
                <a:uLnTx/>
                <a:uFillTx/>
                <a:ea typeface="+mn-ea"/>
                <a:cs typeface="+mn-cs"/>
              </a:rPr>
              <a:t> coordinates, </a:t>
            </a:r>
            <a:r>
              <a:rPr lang="en-US" sz="2600" dirty="0">
                <a:solidFill>
                  <a:prstClr val="black"/>
                </a:solidFill>
              </a:rPr>
              <a:t>mobilizes</a:t>
            </a:r>
            <a:r>
              <a:rPr kumimoji="0" lang="en-US" sz="2600" b="0" i="0" u="none" strike="noStrike" kern="1200" cap="none" spc="0" normalizeH="0" baseline="0" noProof="0" dirty="0">
                <a:ln>
                  <a:noFill/>
                </a:ln>
                <a:solidFill>
                  <a:prstClr val="black"/>
                </a:solidFill>
                <a:effectLst/>
                <a:uLnTx/>
                <a:uFillTx/>
                <a:ea typeface="+mn-ea"/>
                <a:cs typeface="+mn-cs"/>
              </a:rPr>
              <a:t> and facilitates prevention in a region.</a:t>
            </a:r>
            <a:endParaRPr lang="en-US" sz="2600" b="0" i="0" u="none" strike="noStrike" kern="1200" cap="none" spc="0" normalizeH="0" baseline="0" noProof="0" dirty="0">
              <a:ln>
                <a:noFill/>
              </a:ln>
              <a:solidFill>
                <a:prstClr val="black"/>
              </a:solidFill>
              <a:effectLst/>
              <a:uLnTx/>
              <a:uFillTx/>
            </a:endParaRPr>
          </a:p>
          <a:p>
            <a:pPr marL="728345" lvl="1" indent="-342900"/>
            <a:r>
              <a:rPr lang="en-US" sz="2600" dirty="0"/>
              <a:t>Funds are close to communities which allows for local decision making at the community-level.</a:t>
            </a:r>
          </a:p>
          <a:p>
            <a:pPr marL="728345" lvl="1" indent="-342900"/>
            <a:r>
              <a:rPr lang="en-US" sz="2600" dirty="0"/>
              <a:t>Optimizes regional assets and variability.</a:t>
            </a:r>
          </a:p>
          <a:p>
            <a:pPr marL="728345" lvl="1" indent="-342900"/>
            <a:r>
              <a:rPr lang="en-US" sz="2600" dirty="0"/>
              <a:t>Allows more flexibility to fund prevention activities according to need and impact and to consider and fund a variety of approaches.</a:t>
            </a:r>
          </a:p>
          <a:p>
            <a:pPr marL="728345" lvl="1" indent="-342900"/>
            <a:r>
              <a:rPr lang="en-US" sz="2600" dirty="0"/>
              <a:t>Allows for smaller grants.</a:t>
            </a:r>
          </a:p>
        </p:txBody>
      </p:sp>
      <p:sp>
        <p:nvSpPr>
          <p:cNvPr id="5" name="Slide Number Placeholder 4">
            <a:extLst>
              <a:ext uri="{FF2B5EF4-FFF2-40B4-BE49-F238E27FC236}">
                <a16:creationId xmlns:a16="http://schemas.microsoft.com/office/drawing/2014/main" id="{F5C81A0A-3CD2-1723-F306-605B528F9496}"/>
              </a:ext>
            </a:extLst>
          </p:cNvPr>
          <p:cNvSpPr>
            <a:spLocks noGrp="1"/>
          </p:cNvSpPr>
          <p:nvPr>
            <p:ph type="sldNum" sz="quarter" idx="4"/>
          </p:nvPr>
        </p:nvSpPr>
        <p:spPr/>
        <p:txBody>
          <a:bodyPr/>
          <a:lstStyle/>
          <a:p>
            <a:fld id="{820DBD16-8F52-45AC-8998-73485FE4613D}" type="slidenum">
              <a:rPr lang="en-US" smtClean="0"/>
              <a:pPr/>
              <a:t>15</a:t>
            </a:fld>
            <a:endParaRPr lang="en-US" dirty="0"/>
          </a:p>
        </p:txBody>
      </p:sp>
      <p:sp>
        <p:nvSpPr>
          <p:cNvPr id="6" name="Footer Placeholder 5">
            <a:extLst>
              <a:ext uri="{FF2B5EF4-FFF2-40B4-BE49-F238E27FC236}">
                <a16:creationId xmlns:a16="http://schemas.microsoft.com/office/drawing/2014/main" id="{268E9FE6-FEB3-5E55-855E-1651728160C1}"/>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135240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4F80-CE83-2F1A-0C6C-76E283F03D6A}"/>
              </a:ext>
            </a:extLst>
          </p:cNvPr>
          <p:cNvSpPr>
            <a:spLocks noGrp="1"/>
          </p:cNvSpPr>
          <p:nvPr>
            <p:ph type="title"/>
          </p:nvPr>
        </p:nvSpPr>
        <p:spPr/>
        <p:txBody>
          <a:bodyPr/>
          <a:lstStyle/>
          <a:p>
            <a:r>
              <a:rPr lang="en-US" dirty="0"/>
              <a:t>Foundational Components of Regional Structure</a:t>
            </a:r>
          </a:p>
        </p:txBody>
      </p:sp>
      <p:sp>
        <p:nvSpPr>
          <p:cNvPr id="3" name="Content Placeholder 2">
            <a:extLst>
              <a:ext uri="{FF2B5EF4-FFF2-40B4-BE49-F238E27FC236}">
                <a16:creationId xmlns:a16="http://schemas.microsoft.com/office/drawing/2014/main" id="{60466E97-A74F-54A8-A454-37068DD3B0EC}"/>
              </a:ext>
            </a:extLst>
          </p:cNvPr>
          <p:cNvSpPr>
            <a:spLocks noGrp="1"/>
          </p:cNvSpPr>
          <p:nvPr>
            <p:ph sz="half" idx="1"/>
          </p:nvPr>
        </p:nvSpPr>
        <p:spPr>
          <a:xfrm>
            <a:off x="276447" y="1825625"/>
            <a:ext cx="11791506" cy="4667246"/>
          </a:xfrm>
        </p:spPr>
        <p:txBody>
          <a:bodyPr>
            <a:normAutofit/>
          </a:bodyPr>
          <a:lstStyle/>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Employs an upstream public health approach.</a:t>
            </a:r>
          </a:p>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Embeds and integrates prevention in communities, community services, health care and more.</a:t>
            </a:r>
          </a:p>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Allows prevention practices to expand and evolve </a:t>
            </a:r>
            <a:r>
              <a:rPr lang="en-US" sz="2500" kern="100" dirty="0">
                <a:latin typeface="Aptos" panose="020B0004020202020204" pitchFamily="34" charset="0"/>
                <a:ea typeface="Aptos" panose="020B0004020202020204" pitchFamily="34" charset="0"/>
                <a:cs typeface="Times New Roman" panose="02020603050405020304" pitchFamily="18" charset="0"/>
              </a:rPr>
              <a:t>based on current conditions and needs.</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Weaves prevention across the continuum, from prevention through recovery and harm reduction.  </a:t>
            </a:r>
          </a:p>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Ties funding allocation to </a:t>
            </a:r>
            <a:r>
              <a:rPr lang="en-US" sz="2500" kern="100" dirty="0">
                <a:latin typeface="Aptos" panose="020B0004020202020204" pitchFamily="34" charset="0"/>
                <a:ea typeface="Aptos" panose="020B0004020202020204" pitchFamily="34" charset="0"/>
                <a:cs typeface="Times New Roman" panose="02020603050405020304" pitchFamily="18" charset="0"/>
              </a:rPr>
              <a:t>an authentic</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 SPF process from the very beginning.</a:t>
            </a:r>
          </a:p>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Leverages additional funding in the prevention system.</a:t>
            </a:r>
          </a:p>
          <a:p>
            <a:pPr marL="285750" marR="0" lvl="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Defines and ensures baseline prevention in Vermont.</a:t>
            </a:r>
          </a:p>
          <a:p>
            <a:pPr marL="285750" marR="0" lvl="0" indent="-285750">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Creates/establishes actionable </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regional health disparity impact statements.</a:t>
            </a:r>
          </a:p>
          <a:p>
            <a:pPr marL="285750" marR="0" lvl="0" indent="-285750">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Is continually evolving -  this new enhanced system will take years to build and refine</a:t>
            </a: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469390E3-1D44-FA42-0EA4-456A51AE9E11}"/>
              </a:ext>
            </a:extLst>
          </p:cNvPr>
          <p:cNvSpPr>
            <a:spLocks noGrp="1"/>
          </p:cNvSpPr>
          <p:nvPr>
            <p:ph type="sldNum" sz="quarter" idx="4"/>
          </p:nvPr>
        </p:nvSpPr>
        <p:spPr/>
        <p:txBody>
          <a:bodyPr/>
          <a:lstStyle/>
          <a:p>
            <a:fld id="{820DBD16-8F52-45AC-8998-73485FE4613D}" type="slidenum">
              <a:rPr lang="en-US" smtClean="0"/>
              <a:pPr/>
              <a:t>16</a:t>
            </a:fld>
            <a:endParaRPr lang="en-US" dirty="0"/>
          </a:p>
        </p:txBody>
      </p:sp>
      <p:sp>
        <p:nvSpPr>
          <p:cNvPr id="6" name="Footer Placeholder 5">
            <a:extLst>
              <a:ext uri="{FF2B5EF4-FFF2-40B4-BE49-F238E27FC236}">
                <a16:creationId xmlns:a16="http://schemas.microsoft.com/office/drawing/2014/main" id="{4925A2FB-BC7B-F371-FE3A-53F8AA46A180}"/>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01698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169F-7D90-E065-AE3B-3794592553A6}"/>
              </a:ext>
            </a:extLst>
          </p:cNvPr>
          <p:cNvSpPr>
            <a:spLocks noGrp="1"/>
          </p:cNvSpPr>
          <p:nvPr>
            <p:ph type="title"/>
          </p:nvPr>
        </p:nvSpPr>
        <p:spPr/>
        <p:txBody>
          <a:bodyPr/>
          <a:lstStyle/>
          <a:p>
            <a:r>
              <a:rPr lang="en-US" dirty="0"/>
              <a:t>System Enhancement Vision</a:t>
            </a:r>
          </a:p>
        </p:txBody>
      </p:sp>
      <p:sp>
        <p:nvSpPr>
          <p:cNvPr id="3" name="Content Placeholder 2">
            <a:extLst>
              <a:ext uri="{FF2B5EF4-FFF2-40B4-BE49-F238E27FC236}">
                <a16:creationId xmlns:a16="http://schemas.microsoft.com/office/drawing/2014/main" id="{E9BF67B5-F54A-5CAB-06B3-6ED6D8526ED4}"/>
              </a:ext>
            </a:extLst>
          </p:cNvPr>
          <p:cNvSpPr>
            <a:spLocks noGrp="1"/>
          </p:cNvSpPr>
          <p:nvPr>
            <p:ph sz="half" idx="1"/>
          </p:nvPr>
        </p:nvSpPr>
        <p:spPr>
          <a:xfrm>
            <a:off x="5631428" y="2030818"/>
            <a:ext cx="6481910" cy="4555728"/>
          </a:xfrm>
        </p:spPr>
        <p:txBody>
          <a:bodyPr>
            <a:noAutofit/>
          </a:bodyPr>
          <a:lstStyle/>
          <a:p>
            <a:pPr marL="342900" indent="-342900">
              <a:lnSpc>
                <a:spcPct val="100000"/>
              </a:lnSpc>
              <a:buFont typeface="Arial" panose="020B0604020202020204" pitchFamily="34" charset="0"/>
              <a:buChar char="•"/>
            </a:pPr>
            <a:r>
              <a:rPr lang="en-US" sz="1700" dirty="0">
                <a:latin typeface="Aptos" panose="020B0004020202020204" pitchFamily="34" charset="0"/>
              </a:rPr>
              <a:t>Includes all age groups</a:t>
            </a:r>
          </a:p>
          <a:p>
            <a:pPr marL="342900" indent="-342900">
              <a:lnSpc>
                <a:spcPct val="100000"/>
              </a:lnSpc>
              <a:buFont typeface="Arial" panose="020B0604020202020204" pitchFamily="34" charset="0"/>
              <a:buChar char="•"/>
            </a:pPr>
            <a:r>
              <a:rPr lang="en-US" sz="1700" dirty="0">
                <a:latin typeface="Aptos" panose="020B0004020202020204" pitchFamily="34" charset="0"/>
              </a:rPr>
              <a:t>Addresses disparities</a:t>
            </a:r>
          </a:p>
          <a:p>
            <a:pPr marL="342900" indent="-342900">
              <a:lnSpc>
                <a:spcPct val="100000"/>
              </a:lnSpc>
              <a:buFont typeface="Arial" panose="020B0604020202020204" pitchFamily="34" charset="0"/>
              <a:buChar char="•"/>
            </a:pPr>
            <a:r>
              <a:rPr lang="en-US" sz="1700" dirty="0">
                <a:latin typeface="Aptos" panose="020B0004020202020204" pitchFamily="34" charset="0"/>
              </a:rPr>
              <a:t>Follows the Vermont Prevention Model</a:t>
            </a:r>
          </a:p>
          <a:p>
            <a:pPr marL="342900" indent="-342900">
              <a:lnSpc>
                <a:spcPct val="100000"/>
              </a:lnSpc>
              <a:buFont typeface="Arial" panose="020B0604020202020204" pitchFamily="34" charset="0"/>
              <a:buChar char="•"/>
            </a:pPr>
            <a:r>
              <a:rPr lang="en-US" sz="1700" dirty="0">
                <a:latin typeface="Aptos" panose="020B0004020202020204" pitchFamily="34" charset="0"/>
              </a:rPr>
              <a:t>Focuses on all substances</a:t>
            </a:r>
          </a:p>
          <a:p>
            <a:pPr marL="342900" indent="-342900">
              <a:lnSpc>
                <a:spcPct val="100000"/>
              </a:lnSpc>
              <a:buFont typeface="Arial" panose="020B0604020202020204" pitchFamily="34" charset="0"/>
              <a:buChar char="•"/>
            </a:pPr>
            <a:r>
              <a:rPr lang="en-US" sz="1700" dirty="0">
                <a:latin typeface="Aptos" panose="020B0004020202020204" pitchFamily="34" charset="0"/>
              </a:rPr>
              <a:t>Built upon the Strategic Prevention Framework and other research-based prevention principles while allowing for flexibility and innovation</a:t>
            </a:r>
          </a:p>
          <a:p>
            <a:pPr marL="342900" indent="-342900">
              <a:lnSpc>
                <a:spcPct val="100000"/>
              </a:lnSpc>
              <a:buFont typeface="Arial" panose="020B0604020202020204" pitchFamily="34" charset="0"/>
              <a:buChar char="•"/>
            </a:pPr>
            <a:r>
              <a:rPr lang="en-US" sz="1700" dirty="0">
                <a:latin typeface="Aptos" panose="020B0004020202020204" pitchFamily="34" charset="0"/>
              </a:rPr>
              <a:t>Supports and sustains substance misuse prevention coalitions</a:t>
            </a:r>
          </a:p>
          <a:p>
            <a:pPr marL="342900" indent="-342900">
              <a:lnSpc>
                <a:spcPct val="100000"/>
              </a:lnSpc>
              <a:buFont typeface="Arial" panose="020B0604020202020204" pitchFamily="34" charset="0"/>
              <a:buChar char="•"/>
            </a:pPr>
            <a:r>
              <a:rPr lang="en-US" sz="1700" dirty="0">
                <a:latin typeface="Aptos" panose="020B0004020202020204" pitchFamily="34" charset="0"/>
              </a:rPr>
              <a:t>Is embedded in other organizations and systems such as schools, third spaces, higher education</a:t>
            </a:r>
          </a:p>
          <a:p>
            <a:pPr marL="342900" indent="-342900">
              <a:lnSpc>
                <a:spcPct val="100000"/>
              </a:lnSpc>
              <a:buFont typeface="Arial" panose="020B0604020202020204" pitchFamily="34" charset="0"/>
              <a:buChar char="•"/>
            </a:pPr>
            <a:r>
              <a:rPr lang="en-US" sz="1700" dirty="0">
                <a:latin typeface="Aptos" panose="020B0004020202020204" pitchFamily="34" charset="0"/>
              </a:rPr>
              <a:t>Engages untapped groups and partners</a:t>
            </a:r>
          </a:p>
          <a:p>
            <a:pPr marL="342900" indent="-342900">
              <a:lnSpc>
                <a:spcPct val="100000"/>
              </a:lnSpc>
              <a:buFont typeface="Arial" panose="020B0604020202020204" pitchFamily="34" charset="0"/>
              <a:buChar char="•"/>
            </a:pPr>
            <a:r>
              <a:rPr lang="en-US" sz="1700" dirty="0">
                <a:latin typeface="Aptos" panose="020B0004020202020204" pitchFamily="34" charset="0"/>
              </a:rPr>
              <a:t>Is coordinated and cost effective</a:t>
            </a:r>
          </a:p>
          <a:p>
            <a:pPr marL="342900" indent="-342900">
              <a:lnSpc>
                <a:spcPct val="100000"/>
              </a:lnSpc>
              <a:buFont typeface="Arial" panose="020B0604020202020204" pitchFamily="34" charset="0"/>
              <a:buChar char="•"/>
            </a:pPr>
            <a:r>
              <a:rPr lang="en-US" sz="1700" dirty="0">
                <a:latin typeface="Aptos" panose="020B0004020202020204" pitchFamily="34" charset="0"/>
              </a:rPr>
              <a:t>Includes and values primary, secondary, and tertiary prevention</a:t>
            </a:r>
          </a:p>
          <a:p>
            <a:pPr marL="342900" indent="-342900">
              <a:lnSpc>
                <a:spcPct val="100000"/>
              </a:lnSpc>
              <a:buFont typeface="Arial" panose="020B0604020202020204" pitchFamily="34" charset="0"/>
              <a:buChar char="•"/>
            </a:pPr>
            <a:r>
              <a:rPr lang="en-US" sz="1700" dirty="0">
                <a:latin typeface="Aptos" panose="020B0004020202020204" pitchFamily="34" charset="0"/>
              </a:rPr>
              <a:t>Is continually evolving</a:t>
            </a:r>
          </a:p>
        </p:txBody>
      </p:sp>
      <p:sp>
        <p:nvSpPr>
          <p:cNvPr id="5" name="Slide Number Placeholder 4">
            <a:extLst>
              <a:ext uri="{FF2B5EF4-FFF2-40B4-BE49-F238E27FC236}">
                <a16:creationId xmlns:a16="http://schemas.microsoft.com/office/drawing/2014/main" id="{CC3A3E51-41CB-ABFF-644D-1B9AE93F1A97}"/>
              </a:ext>
            </a:extLst>
          </p:cNvPr>
          <p:cNvSpPr>
            <a:spLocks noGrp="1"/>
          </p:cNvSpPr>
          <p:nvPr>
            <p:ph type="sldNum" sz="quarter" idx="4"/>
          </p:nvPr>
        </p:nvSpPr>
        <p:spPr/>
        <p:txBody>
          <a:bodyPr/>
          <a:lstStyle/>
          <a:p>
            <a:fld id="{820DBD16-8F52-45AC-8998-73485FE4613D}" type="slidenum">
              <a:rPr lang="en-US" smtClean="0"/>
              <a:pPr/>
              <a:t>17</a:t>
            </a:fld>
            <a:endParaRPr lang="en-US" dirty="0"/>
          </a:p>
        </p:txBody>
      </p:sp>
      <p:sp>
        <p:nvSpPr>
          <p:cNvPr id="6" name="Footer Placeholder 5">
            <a:extLst>
              <a:ext uri="{FF2B5EF4-FFF2-40B4-BE49-F238E27FC236}">
                <a16:creationId xmlns:a16="http://schemas.microsoft.com/office/drawing/2014/main" id="{1DC2FAAA-6992-F316-FCEF-8E56E6E9D544}"/>
              </a:ext>
            </a:extLst>
          </p:cNvPr>
          <p:cNvSpPr>
            <a:spLocks noGrp="1"/>
          </p:cNvSpPr>
          <p:nvPr>
            <p:ph type="ftr" sz="quarter" idx="3"/>
          </p:nvPr>
        </p:nvSpPr>
        <p:spPr/>
        <p:txBody>
          <a:bodyPr/>
          <a:lstStyle/>
          <a:p>
            <a:r>
              <a:rPr lang="en-US" dirty="0"/>
              <a:t>Vermont Department of Health</a:t>
            </a:r>
          </a:p>
        </p:txBody>
      </p:sp>
      <p:sp>
        <p:nvSpPr>
          <p:cNvPr id="7" name="Content Placeholder 2">
            <a:extLst>
              <a:ext uri="{FF2B5EF4-FFF2-40B4-BE49-F238E27FC236}">
                <a16:creationId xmlns:a16="http://schemas.microsoft.com/office/drawing/2014/main" id="{17B08A19-A577-723A-64A8-569216F76F37}"/>
              </a:ext>
            </a:extLst>
          </p:cNvPr>
          <p:cNvSpPr txBox="1">
            <a:spLocks/>
          </p:cNvSpPr>
          <p:nvPr/>
        </p:nvSpPr>
        <p:spPr>
          <a:xfrm>
            <a:off x="5926391" y="1734421"/>
            <a:ext cx="5891982" cy="4895855"/>
          </a:xfrm>
          <a:prstGeom prst="rect">
            <a:avLst/>
          </a:prstGeom>
        </p:spPr>
        <p:txBody>
          <a:bodyPr vert="horz" lIns="91440" tIns="45720" rIns="91440" bIns="45720" rtlCol="0">
            <a:normAutofit/>
          </a:bodyPr>
          <a:lst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lnSpc>
                <a:spcPct val="160000"/>
              </a:lnSpc>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1E7CF2C8-EA19-A925-BD7F-D3CBD36EE3DB}"/>
              </a:ext>
            </a:extLst>
          </p:cNvPr>
          <p:cNvSpPr txBox="1">
            <a:spLocks/>
          </p:cNvSpPr>
          <p:nvPr/>
        </p:nvSpPr>
        <p:spPr>
          <a:xfrm>
            <a:off x="139578" y="2030818"/>
            <a:ext cx="5491849" cy="4694143"/>
          </a:xfrm>
          <a:prstGeom prst="rect">
            <a:avLst/>
          </a:prstGeom>
        </p:spPr>
        <p:txBody>
          <a:bodyPr vert="horz" lIns="91440" tIns="45720" rIns="91440" bIns="45720" rtlCol="0">
            <a:noAutofit/>
          </a:bodyPr>
          <a:lst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a:spcBef>
                <a:spcPts val="0"/>
              </a:spcBef>
              <a:spcAft>
                <a:spcPts val="0"/>
              </a:spcAft>
            </a:pPr>
            <a:r>
              <a:rPr lang="en-US" dirty="0">
                <a:effectLst/>
                <a:latin typeface="Aptos" panose="020B0004020202020204" pitchFamily="34" charset="0"/>
              </a:rPr>
              <a:t>DSU envisions a substance misuse prevention system in Vermont that is </a:t>
            </a:r>
            <a:r>
              <a:rPr lang="en-US" b="1" dirty="0">
                <a:effectLst/>
                <a:latin typeface="Aptos" panose="020B0004020202020204" pitchFamily="34" charset="0"/>
              </a:rPr>
              <a:t>sustainable, scalable, and equitable</a:t>
            </a:r>
            <a:r>
              <a:rPr lang="en-US" dirty="0">
                <a:effectLst/>
                <a:latin typeface="Aptos" panose="020B0004020202020204" pitchFamily="34" charset="0"/>
              </a:rPr>
              <a:t>. </a:t>
            </a:r>
          </a:p>
          <a:p>
            <a:pPr marL="0" marR="0">
              <a:spcBef>
                <a:spcPts val="0"/>
              </a:spcBef>
              <a:spcAft>
                <a:spcPts val="0"/>
              </a:spcAft>
            </a:pPr>
            <a:endParaRPr lang="en-US" dirty="0">
              <a:effectLst/>
              <a:latin typeface="Aptos" panose="020B0004020202020204" pitchFamily="34" charset="0"/>
            </a:endParaRPr>
          </a:p>
          <a:p>
            <a:pPr marL="0" marR="0">
              <a:spcBef>
                <a:spcPts val="0"/>
              </a:spcBef>
              <a:spcAft>
                <a:spcPts val="0"/>
              </a:spcAft>
            </a:pPr>
            <a:r>
              <a:rPr lang="en-US" dirty="0">
                <a:effectLst/>
                <a:latin typeface="Aptos" panose="020B0004020202020204" pitchFamily="34" charset="0"/>
              </a:rPr>
              <a:t>A system that uses </a:t>
            </a:r>
            <a:r>
              <a:rPr lang="en-US" b="1" dirty="0">
                <a:effectLst/>
                <a:latin typeface="Aptos" panose="020B0004020202020204" pitchFamily="34" charset="0"/>
              </a:rPr>
              <a:t>evidence-based/informed/best practice programs, policies and innovative approaches</a:t>
            </a:r>
            <a:r>
              <a:rPr lang="en-US" dirty="0">
                <a:effectLst/>
                <a:latin typeface="Aptos" panose="020B0004020202020204" pitchFamily="34" charset="0"/>
              </a:rPr>
              <a:t> to prevent the onset of substance misuse disorder, delay initiation of use, promote healthy lifestyles and optimize well-being </a:t>
            </a:r>
            <a:r>
              <a:rPr lang="en-US" b="1" dirty="0">
                <a:effectLst/>
                <a:latin typeface="Aptos" panose="020B0004020202020204" pitchFamily="34" charset="0"/>
              </a:rPr>
              <a:t>among individuals, families, and</a:t>
            </a:r>
          </a:p>
          <a:p>
            <a:pPr marL="0" marR="0">
              <a:spcBef>
                <a:spcPts val="0"/>
              </a:spcBef>
              <a:spcAft>
                <a:spcPts val="0"/>
              </a:spcAft>
            </a:pPr>
            <a:r>
              <a:rPr lang="en-US" b="1" dirty="0">
                <a:effectLst/>
                <a:latin typeface="Aptos" panose="020B0004020202020204" pitchFamily="34" charset="0"/>
              </a:rPr>
              <a:t>communities across the lifespan</a:t>
            </a:r>
            <a:r>
              <a:rPr lang="en-US" dirty="0">
                <a:effectLst/>
                <a:latin typeface="Aptos" panose="020B0004020202020204" pitchFamily="34" charset="0"/>
              </a:rPr>
              <a:t>.</a:t>
            </a:r>
          </a:p>
        </p:txBody>
      </p:sp>
    </p:spTree>
    <p:extLst>
      <p:ext uri="{BB962C8B-B14F-4D97-AF65-F5344CB8AC3E}">
        <p14:creationId xmlns:p14="http://schemas.microsoft.com/office/powerpoint/2010/main" val="345665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0A74-3ACB-9B03-FF68-BDD8389B0226}"/>
              </a:ext>
            </a:extLst>
          </p:cNvPr>
          <p:cNvSpPr>
            <a:spLocks noGrp="1"/>
          </p:cNvSpPr>
          <p:nvPr>
            <p:ph type="title"/>
          </p:nvPr>
        </p:nvSpPr>
        <p:spPr/>
        <p:txBody>
          <a:bodyPr/>
          <a:lstStyle/>
          <a:p>
            <a:r>
              <a:rPr lang="en-US" dirty="0"/>
              <a:t>What success looks like</a:t>
            </a:r>
          </a:p>
        </p:txBody>
      </p:sp>
      <p:sp>
        <p:nvSpPr>
          <p:cNvPr id="3" name="Content Placeholder 2">
            <a:extLst>
              <a:ext uri="{FF2B5EF4-FFF2-40B4-BE49-F238E27FC236}">
                <a16:creationId xmlns:a16="http://schemas.microsoft.com/office/drawing/2014/main" id="{E7396FA7-8B88-4538-205E-93DF507BCBBA}"/>
              </a:ext>
            </a:extLst>
          </p:cNvPr>
          <p:cNvSpPr>
            <a:spLocks noGrp="1"/>
          </p:cNvSpPr>
          <p:nvPr>
            <p:ph sz="half" idx="1"/>
          </p:nvPr>
        </p:nvSpPr>
        <p:spPr>
          <a:xfrm>
            <a:off x="218662" y="1825624"/>
            <a:ext cx="11685630" cy="4752157"/>
          </a:xfrm>
        </p:spPr>
        <p:txBody>
          <a:bodyPr>
            <a:normAutofit/>
          </a:bodyPr>
          <a:lstStyle/>
          <a:p>
            <a:pPr marL="342900" marR="0" lvl="0" indent="-342900">
              <a:lnSpc>
                <a:spcPct val="107000"/>
              </a:lnSpc>
              <a:spcBef>
                <a:spcPts val="0"/>
              </a:spcBef>
              <a:spcAft>
                <a:spcPts val="0"/>
              </a:spcAft>
              <a:buFont typeface="Arial" panose="020B0604020202020204" pitchFamily="34" charset="0"/>
              <a:buChar char="•"/>
            </a:pPr>
            <a:r>
              <a:rPr lang="en-US" sz="2100" kern="100" dirty="0">
                <a:effectLst/>
                <a:latin typeface="Aptos" panose="020B0004020202020204" pitchFamily="34" charset="0"/>
                <a:ea typeface="Calibri" panose="020F0502020204030204" pitchFamily="34" charset="0"/>
                <a:cs typeface="Calibri" panose="020F0502020204030204" pitchFamily="34" charset="0"/>
              </a:rPr>
              <a:t>Relevant and effective substance misuse prevention efforts statewide. </a:t>
            </a:r>
          </a:p>
          <a:p>
            <a:pPr marL="342900" marR="0" lvl="0" indent="-342900">
              <a:lnSpc>
                <a:spcPct val="107000"/>
              </a:lnSpc>
              <a:spcBef>
                <a:spcPts val="0"/>
              </a:spcBef>
              <a:spcAft>
                <a:spcPts val="0"/>
              </a:spcAft>
              <a:buFont typeface="Symbol" panose="05050102010706020507" pitchFamily="18" charset="2"/>
              <a:buChar char=""/>
            </a:pPr>
            <a:endParaRPr lang="en-US" sz="21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100" kern="100" dirty="0">
                <a:effectLst/>
                <a:latin typeface="Aptos" panose="020B0004020202020204" pitchFamily="34" charset="0"/>
                <a:ea typeface="Calibri" panose="020F0502020204030204" pitchFamily="34" charset="0"/>
                <a:cs typeface="Calibri" panose="020F0502020204030204" pitchFamily="34" charset="0"/>
              </a:rPr>
              <a:t>Collaborative efforts driven by reliable and timely data that address contributing factors that lead to use and includes participation from priority populations.</a:t>
            </a:r>
          </a:p>
          <a:p>
            <a:pPr marL="342900" marR="0" lvl="0" indent="-342900">
              <a:lnSpc>
                <a:spcPct val="107000"/>
              </a:lnSpc>
              <a:spcBef>
                <a:spcPts val="0"/>
              </a:spcBef>
              <a:spcAft>
                <a:spcPts val="0"/>
              </a:spcAft>
              <a:buFont typeface="Symbol" panose="05050102010706020507" pitchFamily="18" charset="2"/>
              <a:buChar char=""/>
            </a:pPr>
            <a:endParaRPr lang="en-US" sz="21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100" kern="100" dirty="0">
                <a:effectLst/>
                <a:latin typeface="Aptos" panose="020B0004020202020204" pitchFamily="34" charset="0"/>
                <a:ea typeface="Calibri" panose="020F0502020204030204" pitchFamily="34" charset="0"/>
                <a:cs typeface="Calibri" panose="020F0502020204030204" pitchFamily="34" charset="0"/>
              </a:rPr>
              <a:t>An increase in substance misuse coalitions that are sustained and thriving</a:t>
            </a:r>
            <a:r>
              <a:rPr lang="en-US" sz="2100" kern="100" dirty="0">
                <a:latin typeface="Aptos" panose="020B0004020202020204" pitchFamily="34" charset="0"/>
                <a:ea typeface="Calibri" panose="020F0502020204030204" pitchFamily="34" charset="0"/>
                <a:cs typeface="Calibri" panose="020F0502020204030204" pitchFamily="34" charset="0"/>
              </a:rPr>
              <a:t>.</a:t>
            </a:r>
            <a:endParaRPr lang="en-US" sz="2100" kern="100" dirty="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1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100" kern="100" dirty="0">
                <a:effectLst/>
                <a:latin typeface="Aptos" panose="020B0004020202020204" pitchFamily="34" charset="0"/>
                <a:ea typeface="Calibri" panose="020F0502020204030204" pitchFamily="34" charset="0"/>
                <a:cs typeface="Calibri" panose="020F0502020204030204" pitchFamily="34" charset="0"/>
              </a:rPr>
              <a:t>Inclusion of innovation and untapped prevention partners in this work.</a:t>
            </a:r>
          </a:p>
          <a:p>
            <a:pPr marL="342900" marR="0" lvl="0" indent="-342900">
              <a:lnSpc>
                <a:spcPct val="107000"/>
              </a:lnSpc>
              <a:spcBef>
                <a:spcPts val="0"/>
              </a:spcBef>
              <a:spcAft>
                <a:spcPts val="0"/>
              </a:spcAft>
              <a:buFont typeface="Symbol" panose="05050102010706020507" pitchFamily="18" charset="2"/>
              <a:buChar char=""/>
            </a:pPr>
            <a:endParaRPr lang="en-US" sz="2100" kern="100" dirty="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2100" kern="100" dirty="0">
                <a:latin typeface="Aptos" panose="020B0004020202020204" pitchFamily="34" charset="0"/>
                <a:ea typeface="Calibri" panose="020F0502020204030204" pitchFamily="34" charset="0"/>
                <a:cs typeface="Calibri" panose="020F0502020204030204" pitchFamily="34" charset="0"/>
              </a:rPr>
              <a:t>An expanded and supported prevention workforce.</a:t>
            </a:r>
            <a:endParaRPr lang="en-US" sz="2100" kern="100" dirty="0">
              <a:effectLst/>
              <a:latin typeface="Aptos" panose="020B000402020202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1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100" kern="100" dirty="0">
                <a:effectLst/>
                <a:latin typeface="Aptos" panose="020B0004020202020204" pitchFamily="34" charset="0"/>
                <a:ea typeface="Calibri" panose="020F0502020204030204" pitchFamily="34" charset="0"/>
                <a:cs typeface="Calibri" panose="020F0502020204030204" pitchFamily="34" charset="0"/>
              </a:rPr>
              <a:t>An understanding by communities and stakeholders about what substance misuse prevention is and its impact.</a:t>
            </a:r>
            <a:endParaRPr lang="en-US" sz="2100" kern="1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D09F8F7-EA20-20E8-C54E-523FE6B23D20}"/>
              </a:ext>
            </a:extLst>
          </p:cNvPr>
          <p:cNvSpPr>
            <a:spLocks noGrp="1"/>
          </p:cNvSpPr>
          <p:nvPr>
            <p:ph type="sldNum" sz="quarter" idx="4"/>
          </p:nvPr>
        </p:nvSpPr>
        <p:spPr/>
        <p:txBody>
          <a:bodyPr/>
          <a:lstStyle/>
          <a:p>
            <a:fld id="{820DBD16-8F52-45AC-8998-73485FE4613D}" type="slidenum">
              <a:rPr lang="en-US" smtClean="0"/>
              <a:pPr/>
              <a:t>18</a:t>
            </a:fld>
            <a:endParaRPr lang="en-US" dirty="0"/>
          </a:p>
        </p:txBody>
      </p:sp>
      <p:sp>
        <p:nvSpPr>
          <p:cNvPr id="6" name="Footer Placeholder 5">
            <a:extLst>
              <a:ext uri="{FF2B5EF4-FFF2-40B4-BE49-F238E27FC236}">
                <a16:creationId xmlns:a16="http://schemas.microsoft.com/office/drawing/2014/main" id="{27184C32-9979-DB68-9A58-BEDE841D36B5}"/>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154274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1C6C-ACBD-373D-D0A2-8733BFFBF348}"/>
              </a:ext>
            </a:extLst>
          </p:cNvPr>
          <p:cNvSpPr>
            <a:spLocks noGrp="1"/>
          </p:cNvSpPr>
          <p:nvPr>
            <p:ph type="title"/>
          </p:nvPr>
        </p:nvSpPr>
        <p:spPr/>
        <p:txBody>
          <a:bodyPr/>
          <a:lstStyle/>
          <a:p>
            <a:r>
              <a:rPr lang="en-US" dirty="0"/>
              <a:t>Innovation in the Model</a:t>
            </a:r>
          </a:p>
        </p:txBody>
      </p:sp>
      <p:sp>
        <p:nvSpPr>
          <p:cNvPr id="3" name="Content Placeholder 2">
            <a:extLst>
              <a:ext uri="{FF2B5EF4-FFF2-40B4-BE49-F238E27FC236}">
                <a16:creationId xmlns:a16="http://schemas.microsoft.com/office/drawing/2014/main" id="{0FC3521C-5F10-848D-8C88-1A7488EF1EC6}"/>
              </a:ext>
            </a:extLst>
          </p:cNvPr>
          <p:cNvSpPr>
            <a:spLocks noGrp="1"/>
          </p:cNvSpPr>
          <p:nvPr>
            <p:ph sz="half" idx="1"/>
          </p:nvPr>
        </p:nvSpPr>
        <p:spPr>
          <a:xfrm>
            <a:off x="86832" y="1804475"/>
            <a:ext cx="12018335" cy="4895854"/>
          </a:xfrm>
        </p:spPr>
        <p:txBody>
          <a:bodyPr vert="horz" lIns="91440" tIns="45720" rIns="91440" bIns="45720" rtlCol="0" anchor="t">
            <a:normAutofit/>
          </a:bodyPr>
          <a:lstStyle/>
          <a:p>
            <a:pPr marL="285750" indent="-285750">
              <a:buFont typeface="Arial" panose="020B0604020202020204" pitchFamily="34" charset="0"/>
              <a:buChar char="•"/>
            </a:pPr>
            <a:r>
              <a:rPr lang="en-US" sz="2200" dirty="0">
                <a:latin typeface="Aptos" panose="020B0004020202020204" pitchFamily="34" charset="0"/>
              </a:rPr>
              <a:t>Inclusion of full spectrum of prevention (primary, secondary, tertiary), all ages and substances, boarder definition and expansion of prevention.</a:t>
            </a:r>
          </a:p>
          <a:p>
            <a:pPr marL="285750" indent="-285750">
              <a:buFont typeface="Arial" panose="020B0604020202020204" pitchFamily="34" charset="0"/>
              <a:buChar char="•"/>
            </a:pPr>
            <a:r>
              <a:rPr lang="en-US" sz="2200" b="0" i="0" u="none" strike="noStrike" baseline="0" dirty="0">
                <a:solidFill>
                  <a:srgbClr val="000000"/>
                </a:solidFill>
                <a:latin typeface="Aptos" panose="020B0004020202020204" pitchFamily="34" charset="0"/>
              </a:rPr>
              <a:t>Implements </a:t>
            </a:r>
            <a:r>
              <a:rPr lang="en-US" sz="2200" dirty="0">
                <a:latin typeface="Aptos" panose="020B0004020202020204" pitchFamily="34" charset="0"/>
              </a:rPr>
              <a:t>evidence-based, evidence informed, promising practice and community-driven strategies and approaches.</a:t>
            </a:r>
            <a:endParaRPr lang="en-US" sz="22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r>
              <a:rPr lang="en-US" sz="2200" b="0" i="0" u="none" strike="noStrike" baseline="0" dirty="0">
                <a:solidFill>
                  <a:srgbClr val="000000"/>
                </a:solidFill>
                <a:latin typeface="Aptos" panose="020B0004020202020204" pitchFamily="34" charset="0"/>
              </a:rPr>
              <a:t>Capacity-building, project-based and</a:t>
            </a:r>
            <a:r>
              <a:rPr lang="en-US" sz="2200" dirty="0">
                <a:solidFill>
                  <a:srgbClr val="000000"/>
                </a:solidFill>
                <a:latin typeface="Aptos" panose="020B0004020202020204" pitchFamily="34" charset="0"/>
              </a:rPr>
              <a:t> other activities beyond only strategy implementation.</a:t>
            </a:r>
          </a:p>
          <a:p>
            <a:pPr marL="285750" indent="-285750">
              <a:buFont typeface="Arial" panose="020B0604020202020204" pitchFamily="34" charset="0"/>
              <a:buChar char="•"/>
            </a:pPr>
            <a:r>
              <a:rPr lang="en-US" sz="2200" dirty="0">
                <a:latin typeface="Aptos" panose="020B0004020202020204" pitchFamily="34" charset="0"/>
              </a:rPr>
              <a:t>Meets organizations and people where they are (“nothing about us without us”).</a:t>
            </a:r>
            <a:endParaRPr lang="en-US" sz="22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r>
              <a:rPr lang="en-US" sz="2200" b="0" i="0" u="none" strike="noStrike" baseline="0" dirty="0">
                <a:solidFill>
                  <a:srgbClr val="000000"/>
                </a:solidFill>
                <a:latin typeface="Aptos" panose="020B0004020202020204" pitchFamily="34" charset="0"/>
              </a:rPr>
              <a:t>Develops new approaches and tools related to both programming and evaluation.</a:t>
            </a:r>
          </a:p>
          <a:p>
            <a:pPr marL="285750" indent="-285750">
              <a:buFont typeface="Arial" panose="020B0604020202020204" pitchFamily="34" charset="0"/>
              <a:buChar char="•"/>
            </a:pPr>
            <a:r>
              <a:rPr lang="en-US" sz="2200" b="0" i="0" u="none" strike="noStrike" baseline="0" dirty="0">
                <a:solidFill>
                  <a:srgbClr val="000000"/>
                </a:solidFill>
                <a:latin typeface="Aptos" panose="020B0004020202020204" pitchFamily="34" charset="0"/>
              </a:rPr>
              <a:t>Addresses upstream </a:t>
            </a:r>
            <a:r>
              <a:rPr lang="en-US" sz="2200" dirty="0">
                <a:solidFill>
                  <a:srgbClr val="000000"/>
                </a:solidFill>
                <a:latin typeface="Aptos" panose="020B0004020202020204" pitchFamily="34" charset="0"/>
              </a:rPr>
              <a:t>and </a:t>
            </a:r>
            <a:r>
              <a:rPr lang="en-US" sz="2200" b="0" i="0" u="none" strike="noStrike" baseline="0" dirty="0">
                <a:solidFill>
                  <a:srgbClr val="000000"/>
                </a:solidFill>
                <a:latin typeface="Aptos" panose="020B0004020202020204" pitchFamily="34" charset="0"/>
              </a:rPr>
              <a:t>environmental factors that contribute to community health (social determinates of health).</a:t>
            </a:r>
          </a:p>
          <a:p>
            <a:pPr marL="285750" indent="-285750">
              <a:buFont typeface="Arial" panose="020B0604020202020204" pitchFamily="34" charset="0"/>
              <a:buChar char="•"/>
            </a:pPr>
            <a:r>
              <a:rPr lang="en-US" sz="2200" dirty="0">
                <a:latin typeface="Aptos" panose="020B0004020202020204" pitchFamily="34" charset="0"/>
              </a:rPr>
              <a:t>Flexibility for both VPLOs and grantees while holding them to a set of regional goals that they determine based on data  – this has led to an increased and diverse number of activities happening related to prevention across the state.</a:t>
            </a:r>
          </a:p>
          <a:p>
            <a:pPr marL="285750" indent="-285750">
              <a:buFont typeface="Arial" panose="020B0604020202020204" pitchFamily="34" charset="0"/>
              <a:buChar char="•"/>
            </a:pPr>
            <a:r>
              <a:rPr lang="en-US" sz="2200" dirty="0">
                <a:latin typeface="Aptos" panose="020B0004020202020204" pitchFamily="34" charset="0"/>
              </a:rPr>
              <a:t>Engagement of non-traditional partners across sectors to embed prevention in their work.</a:t>
            </a:r>
          </a:p>
        </p:txBody>
      </p:sp>
      <p:sp>
        <p:nvSpPr>
          <p:cNvPr id="5" name="Slide Number Placeholder 4">
            <a:extLst>
              <a:ext uri="{FF2B5EF4-FFF2-40B4-BE49-F238E27FC236}">
                <a16:creationId xmlns:a16="http://schemas.microsoft.com/office/drawing/2014/main" id="{C92B938B-D32E-E6E7-269D-6622869E1400}"/>
              </a:ext>
            </a:extLst>
          </p:cNvPr>
          <p:cNvSpPr>
            <a:spLocks noGrp="1"/>
          </p:cNvSpPr>
          <p:nvPr>
            <p:ph type="sldNum" sz="quarter" idx="4"/>
          </p:nvPr>
        </p:nvSpPr>
        <p:spPr/>
        <p:txBody>
          <a:bodyPr/>
          <a:lstStyle/>
          <a:p>
            <a:fld id="{820DBD16-8F52-45AC-8998-73485FE4613D}" type="slidenum">
              <a:rPr lang="en-US" smtClean="0"/>
              <a:pPr/>
              <a:t>19</a:t>
            </a:fld>
            <a:endParaRPr lang="en-US" dirty="0"/>
          </a:p>
        </p:txBody>
      </p:sp>
      <p:sp>
        <p:nvSpPr>
          <p:cNvPr id="6" name="Footer Placeholder 5">
            <a:extLst>
              <a:ext uri="{FF2B5EF4-FFF2-40B4-BE49-F238E27FC236}">
                <a16:creationId xmlns:a16="http://schemas.microsoft.com/office/drawing/2014/main" id="{E48E6941-67FB-6DF1-497B-C173411D2777}"/>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63146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FA39-ADCB-B141-F964-E5417CD97A45}"/>
              </a:ext>
            </a:extLst>
          </p:cNvPr>
          <p:cNvSpPr>
            <a:spLocks noGrp="1"/>
          </p:cNvSpPr>
          <p:nvPr>
            <p:ph type="title"/>
          </p:nvPr>
        </p:nvSpPr>
        <p:spPr/>
        <p:txBody>
          <a:bodyPr/>
          <a:lstStyle/>
          <a:p>
            <a:r>
              <a:rPr lang="en-US" dirty="0"/>
              <a:t>PRESENTOR:</a:t>
            </a:r>
          </a:p>
        </p:txBody>
      </p:sp>
      <p:sp>
        <p:nvSpPr>
          <p:cNvPr id="3" name="Content Placeholder 2">
            <a:extLst>
              <a:ext uri="{FF2B5EF4-FFF2-40B4-BE49-F238E27FC236}">
                <a16:creationId xmlns:a16="http://schemas.microsoft.com/office/drawing/2014/main" id="{936853C3-9ADB-0549-B5C7-7F15DEAEB64B}"/>
              </a:ext>
            </a:extLst>
          </p:cNvPr>
          <p:cNvSpPr>
            <a:spLocks noGrp="1"/>
          </p:cNvSpPr>
          <p:nvPr>
            <p:ph idx="1"/>
          </p:nvPr>
        </p:nvSpPr>
        <p:spPr/>
        <p:txBody>
          <a:bodyPr/>
          <a:lstStyle/>
          <a:p>
            <a:r>
              <a:rPr lang="en-US" dirty="0"/>
              <a:t>Traci Sawyers</a:t>
            </a:r>
          </a:p>
          <a:p>
            <a:r>
              <a:rPr lang="en-US" dirty="0"/>
              <a:t>Director of Prevention Services</a:t>
            </a:r>
          </a:p>
          <a:p>
            <a:r>
              <a:rPr lang="en-US" dirty="0"/>
              <a:t>Division of Substance Use Programs (DSU)</a:t>
            </a:r>
          </a:p>
          <a:p>
            <a:r>
              <a:rPr lang="en-US" dirty="0"/>
              <a:t>Vermont Department of Health </a:t>
            </a:r>
          </a:p>
        </p:txBody>
      </p:sp>
      <p:sp>
        <p:nvSpPr>
          <p:cNvPr id="4" name="Slide Number Placeholder 3">
            <a:extLst>
              <a:ext uri="{FF2B5EF4-FFF2-40B4-BE49-F238E27FC236}">
                <a16:creationId xmlns:a16="http://schemas.microsoft.com/office/drawing/2014/main" id="{20A4BA50-8F9E-0124-ED56-9A94B18D8EE7}"/>
              </a:ext>
            </a:extLst>
          </p:cNvPr>
          <p:cNvSpPr>
            <a:spLocks noGrp="1"/>
          </p:cNvSpPr>
          <p:nvPr>
            <p:ph type="sldNum" sz="quarter" idx="4"/>
          </p:nvPr>
        </p:nvSpPr>
        <p:spPr/>
        <p:txBody>
          <a:bodyPr/>
          <a:lstStyle/>
          <a:p>
            <a:fld id="{820DBD16-8F52-45AC-8998-73485FE4613D}" type="slidenum">
              <a:rPr lang="en-US" smtClean="0"/>
              <a:pPr/>
              <a:t>2</a:t>
            </a:fld>
            <a:endParaRPr lang="en-US" dirty="0"/>
          </a:p>
        </p:txBody>
      </p:sp>
      <p:sp>
        <p:nvSpPr>
          <p:cNvPr id="5" name="Footer Placeholder 4">
            <a:extLst>
              <a:ext uri="{FF2B5EF4-FFF2-40B4-BE49-F238E27FC236}">
                <a16:creationId xmlns:a16="http://schemas.microsoft.com/office/drawing/2014/main" id="{8F65C06C-2F35-179C-36BC-16A7FCAD64BF}"/>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421484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1C6C-ACBD-373D-D0A2-8733BFFBF348}"/>
              </a:ext>
            </a:extLst>
          </p:cNvPr>
          <p:cNvSpPr>
            <a:spLocks noGrp="1"/>
          </p:cNvSpPr>
          <p:nvPr>
            <p:ph type="title"/>
          </p:nvPr>
        </p:nvSpPr>
        <p:spPr/>
        <p:txBody>
          <a:bodyPr/>
          <a:lstStyle/>
          <a:p>
            <a:r>
              <a:rPr lang="en-US" dirty="0"/>
              <a:t>Health Equity in the Model</a:t>
            </a:r>
          </a:p>
        </p:txBody>
      </p:sp>
      <p:sp>
        <p:nvSpPr>
          <p:cNvPr id="3" name="Content Placeholder 2">
            <a:extLst>
              <a:ext uri="{FF2B5EF4-FFF2-40B4-BE49-F238E27FC236}">
                <a16:creationId xmlns:a16="http://schemas.microsoft.com/office/drawing/2014/main" id="{0FC3521C-5F10-848D-8C88-1A7488EF1EC6}"/>
              </a:ext>
            </a:extLst>
          </p:cNvPr>
          <p:cNvSpPr>
            <a:spLocks noGrp="1"/>
          </p:cNvSpPr>
          <p:nvPr>
            <p:ph sz="half" idx="1"/>
          </p:nvPr>
        </p:nvSpPr>
        <p:spPr>
          <a:xfrm>
            <a:off x="318977" y="1825624"/>
            <a:ext cx="11759609" cy="4667247"/>
          </a:xfrm>
        </p:spPr>
        <p:txBody>
          <a:bodyPr vert="horz" lIns="91440" tIns="45720" rIns="91440" bIns="45720" rtlCol="0" anchor="t">
            <a:noAutofit/>
          </a:bodyPr>
          <a:lstStyle/>
          <a:p>
            <a:r>
              <a:rPr lang="en-US" sz="2000" kern="100" dirty="0">
                <a:effectLst/>
                <a:latin typeface="Aptos" panose="020B0004020202020204" pitchFamily="34" charset="0"/>
                <a:ea typeface="Calibri" panose="020F0502020204030204" pitchFamily="34" charset="0"/>
                <a:cs typeface="Calibri" panose="020F0502020204030204" pitchFamily="34" charset="0"/>
              </a:rPr>
              <a:t>According to Healthy People 2030, health equity is defined as </a:t>
            </a:r>
            <a:r>
              <a:rPr lang="en-US" sz="2000" i="1" kern="100" dirty="0">
                <a:effectLst/>
                <a:latin typeface="Aptos" panose="020B0004020202020204" pitchFamily="34" charset="0"/>
                <a:ea typeface="Calibri" panose="020F0502020204030204" pitchFamily="34" charset="0"/>
                <a:cs typeface="Calibri" panose="020F0502020204030204" pitchFamily="34" charset="0"/>
              </a:rPr>
              <a:t>"the attainment of the highest level of health for all people. Achieving health equity requires valuing everyone equally with focused and ongoing societal efforts to address avoidable inequalities, historical and contemporary injustices, and the elimination of health and health care disparities." </a:t>
            </a:r>
            <a:r>
              <a:rPr lang="en-US" sz="2000" kern="100" dirty="0">
                <a:solidFill>
                  <a:srgbClr val="000000"/>
                </a:solidFill>
                <a:effectLst/>
                <a:highlight>
                  <a:srgbClr val="FFFFFF"/>
                </a:highlight>
                <a:latin typeface="Aptos" panose="020B0004020202020204" pitchFamily="34" charset="0"/>
                <a:ea typeface="Times New Roman" panose="02020603050405020304" pitchFamily="18" charset="0"/>
                <a:cs typeface="Calibri" panose="020F0502020204030204" pitchFamily="34" charset="0"/>
              </a:rPr>
              <a:t>  </a:t>
            </a:r>
          </a:p>
          <a:p>
            <a:r>
              <a:rPr lang="en-US" sz="900" kern="100" dirty="0">
                <a:solidFill>
                  <a:srgbClr val="000000"/>
                </a:solidFill>
                <a:effectLst/>
                <a:highlight>
                  <a:srgbClr val="FFFFFF"/>
                </a:highlight>
                <a:latin typeface="Aptos" panose="020B0004020202020204" pitchFamily="34" charset="0"/>
                <a:ea typeface="Times New Roman" panose="02020603050405020304" pitchFamily="18" charset="0"/>
                <a:cs typeface="Calibri" panose="020F0502020204030204" pitchFamily="34" charset="0"/>
              </a:rPr>
              <a:t> </a:t>
            </a:r>
          </a:p>
          <a:p>
            <a:r>
              <a:rPr lang="en-US" sz="2000" b="1" kern="100" dirty="0">
                <a:solidFill>
                  <a:srgbClr val="000000"/>
                </a:solidFill>
                <a:highlight>
                  <a:srgbClr val="FFFFFF"/>
                </a:highlight>
                <a:latin typeface="Aptos" panose="020B0004020202020204" pitchFamily="34" charset="0"/>
                <a:ea typeface="Times New Roman" panose="02020603050405020304" pitchFamily="18" charset="0"/>
                <a:cs typeface="Calibri" panose="020F0502020204030204" pitchFamily="34" charset="0"/>
              </a:rPr>
              <a:t>Health Equity in the VPLO model (to date) focuses on:</a:t>
            </a:r>
          </a:p>
          <a:p>
            <a:pPr marL="285750" indent="-285750">
              <a:buFont typeface="Arial" panose="020B0604020202020204" pitchFamily="34" charset="0"/>
              <a:buChar char="•"/>
            </a:pPr>
            <a:r>
              <a:rPr lang="en-US" sz="2000" kern="100" dirty="0">
                <a:solidFill>
                  <a:srgbClr val="000000"/>
                </a:solidFill>
                <a:highlight>
                  <a:srgbClr val="FFFFFF"/>
                </a:highlight>
                <a:latin typeface="Aptos" panose="020B0004020202020204" pitchFamily="34" charset="0"/>
                <a:ea typeface="Times New Roman" panose="02020603050405020304" pitchFamily="18" charset="0"/>
                <a:cs typeface="Calibri"/>
              </a:rPr>
              <a:t>U</a:t>
            </a:r>
            <a:r>
              <a:rPr lang="en-US" sz="2000" kern="100" dirty="0">
                <a:solidFill>
                  <a:srgbClr val="000000"/>
                </a:solidFill>
                <a:effectLst/>
                <a:highlight>
                  <a:srgbClr val="FFFFFF"/>
                </a:highlight>
                <a:latin typeface="Aptos" panose="020B0004020202020204" pitchFamily="34" charset="0"/>
                <a:ea typeface="Times New Roman" panose="02020603050405020304" pitchFamily="18" charset="0"/>
                <a:cs typeface="Calibri"/>
              </a:rPr>
              <a:t>sing data to identify and address health disparities (each develops a health disparities impact statement fo</a:t>
            </a:r>
            <a:r>
              <a:rPr lang="en-US" sz="2000" kern="100" dirty="0">
                <a:solidFill>
                  <a:srgbClr val="000000"/>
                </a:solidFill>
                <a:highlight>
                  <a:srgbClr val="FFFFFF"/>
                </a:highlight>
                <a:latin typeface="Aptos" panose="020B0004020202020204" pitchFamily="34" charset="0"/>
                <a:ea typeface="Times New Roman" panose="02020603050405020304" pitchFamily="18" charset="0"/>
                <a:cs typeface="Calibri"/>
              </a:rPr>
              <a:t>r the region*).</a:t>
            </a:r>
          </a:p>
          <a:p>
            <a:pPr marL="285750" indent="-285750">
              <a:buFont typeface="Arial" panose="020B0604020202020204" pitchFamily="34" charset="0"/>
              <a:buChar char="•"/>
            </a:pPr>
            <a:r>
              <a:rPr lang="en-US" sz="2000" kern="100" dirty="0">
                <a:solidFill>
                  <a:srgbClr val="000000"/>
                </a:solidFill>
                <a:effectLst/>
                <a:highlight>
                  <a:srgbClr val="FFFFFF"/>
                </a:highlight>
                <a:latin typeface="Aptos" panose="020B0004020202020204" pitchFamily="34" charset="0"/>
                <a:ea typeface="Times New Roman" panose="02020603050405020304" pitchFamily="18" charset="0"/>
                <a:cs typeface="Calibri"/>
              </a:rPr>
              <a:t>Creating a more strategic focus on priority populations </a:t>
            </a:r>
            <a:r>
              <a:rPr lang="en-US" sz="2000" kern="100" dirty="0">
                <a:solidFill>
                  <a:srgbClr val="000000"/>
                </a:solidFill>
                <a:highlight>
                  <a:srgbClr val="FFFFFF"/>
                </a:highlight>
                <a:latin typeface="Aptos" panose="020B0004020202020204" pitchFamily="34" charset="0"/>
                <a:ea typeface="Times New Roman" panose="02020603050405020304" pitchFamily="18" charset="0"/>
                <a:cs typeface="Calibri"/>
              </a:rPr>
              <a:t>based on </a:t>
            </a:r>
            <a:r>
              <a:rPr lang="en-US" sz="2000" kern="100" dirty="0">
                <a:solidFill>
                  <a:srgbClr val="000000"/>
                </a:solidFill>
                <a:effectLst/>
                <a:highlight>
                  <a:srgbClr val="FFFFFF"/>
                </a:highlight>
                <a:latin typeface="Aptos" panose="020B0004020202020204" pitchFamily="34" charset="0"/>
                <a:ea typeface="Times New Roman" panose="02020603050405020304" pitchFamily="18" charset="0"/>
                <a:cs typeface="Calibri"/>
              </a:rPr>
              <a:t>assessment data that is tied to funding decisions</a:t>
            </a:r>
            <a:r>
              <a:rPr lang="en-US" sz="2000" kern="100" dirty="0">
                <a:solidFill>
                  <a:srgbClr val="000000"/>
                </a:solidFill>
                <a:highlight>
                  <a:srgbClr val="FFFFFF"/>
                </a:highlight>
                <a:latin typeface="Aptos" panose="020B0004020202020204" pitchFamily="34" charset="0"/>
                <a:ea typeface="Times New Roman" panose="02020603050405020304" pitchFamily="18" charset="0"/>
                <a:cs typeface="Calibri"/>
              </a:rPr>
              <a:t>.</a:t>
            </a:r>
            <a:endParaRPr lang="en-US" sz="2000" kern="100" dirty="0">
              <a:solidFill>
                <a:srgbClr val="000000"/>
              </a:solidFill>
              <a:highlight>
                <a:srgbClr val="FFFFFF"/>
              </a:highlight>
              <a:latin typeface="Aptos" panose="020B000402020202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000" kern="100" dirty="0">
                <a:solidFill>
                  <a:srgbClr val="000000"/>
                </a:solidFill>
                <a:highlight>
                  <a:srgbClr val="FFFFFF"/>
                </a:highlight>
                <a:latin typeface="Aptos" panose="020B0004020202020204" pitchFamily="34" charset="0"/>
                <a:ea typeface="Times New Roman" panose="02020603050405020304" pitchFamily="18" charset="0"/>
                <a:cs typeface="Calibri"/>
              </a:rPr>
              <a:t>New partners diversify the</a:t>
            </a:r>
            <a:r>
              <a:rPr lang="en-US" sz="2000" kern="100" dirty="0">
                <a:solidFill>
                  <a:srgbClr val="000000"/>
                </a:solidFill>
                <a:effectLst/>
                <a:highlight>
                  <a:srgbClr val="FFFFFF"/>
                </a:highlight>
                <a:latin typeface="Aptos" panose="020B0004020202020204" pitchFamily="34" charset="0"/>
                <a:ea typeface="Times New Roman" panose="02020603050405020304" pitchFamily="18" charset="0"/>
                <a:cs typeface="Calibri"/>
              </a:rPr>
              <a:t> prevention workforce.  </a:t>
            </a:r>
            <a:endParaRPr lang="en-US" sz="2000" b="0" i="0" u="none" strike="noStrike" baseline="0" dirty="0">
              <a:solidFill>
                <a:srgbClr val="58595B"/>
              </a:solidFill>
              <a:latin typeface="Aptos" panose="020B0004020202020204" pitchFamily="34" charset="0"/>
            </a:endParaRPr>
          </a:p>
          <a:p>
            <a:pPr algn="l"/>
            <a:r>
              <a:rPr lang="en-US" sz="2000" b="0" i="0" u="none" strike="noStrike" baseline="0" dirty="0">
                <a:solidFill>
                  <a:srgbClr val="58595B"/>
                </a:solidFill>
                <a:latin typeface="Aptos" panose="020B0004020202020204" pitchFamily="34" charset="0"/>
              </a:rPr>
              <a:t>* Example:  </a:t>
            </a:r>
            <a:r>
              <a:rPr lang="en-US" sz="2000" b="0" i="1" u="none" strike="noStrike" baseline="0" dirty="0">
                <a:solidFill>
                  <a:srgbClr val="58595B"/>
                </a:solidFill>
                <a:latin typeface="Aptos" panose="020B0004020202020204" pitchFamily="34" charset="0"/>
              </a:rPr>
              <a:t>Prevention is an ongoing project in a continually changing environment. Historically, subject to federal and other funding sources, services have been sporadic. Not every community in VT has equal access to prevention services.  One of PL4’s key missions is to identify and decrease geographic, demographic, and other gaps in services based on population needs.</a:t>
            </a:r>
            <a:endParaRPr lang="en-US" sz="2000" i="1" dirty="0">
              <a:latin typeface="Aptos" panose="020B0004020202020204" pitchFamily="34" charset="0"/>
            </a:endParaRPr>
          </a:p>
        </p:txBody>
      </p:sp>
      <p:sp>
        <p:nvSpPr>
          <p:cNvPr id="5" name="Slide Number Placeholder 4">
            <a:extLst>
              <a:ext uri="{FF2B5EF4-FFF2-40B4-BE49-F238E27FC236}">
                <a16:creationId xmlns:a16="http://schemas.microsoft.com/office/drawing/2014/main" id="{C92B938B-D32E-E6E7-269D-6622869E1400}"/>
              </a:ext>
            </a:extLst>
          </p:cNvPr>
          <p:cNvSpPr>
            <a:spLocks noGrp="1"/>
          </p:cNvSpPr>
          <p:nvPr>
            <p:ph type="sldNum" sz="quarter" idx="4"/>
          </p:nvPr>
        </p:nvSpPr>
        <p:spPr/>
        <p:txBody>
          <a:bodyPr/>
          <a:lstStyle/>
          <a:p>
            <a:fld id="{820DBD16-8F52-45AC-8998-73485FE4613D}" type="slidenum">
              <a:rPr lang="en-US" smtClean="0"/>
              <a:pPr/>
              <a:t>20</a:t>
            </a:fld>
            <a:endParaRPr lang="en-US" dirty="0"/>
          </a:p>
        </p:txBody>
      </p:sp>
      <p:sp>
        <p:nvSpPr>
          <p:cNvPr id="6" name="Footer Placeholder 5">
            <a:extLst>
              <a:ext uri="{FF2B5EF4-FFF2-40B4-BE49-F238E27FC236}">
                <a16:creationId xmlns:a16="http://schemas.microsoft.com/office/drawing/2014/main" id="{E48E6941-67FB-6DF1-497B-C173411D2777}"/>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426898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CEA6-F25B-1409-9766-52276347351A}"/>
              </a:ext>
            </a:extLst>
          </p:cNvPr>
          <p:cNvSpPr>
            <a:spLocks noGrp="1"/>
          </p:cNvSpPr>
          <p:nvPr>
            <p:ph type="title"/>
          </p:nvPr>
        </p:nvSpPr>
        <p:spPr/>
        <p:txBody>
          <a:bodyPr/>
          <a:lstStyle/>
          <a:p>
            <a:r>
              <a:rPr lang="en-US" dirty="0"/>
              <a:t>Key Pillars of Enhanced Prevention System </a:t>
            </a:r>
          </a:p>
        </p:txBody>
      </p:sp>
      <p:sp>
        <p:nvSpPr>
          <p:cNvPr id="3" name="Content Placeholder 2">
            <a:extLst>
              <a:ext uri="{FF2B5EF4-FFF2-40B4-BE49-F238E27FC236}">
                <a16:creationId xmlns:a16="http://schemas.microsoft.com/office/drawing/2014/main" id="{6B312DCC-82DC-AF28-A92F-E2DFAF7F7C38}"/>
              </a:ext>
            </a:extLst>
          </p:cNvPr>
          <p:cNvSpPr>
            <a:spLocks noGrp="1"/>
          </p:cNvSpPr>
          <p:nvPr>
            <p:ph idx="1"/>
          </p:nvPr>
        </p:nvSpPr>
        <p:spPr/>
        <p:txBody>
          <a:bodyPr/>
          <a:lstStyle/>
          <a:p>
            <a:pPr algn="l"/>
            <a:r>
              <a:rPr lang="en-US" b="0" i="0" u="none" strike="noStrike" baseline="0" dirty="0">
                <a:solidFill>
                  <a:srgbClr val="000000"/>
                </a:solidFill>
                <a:latin typeface="Arial" panose="020B0604020202020204" pitchFamily="34" charset="0"/>
              </a:rPr>
              <a:t>The following were identified in the planning process as needed to support the prevention systems enhancement we are undertaking:</a:t>
            </a:r>
          </a:p>
          <a:p>
            <a:endParaRPr lang="en-US" sz="2400" b="0" i="0" u="none" strike="noStrike" baseline="0" dirty="0">
              <a:solidFill>
                <a:srgbClr val="000000"/>
              </a:solidFill>
              <a:latin typeface="Arial" panose="020B0604020202020204" pitchFamily="34" charset="0"/>
            </a:endParaRPr>
          </a:p>
          <a:p>
            <a:pPr marL="342900" indent="-342900">
              <a:buFont typeface="Arial" panose="020B0604020202020204" pitchFamily="34" charset="0"/>
              <a:buChar char="•"/>
            </a:pPr>
            <a:r>
              <a:rPr lang="en-US" sz="2400" b="0" i="0" u="none" strike="noStrike" baseline="0" dirty="0">
                <a:solidFill>
                  <a:srgbClr val="000000"/>
                </a:solidFill>
                <a:latin typeface="Arial" panose="020B0604020202020204" pitchFamily="34" charset="0"/>
              </a:rPr>
              <a:t>Equity &amp; Cultural Inclusion </a:t>
            </a:r>
          </a:p>
          <a:p>
            <a:pPr marL="342900" indent="-342900">
              <a:buFont typeface="Arial" panose="020B0604020202020204" pitchFamily="34" charset="0"/>
              <a:buChar char="•"/>
            </a:pPr>
            <a:r>
              <a:rPr lang="en-US" sz="2400" b="0" i="0" u="none" strike="noStrike" baseline="0" dirty="0">
                <a:solidFill>
                  <a:srgbClr val="000000"/>
                </a:solidFill>
                <a:latin typeface="Arial" panose="020B0604020202020204" pitchFamily="34" charset="0"/>
              </a:rPr>
              <a:t>Evaluation</a:t>
            </a:r>
          </a:p>
          <a:p>
            <a:pPr marL="342900" indent="-342900">
              <a:buFont typeface="Arial" panose="020B0604020202020204" pitchFamily="34" charset="0"/>
              <a:buChar char="•"/>
            </a:pPr>
            <a:r>
              <a:rPr lang="en-US" sz="2400" b="0" i="0" u="none" strike="noStrike" baseline="0" dirty="0">
                <a:solidFill>
                  <a:srgbClr val="000000"/>
                </a:solidFill>
                <a:latin typeface="Arial" panose="020B0604020202020204" pitchFamily="34" charset="0"/>
              </a:rPr>
              <a:t>Sustainability</a:t>
            </a:r>
          </a:p>
          <a:p>
            <a:pPr marL="342900" indent="-342900">
              <a:buFont typeface="Arial" panose="020B0604020202020204" pitchFamily="34" charset="0"/>
              <a:buChar char="•"/>
            </a:pPr>
            <a:r>
              <a:rPr lang="en-US" sz="2400" b="0" i="0" u="none" strike="noStrike" baseline="0" dirty="0">
                <a:solidFill>
                  <a:srgbClr val="000000"/>
                </a:solidFill>
                <a:latin typeface="Arial" panose="020B0604020202020204" pitchFamily="34" charset="0"/>
              </a:rPr>
              <a:t>Workforce Development</a:t>
            </a:r>
          </a:p>
          <a:p>
            <a:endParaRPr lang="en-US" dirty="0"/>
          </a:p>
          <a:p>
            <a:r>
              <a:rPr lang="en-US" dirty="0"/>
              <a:t>In Year 2 and beyond, we will be building resources and capacity externally and internally to ensure these components guide and ground prevention in Vermont </a:t>
            </a:r>
          </a:p>
        </p:txBody>
      </p:sp>
      <p:sp>
        <p:nvSpPr>
          <p:cNvPr id="4" name="Slide Number Placeholder 3">
            <a:extLst>
              <a:ext uri="{FF2B5EF4-FFF2-40B4-BE49-F238E27FC236}">
                <a16:creationId xmlns:a16="http://schemas.microsoft.com/office/drawing/2014/main" id="{E574D716-24D0-9C63-3B47-89486EC668B6}"/>
              </a:ext>
            </a:extLst>
          </p:cNvPr>
          <p:cNvSpPr>
            <a:spLocks noGrp="1"/>
          </p:cNvSpPr>
          <p:nvPr>
            <p:ph type="sldNum" sz="quarter" idx="4"/>
          </p:nvPr>
        </p:nvSpPr>
        <p:spPr/>
        <p:txBody>
          <a:bodyPr/>
          <a:lstStyle/>
          <a:p>
            <a:fld id="{820DBD16-8F52-45AC-8998-73485FE4613D}" type="slidenum">
              <a:rPr lang="en-US" smtClean="0"/>
              <a:pPr/>
              <a:t>21</a:t>
            </a:fld>
            <a:endParaRPr lang="en-US" dirty="0"/>
          </a:p>
        </p:txBody>
      </p:sp>
      <p:sp>
        <p:nvSpPr>
          <p:cNvPr id="5" name="Footer Placeholder 4">
            <a:extLst>
              <a:ext uri="{FF2B5EF4-FFF2-40B4-BE49-F238E27FC236}">
                <a16:creationId xmlns:a16="http://schemas.microsoft.com/office/drawing/2014/main" id="{E1F65CF1-7183-083C-B571-69B9434020B7}"/>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54716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BBEF-4FA9-B1F4-9098-2ED790CFC4A3}"/>
              </a:ext>
            </a:extLst>
          </p:cNvPr>
          <p:cNvSpPr>
            <a:spLocks noGrp="1"/>
          </p:cNvSpPr>
          <p:nvPr>
            <p:ph type="title"/>
          </p:nvPr>
        </p:nvSpPr>
        <p:spPr/>
        <p:txBody>
          <a:bodyPr/>
          <a:lstStyle/>
          <a:p>
            <a:r>
              <a:rPr lang="en-US" dirty="0"/>
              <a:t>Other Core Components Under Development </a:t>
            </a:r>
          </a:p>
        </p:txBody>
      </p:sp>
      <p:sp>
        <p:nvSpPr>
          <p:cNvPr id="3" name="Content Placeholder 2">
            <a:extLst>
              <a:ext uri="{FF2B5EF4-FFF2-40B4-BE49-F238E27FC236}">
                <a16:creationId xmlns:a16="http://schemas.microsoft.com/office/drawing/2014/main" id="{1EB192B7-82CB-45C2-6DE6-6D676840BA3F}"/>
              </a:ext>
            </a:extLst>
          </p:cNvPr>
          <p:cNvSpPr>
            <a:spLocks noGrp="1"/>
          </p:cNvSpPr>
          <p:nvPr>
            <p:ph sz="half" idx="1"/>
          </p:nvPr>
        </p:nvSpPr>
        <p:spPr>
          <a:xfrm>
            <a:off x="287079" y="1825625"/>
            <a:ext cx="11376837" cy="4667246"/>
          </a:xfrm>
        </p:spPr>
        <p:txBody>
          <a:bodyPr>
            <a:normAutofit/>
          </a:bodyPr>
          <a:lstStyle/>
          <a:p>
            <a:r>
              <a:rPr lang="en-US" sz="2000" b="1" i="0" u="none" strike="noStrike" baseline="0" dirty="0">
                <a:solidFill>
                  <a:srgbClr val="000000"/>
                </a:solidFill>
                <a:latin typeface="Arial" panose="020B0604020202020204" pitchFamily="34" charset="0"/>
              </a:rPr>
              <a:t>Healthy Coalitions </a:t>
            </a:r>
            <a:r>
              <a:rPr lang="en-US" sz="2000" b="0" i="0" u="none" strike="noStrike" baseline="0" dirty="0">
                <a:solidFill>
                  <a:srgbClr val="000000"/>
                </a:solidFill>
                <a:latin typeface="Arial" panose="020B0604020202020204" pitchFamily="34" charset="0"/>
              </a:rPr>
              <a:t>Convener of coalitions for networking and workforce development. Dedicated to increasing effectiveness and promoting evidence-based prevention. 	</a:t>
            </a:r>
          </a:p>
          <a:p>
            <a:endParaRPr lang="en-US" sz="800" b="0" i="0" u="none" strike="noStrike" baseline="0" dirty="0">
              <a:solidFill>
                <a:srgbClr val="000000"/>
              </a:solidFill>
              <a:latin typeface="Arial" panose="020B0604020202020204" pitchFamily="34" charset="0"/>
            </a:endParaRPr>
          </a:p>
          <a:p>
            <a:r>
              <a:rPr lang="en-US" sz="2000" b="1" i="0" u="none" strike="noStrike" baseline="0" dirty="0">
                <a:solidFill>
                  <a:srgbClr val="000000"/>
                </a:solidFill>
                <a:latin typeface="Arial" panose="020B0604020202020204" pitchFamily="34" charset="0"/>
              </a:rPr>
              <a:t>Prevention Science </a:t>
            </a:r>
            <a:r>
              <a:rPr lang="en-US" sz="2000" b="0" i="0" u="none" strike="noStrike" baseline="0" dirty="0">
                <a:solidFill>
                  <a:srgbClr val="000000"/>
                </a:solidFill>
                <a:latin typeface="Arial" panose="020B0604020202020204" pitchFamily="34" charset="0"/>
              </a:rPr>
              <a:t>Holds expertise in current advancements in prevention science. Supports the review and approval of evidence-based programs and interventions. Supports review of innovative projects. 	</a:t>
            </a:r>
          </a:p>
          <a:p>
            <a:endParaRPr lang="en-US" sz="800" b="0" i="0" u="none" strike="noStrike" baseline="0" dirty="0">
              <a:solidFill>
                <a:srgbClr val="000000"/>
              </a:solidFill>
              <a:latin typeface="Arial" panose="020B0604020202020204" pitchFamily="34" charset="0"/>
            </a:endParaRPr>
          </a:p>
          <a:p>
            <a:r>
              <a:rPr lang="en-US" sz="2000" b="1" i="0" u="none" strike="noStrike" baseline="0" dirty="0">
                <a:solidFill>
                  <a:srgbClr val="000000"/>
                </a:solidFill>
                <a:latin typeface="Arial" panose="020B0604020202020204" pitchFamily="34" charset="0"/>
              </a:rPr>
              <a:t>Priority Populations </a:t>
            </a:r>
            <a:r>
              <a:rPr lang="en-US" sz="2000" b="0" i="0" u="none" strike="noStrike" baseline="0" dirty="0">
                <a:solidFill>
                  <a:srgbClr val="000000"/>
                </a:solidFill>
                <a:latin typeface="Arial" panose="020B0604020202020204" pitchFamily="34" charset="0"/>
              </a:rPr>
              <a:t>Provides training and technical assistance to engage identified priority populations in prevention. Mobilizes community organizations and supports fostering non-traditional partnerships across health districts and provides insights for health disparity plans and adaptations for interventions. </a:t>
            </a:r>
          </a:p>
          <a:p>
            <a:r>
              <a:rPr lang="en-US" sz="2000" b="0" i="0" u="none" strike="noStrike" baseline="0" dirty="0">
                <a:solidFill>
                  <a:srgbClr val="000000"/>
                </a:solidFill>
                <a:latin typeface="Arial" panose="020B0604020202020204" pitchFamily="34" charset="0"/>
              </a:rPr>
              <a:t>	</a:t>
            </a:r>
          </a:p>
          <a:p>
            <a:r>
              <a:rPr lang="en-US" sz="2000" b="1" i="0" u="none" strike="noStrike" baseline="0" dirty="0">
                <a:solidFill>
                  <a:srgbClr val="000000"/>
                </a:solidFill>
                <a:latin typeface="Arial" panose="020B0604020202020204" pitchFamily="34" charset="0"/>
              </a:rPr>
              <a:t>School-Based </a:t>
            </a:r>
            <a:r>
              <a:rPr lang="en-US" sz="2000" b="0" i="0" u="none" strike="noStrike" baseline="0" dirty="0">
                <a:solidFill>
                  <a:srgbClr val="000000"/>
                </a:solidFill>
                <a:latin typeface="Arial" panose="020B0604020202020204" pitchFamily="34" charset="0"/>
              </a:rPr>
              <a:t>Supports school-based prevention grantees. Supports higher education initiatives. Develops tools and resources for engaging schools in community-based substance use prevention. </a:t>
            </a:r>
          </a:p>
          <a:p>
            <a:endParaRPr lang="en-US" dirty="0"/>
          </a:p>
        </p:txBody>
      </p:sp>
      <p:sp>
        <p:nvSpPr>
          <p:cNvPr id="5" name="Slide Number Placeholder 4">
            <a:extLst>
              <a:ext uri="{FF2B5EF4-FFF2-40B4-BE49-F238E27FC236}">
                <a16:creationId xmlns:a16="http://schemas.microsoft.com/office/drawing/2014/main" id="{224328AA-E052-6452-89A3-35B87DA0F558}"/>
              </a:ext>
            </a:extLst>
          </p:cNvPr>
          <p:cNvSpPr>
            <a:spLocks noGrp="1"/>
          </p:cNvSpPr>
          <p:nvPr>
            <p:ph type="sldNum" sz="quarter" idx="4"/>
          </p:nvPr>
        </p:nvSpPr>
        <p:spPr/>
        <p:txBody>
          <a:bodyPr/>
          <a:lstStyle/>
          <a:p>
            <a:fld id="{820DBD16-8F52-45AC-8998-73485FE4613D}" type="slidenum">
              <a:rPr lang="en-US" smtClean="0"/>
              <a:pPr/>
              <a:t>22</a:t>
            </a:fld>
            <a:endParaRPr lang="en-US" dirty="0"/>
          </a:p>
        </p:txBody>
      </p:sp>
      <p:sp>
        <p:nvSpPr>
          <p:cNvPr id="6" name="Footer Placeholder 5">
            <a:extLst>
              <a:ext uri="{FF2B5EF4-FFF2-40B4-BE49-F238E27FC236}">
                <a16:creationId xmlns:a16="http://schemas.microsoft.com/office/drawing/2014/main" id="{B33F0346-5D33-6DE8-5880-111A21AB24FE}"/>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15138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4EC2-E040-54D7-2B97-6E4D54D2A95C}"/>
              </a:ext>
            </a:extLst>
          </p:cNvPr>
          <p:cNvSpPr>
            <a:spLocks noGrp="1"/>
          </p:cNvSpPr>
          <p:nvPr>
            <p:ph type="title"/>
          </p:nvPr>
        </p:nvSpPr>
        <p:spPr/>
        <p:txBody>
          <a:bodyPr/>
          <a:lstStyle/>
          <a:p>
            <a:r>
              <a:rPr lang="en-US" dirty="0"/>
              <a:t>Work to Date – VPLOs have:</a:t>
            </a:r>
          </a:p>
        </p:txBody>
      </p:sp>
      <p:sp>
        <p:nvSpPr>
          <p:cNvPr id="3" name="Content Placeholder 2">
            <a:extLst>
              <a:ext uri="{FF2B5EF4-FFF2-40B4-BE49-F238E27FC236}">
                <a16:creationId xmlns:a16="http://schemas.microsoft.com/office/drawing/2014/main" id="{F70A9589-C667-589E-4563-58C0E500EFF6}"/>
              </a:ext>
            </a:extLst>
          </p:cNvPr>
          <p:cNvSpPr>
            <a:spLocks noGrp="1"/>
          </p:cNvSpPr>
          <p:nvPr>
            <p:ph sz="half" idx="1"/>
          </p:nvPr>
        </p:nvSpPr>
        <p:spPr>
          <a:xfrm>
            <a:off x="329112" y="1883477"/>
            <a:ext cx="11160807" cy="4472877"/>
          </a:xfrm>
        </p:spPr>
        <p:txBody>
          <a:bodyPr>
            <a:normAutofit fontScale="92500" lnSpcReduction="10000"/>
          </a:bodyPr>
          <a:lstStyle/>
          <a:p>
            <a:pPr marL="285750" marR="0" indent="-285750">
              <a:spcBef>
                <a:spcPts val="0"/>
              </a:spcBef>
              <a:spcAft>
                <a:spcPts val="0"/>
              </a:spcAft>
              <a:buFont typeface="Arial" panose="020B0604020202020204" pitchFamily="34" charset="0"/>
              <a:buChar char="•"/>
            </a:pPr>
            <a:r>
              <a:rPr lang="en-US" dirty="0">
                <a:latin typeface="Aptos" panose="020B0004020202020204" pitchFamily="34" charset="0"/>
                <a:ea typeface="Calibri" panose="020F0502020204030204" pitchFamily="34" charset="0"/>
                <a:cs typeface="Calibri" panose="020F0502020204030204" pitchFamily="34" charset="0"/>
              </a:rPr>
              <a:t>Established regional advisory and coordination structures.</a:t>
            </a:r>
          </a:p>
          <a:p>
            <a:pPr marL="285750" marR="0" indent="-285750">
              <a:spcBef>
                <a:spcPts val="0"/>
              </a:spcBef>
              <a:spcAft>
                <a:spcPts val="0"/>
              </a:spcAft>
              <a:buFont typeface="Arial" panose="020B0604020202020204" pitchFamily="34" charset="0"/>
              <a:buChar char="•"/>
            </a:pPr>
            <a:endParaRPr lang="en-US" dirty="0">
              <a:latin typeface="Aptos" panose="020B000402020202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Aptos" panose="020B0004020202020204" pitchFamily="34" charset="0"/>
                <a:ea typeface="Calibri" panose="020F0502020204030204" pitchFamily="34" charset="0"/>
                <a:cs typeface="Calibri" panose="020F0502020204030204" pitchFamily="34" charset="0"/>
              </a:rPr>
              <a:t>Conducted a</a:t>
            </a:r>
            <a:r>
              <a:rPr lang="en-US" dirty="0">
                <a:effectLst/>
                <a:latin typeface="Aptos" panose="020B0004020202020204" pitchFamily="34" charset="0"/>
                <a:ea typeface="Calibri" panose="020F0502020204030204" pitchFamily="34" charset="0"/>
                <a:cs typeface="Calibri" panose="020F0502020204030204" pitchFamily="34" charset="0"/>
              </a:rPr>
              <a:t>ssessment to identify strengths and gaps in each health district and region, determined regional priorities that serve as the basis for funding allocation.</a:t>
            </a:r>
          </a:p>
          <a:p>
            <a:pPr marL="728663" lvl="1" indent="-342900">
              <a:spcBef>
                <a:spcPts val="0"/>
              </a:spcBef>
              <a:buFont typeface="Courier New" panose="02070309020205020404" pitchFamily="49" charset="0"/>
              <a:buChar char="o"/>
            </a:pPr>
            <a:r>
              <a:rPr lang="en-US" sz="2400" dirty="0">
                <a:effectLst/>
                <a:latin typeface="Aptos" panose="020B0004020202020204" pitchFamily="34" charset="0"/>
                <a:ea typeface="Calibri" panose="020F0502020204030204" pitchFamily="34" charset="0"/>
                <a:cs typeface="Calibri" panose="020F0502020204030204" pitchFamily="34" charset="0"/>
              </a:rPr>
              <a:t>SPF process - use rates/trend assessment and capacity assessment</a:t>
            </a:r>
          </a:p>
          <a:p>
            <a:pPr marL="285750" marR="0" indent="-285750">
              <a:spcBef>
                <a:spcPts val="0"/>
              </a:spcBef>
              <a:spcAft>
                <a:spcPts val="0"/>
              </a:spcAft>
              <a:buFont typeface="Arial" panose="020B0604020202020204" pitchFamily="34" charset="0"/>
              <a:buChar char="•"/>
            </a:pPr>
            <a:endParaRPr lang="en-US" dirty="0">
              <a:latin typeface="Aptos" panose="020B000402020202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effectLst/>
                <a:latin typeface="Aptos" panose="020B0004020202020204" pitchFamily="34" charset="0"/>
                <a:ea typeface="Calibri" panose="020F0502020204030204" pitchFamily="34" charset="0"/>
              </a:rPr>
              <a:t>Established regional priorities based on assessment.</a:t>
            </a:r>
          </a:p>
          <a:p>
            <a:pPr marL="285750" marR="0" indent="-285750">
              <a:spcBef>
                <a:spcPts val="0"/>
              </a:spcBef>
              <a:spcAft>
                <a:spcPts val="0"/>
              </a:spcAft>
              <a:buFont typeface="Arial" panose="020B0604020202020204" pitchFamily="34" charset="0"/>
              <a:buChar char="•"/>
            </a:pPr>
            <a:endParaRPr lang="en-US" dirty="0">
              <a:effectLst/>
              <a:latin typeface="Aptos" panose="020B00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effectLst/>
                <a:latin typeface="Aptos" panose="020B0004020202020204" pitchFamily="34" charset="0"/>
                <a:ea typeface="Calibri" panose="020F0502020204030204" pitchFamily="34" charset="0"/>
              </a:rPr>
              <a:t>Released RFPs in </a:t>
            </a:r>
            <a:r>
              <a:rPr lang="en-US" dirty="0">
                <a:latin typeface="Aptos" panose="020B0004020202020204" pitchFamily="34" charset="0"/>
                <a:ea typeface="Calibri" panose="020F0502020204030204" pitchFamily="34" charset="0"/>
              </a:rPr>
              <a:t>Octobe</a:t>
            </a:r>
            <a:r>
              <a:rPr lang="en-US" dirty="0">
                <a:effectLst/>
                <a:latin typeface="Aptos" panose="020B0004020202020204" pitchFamily="34" charset="0"/>
                <a:ea typeface="Calibri" panose="020F0502020204030204" pitchFamily="34" charset="0"/>
              </a:rPr>
              <a:t>r; funding began January 1, 2024.</a:t>
            </a:r>
          </a:p>
          <a:p>
            <a:pPr marL="285750" marR="0" indent="-285750">
              <a:spcBef>
                <a:spcPts val="0"/>
              </a:spcBef>
              <a:spcAft>
                <a:spcPts val="0"/>
              </a:spcAft>
              <a:buFont typeface="Arial" panose="020B0604020202020204" pitchFamily="34" charset="0"/>
              <a:buChar char="•"/>
            </a:pPr>
            <a:endParaRPr lang="en-US" dirty="0">
              <a:latin typeface="Aptos" panose="020B00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latin typeface="Aptos" panose="020B0004020202020204" pitchFamily="34" charset="0"/>
                <a:ea typeface="Calibri" panose="020F0502020204030204" pitchFamily="34" charset="0"/>
              </a:rPr>
              <a:t>Began t</a:t>
            </a:r>
            <a:r>
              <a:rPr lang="en-US" dirty="0">
                <a:effectLst/>
                <a:latin typeface="Aptos" panose="020B0004020202020204" pitchFamily="34" charset="0"/>
                <a:ea typeface="Calibri" panose="020F0502020204030204" pitchFamily="34" charset="0"/>
              </a:rPr>
              <a:t>racking and expanding baseline prevention in gap areas – media messaging, community education, drug disposal promotion, trainings, and events.  </a:t>
            </a:r>
          </a:p>
          <a:p>
            <a:pPr marL="285750" marR="0" indent="-285750">
              <a:spcBef>
                <a:spcPts val="0"/>
              </a:spcBef>
              <a:spcAft>
                <a:spcPts val="0"/>
              </a:spcAft>
              <a:buFont typeface="Arial" panose="020B0604020202020204" pitchFamily="34" charset="0"/>
              <a:buChar char="•"/>
            </a:pPr>
            <a:endParaRPr lang="en-US" dirty="0">
              <a:effectLst/>
              <a:latin typeface="Aptos" panose="020B00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effectLst/>
                <a:latin typeface="Aptos" panose="020B0004020202020204" pitchFamily="34" charset="0"/>
                <a:ea typeface="Calibri" panose="020F0502020204030204" pitchFamily="34" charset="0"/>
              </a:rPr>
              <a:t>Developed a Health </a:t>
            </a:r>
            <a:r>
              <a:rPr lang="en-US" dirty="0">
                <a:latin typeface="Aptos" panose="020B0004020202020204" pitchFamily="34" charset="0"/>
                <a:ea typeface="Calibri" panose="020F0502020204030204" pitchFamily="34" charset="0"/>
              </a:rPr>
              <a:t>D</a:t>
            </a:r>
            <a:r>
              <a:rPr lang="en-US" dirty="0">
                <a:effectLst/>
                <a:latin typeface="Aptos" panose="020B0004020202020204" pitchFamily="34" charset="0"/>
                <a:ea typeface="Calibri" panose="020F0502020204030204" pitchFamily="34" charset="0"/>
              </a:rPr>
              <a:t>isparities </a:t>
            </a:r>
            <a:r>
              <a:rPr lang="en-US" dirty="0">
                <a:latin typeface="Aptos" panose="020B0004020202020204" pitchFamily="34" charset="0"/>
                <a:ea typeface="Calibri" panose="020F0502020204030204" pitchFamily="34" charset="0"/>
              </a:rPr>
              <a:t>I</a:t>
            </a:r>
            <a:r>
              <a:rPr lang="en-US" dirty="0">
                <a:effectLst/>
                <a:latin typeface="Aptos" panose="020B0004020202020204" pitchFamily="34" charset="0"/>
                <a:ea typeface="Calibri" panose="020F0502020204030204" pitchFamily="34" charset="0"/>
              </a:rPr>
              <a:t>mpact statement</a:t>
            </a:r>
            <a:r>
              <a:rPr lang="en-US" dirty="0">
                <a:latin typeface="Aptos" panose="020B0004020202020204" pitchFamily="34" charset="0"/>
                <a:ea typeface="Calibri" panose="020F0502020204030204" pitchFamily="34" charset="0"/>
              </a:rPr>
              <a:t> (</a:t>
            </a:r>
            <a:r>
              <a:rPr lang="en-US" dirty="0">
                <a:latin typeface="Aptos" panose="020B0004020202020204" pitchFamily="34" charset="0"/>
              </a:rPr>
              <a:t>a compilation of data sources that outlines trends for different populations in the region).</a:t>
            </a:r>
            <a:endParaRPr lang="en-US" dirty="0">
              <a:effectLst/>
              <a:latin typeface="Aptos" panose="020B000402020202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B7AC2904-7195-FC4E-D8DA-01943E789488}"/>
              </a:ext>
            </a:extLst>
          </p:cNvPr>
          <p:cNvSpPr>
            <a:spLocks noGrp="1"/>
          </p:cNvSpPr>
          <p:nvPr>
            <p:ph type="sldNum" sz="quarter" idx="4"/>
          </p:nvPr>
        </p:nvSpPr>
        <p:spPr/>
        <p:txBody>
          <a:bodyPr/>
          <a:lstStyle/>
          <a:p>
            <a:fld id="{820DBD16-8F52-45AC-8998-73485FE4613D}" type="slidenum">
              <a:rPr lang="en-US" smtClean="0"/>
              <a:pPr/>
              <a:t>23</a:t>
            </a:fld>
            <a:endParaRPr lang="en-US" dirty="0"/>
          </a:p>
        </p:txBody>
      </p:sp>
      <p:sp>
        <p:nvSpPr>
          <p:cNvPr id="6" name="Footer Placeholder 5">
            <a:extLst>
              <a:ext uri="{FF2B5EF4-FFF2-40B4-BE49-F238E27FC236}">
                <a16:creationId xmlns:a16="http://schemas.microsoft.com/office/drawing/2014/main" id="{7D2560E7-F742-5FEA-6A5E-628CA7A27D80}"/>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327446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5962-50EC-07B0-7F55-8A54BAE1D358}"/>
              </a:ext>
            </a:extLst>
          </p:cNvPr>
          <p:cNvSpPr>
            <a:spLocks noGrp="1"/>
          </p:cNvSpPr>
          <p:nvPr>
            <p:ph type="title"/>
          </p:nvPr>
        </p:nvSpPr>
        <p:spPr/>
        <p:txBody>
          <a:bodyPr/>
          <a:lstStyle/>
          <a:p>
            <a:r>
              <a:rPr lang="en-US" dirty="0"/>
              <a:t>Process To Apply for Funding from VPLOs</a:t>
            </a:r>
          </a:p>
        </p:txBody>
      </p:sp>
      <p:sp>
        <p:nvSpPr>
          <p:cNvPr id="3" name="Content Placeholder 2">
            <a:extLst>
              <a:ext uri="{FF2B5EF4-FFF2-40B4-BE49-F238E27FC236}">
                <a16:creationId xmlns:a16="http://schemas.microsoft.com/office/drawing/2014/main" id="{B6226FC3-9BEB-D06A-6D4E-50188E99C800}"/>
              </a:ext>
            </a:extLst>
          </p:cNvPr>
          <p:cNvSpPr>
            <a:spLocks noGrp="1"/>
          </p:cNvSpPr>
          <p:nvPr>
            <p:ph idx="1"/>
          </p:nvPr>
        </p:nvSpPr>
        <p:spPr>
          <a:xfrm>
            <a:off x="205562" y="2005016"/>
            <a:ext cx="11780875" cy="4351338"/>
          </a:xfrm>
        </p:spPr>
        <p:txBody>
          <a:bodyPr>
            <a:normAutofit/>
          </a:bodyPr>
          <a:lstStyle/>
          <a:p>
            <a:pPr marL="285750" marR="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Each subgrantee applying to a VPLO needed to identify a risk and/or protective factor and complete a basic logic model.</a:t>
            </a:r>
          </a:p>
          <a:p>
            <a:pPr marL="285750" marR="0" indent="-285750">
              <a:spcBef>
                <a:spcPts val="0"/>
              </a:spcBef>
              <a:spcAft>
                <a:spcPts val="0"/>
              </a:spcAft>
              <a:buFont typeface="Arial" panose="020B0604020202020204" pitchFamily="34" charset="0"/>
              <a:buChar char="•"/>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Training was provided on the SPF and Prevention 101(including logic </a:t>
            </a:r>
            <a:r>
              <a:rPr lang="en-US" sz="2500" kern="100" dirty="0">
                <a:latin typeface="Aptos" panose="020B0004020202020204" pitchFamily="34" charset="0"/>
                <a:ea typeface="Aptos" panose="020B0004020202020204" pitchFamily="34" charset="0"/>
                <a:cs typeface="Times New Roman" panose="02020603050405020304" pitchFamily="18" charset="0"/>
              </a:rPr>
              <a:t>m</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odels) as well as Grant Writing, Results Based Accountability,  Collective Impact.</a:t>
            </a:r>
          </a:p>
          <a:p>
            <a:pPr marR="0">
              <a:spcBef>
                <a:spcPts val="0"/>
              </a:spcBef>
              <a:spcAft>
                <a:spcPts val="0"/>
              </a:spcAft>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RFP focused </a:t>
            </a:r>
            <a:r>
              <a:rPr lang="en-US" sz="2500" kern="100" dirty="0">
                <a:latin typeface="Aptos" panose="020B0004020202020204" pitchFamily="34" charset="0"/>
                <a:ea typeface="Aptos" panose="020B0004020202020204" pitchFamily="34" charset="0"/>
                <a:cs typeface="Times New Roman" panose="02020603050405020304" pitchFamily="18" charset="0"/>
              </a:rPr>
              <a:t>r</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egional funding priorities based on assessment</a:t>
            </a:r>
            <a:r>
              <a:rPr lang="en-US" sz="2500" kern="100" dirty="0">
                <a:latin typeface="Aptos" panose="020B0004020202020204" pitchFamily="34" charset="0"/>
                <a:ea typeface="Aptos" panose="020B0004020202020204" pitchFamily="34" charset="0"/>
                <a:cs typeface="Times New Roman" panose="02020603050405020304" pitchFamily="18" charset="0"/>
              </a:rPr>
              <a:t>.</a:t>
            </a: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Regional funding criteria based on priorities.</a:t>
            </a:r>
          </a:p>
          <a:p>
            <a:pPr marL="285750" marR="0" indent="-285750">
              <a:spcBef>
                <a:spcPts val="0"/>
              </a:spcBef>
              <a:spcAft>
                <a:spcPts val="0"/>
              </a:spcAft>
              <a:buFont typeface="Arial" panose="020B0604020202020204" pitchFamily="34" charset="0"/>
              <a:buChar char="•"/>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Regional Advisory Board made funding recommendations to VPLO.</a:t>
            </a: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92A050F-7EA1-BB1A-D806-09A6667A1E7F}"/>
              </a:ext>
            </a:extLst>
          </p:cNvPr>
          <p:cNvSpPr>
            <a:spLocks noGrp="1"/>
          </p:cNvSpPr>
          <p:nvPr>
            <p:ph type="sldNum" sz="quarter" idx="4"/>
          </p:nvPr>
        </p:nvSpPr>
        <p:spPr/>
        <p:txBody>
          <a:bodyPr/>
          <a:lstStyle/>
          <a:p>
            <a:fld id="{820DBD16-8F52-45AC-8998-73485FE4613D}" type="slidenum">
              <a:rPr lang="en-US" smtClean="0"/>
              <a:pPr/>
              <a:t>24</a:t>
            </a:fld>
            <a:endParaRPr lang="en-US" dirty="0"/>
          </a:p>
        </p:txBody>
      </p:sp>
      <p:sp>
        <p:nvSpPr>
          <p:cNvPr id="5" name="Footer Placeholder 4">
            <a:extLst>
              <a:ext uri="{FF2B5EF4-FFF2-40B4-BE49-F238E27FC236}">
                <a16:creationId xmlns:a16="http://schemas.microsoft.com/office/drawing/2014/main" id="{AC9FF15F-79C8-5C9B-3533-313AB3992734}"/>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16022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3A57-195D-220A-6303-DF11ADCE27F9}"/>
              </a:ext>
            </a:extLst>
          </p:cNvPr>
          <p:cNvSpPr>
            <a:spLocks noGrp="1"/>
          </p:cNvSpPr>
          <p:nvPr>
            <p:ph type="title"/>
          </p:nvPr>
        </p:nvSpPr>
        <p:spPr/>
        <p:txBody>
          <a:bodyPr/>
          <a:lstStyle/>
          <a:p>
            <a:r>
              <a:rPr lang="en-US" dirty="0"/>
              <a:t>DSU Work to Support Prevention Leads/Regional Structure</a:t>
            </a:r>
          </a:p>
        </p:txBody>
      </p:sp>
      <p:sp>
        <p:nvSpPr>
          <p:cNvPr id="3" name="Content Placeholder 2">
            <a:extLst>
              <a:ext uri="{FF2B5EF4-FFF2-40B4-BE49-F238E27FC236}">
                <a16:creationId xmlns:a16="http://schemas.microsoft.com/office/drawing/2014/main" id="{B9A1B86F-32E6-9DC6-37E2-62D3B264D487}"/>
              </a:ext>
            </a:extLst>
          </p:cNvPr>
          <p:cNvSpPr>
            <a:spLocks noGrp="1"/>
          </p:cNvSpPr>
          <p:nvPr>
            <p:ph idx="1"/>
          </p:nvPr>
        </p:nvSpPr>
        <p:spPr>
          <a:xfrm>
            <a:off x="173665" y="1825624"/>
            <a:ext cx="11844670" cy="4667247"/>
          </a:xfrm>
        </p:spPr>
        <p:txBody>
          <a:bodyPr>
            <a:noAutofit/>
          </a:bodyPr>
          <a:lstStyle/>
          <a:p>
            <a:pPr marL="342900" indent="-342900">
              <a:buFont typeface="Arial" panose="020B0604020202020204" pitchFamily="34" charset="0"/>
              <a:buChar char="•"/>
            </a:pPr>
            <a:r>
              <a:rPr lang="en-US" sz="2600" dirty="0">
                <a:latin typeface="Aptos" panose="020B0004020202020204" pitchFamily="34" charset="0"/>
              </a:rPr>
              <a:t>Provided guidance (definitions, answering questions, helped to problem-solve, created resources and reference documents, etc.)</a:t>
            </a:r>
          </a:p>
          <a:p>
            <a:pPr marL="342900" indent="-342900">
              <a:buFont typeface="Arial" panose="020B0604020202020204" pitchFamily="34" charset="0"/>
              <a:buChar char="•"/>
            </a:pPr>
            <a:r>
              <a:rPr lang="en-US" sz="2600" dirty="0">
                <a:latin typeface="Aptos" panose="020B0004020202020204" pitchFamily="34" charset="0"/>
              </a:rPr>
              <a:t>Offered maximum flexibility given regional variability and structure.</a:t>
            </a:r>
          </a:p>
          <a:p>
            <a:pPr marL="342900" indent="-342900">
              <a:buFont typeface="Arial" panose="020B0604020202020204" pitchFamily="34" charset="0"/>
              <a:buChar char="•"/>
            </a:pPr>
            <a:r>
              <a:rPr lang="en-US" sz="2600" dirty="0">
                <a:latin typeface="Aptos" panose="020B0004020202020204" pitchFamily="34" charset="0"/>
              </a:rPr>
              <a:t>Each month meet individually with each VPLO and have an All-VPLO meeting.</a:t>
            </a:r>
          </a:p>
          <a:p>
            <a:pPr marL="342900" indent="-342900">
              <a:buFont typeface="Arial" panose="020B0604020202020204" pitchFamily="34" charset="0"/>
              <a:buChar char="•"/>
            </a:pPr>
            <a:r>
              <a:rPr lang="en-US" sz="2600" dirty="0">
                <a:latin typeface="Aptos" panose="020B0004020202020204" pitchFamily="34" charset="0"/>
              </a:rPr>
              <a:t>Prevention Consultant’s support VPLOs in teams:  serving on regional coordination teams, assisting with assessment, providing training and technical assistance to advisory boards, subgrantees and communities.</a:t>
            </a:r>
          </a:p>
          <a:p>
            <a:pPr marL="342900" indent="-342900">
              <a:buFont typeface="Arial" panose="020B0604020202020204" pitchFamily="34" charset="0"/>
              <a:buChar char="•"/>
            </a:pPr>
            <a:r>
              <a:rPr lang="en-US" sz="2600" dirty="0">
                <a:latin typeface="Aptos" panose="020B0004020202020204" pitchFamily="34" charset="0"/>
              </a:rPr>
              <a:t>Communicating and messaging around new structure.</a:t>
            </a:r>
          </a:p>
          <a:p>
            <a:pPr marL="342900" indent="-342900">
              <a:buFont typeface="Arial" panose="020B0604020202020204" pitchFamily="34" charset="0"/>
              <a:buChar char="•"/>
            </a:pPr>
            <a:r>
              <a:rPr lang="en-US" sz="2600" dirty="0">
                <a:latin typeface="Aptos" panose="020B0004020202020204" pitchFamily="34" charset="0"/>
              </a:rPr>
              <a:t>Reporting, metrics, and evaluation.</a:t>
            </a:r>
          </a:p>
          <a:p>
            <a:pPr marL="342900" indent="-342900">
              <a:buFont typeface="Arial" panose="020B0604020202020204" pitchFamily="34" charset="0"/>
              <a:buChar char="•"/>
            </a:pPr>
            <a:r>
              <a:rPr lang="en-US" sz="2600" dirty="0">
                <a:latin typeface="Aptos" panose="020B0004020202020204" pitchFamily="34" charset="0"/>
              </a:rPr>
              <a:t>Beginning to work on foundational pillars and other key components to support the system.</a:t>
            </a:r>
          </a:p>
        </p:txBody>
      </p:sp>
      <p:sp>
        <p:nvSpPr>
          <p:cNvPr id="4" name="Slide Number Placeholder 3">
            <a:extLst>
              <a:ext uri="{FF2B5EF4-FFF2-40B4-BE49-F238E27FC236}">
                <a16:creationId xmlns:a16="http://schemas.microsoft.com/office/drawing/2014/main" id="{0F8C724C-E282-125B-203E-2E55DA17D635}"/>
              </a:ext>
            </a:extLst>
          </p:cNvPr>
          <p:cNvSpPr>
            <a:spLocks noGrp="1"/>
          </p:cNvSpPr>
          <p:nvPr>
            <p:ph type="sldNum" sz="quarter" idx="4"/>
          </p:nvPr>
        </p:nvSpPr>
        <p:spPr/>
        <p:txBody>
          <a:bodyPr/>
          <a:lstStyle/>
          <a:p>
            <a:fld id="{820DBD16-8F52-45AC-8998-73485FE4613D}" type="slidenum">
              <a:rPr lang="en-US" smtClean="0"/>
              <a:pPr/>
              <a:t>25</a:t>
            </a:fld>
            <a:endParaRPr lang="en-US" dirty="0"/>
          </a:p>
        </p:txBody>
      </p:sp>
      <p:sp>
        <p:nvSpPr>
          <p:cNvPr id="5" name="Footer Placeholder 4">
            <a:extLst>
              <a:ext uri="{FF2B5EF4-FFF2-40B4-BE49-F238E27FC236}">
                <a16:creationId xmlns:a16="http://schemas.microsoft.com/office/drawing/2014/main" id="{1347A80C-F965-9021-F29A-433F1115FF4C}"/>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284298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17F0-18CD-E20B-9C11-C453C53696ED}"/>
              </a:ext>
            </a:extLst>
          </p:cNvPr>
          <p:cNvSpPr>
            <a:spLocks noGrp="1"/>
          </p:cNvSpPr>
          <p:nvPr>
            <p:ph type="title"/>
          </p:nvPr>
        </p:nvSpPr>
        <p:spPr/>
        <p:txBody>
          <a:bodyPr/>
          <a:lstStyle/>
          <a:p>
            <a:r>
              <a:rPr lang="en-US" dirty="0"/>
              <a:t>Partners Funded in Year 1</a:t>
            </a:r>
          </a:p>
        </p:txBody>
      </p:sp>
      <p:sp>
        <p:nvSpPr>
          <p:cNvPr id="3" name="Content Placeholder 2">
            <a:extLst>
              <a:ext uri="{FF2B5EF4-FFF2-40B4-BE49-F238E27FC236}">
                <a16:creationId xmlns:a16="http://schemas.microsoft.com/office/drawing/2014/main" id="{4BEB0775-C16A-AE70-3B39-F596B32EBE00}"/>
              </a:ext>
            </a:extLst>
          </p:cNvPr>
          <p:cNvSpPr>
            <a:spLocks noGrp="1"/>
          </p:cNvSpPr>
          <p:nvPr>
            <p:ph idx="1"/>
          </p:nvPr>
        </p:nvSpPr>
        <p:spPr>
          <a:xfrm>
            <a:off x="1399309" y="1690692"/>
            <a:ext cx="8486788" cy="4630508"/>
          </a:xfrm>
        </p:spPr>
        <p:txBody>
          <a:bodyPr>
            <a:normAutofit fontScale="25000" lnSpcReduction="20000"/>
          </a:bodyPr>
          <a:lstStyle/>
          <a:p>
            <a:pPr marR="0">
              <a:lnSpc>
                <a:spcPct val="115000"/>
              </a:lnSpc>
              <a:spcBef>
                <a:spcPts val="0"/>
              </a:spcBef>
              <a:spcAft>
                <a:spcPts val="0"/>
              </a:spcAft>
            </a:pPr>
            <a:endParaRPr lang="en-US" sz="1600" b="1" u="sng" kern="0" dirty="0">
              <a:effectLst/>
              <a:latin typeface="Aptos" panose="020B0004020202020204" pitchFamily="34" charset="0"/>
              <a:ea typeface="Aptos" panose="020B000402020202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Substance Misuse Coalitions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Parent Child Centers</a:t>
            </a:r>
          </a:p>
          <a:p>
            <a:pPr marL="285750" marR="0" indent="-285750">
              <a:lnSpc>
                <a:spcPct val="115000"/>
              </a:lnSpc>
              <a:spcBef>
                <a:spcPts val="0"/>
              </a:spcBef>
              <a:spcAft>
                <a:spcPts val="0"/>
              </a:spcAft>
              <a:buFont typeface="Arial" panose="020B0604020202020204" pitchFamily="34" charset="0"/>
              <a:buChar char="•"/>
            </a:pPr>
            <a:r>
              <a:rPr lang="en-US" sz="8000" kern="100" dirty="0">
                <a:effectLst/>
                <a:latin typeface="Aptos" panose="020B0004020202020204" pitchFamily="34" charset="0"/>
                <a:ea typeface="Aptos" panose="020B0004020202020204" pitchFamily="34" charset="0"/>
                <a:cs typeface="Times New Roman" panose="02020603050405020304" pitchFamily="18" charset="0"/>
              </a:rPr>
              <a:t>Domestic and Sexual Violence Organizations</a:t>
            </a: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Recovery Centers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Health care providers/FQHCs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Court Diversion/Community Justice Centers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Refugee Associations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Recreation Departments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LGBTQ+ Organizations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Community Arts Centers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Third Spaces</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Older Adult Service Providers</a:t>
            </a:r>
          </a:p>
          <a:p>
            <a:pPr marL="285750" marR="0" indent="-285750">
              <a:lnSpc>
                <a:spcPct val="115000"/>
              </a:lnSpc>
              <a:spcBef>
                <a:spcPts val="0"/>
              </a:spcBef>
              <a:spcAft>
                <a:spcPts val="0"/>
              </a:spcAft>
              <a:buFont typeface="Arial" panose="020B0604020202020204" pitchFamily="34" charset="0"/>
              <a:buChar char="•"/>
            </a:pPr>
            <a:r>
              <a:rPr lang="en-US" sz="8000" kern="0" dirty="0">
                <a:latin typeface="Aptos" panose="020B0004020202020204" pitchFamily="34" charset="0"/>
                <a:ea typeface="Aptos" panose="020B0004020202020204" pitchFamily="34" charset="0"/>
                <a:cs typeface="Arial" panose="020B0604020202020204" pitchFamily="34" charset="0"/>
              </a:rPr>
              <a:t>Regional Planning Commissions</a:t>
            </a: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Schools</a:t>
            </a:r>
          </a:p>
          <a:p>
            <a:pPr marL="285750" marR="0" indent="-285750">
              <a:lnSpc>
                <a:spcPct val="115000"/>
              </a:lnSpc>
              <a:spcBef>
                <a:spcPts val="0"/>
              </a:spcBef>
              <a:spcAft>
                <a:spcPts val="0"/>
              </a:spcAft>
              <a:buFont typeface="Arial" panose="020B0604020202020204" pitchFamily="34" charset="0"/>
              <a:buChar char="•"/>
            </a:pPr>
            <a:r>
              <a:rPr lang="en-US" sz="8000" kern="0" dirty="0">
                <a:latin typeface="Aptos" panose="020B0004020202020204" pitchFamily="34" charset="0"/>
                <a:ea typeface="Aptos" panose="020B0004020202020204" pitchFamily="34" charset="0"/>
                <a:cs typeface="Arial" panose="020B0604020202020204" pitchFamily="34" charset="0"/>
              </a:rPr>
              <a:t>Untied Ways</a:t>
            </a:r>
          </a:p>
          <a:p>
            <a:pPr marL="285750" marR="0" indent="-285750">
              <a:lnSpc>
                <a:spcPct val="115000"/>
              </a:lnSpc>
              <a:spcBef>
                <a:spcPts val="0"/>
              </a:spcBef>
              <a:spcAft>
                <a:spcPts val="0"/>
              </a:spcAft>
              <a:buFont typeface="Arial" panose="020B0604020202020204" pitchFamily="34" charset="0"/>
              <a:buChar char="•"/>
            </a:pPr>
            <a:r>
              <a:rPr lang="en-US" sz="8000" kern="0" dirty="0">
                <a:effectLst/>
                <a:latin typeface="Aptos" panose="020B0004020202020204" pitchFamily="34" charset="0"/>
                <a:ea typeface="Aptos" panose="020B0004020202020204" pitchFamily="34" charset="0"/>
                <a:cs typeface="Arial" panose="020B0604020202020204" pitchFamily="34" charset="0"/>
              </a:rPr>
              <a:t>Hospitals </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780034D-60FA-31B3-3A65-C97CCF67DF40}"/>
              </a:ext>
            </a:extLst>
          </p:cNvPr>
          <p:cNvSpPr>
            <a:spLocks noGrp="1"/>
          </p:cNvSpPr>
          <p:nvPr>
            <p:ph type="sldNum" sz="quarter" idx="4"/>
          </p:nvPr>
        </p:nvSpPr>
        <p:spPr/>
        <p:txBody>
          <a:bodyPr/>
          <a:lstStyle/>
          <a:p>
            <a:fld id="{820DBD16-8F52-45AC-8998-73485FE4613D}" type="slidenum">
              <a:rPr lang="en-US" smtClean="0"/>
              <a:pPr/>
              <a:t>26</a:t>
            </a:fld>
            <a:endParaRPr lang="en-US" dirty="0"/>
          </a:p>
        </p:txBody>
      </p:sp>
      <p:sp>
        <p:nvSpPr>
          <p:cNvPr id="5" name="Footer Placeholder 4">
            <a:extLst>
              <a:ext uri="{FF2B5EF4-FFF2-40B4-BE49-F238E27FC236}">
                <a16:creationId xmlns:a16="http://schemas.microsoft.com/office/drawing/2014/main" id="{EA119DAE-4F2E-CD5C-7208-B23B72B3A65A}"/>
              </a:ext>
            </a:extLst>
          </p:cNvPr>
          <p:cNvSpPr>
            <a:spLocks noGrp="1"/>
          </p:cNvSpPr>
          <p:nvPr>
            <p:ph type="ftr" sz="quarter" idx="3"/>
          </p:nvPr>
        </p:nvSpPr>
        <p:spPr>
          <a:xfrm>
            <a:off x="838200" y="6356354"/>
            <a:ext cx="4114800" cy="365125"/>
          </a:xfrm>
        </p:spPr>
        <p:txBody>
          <a:bodyPr/>
          <a:lstStyle/>
          <a:p>
            <a:r>
              <a:rPr lang="en-US" dirty="0"/>
              <a:t>Vermont Department of Health</a:t>
            </a:r>
          </a:p>
        </p:txBody>
      </p:sp>
    </p:spTree>
    <p:extLst>
      <p:ext uri="{BB962C8B-B14F-4D97-AF65-F5344CB8AC3E}">
        <p14:creationId xmlns:p14="http://schemas.microsoft.com/office/powerpoint/2010/main" val="179897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4637-3443-4374-E1D0-7ABD02461AF7}"/>
              </a:ext>
            </a:extLst>
          </p:cNvPr>
          <p:cNvSpPr>
            <a:spLocks noGrp="1"/>
          </p:cNvSpPr>
          <p:nvPr>
            <p:ph type="title"/>
          </p:nvPr>
        </p:nvSpPr>
        <p:spPr/>
        <p:txBody>
          <a:bodyPr/>
          <a:lstStyle/>
          <a:p>
            <a:r>
              <a:rPr lang="en-US" dirty="0"/>
              <a:t>Projects Funded in Year 1</a:t>
            </a:r>
          </a:p>
        </p:txBody>
      </p:sp>
      <p:sp>
        <p:nvSpPr>
          <p:cNvPr id="3" name="Content Placeholder 2">
            <a:extLst>
              <a:ext uri="{FF2B5EF4-FFF2-40B4-BE49-F238E27FC236}">
                <a16:creationId xmlns:a16="http://schemas.microsoft.com/office/drawing/2014/main" id="{4DF97D9C-25AD-86F8-7319-25B8D61764EA}"/>
              </a:ext>
            </a:extLst>
          </p:cNvPr>
          <p:cNvSpPr>
            <a:spLocks noGrp="1"/>
          </p:cNvSpPr>
          <p:nvPr>
            <p:ph idx="1"/>
          </p:nvPr>
        </p:nvSpPr>
        <p:spPr>
          <a:xfrm>
            <a:off x="838200" y="1690692"/>
            <a:ext cx="10515600" cy="4780714"/>
          </a:xfrm>
        </p:spPr>
        <p:txBody>
          <a:bodyPr>
            <a:normAutofit fontScale="25000" lnSpcReduction="20000"/>
          </a:bodyPr>
          <a:lstStyle/>
          <a:p>
            <a:pPr marL="285750" indent="-285750">
              <a:lnSpc>
                <a:spcPct val="115000"/>
              </a:lnSpc>
              <a:spcBef>
                <a:spcPts val="0"/>
              </a:spcBef>
              <a:buFont typeface="Arial" panose="020B0604020202020204" pitchFamily="34" charset="0"/>
              <a:buChar char="•"/>
            </a:pPr>
            <a:r>
              <a:rPr lang="en-US" sz="9600" kern="100" dirty="0">
                <a:latin typeface="Aptos" panose="020B0004020202020204" pitchFamily="34" charset="0"/>
                <a:ea typeface="Aptos" panose="020B0004020202020204" pitchFamily="34" charset="0"/>
                <a:cs typeface="Times New Roman" panose="02020603050405020304" pitchFamily="18" charset="0"/>
              </a:rPr>
              <a:t>Vermont coalitions implementing evidence-based programs</a:t>
            </a:r>
          </a:p>
          <a:p>
            <a:pPr marL="285750" indent="-285750">
              <a:lnSpc>
                <a:spcPct val="115000"/>
              </a:lnSpc>
              <a:spcBef>
                <a:spcPts val="0"/>
              </a:spcBef>
              <a:buFont typeface="Arial" panose="020B0604020202020204" pitchFamily="34" charset="0"/>
              <a:buChar char="•"/>
            </a:pPr>
            <a:r>
              <a:rPr lang="en-US" sz="9600" kern="100" dirty="0">
                <a:latin typeface="Aptos" panose="020B0004020202020204" pitchFamily="34" charset="0"/>
                <a:ea typeface="Aptos" panose="020B0004020202020204" pitchFamily="34" charset="0"/>
                <a:cs typeface="Times New Roman" panose="02020603050405020304" pitchFamily="18" charset="0"/>
              </a:rPr>
              <a:t>A parent child center </a:t>
            </a:r>
            <a:r>
              <a:rPr lang="en-US" sz="9600" kern="0" dirty="0">
                <a:latin typeface="Aptos" panose="020B0004020202020204" pitchFamily="34" charset="0"/>
                <a:ea typeface="Aptos" panose="020B0004020202020204" pitchFamily="34" charset="0"/>
                <a:cs typeface="Arial" panose="020B0604020202020204" pitchFamily="34" charset="0"/>
              </a:rPr>
              <a:t>offering prevention trainings for early childhood educators and other partners serving families with young children.</a:t>
            </a:r>
            <a:endParaRPr lang="en-US" sz="9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Services for justice involved youth with substance misuse challenges</a:t>
            </a:r>
          </a:p>
          <a:p>
            <a:pPr marL="285750" indent="-285750">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Embedding Peer Support Recovery Coaches in schools</a:t>
            </a:r>
            <a:endParaRPr lang="en-US" sz="9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A student Leadership for Social Justice Conference </a:t>
            </a:r>
            <a:endParaRPr lang="en-US" sz="9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Expansion of existing youth asset building and health equity programming</a:t>
            </a:r>
            <a:endParaRPr lang="en-US" sz="9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Trainings and support services for BIPOC and LGBTQ+ Youth </a:t>
            </a:r>
            <a:endParaRPr lang="en-US" sz="9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Substance use prevention case management in primary care settings </a:t>
            </a:r>
            <a:endParaRPr lang="en-US" sz="9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Afterschool/third space programming</a:t>
            </a: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Building a coordinated Community Response Model for those experiencing domestic violence and have a history of substance misuse</a:t>
            </a: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A clinic that provides free healthcare to uninsured people in central VT</a:t>
            </a:r>
          </a:p>
          <a:p>
            <a:pPr marL="285750" indent="-285750">
              <a:lnSpc>
                <a:spcPct val="115000"/>
              </a:lnSpc>
              <a:spcBef>
                <a:spcPts val="0"/>
              </a:spcBef>
              <a:buFont typeface="Arial" panose="020B0604020202020204" pitchFamily="34" charset="0"/>
              <a:buChar char="•"/>
            </a:pPr>
            <a:r>
              <a:rPr lang="en-US" sz="9600" kern="0" dirty="0">
                <a:latin typeface="Aptos" panose="020B0004020202020204" pitchFamily="34" charset="0"/>
                <a:ea typeface="Aptos" panose="020B0004020202020204" pitchFamily="34" charset="0"/>
                <a:cs typeface="Arial" panose="020B0604020202020204" pitchFamily="34" charset="0"/>
              </a:rPr>
              <a:t>Education and programing for older Vermonters via Area Agencies on Aging</a:t>
            </a:r>
          </a:p>
          <a:p>
            <a:endParaRPr lang="en-US" dirty="0"/>
          </a:p>
        </p:txBody>
      </p:sp>
      <p:sp>
        <p:nvSpPr>
          <p:cNvPr id="4" name="Slide Number Placeholder 3">
            <a:extLst>
              <a:ext uri="{FF2B5EF4-FFF2-40B4-BE49-F238E27FC236}">
                <a16:creationId xmlns:a16="http://schemas.microsoft.com/office/drawing/2014/main" id="{3588B696-404E-ED86-FB9A-28FECEEC5DB0}"/>
              </a:ext>
            </a:extLst>
          </p:cNvPr>
          <p:cNvSpPr>
            <a:spLocks noGrp="1"/>
          </p:cNvSpPr>
          <p:nvPr>
            <p:ph type="sldNum" sz="quarter" idx="4"/>
          </p:nvPr>
        </p:nvSpPr>
        <p:spPr/>
        <p:txBody>
          <a:bodyPr/>
          <a:lstStyle/>
          <a:p>
            <a:fld id="{820DBD16-8F52-45AC-8998-73485FE4613D}" type="slidenum">
              <a:rPr lang="en-US" smtClean="0"/>
              <a:pPr/>
              <a:t>27</a:t>
            </a:fld>
            <a:endParaRPr lang="en-US" dirty="0"/>
          </a:p>
        </p:txBody>
      </p:sp>
      <p:sp>
        <p:nvSpPr>
          <p:cNvPr id="5" name="Footer Placeholder 4">
            <a:extLst>
              <a:ext uri="{FF2B5EF4-FFF2-40B4-BE49-F238E27FC236}">
                <a16:creationId xmlns:a16="http://schemas.microsoft.com/office/drawing/2014/main" id="{0490902C-E6D2-4BE6-EABC-6E89924244B6}"/>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87102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D4A3-BBE4-B5DE-356A-BFD0E7F7CB53}"/>
              </a:ext>
            </a:extLst>
          </p:cNvPr>
          <p:cNvSpPr>
            <a:spLocks noGrp="1"/>
          </p:cNvSpPr>
          <p:nvPr>
            <p:ph type="title"/>
          </p:nvPr>
        </p:nvSpPr>
        <p:spPr/>
        <p:txBody>
          <a:bodyPr/>
          <a:lstStyle/>
          <a:p>
            <a:r>
              <a:rPr lang="en-US" dirty="0"/>
              <a:t>Q1 and Q2 Metrics – Start-Up</a:t>
            </a:r>
          </a:p>
        </p:txBody>
      </p:sp>
      <p:sp>
        <p:nvSpPr>
          <p:cNvPr id="4" name="Slide Number Placeholder 3">
            <a:extLst>
              <a:ext uri="{FF2B5EF4-FFF2-40B4-BE49-F238E27FC236}">
                <a16:creationId xmlns:a16="http://schemas.microsoft.com/office/drawing/2014/main" id="{C69257A9-A8F9-6F03-D036-47E3D32E1C26}"/>
              </a:ext>
            </a:extLst>
          </p:cNvPr>
          <p:cNvSpPr>
            <a:spLocks noGrp="1"/>
          </p:cNvSpPr>
          <p:nvPr>
            <p:ph type="sldNum" sz="quarter" idx="4"/>
          </p:nvPr>
        </p:nvSpPr>
        <p:spPr/>
        <p:txBody>
          <a:bodyPr/>
          <a:lstStyle/>
          <a:p>
            <a:fld id="{820DBD16-8F52-45AC-8998-73485FE4613D}" type="slidenum">
              <a:rPr lang="en-US" smtClean="0"/>
              <a:pPr/>
              <a:t>28</a:t>
            </a:fld>
            <a:endParaRPr lang="en-US" dirty="0"/>
          </a:p>
        </p:txBody>
      </p:sp>
      <p:sp>
        <p:nvSpPr>
          <p:cNvPr id="5" name="Footer Placeholder 4">
            <a:extLst>
              <a:ext uri="{FF2B5EF4-FFF2-40B4-BE49-F238E27FC236}">
                <a16:creationId xmlns:a16="http://schemas.microsoft.com/office/drawing/2014/main" id="{6241C4B3-3709-8177-F05B-280D125E8576}"/>
              </a:ext>
            </a:extLst>
          </p:cNvPr>
          <p:cNvSpPr>
            <a:spLocks noGrp="1"/>
          </p:cNvSpPr>
          <p:nvPr>
            <p:ph type="ftr" sz="quarter" idx="3"/>
          </p:nvPr>
        </p:nvSpPr>
        <p:spPr/>
        <p:txBody>
          <a:bodyPr/>
          <a:lstStyle/>
          <a:p>
            <a:r>
              <a:rPr lang="en-US" dirty="0"/>
              <a:t>Vermont Department of Health</a:t>
            </a:r>
          </a:p>
        </p:txBody>
      </p:sp>
      <p:sp>
        <p:nvSpPr>
          <p:cNvPr id="6" name="TextBox 5">
            <a:extLst>
              <a:ext uri="{FF2B5EF4-FFF2-40B4-BE49-F238E27FC236}">
                <a16:creationId xmlns:a16="http://schemas.microsoft.com/office/drawing/2014/main" id="{7BE4D4C7-2509-8710-58E9-34048B2A0903}"/>
              </a:ext>
            </a:extLst>
          </p:cNvPr>
          <p:cNvSpPr txBox="1"/>
          <p:nvPr/>
        </p:nvSpPr>
        <p:spPr>
          <a:xfrm>
            <a:off x="139996" y="1736151"/>
            <a:ext cx="11912008" cy="4755148"/>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Aptos" panose="020B0004020202020204" pitchFamily="34" charset="0"/>
              </a:rPr>
              <a:t>What priorities were identified and how they were identified.</a:t>
            </a:r>
          </a:p>
          <a:p>
            <a:pPr marL="285750" indent="-285750">
              <a:buFont typeface="Arial" panose="020B0604020202020204" pitchFamily="34" charset="0"/>
              <a:buChar char="•"/>
            </a:pPr>
            <a:endParaRPr lang="en-US" sz="1900" dirty="0">
              <a:latin typeface="Aptos" panose="020B0004020202020204" pitchFamily="34" charset="0"/>
            </a:endParaRPr>
          </a:p>
          <a:p>
            <a:pPr marL="285750" indent="-285750">
              <a:buFont typeface="Arial" panose="020B0604020202020204" pitchFamily="34" charset="0"/>
              <a:buChar char="•"/>
            </a:pPr>
            <a:r>
              <a:rPr lang="en-US" sz="1900" dirty="0">
                <a:latin typeface="Aptos" panose="020B0004020202020204" pitchFamily="34" charset="0"/>
              </a:rPr>
              <a:t>Capacity within the region to do prevention work and how that capacity was determined.</a:t>
            </a:r>
          </a:p>
          <a:p>
            <a:pPr marL="285750" indent="-285750">
              <a:buFont typeface="Arial" panose="020B0604020202020204" pitchFamily="34" charset="0"/>
              <a:buChar char="•"/>
            </a:pPr>
            <a:endParaRPr lang="en-US" sz="1900" dirty="0">
              <a:latin typeface="Aptos" panose="020B0004020202020204" pitchFamily="34" charset="0"/>
            </a:endParaRPr>
          </a:p>
          <a:p>
            <a:pPr marL="285750" indent="-285750">
              <a:buFont typeface="Arial" panose="020B0604020202020204" pitchFamily="34" charset="0"/>
              <a:buChar char="•"/>
            </a:pPr>
            <a:r>
              <a:rPr lang="en-US" sz="1900" dirty="0">
                <a:latin typeface="Aptos" panose="020B0004020202020204" pitchFamily="34" charset="0"/>
              </a:rPr>
              <a:t>What structures were established for new and continuing prevention work to be done.</a:t>
            </a:r>
          </a:p>
          <a:p>
            <a:pPr marL="285750" indent="-285750">
              <a:buFont typeface="Arial" panose="020B0604020202020204" pitchFamily="34" charset="0"/>
              <a:buChar char="•"/>
            </a:pPr>
            <a:endParaRPr lang="en-US" sz="1900" dirty="0">
              <a:latin typeface="Aptos" panose="020B0004020202020204" pitchFamily="34" charset="0"/>
            </a:endParaRPr>
          </a:p>
          <a:p>
            <a:pPr marL="285750" indent="-285750">
              <a:buFont typeface="Arial" panose="020B0604020202020204" pitchFamily="34" charset="0"/>
              <a:buChar char="•"/>
            </a:pPr>
            <a:r>
              <a:rPr lang="en-US" sz="1900" dirty="0">
                <a:latin typeface="Aptos" panose="020B0004020202020204" pitchFamily="34" charset="0"/>
              </a:rPr>
              <a:t>How both community partners are DSU staff are included in work.</a:t>
            </a:r>
          </a:p>
          <a:p>
            <a:endParaRPr lang="en-US" sz="1900" dirty="0">
              <a:latin typeface="Aptos" panose="020B0004020202020204" pitchFamily="34" charset="0"/>
            </a:endParaRPr>
          </a:p>
          <a:p>
            <a:pPr marL="285750" indent="-285750">
              <a:buFont typeface="Arial" panose="020B0604020202020204" pitchFamily="34" charset="0"/>
              <a:buChar char="•"/>
            </a:pPr>
            <a:r>
              <a:rPr lang="en-US" sz="1900" dirty="0">
                <a:latin typeface="Aptos" panose="020B0004020202020204" pitchFamily="34" charset="0"/>
              </a:rPr>
              <a:t>How health equity fits into the work and approach to building and broadening prevention work within the region.</a:t>
            </a:r>
          </a:p>
          <a:p>
            <a:pPr marL="285750" indent="-285750">
              <a:buFont typeface="Arial" panose="020B0604020202020204" pitchFamily="34" charset="0"/>
              <a:buChar char="•"/>
            </a:pPr>
            <a:endParaRPr lang="en-US" sz="1900" dirty="0">
              <a:latin typeface="Aptos" panose="020B0004020202020204" pitchFamily="34" charset="0"/>
            </a:endParaRPr>
          </a:p>
          <a:p>
            <a:pPr marL="285750" indent="-285750">
              <a:buFont typeface="Arial" panose="020B0604020202020204" pitchFamily="34" charset="0"/>
              <a:buChar char="•"/>
            </a:pPr>
            <a:r>
              <a:rPr lang="en-US" sz="1900" dirty="0">
                <a:latin typeface="Aptos" panose="020B0004020202020204" pitchFamily="34" charset="0"/>
              </a:rPr>
              <a:t>Approach to building a regional advisory board and does the board have representation from each health district within the region.</a:t>
            </a:r>
          </a:p>
          <a:p>
            <a:endParaRPr lang="en-US" sz="1900" dirty="0">
              <a:latin typeface="Aptos" panose="020B0004020202020204" pitchFamily="34" charset="0"/>
            </a:endParaRPr>
          </a:p>
          <a:p>
            <a:pPr marL="285750" indent="-285750">
              <a:buFont typeface="Arial" panose="020B0604020202020204" pitchFamily="34" charset="0"/>
              <a:buChar char="•"/>
            </a:pPr>
            <a:r>
              <a:rPr lang="en-US" sz="1900" dirty="0">
                <a:latin typeface="Aptos" panose="020B0004020202020204" pitchFamily="34" charset="0"/>
              </a:rPr>
              <a:t>Successes and challenges.</a:t>
            </a:r>
          </a:p>
          <a:p>
            <a:endParaRPr lang="en-US" dirty="0"/>
          </a:p>
        </p:txBody>
      </p:sp>
    </p:spTree>
    <p:extLst>
      <p:ext uri="{BB962C8B-B14F-4D97-AF65-F5344CB8AC3E}">
        <p14:creationId xmlns:p14="http://schemas.microsoft.com/office/powerpoint/2010/main" val="428180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41BB-99FB-3DC9-BED7-B6F3D0AAC1EF}"/>
              </a:ext>
            </a:extLst>
          </p:cNvPr>
          <p:cNvSpPr>
            <a:spLocks noGrp="1"/>
          </p:cNvSpPr>
          <p:nvPr>
            <p:ph type="title"/>
          </p:nvPr>
        </p:nvSpPr>
        <p:spPr/>
        <p:txBody>
          <a:bodyPr/>
          <a:lstStyle/>
          <a:p>
            <a:r>
              <a:rPr lang="en-US" dirty="0"/>
              <a:t>Q3 and Forward Metrics</a:t>
            </a:r>
          </a:p>
        </p:txBody>
      </p:sp>
      <p:sp>
        <p:nvSpPr>
          <p:cNvPr id="4" name="Slide Number Placeholder 3">
            <a:extLst>
              <a:ext uri="{FF2B5EF4-FFF2-40B4-BE49-F238E27FC236}">
                <a16:creationId xmlns:a16="http://schemas.microsoft.com/office/drawing/2014/main" id="{DDCF4341-89D9-E4A8-0978-7A07A53EE8F3}"/>
              </a:ext>
            </a:extLst>
          </p:cNvPr>
          <p:cNvSpPr>
            <a:spLocks noGrp="1"/>
          </p:cNvSpPr>
          <p:nvPr>
            <p:ph type="sldNum" sz="quarter" idx="4"/>
          </p:nvPr>
        </p:nvSpPr>
        <p:spPr/>
        <p:txBody>
          <a:bodyPr/>
          <a:lstStyle/>
          <a:p>
            <a:fld id="{820DBD16-8F52-45AC-8998-73485FE4613D}" type="slidenum">
              <a:rPr lang="en-US" smtClean="0"/>
              <a:pPr/>
              <a:t>29</a:t>
            </a:fld>
            <a:endParaRPr lang="en-US" dirty="0"/>
          </a:p>
        </p:txBody>
      </p:sp>
      <p:sp>
        <p:nvSpPr>
          <p:cNvPr id="5" name="Footer Placeholder 4">
            <a:extLst>
              <a:ext uri="{FF2B5EF4-FFF2-40B4-BE49-F238E27FC236}">
                <a16:creationId xmlns:a16="http://schemas.microsoft.com/office/drawing/2014/main" id="{FBCF45B7-82E5-E22F-DA1F-532879CE23D6}"/>
              </a:ext>
            </a:extLst>
          </p:cNvPr>
          <p:cNvSpPr>
            <a:spLocks noGrp="1"/>
          </p:cNvSpPr>
          <p:nvPr>
            <p:ph type="ftr" sz="quarter" idx="3"/>
          </p:nvPr>
        </p:nvSpPr>
        <p:spPr/>
        <p:txBody>
          <a:bodyPr/>
          <a:lstStyle/>
          <a:p>
            <a:r>
              <a:rPr lang="en-US" dirty="0"/>
              <a:t>Vermont Department of Health</a:t>
            </a:r>
          </a:p>
        </p:txBody>
      </p:sp>
      <p:sp>
        <p:nvSpPr>
          <p:cNvPr id="6" name="TextBox 5">
            <a:extLst>
              <a:ext uri="{FF2B5EF4-FFF2-40B4-BE49-F238E27FC236}">
                <a16:creationId xmlns:a16="http://schemas.microsoft.com/office/drawing/2014/main" id="{87F723CD-DD0C-B593-4874-D0AFC81935E1}"/>
              </a:ext>
            </a:extLst>
          </p:cNvPr>
          <p:cNvSpPr txBox="1"/>
          <p:nvPr/>
        </p:nvSpPr>
        <p:spPr>
          <a:xfrm>
            <a:off x="372140" y="2020186"/>
            <a:ext cx="10706986" cy="406265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ptos" panose="020B0004020202020204" pitchFamily="34" charset="0"/>
              </a:rPr>
              <a:t>Who the subgrantees are.</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How subgrantee work fits into regional priorities.</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Number served and how that number was determined.</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Demographics of those served.</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Baseline prevention coverage.</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Capturing work across Vermont Prevention Model.</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Primary and secondary prevention activities.</a:t>
            </a:r>
          </a:p>
        </p:txBody>
      </p:sp>
    </p:spTree>
    <p:extLst>
      <p:ext uri="{BB962C8B-B14F-4D97-AF65-F5344CB8AC3E}">
        <p14:creationId xmlns:p14="http://schemas.microsoft.com/office/powerpoint/2010/main" val="162876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550D-F923-2018-C6B0-CE6552BDEA6B}"/>
              </a:ext>
            </a:extLst>
          </p:cNvPr>
          <p:cNvSpPr>
            <a:spLocks noGrp="1"/>
          </p:cNvSpPr>
          <p:nvPr>
            <p:ph type="title"/>
          </p:nvPr>
        </p:nvSpPr>
        <p:spPr/>
        <p:txBody>
          <a:bodyPr/>
          <a:lstStyle/>
          <a:p>
            <a:r>
              <a:rPr lang="en-US" dirty="0"/>
              <a:t>Prevention Enhancement in Vermont – Focus of Presentation </a:t>
            </a:r>
          </a:p>
        </p:txBody>
      </p:sp>
      <p:sp>
        <p:nvSpPr>
          <p:cNvPr id="3" name="Content Placeholder 2">
            <a:extLst>
              <a:ext uri="{FF2B5EF4-FFF2-40B4-BE49-F238E27FC236}">
                <a16:creationId xmlns:a16="http://schemas.microsoft.com/office/drawing/2014/main" id="{B3218D67-9437-E318-28A6-487B09C37063}"/>
              </a:ext>
            </a:extLst>
          </p:cNvPr>
          <p:cNvSpPr>
            <a:spLocks noGrp="1"/>
          </p:cNvSpPr>
          <p:nvPr>
            <p:ph idx="1"/>
          </p:nvPr>
        </p:nvSpPr>
        <p:spPr>
          <a:xfrm>
            <a:off x="189614" y="1690691"/>
            <a:ext cx="11812772" cy="5030787"/>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Background on substance use in Vermont</a:t>
            </a:r>
          </a:p>
          <a:p>
            <a:pPr marL="342900" marR="0" lvl="0" indent="-342900">
              <a:lnSpc>
                <a:spcPct val="115000"/>
              </a:lnSpc>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Vermont’s process for receiving flexible state funding and how those dollars align and are used with federal funding it receives</a:t>
            </a:r>
          </a:p>
          <a:p>
            <a:pPr marL="342900" marR="0" lvl="0" indent="-342900">
              <a:lnSpc>
                <a:spcPct val="115000"/>
              </a:lnSpc>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planning process for prevention system enhancement to implement a new funding structure and broader approach </a:t>
            </a:r>
          </a:p>
          <a:p>
            <a:pPr marL="342900" marR="0" lvl="0" indent="-342900">
              <a:lnSpc>
                <a:spcPct val="115000"/>
              </a:lnSpc>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How the SPF is embedded in this model to determine regional priorities and guide regional funding allocations</a:t>
            </a:r>
          </a:p>
          <a:p>
            <a:pPr marL="342900" marR="0" lvl="0" indent="-342900">
              <a:lnSpc>
                <a:spcPct val="115000"/>
              </a:lnSpc>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How innovative approaches, non-traditional partners, and secondary prevention are included in this work</a:t>
            </a:r>
          </a:p>
        </p:txBody>
      </p:sp>
      <p:sp>
        <p:nvSpPr>
          <p:cNvPr id="4" name="Slide Number Placeholder 3">
            <a:extLst>
              <a:ext uri="{FF2B5EF4-FFF2-40B4-BE49-F238E27FC236}">
                <a16:creationId xmlns:a16="http://schemas.microsoft.com/office/drawing/2014/main" id="{25E68112-1A48-FEB7-BD97-00F19B351E77}"/>
              </a:ext>
            </a:extLst>
          </p:cNvPr>
          <p:cNvSpPr>
            <a:spLocks noGrp="1"/>
          </p:cNvSpPr>
          <p:nvPr>
            <p:ph type="sldNum" sz="quarter" idx="4"/>
          </p:nvPr>
        </p:nvSpPr>
        <p:spPr/>
        <p:txBody>
          <a:bodyPr/>
          <a:lstStyle/>
          <a:p>
            <a:fld id="{820DBD16-8F52-45AC-8998-73485FE4613D}" type="slidenum">
              <a:rPr lang="en-US" smtClean="0"/>
              <a:pPr/>
              <a:t>3</a:t>
            </a:fld>
            <a:endParaRPr lang="en-US" dirty="0"/>
          </a:p>
        </p:txBody>
      </p:sp>
      <p:sp>
        <p:nvSpPr>
          <p:cNvPr id="5" name="Footer Placeholder 4">
            <a:extLst>
              <a:ext uri="{FF2B5EF4-FFF2-40B4-BE49-F238E27FC236}">
                <a16:creationId xmlns:a16="http://schemas.microsoft.com/office/drawing/2014/main" id="{B24CDEDE-B67A-C166-624A-B3080DED8CF5}"/>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17233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7FBA-16E0-310C-A6B1-1DFF8D44AB3F}"/>
              </a:ext>
            </a:extLst>
          </p:cNvPr>
          <p:cNvSpPr>
            <a:spLocks noGrp="1"/>
          </p:cNvSpPr>
          <p:nvPr>
            <p:ph type="title"/>
          </p:nvPr>
        </p:nvSpPr>
        <p:spPr/>
        <p:txBody>
          <a:bodyPr/>
          <a:lstStyle/>
          <a:p>
            <a:r>
              <a:rPr lang="en-US" dirty="0"/>
              <a:t>Successes to Date</a:t>
            </a:r>
          </a:p>
        </p:txBody>
      </p:sp>
      <p:sp>
        <p:nvSpPr>
          <p:cNvPr id="3" name="Content Placeholder 2">
            <a:extLst>
              <a:ext uri="{FF2B5EF4-FFF2-40B4-BE49-F238E27FC236}">
                <a16:creationId xmlns:a16="http://schemas.microsoft.com/office/drawing/2014/main" id="{A2897B6D-0352-A00C-6F6C-9E5230CF7615}"/>
              </a:ext>
            </a:extLst>
          </p:cNvPr>
          <p:cNvSpPr>
            <a:spLocks noGrp="1"/>
          </p:cNvSpPr>
          <p:nvPr>
            <p:ph idx="1"/>
          </p:nvPr>
        </p:nvSpPr>
        <p:spPr>
          <a:xfrm>
            <a:off x="244548" y="1790958"/>
            <a:ext cx="11357344" cy="4565396"/>
          </a:xfrm>
        </p:spPr>
        <p:txBody>
          <a:bodyPr>
            <a:noAutofit/>
          </a:bodyPr>
          <a:lstStyle/>
          <a:p>
            <a:pPr marL="285750" marR="0" lvl="0" indent="-285750">
              <a:spcBef>
                <a:spcPts val="0"/>
              </a:spcBef>
              <a:spcAft>
                <a:spcPts val="0"/>
              </a:spcAft>
              <a:buFont typeface="Arial" panose="020B0604020202020204" pitchFamily="34" charset="0"/>
              <a:buChar char="•"/>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54 subgrantees.</a:t>
            </a:r>
          </a:p>
          <a:p>
            <a:pPr marL="342900" marR="0" lvl="0" indent="-342900">
              <a:spcBef>
                <a:spcPts val="0"/>
              </a:spcBef>
              <a:spcAft>
                <a:spcPts val="0"/>
              </a:spcAft>
              <a:buFont typeface="Symbol" panose="05050102010706020507" pitchFamily="18" charset="2"/>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Both operating and strategy support for 20 existing substance misuse prevention coalitions.</a:t>
            </a:r>
          </a:p>
          <a:p>
            <a:pPr marL="342900" marR="0" lvl="0" indent="-342900">
              <a:spcBef>
                <a:spcPts val="0"/>
              </a:spcBef>
              <a:spcAft>
                <a:spcPts val="0"/>
              </a:spcAft>
              <a:buFont typeface="Symbol" panose="05050102010706020507" pitchFamily="18" charset="2"/>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dirty="0">
                <a:latin typeface="Aptos" panose="020B0004020202020204" pitchFamily="34" charset="0"/>
              </a:rPr>
              <a:t>Subgrantee activities were differentiated while still coordinated through a mutually reinforcing plan of action.</a:t>
            </a:r>
          </a:p>
          <a:p>
            <a:pPr marL="342900" marR="0" lvl="0" indent="-342900">
              <a:spcBef>
                <a:spcPts val="0"/>
              </a:spcBef>
              <a:spcAft>
                <a:spcPts val="0"/>
              </a:spcAft>
              <a:buFont typeface="Symbol" panose="05050102010706020507" pitchFamily="18" charset="2"/>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kern="100" dirty="0">
                <a:latin typeface="Aptos" panose="020B0004020202020204" pitchFamily="34" charset="0"/>
                <a:ea typeface="Aptos" panose="020B0004020202020204" pitchFamily="34" charset="0"/>
                <a:cs typeface="Times New Roman" panose="02020603050405020304" pitchFamily="18" charset="0"/>
              </a:rPr>
              <a:t>Led change management and messaging to bring regions together.</a:t>
            </a:r>
          </a:p>
          <a:p>
            <a:pPr marL="342900" marR="0" lvl="0" indent="-342900">
              <a:spcBef>
                <a:spcPts val="0"/>
              </a:spcBef>
              <a:spcAft>
                <a:spcPts val="0"/>
              </a:spcAft>
              <a:buFont typeface="Symbol" panose="05050102010706020507" pitchFamily="18" charset="2"/>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Development of a Substance Misuse Employer Toolkit.</a:t>
            </a:r>
          </a:p>
          <a:p>
            <a:pPr marL="342900" marR="0" lvl="0" indent="-342900">
              <a:spcBef>
                <a:spcPts val="0"/>
              </a:spcBef>
              <a:spcAft>
                <a:spcPts val="0"/>
              </a:spcAft>
              <a:buFont typeface="Symbol" panose="05050102010706020507" pitchFamily="18" charset="2"/>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SPF/RBI/Collective impact embedded.</a:t>
            </a:r>
          </a:p>
          <a:p>
            <a:pPr marL="342900" marR="0" lvl="0" indent="-342900">
              <a:spcBef>
                <a:spcPts val="0"/>
              </a:spcBef>
              <a:spcAft>
                <a:spcPts val="0"/>
              </a:spcAft>
              <a:buFont typeface="Symbol" panose="05050102010706020507" pitchFamily="18" charset="2"/>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kern="100" dirty="0">
                <a:latin typeface="Aptos" panose="020B0004020202020204" pitchFamily="34" charset="0"/>
                <a:ea typeface="Aptos" panose="020B0004020202020204" pitchFamily="34" charset="0"/>
                <a:cs typeface="Times New Roman" panose="02020603050405020304" pitchFamily="18" charset="0"/>
              </a:rPr>
              <a:t>Provided funding and a process for similar coalitions in a region for strategic planning to increase collaboration and efficiencies.</a:t>
            </a:r>
          </a:p>
          <a:p>
            <a:pPr marL="342900" marR="0" lvl="0" indent="-342900">
              <a:spcBef>
                <a:spcPts val="0"/>
              </a:spcBef>
              <a:spcAft>
                <a:spcPts val="0"/>
              </a:spcAft>
              <a:buFont typeface="Symbol" panose="05050102010706020507" pitchFamily="18" charset="2"/>
              <a:buChar char=""/>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900" kern="100" dirty="0">
                <a:latin typeface="Aptos" panose="020B0004020202020204" pitchFamily="34" charset="0"/>
                <a:ea typeface="Aptos" panose="020B0004020202020204" pitchFamily="34" charset="0"/>
                <a:cs typeface="Times New Roman" panose="02020603050405020304" pitchFamily="18" charset="0"/>
              </a:rPr>
              <a:t>Created regional data dashboards</a:t>
            </a:r>
            <a:r>
              <a:rPr lang="en-US" sz="1900" dirty="0">
                <a:latin typeface="Aptos" panose="020B0004020202020204" pitchFamily="34" charset="0"/>
              </a:rPr>
              <a:t> to collect data and measure results consistently.</a:t>
            </a:r>
          </a:p>
        </p:txBody>
      </p:sp>
      <p:sp>
        <p:nvSpPr>
          <p:cNvPr id="4" name="Slide Number Placeholder 3">
            <a:extLst>
              <a:ext uri="{FF2B5EF4-FFF2-40B4-BE49-F238E27FC236}">
                <a16:creationId xmlns:a16="http://schemas.microsoft.com/office/drawing/2014/main" id="{5384026E-D1E1-EA3F-D8B2-68E0ACB99CD6}"/>
              </a:ext>
            </a:extLst>
          </p:cNvPr>
          <p:cNvSpPr>
            <a:spLocks noGrp="1"/>
          </p:cNvSpPr>
          <p:nvPr>
            <p:ph type="sldNum" sz="quarter" idx="4"/>
          </p:nvPr>
        </p:nvSpPr>
        <p:spPr/>
        <p:txBody>
          <a:bodyPr/>
          <a:lstStyle/>
          <a:p>
            <a:fld id="{820DBD16-8F52-45AC-8998-73485FE4613D}" type="slidenum">
              <a:rPr lang="en-US" smtClean="0"/>
              <a:pPr/>
              <a:t>30</a:t>
            </a:fld>
            <a:endParaRPr lang="en-US" dirty="0"/>
          </a:p>
        </p:txBody>
      </p:sp>
      <p:sp>
        <p:nvSpPr>
          <p:cNvPr id="5" name="Footer Placeholder 4">
            <a:extLst>
              <a:ext uri="{FF2B5EF4-FFF2-40B4-BE49-F238E27FC236}">
                <a16:creationId xmlns:a16="http://schemas.microsoft.com/office/drawing/2014/main" id="{C659B842-9EDC-F885-74A7-21ECF0EACAF3}"/>
              </a:ext>
            </a:extLst>
          </p:cNvPr>
          <p:cNvSpPr>
            <a:spLocks noGrp="1"/>
          </p:cNvSpPr>
          <p:nvPr>
            <p:ph type="ftr" sz="quarter" idx="3"/>
          </p:nvPr>
        </p:nvSpPr>
        <p:spPr/>
        <p:txBody>
          <a:bodyPr/>
          <a:lstStyle/>
          <a:p>
            <a:r>
              <a:rPr lang="en-US" dirty="0"/>
              <a:t>Vermont Department of Health</a:t>
            </a:r>
          </a:p>
        </p:txBody>
      </p:sp>
    </p:spTree>
    <p:extLst>
      <p:ext uri="{BB962C8B-B14F-4D97-AF65-F5344CB8AC3E}">
        <p14:creationId xmlns:p14="http://schemas.microsoft.com/office/powerpoint/2010/main" val="103075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7FBA-16E0-310C-A6B1-1DFF8D44AB3F}"/>
              </a:ext>
            </a:extLst>
          </p:cNvPr>
          <p:cNvSpPr>
            <a:spLocks noGrp="1"/>
          </p:cNvSpPr>
          <p:nvPr>
            <p:ph type="title"/>
          </p:nvPr>
        </p:nvSpPr>
        <p:spPr/>
        <p:txBody>
          <a:bodyPr/>
          <a:lstStyle/>
          <a:p>
            <a:r>
              <a:rPr lang="en-US" dirty="0"/>
              <a:t>Success to Date, continued</a:t>
            </a:r>
          </a:p>
        </p:txBody>
      </p:sp>
      <p:sp>
        <p:nvSpPr>
          <p:cNvPr id="3" name="Content Placeholder 2">
            <a:extLst>
              <a:ext uri="{FF2B5EF4-FFF2-40B4-BE49-F238E27FC236}">
                <a16:creationId xmlns:a16="http://schemas.microsoft.com/office/drawing/2014/main" id="{A2897B6D-0352-A00C-6F6C-9E5230CF7615}"/>
              </a:ext>
            </a:extLst>
          </p:cNvPr>
          <p:cNvSpPr>
            <a:spLocks noGrp="1"/>
          </p:cNvSpPr>
          <p:nvPr>
            <p:ph idx="1"/>
          </p:nvPr>
        </p:nvSpPr>
        <p:spPr>
          <a:xfrm>
            <a:off x="170120" y="1825625"/>
            <a:ext cx="11770243" cy="4667246"/>
          </a:xfrm>
        </p:spPr>
        <p:txBody>
          <a:bodyPr>
            <a:normAutofit/>
          </a:bodyPr>
          <a:lstStyle/>
          <a:p>
            <a:pPr marL="285750" marR="0" lvl="0" indent="-285750">
              <a:spcBef>
                <a:spcPts val="0"/>
              </a:spcBef>
              <a:spcAft>
                <a:spcPts val="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Led transition planning when a coalition no longer became viable.</a:t>
            </a:r>
          </a:p>
          <a:p>
            <a:pPr marL="342900" marR="0" lvl="0" indent="-342900">
              <a:spcBef>
                <a:spcPts val="0"/>
              </a:spcBef>
              <a:spcAft>
                <a:spcPts val="0"/>
              </a:spcAft>
              <a:buFont typeface="Symbol" panose="05050102010706020507" pitchFamily="18" charset="2"/>
              <a:buChar char=""/>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Leveraged additional funding streams for evaluation related activities and more.</a:t>
            </a:r>
          </a:p>
          <a:p>
            <a:pPr marL="342900" indent="-342900">
              <a:spcBef>
                <a:spcPts val="0"/>
              </a:spcBef>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0"/>
              </a:spcBef>
              <a:buFont typeface="Arial" panose="020B0604020202020204" pitchFamily="34" charset="0"/>
              <a:buChar char="•"/>
            </a:pPr>
            <a:r>
              <a:rPr lang="en-US" sz="1800" dirty="0">
                <a:latin typeface="Aptos" panose="020B0004020202020204" pitchFamily="34" charset="0"/>
              </a:rPr>
              <a:t>Provided consistent and open communication in the region to build trust, identify mutual objectives, leveraged common motivation and share lessons learned.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Incorporated AmeriCorps Vistas, public Health Fellows (CDC), Vermont National Guard placements as part of the coordination teams in regions</a:t>
            </a:r>
          </a:p>
          <a:p>
            <a:pPr marL="342900" marR="0" lvl="0" indent="-342900">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Aptos" panose="020B0004020202020204" pitchFamily="34" charset="0"/>
              </a:rPr>
              <a:t>Received funding and support from hospitals or universities for additional special projects specifically focused on priority areas (e.g. UVM Health Network Project focused on medical </a:t>
            </a:r>
            <a:r>
              <a:rPr lang="en-US" sz="1800" dirty="0">
                <a:solidFill>
                  <a:srgbClr val="000000"/>
                </a:solidFill>
                <a:latin typeface="Aptos" panose="020B0004020202020204" pitchFamily="34" charset="0"/>
                <a:ea typeface="Aptos" panose="020B0004020202020204" pitchFamily="34" charset="0"/>
              </a:rPr>
              <a:t>students</a:t>
            </a:r>
            <a:r>
              <a:rPr lang="en-US" sz="1800" dirty="0">
                <a:solidFill>
                  <a:srgbClr val="000000"/>
                </a:solidFill>
                <a:effectLst/>
                <a:latin typeface="Aptos" panose="020B0004020202020204" pitchFamily="34" charset="0"/>
                <a:ea typeface="Aptos" panose="020B0004020202020204" pitchFamily="34" charset="0"/>
              </a:rPr>
              <a:t> working with older adults around substance use prevention)</a:t>
            </a:r>
          </a:p>
          <a:p>
            <a:pPr marL="342900" marR="0" lvl="0" indent="-342900">
              <a:spcBef>
                <a:spcPts val="0"/>
              </a:spcBef>
              <a:spcAft>
                <a:spcPts val="0"/>
              </a:spcAft>
              <a:buFont typeface="Symbol" panose="05050102010706020507" pitchFamily="18" charset="2"/>
              <a:buChar char=""/>
            </a:pPr>
            <a:endParaRPr lang="en-US" sz="1800" dirty="0">
              <a:solidFill>
                <a:srgbClr val="000000"/>
              </a:solidFill>
              <a:effectLst/>
              <a:latin typeface="Aptos" panose="020B0004020202020204" pitchFamily="34" charset="0"/>
              <a:ea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Funded data driven, comprehensive, evidence-based planning based on the Vermont Prevention Model and the Strategic Prevention Framework vs. one project/strategy. </a:t>
            </a:r>
          </a:p>
          <a:p>
            <a:pPr marL="342900" marR="0" lvl="0" indent="-342900">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Engaged broader partners in the field of prevention. </a:t>
            </a:r>
          </a:p>
        </p:txBody>
      </p:sp>
      <p:sp>
        <p:nvSpPr>
          <p:cNvPr id="4" name="Slide Number Placeholder 3">
            <a:extLst>
              <a:ext uri="{FF2B5EF4-FFF2-40B4-BE49-F238E27FC236}">
                <a16:creationId xmlns:a16="http://schemas.microsoft.com/office/drawing/2014/main" id="{5384026E-D1E1-EA3F-D8B2-68E0ACB99CD6}"/>
              </a:ext>
            </a:extLst>
          </p:cNvPr>
          <p:cNvSpPr>
            <a:spLocks noGrp="1"/>
          </p:cNvSpPr>
          <p:nvPr>
            <p:ph type="sldNum" sz="quarter" idx="4"/>
          </p:nvPr>
        </p:nvSpPr>
        <p:spPr/>
        <p:txBody>
          <a:bodyPr/>
          <a:lstStyle/>
          <a:p>
            <a:fld id="{820DBD16-8F52-45AC-8998-73485FE4613D}" type="slidenum">
              <a:rPr lang="en-US" smtClean="0"/>
              <a:pPr/>
              <a:t>31</a:t>
            </a:fld>
            <a:endParaRPr lang="en-US" dirty="0"/>
          </a:p>
        </p:txBody>
      </p:sp>
      <p:sp>
        <p:nvSpPr>
          <p:cNvPr id="5" name="Footer Placeholder 4">
            <a:extLst>
              <a:ext uri="{FF2B5EF4-FFF2-40B4-BE49-F238E27FC236}">
                <a16:creationId xmlns:a16="http://schemas.microsoft.com/office/drawing/2014/main" id="{C659B842-9EDC-F885-74A7-21ECF0EACAF3}"/>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99208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975F-7A75-EFBF-D324-F575C9CB33A4}"/>
              </a:ext>
            </a:extLst>
          </p:cNvPr>
          <p:cNvSpPr>
            <a:spLocks noGrp="1"/>
          </p:cNvSpPr>
          <p:nvPr>
            <p:ph type="title"/>
          </p:nvPr>
        </p:nvSpPr>
        <p:spPr/>
        <p:txBody>
          <a:bodyPr/>
          <a:lstStyle/>
          <a:p>
            <a:r>
              <a:rPr lang="en-US" dirty="0"/>
              <a:t>Challenges to Date</a:t>
            </a:r>
          </a:p>
        </p:txBody>
      </p:sp>
      <p:sp>
        <p:nvSpPr>
          <p:cNvPr id="3" name="Content Placeholder 2">
            <a:extLst>
              <a:ext uri="{FF2B5EF4-FFF2-40B4-BE49-F238E27FC236}">
                <a16:creationId xmlns:a16="http://schemas.microsoft.com/office/drawing/2014/main" id="{B0B30A10-D433-B23C-CD74-0F7525436E65}"/>
              </a:ext>
            </a:extLst>
          </p:cNvPr>
          <p:cNvSpPr>
            <a:spLocks noGrp="1"/>
          </p:cNvSpPr>
          <p:nvPr>
            <p:ph idx="1"/>
          </p:nvPr>
        </p:nvSpPr>
        <p:spPr>
          <a:xfrm>
            <a:off x="276447" y="1825625"/>
            <a:ext cx="11077353" cy="4351338"/>
          </a:xfrm>
        </p:spPr>
        <p:txBody>
          <a:bodyPr/>
          <a:lstStyle/>
          <a:p>
            <a:pPr marL="342900" marR="0" lvl="0" indent="-342900">
              <a:spcBef>
                <a:spcPts val="0"/>
              </a:spcBef>
              <a:spcAft>
                <a:spcPts val="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Lots of work</a:t>
            </a:r>
            <a:r>
              <a:rPr lang="en-US" kern="100" dirty="0">
                <a:ea typeface="Aptos" panose="020B0004020202020204" pitchFamily="34" charset="0"/>
                <a:cs typeface="Times New Roman" panose="02020603050405020304" pitchFamily="18" charset="0"/>
              </a:rPr>
              <a:t> to build the foundation for the work to be done, be sustainable, and be buildable</a:t>
            </a:r>
          </a:p>
          <a:p>
            <a:pPr marL="342900" marR="0" lvl="0" indent="-342900">
              <a:spcBef>
                <a:spcPts val="0"/>
              </a:spcBef>
              <a:spcAft>
                <a:spcPts val="0"/>
              </a:spcAft>
              <a:buFont typeface="Arial" panose="020B0604020202020204" pitchFamily="34" charset="0"/>
              <a:buChar char="•"/>
            </a:pPr>
            <a:endParaRPr lang="en-US" kern="100" dirty="0">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Specific vision needed</a:t>
            </a:r>
          </a:p>
          <a:p>
            <a:pPr marL="342900" marR="0" lvl="0" indent="-342900">
              <a:spcBef>
                <a:spcPts val="0"/>
              </a:spcBef>
              <a:spcAft>
                <a:spcPts val="0"/>
              </a:spcAft>
              <a:buFont typeface="Arial" panose="020B0604020202020204" pitchFamily="34" charset="0"/>
              <a:buChar char="•"/>
            </a:pPr>
            <a:endParaRPr lang="en-US" kern="100" dirty="0">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Limited and vulnerable vendors and partners</a:t>
            </a:r>
          </a:p>
          <a:p>
            <a:pPr marL="342900" marR="0" lvl="0" indent="-342900">
              <a:spcBef>
                <a:spcPts val="0"/>
              </a:spcBef>
              <a:spcAft>
                <a:spcPts val="0"/>
              </a:spcAft>
              <a:buFont typeface="Symbol" panose="05050102010706020507" pitchFamily="18" charset="2"/>
              <a:buChar char=""/>
            </a:pPr>
            <a:endParaRPr lang="en-US" kern="100" dirty="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Workforce challenges</a:t>
            </a:r>
          </a:p>
          <a:p>
            <a:pPr marL="342900" marR="0" lvl="0" indent="-342900">
              <a:spcBef>
                <a:spcPts val="0"/>
              </a:spcBef>
              <a:spcAft>
                <a:spcPts val="0"/>
              </a:spcAft>
              <a:buFont typeface="Arial" panose="020B0604020202020204" pitchFamily="34" charset="0"/>
              <a:buChar char="•"/>
            </a:pPr>
            <a:endParaRPr lang="en-US" kern="100" dirty="0">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Political challenges </a:t>
            </a:r>
          </a:p>
          <a:p>
            <a:pPr marL="342900" marR="0" lvl="0" indent="-342900">
              <a:spcBef>
                <a:spcPts val="0"/>
              </a:spcBef>
              <a:spcAft>
                <a:spcPts val="0"/>
              </a:spcAft>
              <a:buFont typeface="Symbol" panose="05050102010706020507" pitchFamily="18" charset="2"/>
              <a:buChar char=""/>
            </a:pPr>
            <a:endParaRPr lang="en-US" kern="100" dirty="0">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kern="100" dirty="0">
                <a:ea typeface="Aptos" panose="020B0004020202020204" pitchFamily="34" charset="0"/>
                <a:cs typeface="Times New Roman" panose="02020603050405020304" pitchFamily="18" charset="0"/>
              </a:rPr>
              <a:t>Change </a:t>
            </a:r>
            <a:endParaRPr lang="en-US" kern="100" dirty="0">
              <a:effectLst/>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124D538-A2CE-60A4-4C35-E340BBF49C2D}"/>
              </a:ext>
            </a:extLst>
          </p:cNvPr>
          <p:cNvSpPr>
            <a:spLocks noGrp="1"/>
          </p:cNvSpPr>
          <p:nvPr>
            <p:ph type="sldNum" sz="quarter" idx="4"/>
          </p:nvPr>
        </p:nvSpPr>
        <p:spPr/>
        <p:txBody>
          <a:bodyPr/>
          <a:lstStyle/>
          <a:p>
            <a:fld id="{820DBD16-8F52-45AC-8998-73485FE4613D}" type="slidenum">
              <a:rPr lang="en-US" smtClean="0"/>
              <a:pPr/>
              <a:t>32</a:t>
            </a:fld>
            <a:endParaRPr lang="en-US" dirty="0"/>
          </a:p>
        </p:txBody>
      </p:sp>
      <p:sp>
        <p:nvSpPr>
          <p:cNvPr id="5" name="Footer Placeholder 4">
            <a:extLst>
              <a:ext uri="{FF2B5EF4-FFF2-40B4-BE49-F238E27FC236}">
                <a16:creationId xmlns:a16="http://schemas.microsoft.com/office/drawing/2014/main" id="{2D8355D7-504B-D64D-0341-1952375527F8}"/>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11723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87BE-EA93-E1FB-4FA7-241869CAF793}"/>
              </a:ext>
            </a:extLst>
          </p:cNvPr>
          <p:cNvSpPr>
            <a:spLocks noGrp="1"/>
          </p:cNvSpPr>
          <p:nvPr>
            <p:ph type="title"/>
          </p:nvPr>
        </p:nvSpPr>
        <p:spPr/>
        <p:txBody>
          <a:bodyPr/>
          <a:lstStyle/>
          <a:p>
            <a:r>
              <a:rPr lang="en-US" dirty="0"/>
              <a:t>Lessons Learned/Year 1 Reflections</a:t>
            </a:r>
          </a:p>
        </p:txBody>
      </p:sp>
      <p:sp>
        <p:nvSpPr>
          <p:cNvPr id="4" name="Slide Number Placeholder 3">
            <a:extLst>
              <a:ext uri="{FF2B5EF4-FFF2-40B4-BE49-F238E27FC236}">
                <a16:creationId xmlns:a16="http://schemas.microsoft.com/office/drawing/2014/main" id="{9D27D37F-41A7-630A-FB4D-4E181118155F}"/>
              </a:ext>
            </a:extLst>
          </p:cNvPr>
          <p:cNvSpPr>
            <a:spLocks noGrp="1"/>
          </p:cNvSpPr>
          <p:nvPr>
            <p:ph type="sldNum" sz="quarter" idx="4"/>
          </p:nvPr>
        </p:nvSpPr>
        <p:spPr/>
        <p:txBody>
          <a:bodyPr/>
          <a:lstStyle/>
          <a:p>
            <a:fld id="{820DBD16-8F52-45AC-8998-73485FE4613D}" type="slidenum">
              <a:rPr lang="en-US" smtClean="0"/>
              <a:pPr/>
              <a:t>33</a:t>
            </a:fld>
            <a:endParaRPr lang="en-US" dirty="0"/>
          </a:p>
        </p:txBody>
      </p:sp>
      <p:sp>
        <p:nvSpPr>
          <p:cNvPr id="5" name="Footer Placeholder 4">
            <a:extLst>
              <a:ext uri="{FF2B5EF4-FFF2-40B4-BE49-F238E27FC236}">
                <a16:creationId xmlns:a16="http://schemas.microsoft.com/office/drawing/2014/main" id="{A2D91894-D209-C326-64EE-5B06BCF8752A}"/>
              </a:ext>
            </a:extLst>
          </p:cNvPr>
          <p:cNvSpPr>
            <a:spLocks noGrp="1"/>
          </p:cNvSpPr>
          <p:nvPr>
            <p:ph type="ftr" sz="quarter" idx="3"/>
          </p:nvPr>
        </p:nvSpPr>
        <p:spPr/>
        <p:txBody>
          <a:bodyPr/>
          <a:lstStyle/>
          <a:p>
            <a:r>
              <a:rPr lang="en-US"/>
              <a:t>Vermont Department of Health</a:t>
            </a:r>
            <a:endParaRPr lang="en-US" dirty="0"/>
          </a:p>
        </p:txBody>
      </p:sp>
      <p:sp>
        <p:nvSpPr>
          <p:cNvPr id="7" name="TextBox 6">
            <a:extLst>
              <a:ext uri="{FF2B5EF4-FFF2-40B4-BE49-F238E27FC236}">
                <a16:creationId xmlns:a16="http://schemas.microsoft.com/office/drawing/2014/main" id="{24FBC44D-4387-4DFB-D9A4-D48FFC536CA9}"/>
              </a:ext>
            </a:extLst>
          </p:cNvPr>
          <p:cNvSpPr txBox="1"/>
          <p:nvPr/>
        </p:nvSpPr>
        <p:spPr>
          <a:xfrm>
            <a:off x="237460" y="1722334"/>
            <a:ext cx="11717079" cy="4693593"/>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2300" kern="100" dirty="0">
                <a:effectLst/>
                <a:latin typeface="Aptos" panose="020B0004020202020204" pitchFamily="34" charset="0"/>
                <a:ea typeface="Aptos" panose="020B0004020202020204" pitchFamily="34" charset="0"/>
                <a:cs typeface="Times New Roman" panose="02020603050405020304" pitchFamily="18" charset="0"/>
              </a:rPr>
              <a:t>This is the biggest and most radical prevention initiative that we have implemented in Vermont and it will continue to take time to fine-tune the model, structure and more.</a:t>
            </a:r>
          </a:p>
          <a:p>
            <a:pPr marL="285750" indent="-285750">
              <a:spcBef>
                <a:spcPts val="0"/>
              </a:spcBef>
              <a:buFont typeface="Arial" panose="020B0604020202020204" pitchFamily="34" charset="0"/>
              <a:buChar char="•"/>
            </a:pPr>
            <a:r>
              <a:rPr lang="en-US" sz="2300" kern="100" dirty="0">
                <a:latin typeface="Aptos" panose="020B0004020202020204" pitchFamily="34" charset="0"/>
                <a:ea typeface="Aptos" panose="020B0004020202020204" pitchFamily="34" charset="0"/>
                <a:cs typeface="Times New Roman" panose="02020603050405020304" pitchFamily="18" charset="0"/>
              </a:rPr>
              <a:t>Regional funding committees engaged in deep conversation that challenged their previous thinking – together they were able to push, explore and expand how they thought of prevention in a way that couldn’t have come via the state. </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300" kern="100" dirty="0">
                <a:effectLst/>
                <a:latin typeface="Aptos" panose="020B0004020202020204" pitchFamily="34" charset="0"/>
                <a:ea typeface="Aptos" panose="020B0004020202020204" pitchFamily="34" charset="0"/>
                <a:cs typeface="Times New Roman" panose="02020603050405020304" pitchFamily="18" charset="0"/>
              </a:rPr>
              <a:t>State money is political.</a:t>
            </a:r>
          </a:p>
          <a:p>
            <a:pPr marL="285750" marR="0" indent="-285750">
              <a:spcBef>
                <a:spcPts val="0"/>
              </a:spcBef>
              <a:spcAft>
                <a:spcPts val="0"/>
              </a:spcAft>
              <a:buFont typeface="Arial" panose="020B0604020202020204" pitchFamily="34" charset="0"/>
              <a:buChar char="•"/>
            </a:pPr>
            <a:r>
              <a:rPr lang="en-US" sz="2300" kern="100" dirty="0">
                <a:effectLst/>
                <a:latin typeface="Aptos" panose="020B0004020202020204" pitchFamily="34" charset="0"/>
                <a:ea typeface="Aptos" panose="020B0004020202020204" pitchFamily="34" charset="0"/>
                <a:cs typeface="Times New Roman" panose="02020603050405020304" pitchFamily="18" charset="0"/>
              </a:rPr>
              <a:t>Prevention is not well understood</a:t>
            </a:r>
            <a:r>
              <a:rPr lang="en-US" sz="2300" kern="100" dirty="0">
                <a:latin typeface="Aptos" panose="020B0004020202020204" pitchFamily="34" charset="0"/>
                <a:ea typeface="Aptos" panose="020B0004020202020204" pitchFamily="34" charset="0"/>
                <a:cs typeface="Times New Roman" panose="02020603050405020304" pitchFamily="18" charset="0"/>
              </a:rPr>
              <a:t> – we </a:t>
            </a:r>
            <a:r>
              <a:rPr lang="en-US" sz="2300" kern="100" dirty="0">
                <a:effectLst/>
                <a:latin typeface="Aptos" panose="020B0004020202020204" pitchFamily="34" charset="0"/>
                <a:ea typeface="Aptos" panose="020B0004020202020204" pitchFamily="34" charset="0"/>
                <a:cs typeface="Times New Roman" panose="02020603050405020304" pitchFamily="18" charset="0"/>
              </a:rPr>
              <a:t>need to define and show outcomes.</a:t>
            </a:r>
          </a:p>
          <a:p>
            <a:pPr marL="285750" marR="0" indent="-285750">
              <a:spcBef>
                <a:spcPts val="0"/>
              </a:spcBef>
              <a:spcAft>
                <a:spcPts val="0"/>
              </a:spcAft>
              <a:buFont typeface="Arial" panose="020B0604020202020204" pitchFamily="34" charset="0"/>
              <a:buChar char="•"/>
            </a:pPr>
            <a:r>
              <a:rPr lang="en-US" sz="2300" b="0" i="0" u="none" strike="noStrike" baseline="0" dirty="0">
                <a:solidFill>
                  <a:srgbClr val="000000"/>
                </a:solidFill>
                <a:latin typeface="Aptos" panose="020B0004020202020204" pitchFamily="34" charset="0"/>
              </a:rPr>
              <a:t>Partners may not be at a point to be thinking as “innovatively” and upstream as we are – change takes time.</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300" kern="100" dirty="0">
                <a:latin typeface="Aptos" panose="020B0004020202020204" pitchFamily="34" charset="0"/>
                <a:ea typeface="Aptos" panose="020B0004020202020204" pitchFamily="34" charset="0"/>
                <a:cs typeface="Times New Roman" panose="02020603050405020304" pitchFamily="18" charset="0"/>
              </a:rPr>
              <a:t>Having essentially a ‘backbone’ organization in a region is critical to sustainability and building capacity far beyond strategies alone or what the state can do.</a:t>
            </a:r>
          </a:p>
          <a:p>
            <a:pPr marL="285750" indent="-285750">
              <a:spcBef>
                <a:spcPts val="0"/>
              </a:spcBef>
              <a:buFont typeface="Arial" panose="020B0604020202020204" pitchFamily="34" charset="0"/>
              <a:buChar char="•"/>
            </a:pPr>
            <a:r>
              <a:rPr lang="en-US" sz="2300" kern="100" dirty="0">
                <a:effectLst/>
                <a:latin typeface="Aptos" panose="020B0004020202020204" pitchFamily="34" charset="0"/>
                <a:ea typeface="Aptos" panose="020B0004020202020204" pitchFamily="34" charset="0"/>
                <a:cs typeface="Times New Roman" panose="02020603050405020304" pitchFamily="18" charset="0"/>
              </a:rPr>
              <a:t>Established with a focus on substance misuse coalitions but this work is about so much more – projects, strategies, capacity, sustainability and true systems enhancement.</a:t>
            </a:r>
          </a:p>
        </p:txBody>
      </p:sp>
    </p:spTree>
    <p:extLst>
      <p:ext uri="{BB962C8B-B14F-4D97-AF65-F5344CB8AC3E}">
        <p14:creationId xmlns:p14="http://schemas.microsoft.com/office/powerpoint/2010/main" val="247510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2D91-0E09-8E4C-04C1-0137502CAB19}"/>
              </a:ext>
            </a:extLst>
          </p:cNvPr>
          <p:cNvSpPr>
            <a:spLocks noGrp="1"/>
          </p:cNvSpPr>
          <p:nvPr>
            <p:ph type="title"/>
          </p:nvPr>
        </p:nvSpPr>
        <p:spPr/>
        <p:txBody>
          <a:bodyPr/>
          <a:lstStyle/>
          <a:p>
            <a:r>
              <a:rPr lang="en-US" dirty="0"/>
              <a:t>Future Vision</a:t>
            </a:r>
          </a:p>
        </p:txBody>
      </p:sp>
      <p:sp>
        <p:nvSpPr>
          <p:cNvPr id="3" name="Content Placeholder 2">
            <a:extLst>
              <a:ext uri="{FF2B5EF4-FFF2-40B4-BE49-F238E27FC236}">
                <a16:creationId xmlns:a16="http://schemas.microsoft.com/office/drawing/2014/main" id="{A2F7F69F-4C62-020C-4D60-649D94AFD842}"/>
              </a:ext>
            </a:extLst>
          </p:cNvPr>
          <p:cNvSpPr>
            <a:spLocks noGrp="1"/>
          </p:cNvSpPr>
          <p:nvPr>
            <p:ph idx="1"/>
          </p:nvPr>
        </p:nvSpPr>
        <p:spPr>
          <a:xfrm>
            <a:off x="404037" y="1825625"/>
            <a:ext cx="11568223" cy="4351338"/>
          </a:xfrm>
        </p:spPr>
        <p:txBody>
          <a:bodyPr>
            <a:normAutofit/>
          </a:bodyPr>
          <a:lstStyle/>
          <a:p>
            <a:pPr marL="342900" marR="0" indent="-342900">
              <a:spcBef>
                <a:spcPts val="0"/>
              </a:spcBef>
              <a:spcAft>
                <a:spcPts val="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Started with $3 million </a:t>
            </a:r>
            <a:r>
              <a:rPr lang="en-US" sz="2200" kern="100" dirty="0">
                <a:latin typeface="Aptos" panose="020B0004020202020204" pitchFamily="34" charset="0"/>
                <a:ea typeface="Aptos" panose="020B0004020202020204" pitchFamily="34" charset="0"/>
                <a:cs typeface="Times New Roman" panose="02020603050405020304" pitchFamily="18" charset="0"/>
              </a:rPr>
              <a:t>general fund</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/Cannabis Excise Tax, now 30% of Cannabis Excise Tax not to exceed $10 million as in Vermont statute.</a:t>
            </a:r>
          </a:p>
          <a:p>
            <a:pPr marL="342900" marR="0" indent="-342900">
              <a:spcBef>
                <a:spcPts val="0"/>
              </a:spcBef>
              <a:spcAft>
                <a:spcPts val="0"/>
              </a:spcAft>
              <a:buFont typeface="Arial" panose="020B0604020202020204" pitchFamily="34" charset="0"/>
              <a:buChar char="•"/>
            </a:pPr>
            <a:endParaRPr lang="en-US" sz="2200" kern="100" dirty="0">
              <a:latin typeface="Aptos" panose="020B0004020202020204" pitchFamily="34" charset="0"/>
              <a:ea typeface="Aptos" panose="020B000402020202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Five-year VPLO grant cycles to build on work and foundation.</a:t>
            </a:r>
          </a:p>
          <a:p>
            <a:pPr marL="342900" marR="0" indent="-342900">
              <a:spcBef>
                <a:spcPts val="0"/>
              </a:spcBef>
              <a:spcAft>
                <a:spcPts val="0"/>
              </a:spcAft>
              <a:buFont typeface="Arial" panose="020B0604020202020204" pitchFamily="34" charset="0"/>
              <a:buChar char="•"/>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spcBef>
                <a:spcPts val="0"/>
              </a:spcBef>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Braided Funding (</a:t>
            </a:r>
            <a:r>
              <a:rPr lang="en-US" sz="2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VPLOs</a:t>
            </a:r>
            <a:r>
              <a:rPr lang="en-US" sz="2200" b="0" i="0" u="none" strike="noStrike" baseline="0" dirty="0">
                <a:solidFill>
                  <a:srgbClr val="000000"/>
                </a:solidFill>
                <a:latin typeface="Aptos" panose="020B0004020202020204" pitchFamily="34" charset="0"/>
              </a:rPr>
              <a:t> coordinate funding from individual sources, with each individual funding source keeping its specific identity):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728663" lvl="1" indent="-342900">
              <a:spcBef>
                <a:spcPts val="0"/>
              </a:spcBef>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PFS</a:t>
            </a:r>
          </a:p>
          <a:p>
            <a:pPr marL="728663" lvl="1" indent="-342900">
              <a:spcBef>
                <a:spcPts val="0"/>
              </a:spcBef>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School funding via SUPTRS Block Grant</a:t>
            </a:r>
          </a:p>
          <a:p>
            <a:pPr marL="728663" lvl="1" indent="-342900">
              <a:spcBef>
                <a:spcPts val="0"/>
              </a:spcBef>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Tobacco Funds</a:t>
            </a:r>
            <a:endParaRPr lang="en-US" sz="2200" kern="100" dirty="0">
              <a:latin typeface="Aptos" panose="020B0004020202020204" pitchFamily="34" charset="0"/>
              <a:ea typeface="Aptos" panose="020B0004020202020204" pitchFamily="34" charset="0"/>
              <a:cs typeface="Times New Roman" panose="02020603050405020304" pitchFamily="18" charset="0"/>
            </a:endParaRPr>
          </a:p>
          <a:p>
            <a:pPr marR="0">
              <a:spcBef>
                <a:spcPts val="0"/>
              </a:spcBef>
              <a:spcAft>
                <a:spcPts val="0"/>
              </a:spcAft>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All funding flows through the regional structure to align with needs and priorities of that region based on assessment.</a:t>
            </a:r>
          </a:p>
        </p:txBody>
      </p:sp>
      <p:sp>
        <p:nvSpPr>
          <p:cNvPr id="4" name="Slide Number Placeholder 3">
            <a:extLst>
              <a:ext uri="{FF2B5EF4-FFF2-40B4-BE49-F238E27FC236}">
                <a16:creationId xmlns:a16="http://schemas.microsoft.com/office/drawing/2014/main" id="{1AEB0835-68BF-0F54-F109-0A0D03033DDB}"/>
              </a:ext>
            </a:extLst>
          </p:cNvPr>
          <p:cNvSpPr>
            <a:spLocks noGrp="1"/>
          </p:cNvSpPr>
          <p:nvPr>
            <p:ph type="sldNum" sz="quarter" idx="4"/>
          </p:nvPr>
        </p:nvSpPr>
        <p:spPr/>
        <p:txBody>
          <a:bodyPr/>
          <a:lstStyle/>
          <a:p>
            <a:fld id="{820DBD16-8F52-45AC-8998-73485FE4613D}" type="slidenum">
              <a:rPr lang="en-US" smtClean="0"/>
              <a:pPr/>
              <a:t>34</a:t>
            </a:fld>
            <a:endParaRPr lang="en-US" dirty="0"/>
          </a:p>
        </p:txBody>
      </p:sp>
      <p:sp>
        <p:nvSpPr>
          <p:cNvPr id="5" name="Footer Placeholder 4">
            <a:extLst>
              <a:ext uri="{FF2B5EF4-FFF2-40B4-BE49-F238E27FC236}">
                <a16:creationId xmlns:a16="http://schemas.microsoft.com/office/drawing/2014/main" id="{836E0CD9-EF27-8F80-1986-2811515EE990}"/>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3256909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C9F5-D574-47F9-2529-FA8BF0795D5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12BF39E-A545-0336-A6AE-F9FDAAFB117E}"/>
              </a:ext>
            </a:extLst>
          </p:cNvPr>
          <p:cNvSpPr>
            <a:spLocks noGrp="1"/>
          </p:cNvSpPr>
          <p:nvPr>
            <p:ph idx="1"/>
          </p:nvPr>
        </p:nvSpPr>
        <p:spPr/>
        <p:txBody>
          <a:bodyPr/>
          <a:lstStyle/>
          <a:p>
            <a:endParaRPr lang="en-US" dirty="0"/>
          </a:p>
          <a:p>
            <a:endParaRPr lang="en-US" dirty="0"/>
          </a:p>
          <a:p>
            <a:r>
              <a:rPr lang="en-US" dirty="0"/>
              <a:t>Thank you!</a:t>
            </a:r>
          </a:p>
          <a:p>
            <a:endParaRPr lang="en-US" dirty="0"/>
          </a:p>
          <a:p>
            <a:r>
              <a:rPr lang="en-US" dirty="0"/>
              <a:t>Traci Sawyers</a:t>
            </a:r>
          </a:p>
          <a:p>
            <a:r>
              <a:rPr lang="en-US" dirty="0"/>
              <a:t>Director of Prevention Services</a:t>
            </a:r>
          </a:p>
          <a:p>
            <a:r>
              <a:rPr lang="en-US" dirty="0"/>
              <a:t>Vermont Department of Health, Division of Substance Use Programs</a:t>
            </a:r>
          </a:p>
          <a:p>
            <a:r>
              <a:rPr lang="en-US" dirty="0"/>
              <a:t>traci.sawyers@vermont.gov</a:t>
            </a:r>
          </a:p>
        </p:txBody>
      </p:sp>
      <p:sp>
        <p:nvSpPr>
          <p:cNvPr id="4" name="Slide Number Placeholder 3">
            <a:extLst>
              <a:ext uri="{FF2B5EF4-FFF2-40B4-BE49-F238E27FC236}">
                <a16:creationId xmlns:a16="http://schemas.microsoft.com/office/drawing/2014/main" id="{29A0C958-5E94-20E0-1781-6DAECEEE4CA1}"/>
              </a:ext>
            </a:extLst>
          </p:cNvPr>
          <p:cNvSpPr>
            <a:spLocks noGrp="1"/>
          </p:cNvSpPr>
          <p:nvPr>
            <p:ph type="sldNum" sz="quarter" idx="4"/>
          </p:nvPr>
        </p:nvSpPr>
        <p:spPr/>
        <p:txBody>
          <a:bodyPr/>
          <a:lstStyle/>
          <a:p>
            <a:fld id="{820DBD16-8F52-45AC-8998-73485FE4613D}" type="slidenum">
              <a:rPr lang="en-US" smtClean="0"/>
              <a:pPr/>
              <a:t>35</a:t>
            </a:fld>
            <a:endParaRPr lang="en-US" dirty="0"/>
          </a:p>
        </p:txBody>
      </p:sp>
      <p:sp>
        <p:nvSpPr>
          <p:cNvPr id="5" name="Footer Placeholder 4">
            <a:extLst>
              <a:ext uri="{FF2B5EF4-FFF2-40B4-BE49-F238E27FC236}">
                <a16:creationId xmlns:a16="http://schemas.microsoft.com/office/drawing/2014/main" id="{7EC51768-6AAC-49D2-C043-AEC1CFBDD4CC}"/>
              </a:ext>
            </a:extLst>
          </p:cNvPr>
          <p:cNvSpPr>
            <a:spLocks noGrp="1"/>
          </p:cNvSpPr>
          <p:nvPr>
            <p:ph type="ftr" sz="quarter" idx="3"/>
          </p:nvPr>
        </p:nvSpPr>
        <p:spPr/>
        <p:txBody>
          <a:bodyPr/>
          <a:lstStyle/>
          <a:p>
            <a:r>
              <a:rPr lang="en-US"/>
              <a:t>Vermont Department of Health</a:t>
            </a:r>
            <a:endParaRPr lang="en-US" dirty="0"/>
          </a:p>
        </p:txBody>
      </p:sp>
    </p:spTree>
    <p:extLst>
      <p:ext uri="{BB962C8B-B14F-4D97-AF65-F5344CB8AC3E}">
        <p14:creationId xmlns:p14="http://schemas.microsoft.com/office/powerpoint/2010/main" val="125707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p:txBody>
          <a:bodyPr/>
          <a:lstStyle/>
          <a:p>
            <a:r>
              <a:rPr lang="en-US" dirty="0"/>
              <a:t>Substance Use in Vermont</a:t>
            </a:r>
          </a:p>
        </p:txBody>
      </p:sp>
      <p:sp>
        <p:nvSpPr>
          <p:cNvPr id="3" name="Content Placeholder 2">
            <a:extLst>
              <a:ext uri="{FF2B5EF4-FFF2-40B4-BE49-F238E27FC236}">
                <a16:creationId xmlns:a16="http://schemas.microsoft.com/office/drawing/2014/main" id="{71EE06FA-F9B7-7449-0E0D-762BF091CE34}"/>
              </a:ext>
            </a:extLst>
          </p:cNvPr>
          <p:cNvSpPr>
            <a:spLocks noGrp="1"/>
          </p:cNvSpPr>
          <p:nvPr>
            <p:ph idx="1"/>
          </p:nvPr>
        </p:nvSpPr>
        <p:spPr>
          <a:xfrm>
            <a:off x="4857641" y="1801155"/>
            <a:ext cx="1726018" cy="514624"/>
          </a:xfrm>
        </p:spPr>
        <p:txBody>
          <a:bodyPr>
            <a:normAutofit/>
          </a:bodyPr>
          <a:lstStyle/>
          <a:p>
            <a:pPr marR="0" lvl="0">
              <a:lnSpc>
                <a:spcPct val="115000"/>
              </a:lnSpc>
              <a:spcBef>
                <a:spcPts val="0"/>
              </a:spcBef>
              <a:spcAft>
                <a:spcPts val="0"/>
              </a:spcAft>
            </a:pPr>
            <a:r>
              <a:rPr lang="en-US" sz="2000" b="1" u="sng" kern="100" dirty="0">
                <a:latin typeface="Aptos" panose="020B0004020202020204" pitchFamily="34" charset="0"/>
                <a:ea typeface="Aptos" panose="020B0004020202020204" pitchFamily="34" charset="0"/>
                <a:cs typeface="Times New Roman" panose="02020603050405020304" pitchFamily="18" charset="0"/>
              </a:rPr>
              <a:t>A</a:t>
            </a: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lcohol use</a:t>
            </a:r>
          </a:p>
          <a:p>
            <a:endParaRPr lang="en-US" dirty="0"/>
          </a:p>
        </p:txBody>
      </p:sp>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p:txBody>
          <a:bodyPr/>
          <a:lstStyle/>
          <a:p>
            <a:fld id="{820DBD16-8F52-45AC-8998-73485FE4613D}" type="slidenum">
              <a:rPr lang="en-US" smtClean="0"/>
              <a:pPr/>
              <a:t>4</a:t>
            </a:fld>
            <a:endParaRPr lang="en-US" dirty="0"/>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p:txBody>
          <a:bodyPr/>
          <a:lstStyle/>
          <a:p>
            <a:r>
              <a:rPr lang="en-US"/>
              <a:t>Vermont Department of Health</a:t>
            </a:r>
            <a:endParaRPr lang="en-US" dirty="0"/>
          </a:p>
        </p:txBody>
      </p:sp>
      <p:pic>
        <p:nvPicPr>
          <p:cNvPr id="7" name="Picture 6">
            <a:extLst>
              <a:ext uri="{FF2B5EF4-FFF2-40B4-BE49-F238E27FC236}">
                <a16:creationId xmlns:a16="http://schemas.microsoft.com/office/drawing/2014/main" id="{46E75A45-3FF1-945B-9978-3A07242ACF53}"/>
              </a:ext>
            </a:extLst>
          </p:cNvPr>
          <p:cNvPicPr>
            <a:picLocks noChangeAspect="1"/>
          </p:cNvPicPr>
          <p:nvPr/>
        </p:nvPicPr>
        <p:blipFill>
          <a:blip r:embed="rId3"/>
          <a:stretch>
            <a:fillRect/>
          </a:stretch>
        </p:blipFill>
        <p:spPr>
          <a:xfrm>
            <a:off x="1193288" y="1818096"/>
            <a:ext cx="2369286" cy="992539"/>
          </a:xfrm>
          <a:prstGeom prst="rect">
            <a:avLst/>
          </a:prstGeom>
        </p:spPr>
      </p:pic>
      <p:pic>
        <p:nvPicPr>
          <p:cNvPr id="10" name="Picture 9">
            <a:extLst>
              <a:ext uri="{FF2B5EF4-FFF2-40B4-BE49-F238E27FC236}">
                <a16:creationId xmlns:a16="http://schemas.microsoft.com/office/drawing/2014/main" id="{C4134A3B-AEE7-3CAF-BB1F-DB908C6CD2C0}"/>
              </a:ext>
            </a:extLst>
          </p:cNvPr>
          <p:cNvPicPr>
            <a:picLocks noChangeAspect="1"/>
          </p:cNvPicPr>
          <p:nvPr/>
        </p:nvPicPr>
        <p:blipFill>
          <a:blip r:embed="rId4"/>
          <a:stretch>
            <a:fillRect/>
          </a:stretch>
        </p:blipFill>
        <p:spPr>
          <a:xfrm>
            <a:off x="544422" y="2940866"/>
            <a:ext cx="4641110" cy="1344673"/>
          </a:xfrm>
          <a:prstGeom prst="rect">
            <a:avLst/>
          </a:prstGeom>
        </p:spPr>
      </p:pic>
      <p:pic>
        <p:nvPicPr>
          <p:cNvPr id="11" name="Picture 10">
            <a:extLst>
              <a:ext uri="{FF2B5EF4-FFF2-40B4-BE49-F238E27FC236}">
                <a16:creationId xmlns:a16="http://schemas.microsoft.com/office/drawing/2014/main" id="{FA0E9129-1B93-10EA-5761-2CD14049C8FF}"/>
              </a:ext>
            </a:extLst>
          </p:cNvPr>
          <p:cNvPicPr>
            <a:picLocks noChangeAspect="1"/>
          </p:cNvPicPr>
          <p:nvPr/>
        </p:nvPicPr>
        <p:blipFill>
          <a:blip r:embed="rId5"/>
          <a:stretch>
            <a:fillRect/>
          </a:stretch>
        </p:blipFill>
        <p:spPr>
          <a:xfrm>
            <a:off x="7878726" y="1825444"/>
            <a:ext cx="2245348" cy="1070363"/>
          </a:xfrm>
          <a:prstGeom prst="rect">
            <a:avLst/>
          </a:prstGeom>
        </p:spPr>
      </p:pic>
      <p:pic>
        <p:nvPicPr>
          <p:cNvPr id="13" name="Picture 12">
            <a:extLst>
              <a:ext uri="{FF2B5EF4-FFF2-40B4-BE49-F238E27FC236}">
                <a16:creationId xmlns:a16="http://schemas.microsoft.com/office/drawing/2014/main" id="{DC350839-8054-5D21-F4ED-60B6EFFD2797}"/>
              </a:ext>
            </a:extLst>
          </p:cNvPr>
          <p:cNvPicPr>
            <a:picLocks noChangeAspect="1"/>
          </p:cNvPicPr>
          <p:nvPr/>
        </p:nvPicPr>
        <p:blipFill>
          <a:blip r:embed="rId6"/>
          <a:stretch>
            <a:fillRect/>
          </a:stretch>
        </p:blipFill>
        <p:spPr>
          <a:xfrm>
            <a:off x="6155417" y="3056843"/>
            <a:ext cx="5217935" cy="1209333"/>
          </a:xfrm>
          <a:prstGeom prst="rect">
            <a:avLst/>
          </a:prstGeom>
        </p:spPr>
      </p:pic>
      <p:cxnSp>
        <p:nvCxnSpPr>
          <p:cNvPr id="15" name="Straight Connector 14">
            <a:extLst>
              <a:ext uri="{FF2B5EF4-FFF2-40B4-BE49-F238E27FC236}">
                <a16:creationId xmlns:a16="http://schemas.microsoft.com/office/drawing/2014/main" id="{575028C8-A1F3-0F3E-A64D-89E54A64349B}"/>
              </a:ext>
            </a:extLst>
          </p:cNvPr>
          <p:cNvCxnSpPr/>
          <p:nvPr/>
        </p:nvCxnSpPr>
        <p:spPr>
          <a:xfrm>
            <a:off x="341023" y="4572000"/>
            <a:ext cx="11386689"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E0C5046-2662-0BB4-6CD5-5EAB5F362CAC}"/>
              </a:ext>
            </a:extLst>
          </p:cNvPr>
          <p:cNvPicPr>
            <a:picLocks noChangeAspect="1"/>
          </p:cNvPicPr>
          <p:nvPr/>
        </p:nvPicPr>
        <p:blipFill>
          <a:blip r:embed="rId7"/>
          <a:stretch>
            <a:fillRect/>
          </a:stretch>
        </p:blipFill>
        <p:spPr>
          <a:xfrm>
            <a:off x="424308" y="4832463"/>
            <a:ext cx="4572000" cy="457200"/>
          </a:xfrm>
          <a:prstGeom prst="rect">
            <a:avLst/>
          </a:prstGeom>
        </p:spPr>
      </p:pic>
      <p:pic>
        <p:nvPicPr>
          <p:cNvPr id="19" name="Picture 18">
            <a:extLst>
              <a:ext uri="{FF2B5EF4-FFF2-40B4-BE49-F238E27FC236}">
                <a16:creationId xmlns:a16="http://schemas.microsoft.com/office/drawing/2014/main" id="{7129953D-F769-C2F5-E66B-0F8AA271504F}"/>
              </a:ext>
            </a:extLst>
          </p:cNvPr>
          <p:cNvPicPr>
            <a:picLocks noChangeAspect="1"/>
          </p:cNvPicPr>
          <p:nvPr/>
        </p:nvPicPr>
        <p:blipFill>
          <a:blip r:embed="rId8"/>
          <a:stretch>
            <a:fillRect/>
          </a:stretch>
        </p:blipFill>
        <p:spPr>
          <a:xfrm>
            <a:off x="196099" y="5343749"/>
            <a:ext cx="5028419" cy="904433"/>
          </a:xfrm>
          <a:prstGeom prst="rect">
            <a:avLst/>
          </a:prstGeom>
        </p:spPr>
      </p:pic>
      <p:pic>
        <p:nvPicPr>
          <p:cNvPr id="21" name="Picture 20">
            <a:extLst>
              <a:ext uri="{FF2B5EF4-FFF2-40B4-BE49-F238E27FC236}">
                <a16:creationId xmlns:a16="http://schemas.microsoft.com/office/drawing/2014/main" id="{9D6BEB28-A640-490F-CBAB-1D078FB72F0A}"/>
              </a:ext>
            </a:extLst>
          </p:cNvPr>
          <p:cNvPicPr>
            <a:picLocks noChangeAspect="1"/>
          </p:cNvPicPr>
          <p:nvPr/>
        </p:nvPicPr>
        <p:blipFill>
          <a:blip r:embed="rId9"/>
          <a:stretch>
            <a:fillRect/>
          </a:stretch>
        </p:blipFill>
        <p:spPr>
          <a:xfrm>
            <a:off x="7284795" y="4832895"/>
            <a:ext cx="4581525" cy="466725"/>
          </a:xfrm>
          <a:prstGeom prst="rect">
            <a:avLst/>
          </a:prstGeom>
        </p:spPr>
      </p:pic>
      <p:pic>
        <p:nvPicPr>
          <p:cNvPr id="23" name="Picture 22">
            <a:extLst>
              <a:ext uri="{FF2B5EF4-FFF2-40B4-BE49-F238E27FC236}">
                <a16:creationId xmlns:a16="http://schemas.microsoft.com/office/drawing/2014/main" id="{6465D6A5-6BE8-1A1A-18FE-21A186461643}"/>
              </a:ext>
            </a:extLst>
          </p:cNvPr>
          <p:cNvPicPr>
            <a:picLocks noChangeAspect="1"/>
          </p:cNvPicPr>
          <p:nvPr/>
        </p:nvPicPr>
        <p:blipFill>
          <a:blip r:embed="rId10"/>
          <a:stretch>
            <a:fillRect/>
          </a:stretch>
        </p:blipFill>
        <p:spPr>
          <a:xfrm>
            <a:off x="6383192" y="5401740"/>
            <a:ext cx="5555784" cy="791957"/>
          </a:xfrm>
          <a:prstGeom prst="rect">
            <a:avLst/>
          </a:prstGeom>
        </p:spPr>
      </p:pic>
    </p:spTree>
    <p:extLst>
      <p:ext uri="{BB962C8B-B14F-4D97-AF65-F5344CB8AC3E}">
        <p14:creationId xmlns:p14="http://schemas.microsoft.com/office/powerpoint/2010/main" val="61011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p:txBody>
          <a:bodyPr/>
          <a:lstStyle/>
          <a:p>
            <a:r>
              <a:rPr lang="en-US" dirty="0"/>
              <a:t>Substance Use in Vermont</a:t>
            </a:r>
          </a:p>
        </p:txBody>
      </p:sp>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p:txBody>
          <a:bodyPr/>
          <a:lstStyle/>
          <a:p>
            <a:fld id="{820DBD16-8F52-45AC-8998-73485FE4613D}" type="slidenum">
              <a:rPr lang="en-US" smtClean="0"/>
              <a:pPr/>
              <a:t>5</a:t>
            </a:fld>
            <a:endParaRPr lang="en-US" dirty="0"/>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p:txBody>
          <a:bodyPr/>
          <a:lstStyle/>
          <a:p>
            <a:r>
              <a:rPr lang="en-US"/>
              <a:t>Vermont Department of Health</a:t>
            </a:r>
            <a:endParaRPr lang="en-US" dirty="0"/>
          </a:p>
        </p:txBody>
      </p:sp>
      <p:sp>
        <p:nvSpPr>
          <p:cNvPr id="6" name="TextBox 5">
            <a:extLst>
              <a:ext uri="{FF2B5EF4-FFF2-40B4-BE49-F238E27FC236}">
                <a16:creationId xmlns:a16="http://schemas.microsoft.com/office/drawing/2014/main" id="{A748BDC9-B1FD-CA5F-326B-DA66A1576533}"/>
              </a:ext>
            </a:extLst>
          </p:cNvPr>
          <p:cNvSpPr txBox="1"/>
          <p:nvPr/>
        </p:nvSpPr>
        <p:spPr>
          <a:xfrm>
            <a:off x="3579185" y="1689448"/>
            <a:ext cx="5031415" cy="883447"/>
          </a:xfrm>
          <a:prstGeom prst="rect">
            <a:avLst/>
          </a:prstGeom>
          <a:noFill/>
        </p:spPr>
        <p:txBody>
          <a:bodyPr wrap="square" rtlCol="0">
            <a:spAutoFit/>
          </a:bodyPr>
          <a:lstStyle/>
          <a:p>
            <a:r>
              <a:rPr lang="en-US" sz="2000" b="1" u="sng" dirty="0"/>
              <a:t>Cannabis use</a:t>
            </a:r>
          </a:p>
          <a:p>
            <a:pPr marL="728663"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Legalized for those 21 and older in 2018</a:t>
            </a:r>
          </a:p>
          <a:p>
            <a:pPr marL="728663" lvl="1" indent="-342900">
              <a:lnSpc>
                <a:spcPct val="115000"/>
              </a:lnSpc>
              <a:spcBef>
                <a:spcPts val="0"/>
              </a:spcBef>
              <a:buFont typeface="Symbol" panose="05050102010706020507" pitchFamily="18" charset="2"/>
              <a:buChar char=""/>
            </a:pPr>
            <a:r>
              <a:rPr lang="en-US" sz="1400" kern="100" dirty="0">
                <a:latin typeface="Aptos" panose="020B0004020202020204" pitchFamily="34" charset="0"/>
                <a:ea typeface="Aptos" panose="020B0004020202020204" pitchFamily="34" charset="0"/>
                <a:cs typeface="Times New Roman" panose="02020603050405020304" pitchFamily="18" charset="0"/>
              </a:rPr>
              <a:t>Regulated retail cannabis market opened in 2022</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9F953AAB-AEDE-33D2-D305-560D1C7ED356}"/>
              </a:ext>
            </a:extLst>
          </p:cNvPr>
          <p:cNvPicPr>
            <a:picLocks noChangeAspect="1"/>
          </p:cNvPicPr>
          <p:nvPr/>
        </p:nvPicPr>
        <p:blipFill>
          <a:blip r:embed="rId3"/>
          <a:stretch>
            <a:fillRect/>
          </a:stretch>
        </p:blipFill>
        <p:spPr>
          <a:xfrm>
            <a:off x="2879421" y="2705927"/>
            <a:ext cx="5563501" cy="1525260"/>
          </a:xfrm>
          <a:prstGeom prst="rect">
            <a:avLst/>
          </a:prstGeom>
        </p:spPr>
      </p:pic>
      <p:pic>
        <p:nvPicPr>
          <p:cNvPr id="13" name="Picture 12">
            <a:extLst>
              <a:ext uri="{FF2B5EF4-FFF2-40B4-BE49-F238E27FC236}">
                <a16:creationId xmlns:a16="http://schemas.microsoft.com/office/drawing/2014/main" id="{308C7D03-90E7-6CFB-6C42-0FCEB9CE5DA7}"/>
              </a:ext>
            </a:extLst>
          </p:cNvPr>
          <p:cNvPicPr>
            <a:picLocks noChangeAspect="1"/>
          </p:cNvPicPr>
          <p:nvPr/>
        </p:nvPicPr>
        <p:blipFill>
          <a:blip r:embed="rId4"/>
          <a:stretch>
            <a:fillRect/>
          </a:stretch>
        </p:blipFill>
        <p:spPr>
          <a:xfrm>
            <a:off x="386601" y="4597954"/>
            <a:ext cx="11418798" cy="54869"/>
          </a:xfrm>
          <a:prstGeom prst="rect">
            <a:avLst/>
          </a:prstGeom>
        </p:spPr>
      </p:pic>
      <p:pic>
        <p:nvPicPr>
          <p:cNvPr id="15" name="Picture 14">
            <a:extLst>
              <a:ext uri="{FF2B5EF4-FFF2-40B4-BE49-F238E27FC236}">
                <a16:creationId xmlns:a16="http://schemas.microsoft.com/office/drawing/2014/main" id="{D008C6EB-FAD1-6059-5D08-0ED1D57DFDDB}"/>
              </a:ext>
            </a:extLst>
          </p:cNvPr>
          <p:cNvPicPr>
            <a:picLocks noChangeAspect="1"/>
          </p:cNvPicPr>
          <p:nvPr/>
        </p:nvPicPr>
        <p:blipFill>
          <a:blip r:embed="rId5"/>
          <a:stretch>
            <a:fillRect/>
          </a:stretch>
        </p:blipFill>
        <p:spPr>
          <a:xfrm>
            <a:off x="248536" y="4742279"/>
            <a:ext cx="4552950" cy="428625"/>
          </a:xfrm>
          <a:prstGeom prst="rect">
            <a:avLst/>
          </a:prstGeom>
        </p:spPr>
      </p:pic>
      <p:pic>
        <p:nvPicPr>
          <p:cNvPr id="17" name="Picture 16">
            <a:extLst>
              <a:ext uri="{FF2B5EF4-FFF2-40B4-BE49-F238E27FC236}">
                <a16:creationId xmlns:a16="http://schemas.microsoft.com/office/drawing/2014/main" id="{5A9F6F02-EE86-44D1-93BB-6C23CE47326C}"/>
              </a:ext>
            </a:extLst>
          </p:cNvPr>
          <p:cNvPicPr>
            <a:picLocks noChangeAspect="1"/>
          </p:cNvPicPr>
          <p:nvPr/>
        </p:nvPicPr>
        <p:blipFill>
          <a:blip r:embed="rId6"/>
          <a:stretch>
            <a:fillRect/>
          </a:stretch>
        </p:blipFill>
        <p:spPr>
          <a:xfrm>
            <a:off x="248536" y="5243432"/>
            <a:ext cx="4704464" cy="976596"/>
          </a:xfrm>
          <a:prstGeom prst="rect">
            <a:avLst/>
          </a:prstGeom>
        </p:spPr>
      </p:pic>
      <p:pic>
        <p:nvPicPr>
          <p:cNvPr id="19" name="Picture 18">
            <a:extLst>
              <a:ext uri="{FF2B5EF4-FFF2-40B4-BE49-F238E27FC236}">
                <a16:creationId xmlns:a16="http://schemas.microsoft.com/office/drawing/2014/main" id="{8277BB4A-C760-82F8-9839-4FCCED2DE75E}"/>
              </a:ext>
            </a:extLst>
          </p:cNvPr>
          <p:cNvPicPr>
            <a:picLocks noChangeAspect="1"/>
          </p:cNvPicPr>
          <p:nvPr/>
        </p:nvPicPr>
        <p:blipFill>
          <a:blip r:embed="rId7"/>
          <a:stretch>
            <a:fillRect/>
          </a:stretch>
        </p:blipFill>
        <p:spPr>
          <a:xfrm>
            <a:off x="5991336" y="4819529"/>
            <a:ext cx="5566255" cy="566829"/>
          </a:xfrm>
          <a:prstGeom prst="rect">
            <a:avLst/>
          </a:prstGeom>
        </p:spPr>
      </p:pic>
      <p:pic>
        <p:nvPicPr>
          <p:cNvPr id="23" name="Picture 22">
            <a:extLst>
              <a:ext uri="{FF2B5EF4-FFF2-40B4-BE49-F238E27FC236}">
                <a16:creationId xmlns:a16="http://schemas.microsoft.com/office/drawing/2014/main" id="{DC40FA5F-1358-77F1-7D81-541715A69485}"/>
              </a:ext>
            </a:extLst>
          </p:cNvPr>
          <p:cNvPicPr>
            <a:picLocks noChangeAspect="1"/>
          </p:cNvPicPr>
          <p:nvPr/>
        </p:nvPicPr>
        <p:blipFill>
          <a:blip r:embed="rId8"/>
          <a:stretch>
            <a:fillRect/>
          </a:stretch>
        </p:blipFill>
        <p:spPr>
          <a:xfrm>
            <a:off x="5661172" y="5386358"/>
            <a:ext cx="6226582" cy="784290"/>
          </a:xfrm>
          <a:prstGeom prst="rect">
            <a:avLst/>
          </a:prstGeom>
        </p:spPr>
      </p:pic>
    </p:spTree>
    <p:extLst>
      <p:ext uri="{BB962C8B-B14F-4D97-AF65-F5344CB8AC3E}">
        <p14:creationId xmlns:p14="http://schemas.microsoft.com/office/powerpoint/2010/main" val="414386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p:txBody>
          <a:bodyPr/>
          <a:lstStyle/>
          <a:p>
            <a:r>
              <a:rPr lang="en-US" dirty="0"/>
              <a:t>Substance Use in Vermont</a:t>
            </a:r>
          </a:p>
        </p:txBody>
      </p:sp>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p:txBody>
          <a:bodyPr/>
          <a:lstStyle/>
          <a:p>
            <a:fld id="{820DBD16-8F52-45AC-8998-73485FE4613D}" type="slidenum">
              <a:rPr lang="en-US" smtClean="0"/>
              <a:pPr/>
              <a:t>6</a:t>
            </a:fld>
            <a:endParaRPr lang="en-US" dirty="0"/>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p:txBody>
          <a:bodyPr/>
          <a:lstStyle/>
          <a:p>
            <a:r>
              <a:rPr lang="en-US"/>
              <a:t>Vermont Department of Health</a:t>
            </a:r>
            <a:endParaRPr lang="en-US" dirty="0"/>
          </a:p>
        </p:txBody>
      </p:sp>
      <p:sp>
        <p:nvSpPr>
          <p:cNvPr id="8" name="TextBox 7">
            <a:extLst>
              <a:ext uri="{FF2B5EF4-FFF2-40B4-BE49-F238E27FC236}">
                <a16:creationId xmlns:a16="http://schemas.microsoft.com/office/drawing/2014/main" id="{9DF7C4DA-2DF7-4121-B3C6-91B462A8ADFA}"/>
              </a:ext>
            </a:extLst>
          </p:cNvPr>
          <p:cNvSpPr txBox="1"/>
          <p:nvPr/>
        </p:nvSpPr>
        <p:spPr>
          <a:xfrm>
            <a:off x="5273747" y="1690692"/>
            <a:ext cx="1446030" cy="400110"/>
          </a:xfrm>
          <a:prstGeom prst="rect">
            <a:avLst/>
          </a:prstGeom>
          <a:noFill/>
        </p:spPr>
        <p:txBody>
          <a:bodyPr wrap="square" rtlCol="0">
            <a:spAutoFit/>
          </a:bodyPr>
          <a:lstStyle/>
          <a:p>
            <a:r>
              <a:rPr lang="en-US" sz="2000" b="1" dirty="0"/>
              <a:t>Opioid Use</a:t>
            </a:r>
          </a:p>
        </p:txBody>
      </p:sp>
      <p:pic>
        <p:nvPicPr>
          <p:cNvPr id="6" name="Picture 5">
            <a:extLst>
              <a:ext uri="{FF2B5EF4-FFF2-40B4-BE49-F238E27FC236}">
                <a16:creationId xmlns:a16="http://schemas.microsoft.com/office/drawing/2014/main" id="{440520D4-7185-982D-76D8-576C269CE359}"/>
              </a:ext>
            </a:extLst>
          </p:cNvPr>
          <p:cNvPicPr>
            <a:picLocks noChangeAspect="1"/>
          </p:cNvPicPr>
          <p:nvPr/>
        </p:nvPicPr>
        <p:blipFill>
          <a:blip r:embed="rId3"/>
          <a:stretch>
            <a:fillRect/>
          </a:stretch>
        </p:blipFill>
        <p:spPr>
          <a:xfrm>
            <a:off x="365963" y="2694338"/>
            <a:ext cx="5837468" cy="3078352"/>
          </a:xfrm>
          <a:prstGeom prst="rect">
            <a:avLst/>
          </a:prstGeom>
        </p:spPr>
      </p:pic>
      <p:pic>
        <p:nvPicPr>
          <p:cNvPr id="9" name="Picture 8">
            <a:extLst>
              <a:ext uri="{FF2B5EF4-FFF2-40B4-BE49-F238E27FC236}">
                <a16:creationId xmlns:a16="http://schemas.microsoft.com/office/drawing/2014/main" id="{70090689-2286-9046-3DDE-84EEADCC58F6}"/>
              </a:ext>
            </a:extLst>
          </p:cNvPr>
          <p:cNvPicPr>
            <a:picLocks noChangeAspect="1"/>
          </p:cNvPicPr>
          <p:nvPr/>
        </p:nvPicPr>
        <p:blipFill>
          <a:blip r:embed="rId4"/>
          <a:stretch>
            <a:fillRect/>
          </a:stretch>
        </p:blipFill>
        <p:spPr>
          <a:xfrm>
            <a:off x="6614158" y="2694338"/>
            <a:ext cx="5352912" cy="2887755"/>
          </a:xfrm>
          <a:prstGeom prst="rect">
            <a:avLst/>
          </a:prstGeom>
        </p:spPr>
      </p:pic>
    </p:spTree>
    <p:extLst>
      <p:ext uri="{BB962C8B-B14F-4D97-AF65-F5344CB8AC3E}">
        <p14:creationId xmlns:p14="http://schemas.microsoft.com/office/powerpoint/2010/main" val="369045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p:txBody>
          <a:bodyPr/>
          <a:lstStyle/>
          <a:p>
            <a:r>
              <a:rPr lang="en-US" dirty="0"/>
              <a:t>Substance Use in Vermont</a:t>
            </a:r>
          </a:p>
        </p:txBody>
      </p:sp>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p:txBody>
          <a:bodyPr/>
          <a:lstStyle/>
          <a:p>
            <a:fld id="{820DBD16-8F52-45AC-8998-73485FE4613D}" type="slidenum">
              <a:rPr lang="en-US" smtClean="0"/>
              <a:pPr/>
              <a:t>7</a:t>
            </a:fld>
            <a:endParaRPr lang="en-US" dirty="0"/>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p:txBody>
          <a:bodyPr/>
          <a:lstStyle/>
          <a:p>
            <a:r>
              <a:rPr lang="en-US"/>
              <a:t>Vermont Department of Health</a:t>
            </a:r>
            <a:endParaRPr lang="en-US" dirty="0"/>
          </a:p>
        </p:txBody>
      </p:sp>
      <p:sp>
        <p:nvSpPr>
          <p:cNvPr id="8" name="TextBox 7">
            <a:extLst>
              <a:ext uri="{FF2B5EF4-FFF2-40B4-BE49-F238E27FC236}">
                <a16:creationId xmlns:a16="http://schemas.microsoft.com/office/drawing/2014/main" id="{9DF7C4DA-2DF7-4121-B3C6-91B462A8ADFA}"/>
              </a:ext>
            </a:extLst>
          </p:cNvPr>
          <p:cNvSpPr txBox="1"/>
          <p:nvPr/>
        </p:nvSpPr>
        <p:spPr>
          <a:xfrm>
            <a:off x="4591492" y="1760080"/>
            <a:ext cx="3009015" cy="428835"/>
          </a:xfrm>
          <a:prstGeom prst="rect">
            <a:avLst/>
          </a:prstGeom>
          <a:noFill/>
        </p:spPr>
        <p:txBody>
          <a:bodyPr wrap="square" rtlCol="0">
            <a:spAutoFit/>
          </a:bodyPr>
          <a:lstStyle/>
          <a:p>
            <a:pPr marR="0" lvl="0">
              <a:lnSpc>
                <a:spcPct val="115000"/>
              </a:lnSpc>
              <a:spcBef>
                <a:spcPts val="0"/>
              </a:spcBef>
              <a:spcAft>
                <a:spcPts val="0"/>
              </a:spcAft>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Low perception of harm</a:t>
            </a:r>
          </a:p>
        </p:txBody>
      </p:sp>
      <p:pic>
        <p:nvPicPr>
          <p:cNvPr id="20" name="Picture 19">
            <a:extLst>
              <a:ext uri="{FF2B5EF4-FFF2-40B4-BE49-F238E27FC236}">
                <a16:creationId xmlns:a16="http://schemas.microsoft.com/office/drawing/2014/main" id="{832121E2-671E-69E5-0223-85166121EE36}"/>
              </a:ext>
            </a:extLst>
          </p:cNvPr>
          <p:cNvPicPr>
            <a:picLocks noChangeAspect="1"/>
          </p:cNvPicPr>
          <p:nvPr/>
        </p:nvPicPr>
        <p:blipFill>
          <a:blip r:embed="rId3"/>
          <a:stretch>
            <a:fillRect/>
          </a:stretch>
        </p:blipFill>
        <p:spPr>
          <a:xfrm>
            <a:off x="275129" y="2188915"/>
            <a:ext cx="4975126" cy="4198753"/>
          </a:xfrm>
          <a:prstGeom prst="rect">
            <a:avLst/>
          </a:prstGeom>
        </p:spPr>
      </p:pic>
      <p:pic>
        <p:nvPicPr>
          <p:cNvPr id="22" name="Picture 21">
            <a:extLst>
              <a:ext uri="{FF2B5EF4-FFF2-40B4-BE49-F238E27FC236}">
                <a16:creationId xmlns:a16="http://schemas.microsoft.com/office/drawing/2014/main" id="{E0975CE8-39F0-ACCA-3449-35673A88D80F}"/>
              </a:ext>
            </a:extLst>
          </p:cNvPr>
          <p:cNvPicPr>
            <a:picLocks noChangeAspect="1"/>
          </p:cNvPicPr>
          <p:nvPr/>
        </p:nvPicPr>
        <p:blipFill>
          <a:blip r:embed="rId4"/>
          <a:stretch>
            <a:fillRect/>
          </a:stretch>
        </p:blipFill>
        <p:spPr>
          <a:xfrm>
            <a:off x="6940886" y="2732567"/>
            <a:ext cx="4634086" cy="4035895"/>
          </a:xfrm>
          <a:prstGeom prst="rect">
            <a:avLst/>
          </a:prstGeom>
        </p:spPr>
      </p:pic>
      <p:sp>
        <p:nvSpPr>
          <p:cNvPr id="23" name="TextBox 22">
            <a:extLst>
              <a:ext uri="{FF2B5EF4-FFF2-40B4-BE49-F238E27FC236}">
                <a16:creationId xmlns:a16="http://schemas.microsoft.com/office/drawing/2014/main" id="{DBD2A3C1-C7B3-C79A-F65A-B3B1A49B4EBB}"/>
              </a:ext>
            </a:extLst>
          </p:cNvPr>
          <p:cNvSpPr txBox="1"/>
          <p:nvPr/>
        </p:nvSpPr>
        <p:spPr>
          <a:xfrm>
            <a:off x="8610600" y="2363235"/>
            <a:ext cx="1903228" cy="369332"/>
          </a:xfrm>
          <a:prstGeom prst="rect">
            <a:avLst/>
          </a:prstGeom>
          <a:noFill/>
        </p:spPr>
        <p:txBody>
          <a:bodyPr wrap="square" rtlCol="0">
            <a:spAutoFit/>
          </a:bodyPr>
          <a:lstStyle/>
          <a:p>
            <a:r>
              <a:rPr lang="en-US" b="1" dirty="0"/>
              <a:t>Middle School</a:t>
            </a:r>
          </a:p>
        </p:txBody>
      </p:sp>
    </p:spTree>
    <p:extLst>
      <p:ext uri="{BB962C8B-B14F-4D97-AF65-F5344CB8AC3E}">
        <p14:creationId xmlns:p14="http://schemas.microsoft.com/office/powerpoint/2010/main" val="426430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3278-6271-A875-D134-1AEE8E6FD43C}"/>
              </a:ext>
            </a:extLst>
          </p:cNvPr>
          <p:cNvSpPr>
            <a:spLocks noGrp="1"/>
          </p:cNvSpPr>
          <p:nvPr>
            <p:ph type="title"/>
          </p:nvPr>
        </p:nvSpPr>
        <p:spPr>
          <a:xfrm>
            <a:off x="838200" y="365129"/>
            <a:ext cx="10515600" cy="1325563"/>
          </a:xfrm>
        </p:spPr>
        <p:txBody>
          <a:bodyPr anchor="ctr">
            <a:normAutofit/>
          </a:bodyPr>
          <a:lstStyle/>
          <a:p>
            <a:r>
              <a:rPr lang="en-US" dirty="0"/>
              <a:t>Background on Prevention in Vermont</a:t>
            </a:r>
          </a:p>
        </p:txBody>
      </p:sp>
      <p:sp>
        <p:nvSpPr>
          <p:cNvPr id="3" name="Content Placeholder 2">
            <a:extLst>
              <a:ext uri="{FF2B5EF4-FFF2-40B4-BE49-F238E27FC236}">
                <a16:creationId xmlns:a16="http://schemas.microsoft.com/office/drawing/2014/main" id="{71EE06FA-F9B7-7449-0E0D-762BF091CE34}"/>
              </a:ext>
            </a:extLst>
          </p:cNvPr>
          <p:cNvSpPr>
            <a:spLocks noGrp="1"/>
          </p:cNvSpPr>
          <p:nvPr>
            <p:ph sz="half" idx="1"/>
          </p:nvPr>
        </p:nvSpPr>
        <p:spPr>
          <a:xfrm>
            <a:off x="339352" y="2981842"/>
            <a:ext cx="3701019" cy="1877237"/>
          </a:xfrm>
        </p:spPr>
        <p:txBody>
          <a:bodyPr>
            <a:normAutofit/>
          </a:bodyPr>
          <a:lstStyle/>
          <a:p>
            <a:pPr marR="0" lvl="0">
              <a:spcBef>
                <a:spcPts val="0"/>
              </a:spcBef>
              <a:spcAft>
                <a:spcPts val="0"/>
              </a:spcAft>
            </a:pPr>
            <a:r>
              <a:rPr lang="en-US" kern="100" dirty="0">
                <a:effectLst/>
              </a:rPr>
              <a:t>The Prevention Unit sits in the Division of Substance Use Programs within the Vermont Department of Health (VDH)</a:t>
            </a:r>
          </a:p>
          <a:p>
            <a:endParaRPr lang="en-US" dirty="0"/>
          </a:p>
        </p:txBody>
      </p:sp>
      <p:pic>
        <p:nvPicPr>
          <p:cNvPr id="6" name="Picture 5">
            <a:extLst>
              <a:ext uri="{FF2B5EF4-FFF2-40B4-BE49-F238E27FC236}">
                <a16:creationId xmlns:a16="http://schemas.microsoft.com/office/drawing/2014/main" id="{E05FB358-E8C3-8043-503A-A51EE1976408}"/>
              </a:ext>
            </a:extLst>
          </p:cNvPr>
          <p:cNvPicPr>
            <a:picLocks noChangeAspect="1"/>
          </p:cNvPicPr>
          <p:nvPr/>
        </p:nvPicPr>
        <p:blipFill>
          <a:blip r:embed="rId2"/>
          <a:stretch>
            <a:fillRect/>
          </a:stretch>
        </p:blipFill>
        <p:spPr>
          <a:xfrm>
            <a:off x="5649432" y="1831162"/>
            <a:ext cx="5922335" cy="5507773"/>
          </a:xfrm>
          <a:prstGeom prst="rect">
            <a:avLst/>
          </a:prstGeom>
          <a:noFill/>
        </p:spPr>
      </p:pic>
      <p:sp>
        <p:nvSpPr>
          <p:cNvPr id="4" name="Slide Number Placeholder 3">
            <a:extLst>
              <a:ext uri="{FF2B5EF4-FFF2-40B4-BE49-F238E27FC236}">
                <a16:creationId xmlns:a16="http://schemas.microsoft.com/office/drawing/2014/main" id="{F4DB8286-85F2-1DB8-3603-435EBC72C750}"/>
              </a:ext>
            </a:extLst>
          </p:cNvPr>
          <p:cNvSpPr>
            <a:spLocks noGrp="1"/>
          </p:cNvSpPr>
          <p:nvPr>
            <p:ph type="sldNum" sz="quarter" idx="4"/>
          </p:nvPr>
        </p:nvSpPr>
        <p:spPr>
          <a:xfrm>
            <a:off x="8610600" y="6356354"/>
            <a:ext cx="2743200" cy="365125"/>
          </a:xfrm>
        </p:spPr>
        <p:txBody>
          <a:bodyPr anchor="ctr">
            <a:normAutofit/>
          </a:bodyPr>
          <a:lstStyle/>
          <a:p>
            <a:pPr>
              <a:spcAft>
                <a:spcPts val="600"/>
              </a:spcAft>
            </a:pPr>
            <a:fld id="{820DBD16-8F52-45AC-8998-73485FE4613D}" type="slidenum">
              <a:rPr lang="en-US" smtClean="0"/>
              <a:pPr>
                <a:spcAft>
                  <a:spcPts val="600"/>
                </a:spcAft>
              </a:pPr>
              <a:t>8</a:t>
            </a:fld>
            <a:endParaRPr lang="en-US"/>
          </a:p>
        </p:txBody>
      </p:sp>
      <p:sp>
        <p:nvSpPr>
          <p:cNvPr id="5" name="Footer Placeholder 4">
            <a:extLst>
              <a:ext uri="{FF2B5EF4-FFF2-40B4-BE49-F238E27FC236}">
                <a16:creationId xmlns:a16="http://schemas.microsoft.com/office/drawing/2014/main" id="{1BDBCE6E-6590-C6A6-B904-81A9CDE4F110}"/>
              </a:ext>
            </a:extLst>
          </p:cNvPr>
          <p:cNvSpPr>
            <a:spLocks noGrp="1"/>
          </p:cNvSpPr>
          <p:nvPr>
            <p:ph type="ftr" sz="quarter" idx="3"/>
          </p:nvPr>
        </p:nvSpPr>
        <p:spPr>
          <a:xfrm>
            <a:off x="838200" y="6356354"/>
            <a:ext cx="4114800" cy="365125"/>
          </a:xfrm>
        </p:spPr>
        <p:txBody>
          <a:bodyPr anchor="ctr">
            <a:normAutofit/>
          </a:bodyPr>
          <a:lstStyle/>
          <a:p>
            <a:pPr>
              <a:spcAft>
                <a:spcPts val="600"/>
              </a:spcAft>
            </a:pPr>
            <a:r>
              <a:rPr lang="en-US"/>
              <a:t>Vermont Department of Health</a:t>
            </a:r>
          </a:p>
        </p:txBody>
      </p:sp>
      <p:sp>
        <p:nvSpPr>
          <p:cNvPr id="7" name="Rectangle 6">
            <a:extLst>
              <a:ext uri="{FF2B5EF4-FFF2-40B4-BE49-F238E27FC236}">
                <a16:creationId xmlns:a16="http://schemas.microsoft.com/office/drawing/2014/main" id="{F2BC3EAB-5BBF-B4F1-E946-8E0E84246ED5}"/>
              </a:ext>
            </a:extLst>
          </p:cNvPr>
          <p:cNvSpPr/>
          <p:nvPr/>
        </p:nvSpPr>
        <p:spPr>
          <a:xfrm>
            <a:off x="6282952" y="5814641"/>
            <a:ext cx="762000" cy="61443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47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96B9-A179-8B88-3FA3-FC140E438124}"/>
              </a:ext>
            </a:extLst>
          </p:cNvPr>
          <p:cNvSpPr>
            <a:spLocks noGrp="1"/>
          </p:cNvSpPr>
          <p:nvPr>
            <p:ph type="title"/>
          </p:nvPr>
        </p:nvSpPr>
        <p:spPr/>
        <p:txBody>
          <a:bodyPr/>
          <a:lstStyle/>
          <a:p>
            <a:r>
              <a:rPr lang="en-US" dirty="0"/>
              <a:t>Background on Prevention in Vermont</a:t>
            </a:r>
          </a:p>
        </p:txBody>
      </p:sp>
      <p:sp>
        <p:nvSpPr>
          <p:cNvPr id="4" name="Slide Number Placeholder 3">
            <a:extLst>
              <a:ext uri="{FF2B5EF4-FFF2-40B4-BE49-F238E27FC236}">
                <a16:creationId xmlns:a16="http://schemas.microsoft.com/office/drawing/2014/main" id="{90F41E73-8903-C3D0-5AC1-D78CA86D6189}"/>
              </a:ext>
            </a:extLst>
          </p:cNvPr>
          <p:cNvSpPr>
            <a:spLocks noGrp="1"/>
          </p:cNvSpPr>
          <p:nvPr>
            <p:ph type="sldNum" sz="quarter" idx="4"/>
          </p:nvPr>
        </p:nvSpPr>
        <p:spPr/>
        <p:txBody>
          <a:bodyPr/>
          <a:lstStyle/>
          <a:p>
            <a:fld id="{820DBD16-8F52-45AC-8998-73485FE4613D}" type="slidenum">
              <a:rPr lang="en-US" smtClean="0"/>
              <a:pPr/>
              <a:t>9</a:t>
            </a:fld>
            <a:endParaRPr lang="en-US" dirty="0"/>
          </a:p>
        </p:txBody>
      </p:sp>
      <p:sp>
        <p:nvSpPr>
          <p:cNvPr id="5" name="Footer Placeholder 4">
            <a:extLst>
              <a:ext uri="{FF2B5EF4-FFF2-40B4-BE49-F238E27FC236}">
                <a16:creationId xmlns:a16="http://schemas.microsoft.com/office/drawing/2014/main" id="{38EA3EFF-5105-4BAE-DEC3-D3D1B654A03B}"/>
              </a:ext>
            </a:extLst>
          </p:cNvPr>
          <p:cNvSpPr>
            <a:spLocks noGrp="1"/>
          </p:cNvSpPr>
          <p:nvPr>
            <p:ph type="ftr" sz="quarter" idx="3"/>
          </p:nvPr>
        </p:nvSpPr>
        <p:spPr/>
        <p:txBody>
          <a:bodyPr/>
          <a:lstStyle/>
          <a:p>
            <a:r>
              <a:rPr lang="en-US"/>
              <a:t>Vermont Department of Health</a:t>
            </a:r>
            <a:endParaRPr lang="en-US" dirty="0"/>
          </a:p>
        </p:txBody>
      </p:sp>
      <p:sp>
        <p:nvSpPr>
          <p:cNvPr id="6" name="Rectangle 5">
            <a:extLst>
              <a:ext uri="{FF2B5EF4-FFF2-40B4-BE49-F238E27FC236}">
                <a16:creationId xmlns:a16="http://schemas.microsoft.com/office/drawing/2014/main" id="{ADB2FCA2-99D2-8A7C-C858-B086F12BEEDE}"/>
              </a:ext>
            </a:extLst>
          </p:cNvPr>
          <p:cNvSpPr/>
          <p:nvPr/>
        </p:nvSpPr>
        <p:spPr>
          <a:xfrm>
            <a:off x="6404135" y="2117386"/>
            <a:ext cx="2833749"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Director of Prevention Services</a:t>
            </a:r>
          </a:p>
        </p:txBody>
      </p:sp>
      <p:sp>
        <p:nvSpPr>
          <p:cNvPr id="7" name="Rectangle 6">
            <a:extLst>
              <a:ext uri="{FF2B5EF4-FFF2-40B4-BE49-F238E27FC236}">
                <a16:creationId xmlns:a16="http://schemas.microsoft.com/office/drawing/2014/main" id="{E704D1C5-1138-8751-E6C4-FCB27D97E70A}"/>
              </a:ext>
            </a:extLst>
          </p:cNvPr>
          <p:cNvSpPr/>
          <p:nvPr/>
        </p:nvSpPr>
        <p:spPr>
          <a:xfrm>
            <a:off x="3399895" y="2841793"/>
            <a:ext cx="1705120" cy="53851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Assistant Director of Prevention Services</a:t>
            </a:r>
          </a:p>
        </p:txBody>
      </p:sp>
      <p:sp>
        <p:nvSpPr>
          <p:cNvPr id="8" name="Rectangle 7">
            <a:extLst>
              <a:ext uri="{FF2B5EF4-FFF2-40B4-BE49-F238E27FC236}">
                <a16:creationId xmlns:a16="http://schemas.microsoft.com/office/drawing/2014/main" id="{A0A03F05-81FE-68AD-94FD-A42272F2CE56}"/>
              </a:ext>
            </a:extLst>
          </p:cNvPr>
          <p:cNvSpPr/>
          <p:nvPr/>
        </p:nvSpPr>
        <p:spPr>
          <a:xfrm>
            <a:off x="3413674" y="3505403"/>
            <a:ext cx="1705120" cy="53851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Substance Abuse Program Manager</a:t>
            </a:r>
          </a:p>
        </p:txBody>
      </p:sp>
      <p:sp>
        <p:nvSpPr>
          <p:cNvPr id="9" name="Rectangle 8">
            <a:extLst>
              <a:ext uri="{FF2B5EF4-FFF2-40B4-BE49-F238E27FC236}">
                <a16:creationId xmlns:a16="http://schemas.microsoft.com/office/drawing/2014/main" id="{40A22219-A467-FF57-80AB-C95E1A079004}"/>
              </a:ext>
            </a:extLst>
          </p:cNvPr>
          <p:cNvSpPr/>
          <p:nvPr/>
        </p:nvSpPr>
        <p:spPr>
          <a:xfrm>
            <a:off x="3413583" y="4181532"/>
            <a:ext cx="1705120" cy="54959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Substance Abuse Program Manager</a:t>
            </a:r>
          </a:p>
        </p:txBody>
      </p:sp>
      <p:sp>
        <p:nvSpPr>
          <p:cNvPr id="10" name="Rectangle 9">
            <a:extLst>
              <a:ext uri="{FF2B5EF4-FFF2-40B4-BE49-F238E27FC236}">
                <a16:creationId xmlns:a16="http://schemas.microsoft.com/office/drawing/2014/main" id="{CBF20D2B-64D6-5B2D-99CD-37CCD32243BD}"/>
              </a:ext>
            </a:extLst>
          </p:cNvPr>
          <p:cNvSpPr/>
          <p:nvPr/>
        </p:nvSpPr>
        <p:spPr>
          <a:xfrm>
            <a:off x="5923315" y="3383453"/>
            <a:ext cx="2188239"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Prevention Services Manager</a:t>
            </a:r>
          </a:p>
        </p:txBody>
      </p:sp>
      <p:sp>
        <p:nvSpPr>
          <p:cNvPr id="11" name="Rectangle 10">
            <a:extLst>
              <a:ext uri="{FF2B5EF4-FFF2-40B4-BE49-F238E27FC236}">
                <a16:creationId xmlns:a16="http://schemas.microsoft.com/office/drawing/2014/main" id="{31CE0855-E163-A15F-7925-3FD07B10C8B7}"/>
              </a:ext>
            </a:extLst>
          </p:cNvPr>
          <p:cNvSpPr/>
          <p:nvPr/>
        </p:nvSpPr>
        <p:spPr>
          <a:xfrm>
            <a:off x="9289607" y="3307009"/>
            <a:ext cx="2188239"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Prevention Services Manager</a:t>
            </a:r>
          </a:p>
        </p:txBody>
      </p:sp>
      <p:sp>
        <p:nvSpPr>
          <p:cNvPr id="12" name="Rectangle 11">
            <a:extLst>
              <a:ext uri="{FF2B5EF4-FFF2-40B4-BE49-F238E27FC236}">
                <a16:creationId xmlns:a16="http://schemas.microsoft.com/office/drawing/2014/main" id="{F276CA00-BA40-75AD-2009-5B2E5D5C0043}"/>
              </a:ext>
            </a:extLst>
          </p:cNvPr>
          <p:cNvSpPr/>
          <p:nvPr/>
        </p:nvSpPr>
        <p:spPr>
          <a:xfrm>
            <a:off x="5480098" y="4025082"/>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Morrisville PC</a:t>
            </a:r>
          </a:p>
        </p:txBody>
      </p:sp>
      <p:sp>
        <p:nvSpPr>
          <p:cNvPr id="13" name="Rectangle 12">
            <a:extLst>
              <a:ext uri="{FF2B5EF4-FFF2-40B4-BE49-F238E27FC236}">
                <a16:creationId xmlns:a16="http://schemas.microsoft.com/office/drawing/2014/main" id="{CC3B163B-0F7C-9AB2-C709-50339899D64E}"/>
              </a:ext>
            </a:extLst>
          </p:cNvPr>
          <p:cNvSpPr/>
          <p:nvPr/>
        </p:nvSpPr>
        <p:spPr>
          <a:xfrm>
            <a:off x="5480098" y="4577385"/>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Bennington PC</a:t>
            </a:r>
          </a:p>
        </p:txBody>
      </p:sp>
      <p:sp>
        <p:nvSpPr>
          <p:cNvPr id="15" name="Rectangle 14">
            <a:extLst>
              <a:ext uri="{FF2B5EF4-FFF2-40B4-BE49-F238E27FC236}">
                <a16:creationId xmlns:a16="http://schemas.microsoft.com/office/drawing/2014/main" id="{80D28187-AFC0-DF60-F680-292BE2AB8EC6}"/>
              </a:ext>
            </a:extLst>
          </p:cNvPr>
          <p:cNvSpPr/>
          <p:nvPr/>
        </p:nvSpPr>
        <p:spPr>
          <a:xfrm>
            <a:off x="5491290" y="5129686"/>
            <a:ext cx="1380335"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Middlebury PC</a:t>
            </a:r>
          </a:p>
        </p:txBody>
      </p:sp>
      <p:sp>
        <p:nvSpPr>
          <p:cNvPr id="19" name="Rectangle 18">
            <a:extLst>
              <a:ext uri="{FF2B5EF4-FFF2-40B4-BE49-F238E27FC236}">
                <a16:creationId xmlns:a16="http://schemas.microsoft.com/office/drawing/2014/main" id="{66F02F21-62C4-6986-FAB4-4C146B74D6CB}"/>
              </a:ext>
            </a:extLst>
          </p:cNvPr>
          <p:cNvSpPr/>
          <p:nvPr/>
        </p:nvSpPr>
        <p:spPr>
          <a:xfrm>
            <a:off x="7119926" y="4025083"/>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St. Albans PC</a:t>
            </a:r>
          </a:p>
        </p:txBody>
      </p:sp>
      <p:sp>
        <p:nvSpPr>
          <p:cNvPr id="20" name="Rectangle 19">
            <a:extLst>
              <a:ext uri="{FF2B5EF4-FFF2-40B4-BE49-F238E27FC236}">
                <a16:creationId xmlns:a16="http://schemas.microsoft.com/office/drawing/2014/main" id="{823911A1-CAC0-8A2E-4B48-3A3A07496700}"/>
              </a:ext>
            </a:extLst>
          </p:cNvPr>
          <p:cNvSpPr/>
          <p:nvPr/>
        </p:nvSpPr>
        <p:spPr>
          <a:xfrm>
            <a:off x="7119926" y="4577385"/>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Burlington PC</a:t>
            </a:r>
          </a:p>
        </p:txBody>
      </p:sp>
      <p:sp>
        <p:nvSpPr>
          <p:cNvPr id="21" name="Rectangle 20">
            <a:extLst>
              <a:ext uri="{FF2B5EF4-FFF2-40B4-BE49-F238E27FC236}">
                <a16:creationId xmlns:a16="http://schemas.microsoft.com/office/drawing/2014/main" id="{E58834A7-E015-F6E2-9241-4AA95B36230B}"/>
              </a:ext>
            </a:extLst>
          </p:cNvPr>
          <p:cNvSpPr/>
          <p:nvPr/>
        </p:nvSpPr>
        <p:spPr>
          <a:xfrm>
            <a:off x="7118971" y="5129687"/>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Rutland PC</a:t>
            </a:r>
          </a:p>
        </p:txBody>
      </p:sp>
      <p:sp>
        <p:nvSpPr>
          <p:cNvPr id="22" name="Rectangle 21">
            <a:extLst>
              <a:ext uri="{FF2B5EF4-FFF2-40B4-BE49-F238E27FC236}">
                <a16:creationId xmlns:a16="http://schemas.microsoft.com/office/drawing/2014/main" id="{67337D1D-A90C-2F1E-B586-8EB29DE47180}"/>
              </a:ext>
            </a:extLst>
          </p:cNvPr>
          <p:cNvSpPr/>
          <p:nvPr/>
        </p:nvSpPr>
        <p:spPr>
          <a:xfrm>
            <a:off x="8940636" y="4087975"/>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Barre PC</a:t>
            </a:r>
          </a:p>
        </p:txBody>
      </p:sp>
      <p:sp>
        <p:nvSpPr>
          <p:cNvPr id="23" name="Rectangle 22">
            <a:extLst>
              <a:ext uri="{FF2B5EF4-FFF2-40B4-BE49-F238E27FC236}">
                <a16:creationId xmlns:a16="http://schemas.microsoft.com/office/drawing/2014/main" id="{ACE01067-F9AA-1C43-D734-3559D83F7E95}"/>
              </a:ext>
            </a:extLst>
          </p:cNvPr>
          <p:cNvSpPr/>
          <p:nvPr/>
        </p:nvSpPr>
        <p:spPr>
          <a:xfrm>
            <a:off x="8936238" y="4668210"/>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Newport PC</a:t>
            </a:r>
          </a:p>
        </p:txBody>
      </p:sp>
      <p:sp>
        <p:nvSpPr>
          <p:cNvPr id="24" name="Rectangle 23">
            <a:extLst>
              <a:ext uri="{FF2B5EF4-FFF2-40B4-BE49-F238E27FC236}">
                <a16:creationId xmlns:a16="http://schemas.microsoft.com/office/drawing/2014/main" id="{B2A561EA-C363-E213-A712-C70C5A354E16}"/>
              </a:ext>
            </a:extLst>
          </p:cNvPr>
          <p:cNvSpPr/>
          <p:nvPr/>
        </p:nvSpPr>
        <p:spPr>
          <a:xfrm>
            <a:off x="9633789" y="5165352"/>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Brattleboro PC</a:t>
            </a:r>
          </a:p>
        </p:txBody>
      </p:sp>
      <p:sp>
        <p:nvSpPr>
          <p:cNvPr id="25" name="Rectangle 24">
            <a:extLst>
              <a:ext uri="{FF2B5EF4-FFF2-40B4-BE49-F238E27FC236}">
                <a16:creationId xmlns:a16="http://schemas.microsoft.com/office/drawing/2014/main" id="{C4F38E01-B585-1091-0044-AF3E3E153D2D}"/>
              </a:ext>
            </a:extLst>
          </p:cNvPr>
          <p:cNvSpPr/>
          <p:nvPr/>
        </p:nvSpPr>
        <p:spPr>
          <a:xfrm>
            <a:off x="10446483" y="4087975"/>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St. Johnsbury PC</a:t>
            </a:r>
          </a:p>
        </p:txBody>
      </p:sp>
      <p:sp>
        <p:nvSpPr>
          <p:cNvPr id="26" name="Rectangle 25">
            <a:extLst>
              <a:ext uri="{FF2B5EF4-FFF2-40B4-BE49-F238E27FC236}">
                <a16:creationId xmlns:a16="http://schemas.microsoft.com/office/drawing/2014/main" id="{CC64CE79-95D9-7188-C371-7285A5A536BE}"/>
              </a:ext>
            </a:extLst>
          </p:cNvPr>
          <p:cNvSpPr/>
          <p:nvPr/>
        </p:nvSpPr>
        <p:spPr>
          <a:xfrm>
            <a:off x="10450879" y="4665602"/>
            <a:ext cx="1380334" cy="4066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Springfield PC</a:t>
            </a:r>
          </a:p>
        </p:txBody>
      </p:sp>
      <p:cxnSp>
        <p:nvCxnSpPr>
          <p:cNvPr id="49" name="Straight Connector 48">
            <a:extLst>
              <a:ext uri="{FF2B5EF4-FFF2-40B4-BE49-F238E27FC236}">
                <a16:creationId xmlns:a16="http://schemas.microsoft.com/office/drawing/2014/main" id="{CCE015B9-4BFC-E830-8096-D14430221E72}"/>
              </a:ext>
            </a:extLst>
          </p:cNvPr>
          <p:cNvCxnSpPr>
            <a:cxnSpLocks/>
          </p:cNvCxnSpPr>
          <p:nvPr/>
        </p:nvCxnSpPr>
        <p:spPr>
          <a:xfrm>
            <a:off x="7738791" y="2538227"/>
            <a:ext cx="0" cy="417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A00A8B-B1F4-3196-46D9-3B3751729DC7}"/>
              </a:ext>
            </a:extLst>
          </p:cNvPr>
          <p:cNvCxnSpPr>
            <a:cxnSpLocks/>
          </p:cNvCxnSpPr>
          <p:nvPr/>
        </p:nvCxnSpPr>
        <p:spPr>
          <a:xfrm>
            <a:off x="5325934" y="2973229"/>
            <a:ext cx="0" cy="1458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0DC22C-28AB-AD71-CF41-9BF8CB005912}"/>
              </a:ext>
            </a:extLst>
          </p:cNvPr>
          <p:cNvCxnSpPr>
            <a:stCxn id="7" idx="3"/>
          </p:cNvCxnSpPr>
          <p:nvPr/>
        </p:nvCxnSpPr>
        <p:spPr>
          <a:xfrm>
            <a:off x="5105015" y="3111052"/>
            <a:ext cx="231228" cy="116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939B122-5C5F-6C0B-55FE-06ECBFF1BC6F}"/>
              </a:ext>
            </a:extLst>
          </p:cNvPr>
          <p:cNvCxnSpPr>
            <a:cxnSpLocks/>
            <a:stCxn id="9" idx="3"/>
          </p:cNvCxnSpPr>
          <p:nvPr/>
        </p:nvCxnSpPr>
        <p:spPr>
          <a:xfrm flipV="1">
            <a:off x="5118703" y="4427586"/>
            <a:ext cx="207093" cy="28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19991E-40C6-5052-F9B3-CF396C1034FB}"/>
              </a:ext>
            </a:extLst>
          </p:cNvPr>
          <p:cNvCxnSpPr>
            <a:stCxn id="8" idx="3"/>
          </p:cNvCxnSpPr>
          <p:nvPr/>
        </p:nvCxnSpPr>
        <p:spPr>
          <a:xfrm>
            <a:off x="5118794" y="3774662"/>
            <a:ext cx="231228" cy="116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23DC3C6-0B9B-4168-A6C6-F6099FB5A37A}"/>
              </a:ext>
            </a:extLst>
          </p:cNvPr>
          <p:cNvCxnSpPr>
            <a:cxnSpLocks/>
            <a:endCxn id="10" idx="0"/>
          </p:cNvCxnSpPr>
          <p:nvPr/>
        </p:nvCxnSpPr>
        <p:spPr>
          <a:xfrm flipH="1">
            <a:off x="7017435" y="2987003"/>
            <a:ext cx="52980" cy="396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AC0B3BF-D078-0411-72C3-2065438897DD}"/>
              </a:ext>
            </a:extLst>
          </p:cNvPr>
          <p:cNvCxnSpPr>
            <a:cxnSpLocks/>
          </p:cNvCxnSpPr>
          <p:nvPr/>
        </p:nvCxnSpPr>
        <p:spPr>
          <a:xfrm>
            <a:off x="7017435" y="3777555"/>
            <a:ext cx="0" cy="1448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C13E68D-269C-7537-50FE-DCB0A812140C}"/>
              </a:ext>
            </a:extLst>
          </p:cNvPr>
          <p:cNvCxnSpPr>
            <a:cxnSpLocks/>
            <a:stCxn id="19" idx="1"/>
            <a:endCxn id="12" idx="3"/>
          </p:cNvCxnSpPr>
          <p:nvPr/>
        </p:nvCxnSpPr>
        <p:spPr>
          <a:xfrm flipH="1" flipV="1">
            <a:off x="6860432" y="4228421"/>
            <a:ext cx="25949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1EA8D57-651B-95C4-3B52-882136A3F6F8}"/>
              </a:ext>
            </a:extLst>
          </p:cNvPr>
          <p:cNvCxnSpPr>
            <a:cxnSpLocks/>
            <a:stCxn id="20" idx="1"/>
            <a:endCxn id="13" idx="3"/>
          </p:cNvCxnSpPr>
          <p:nvPr/>
        </p:nvCxnSpPr>
        <p:spPr>
          <a:xfrm flipH="1">
            <a:off x="6860432" y="4780724"/>
            <a:ext cx="259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8267A1-C1AF-0AEE-7000-57352D5CA726}"/>
              </a:ext>
            </a:extLst>
          </p:cNvPr>
          <p:cNvCxnSpPr>
            <a:cxnSpLocks/>
          </p:cNvCxnSpPr>
          <p:nvPr/>
        </p:nvCxnSpPr>
        <p:spPr>
          <a:xfrm flipH="1">
            <a:off x="6860432" y="5225604"/>
            <a:ext cx="243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E977287-5680-E606-0656-677479DDEF02}"/>
              </a:ext>
            </a:extLst>
          </p:cNvPr>
          <p:cNvCxnSpPr>
            <a:cxnSpLocks/>
          </p:cNvCxnSpPr>
          <p:nvPr/>
        </p:nvCxnSpPr>
        <p:spPr>
          <a:xfrm flipV="1">
            <a:off x="5336243" y="2955299"/>
            <a:ext cx="4690626" cy="30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A34AA1-DB09-7E4A-8F90-9965590509A7}"/>
              </a:ext>
            </a:extLst>
          </p:cNvPr>
          <p:cNvCxnSpPr>
            <a:cxnSpLocks/>
          </p:cNvCxnSpPr>
          <p:nvPr/>
        </p:nvCxnSpPr>
        <p:spPr>
          <a:xfrm flipH="1" flipV="1">
            <a:off x="10040312" y="2957926"/>
            <a:ext cx="322149" cy="349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4F627B5-23C2-5736-438B-03F7A005C988}"/>
              </a:ext>
            </a:extLst>
          </p:cNvPr>
          <p:cNvCxnSpPr>
            <a:cxnSpLocks/>
          </p:cNvCxnSpPr>
          <p:nvPr/>
        </p:nvCxnSpPr>
        <p:spPr>
          <a:xfrm>
            <a:off x="10383727" y="3711922"/>
            <a:ext cx="0" cy="1448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7E73635-8D9E-A3AE-78B6-5BBC0BB0B061}"/>
              </a:ext>
            </a:extLst>
          </p:cNvPr>
          <p:cNvCxnSpPr>
            <a:cxnSpLocks/>
          </p:cNvCxnSpPr>
          <p:nvPr/>
        </p:nvCxnSpPr>
        <p:spPr>
          <a:xfrm flipH="1">
            <a:off x="10320970" y="4262041"/>
            <a:ext cx="125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B8803D9-34A8-366C-ACAE-B315718D5706}"/>
              </a:ext>
            </a:extLst>
          </p:cNvPr>
          <p:cNvCxnSpPr>
            <a:cxnSpLocks/>
          </p:cNvCxnSpPr>
          <p:nvPr/>
        </p:nvCxnSpPr>
        <p:spPr>
          <a:xfrm flipH="1">
            <a:off x="10320969" y="4870718"/>
            <a:ext cx="125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7832CE8-4C96-18E3-E651-910584DD2707}"/>
              </a:ext>
            </a:extLst>
          </p:cNvPr>
          <p:cNvCxnSpPr>
            <a:cxnSpLocks/>
          </p:cNvCxnSpPr>
          <p:nvPr/>
        </p:nvCxnSpPr>
        <p:spPr>
          <a:xfrm flipH="1">
            <a:off x="9781201" y="5958787"/>
            <a:ext cx="5289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C79576A-6663-8767-AB8C-5B01B1718B68}"/>
              </a:ext>
            </a:extLst>
          </p:cNvPr>
          <p:cNvSpPr txBox="1"/>
          <p:nvPr/>
        </p:nvSpPr>
        <p:spPr>
          <a:xfrm>
            <a:off x="193746" y="2195149"/>
            <a:ext cx="2864452" cy="3785652"/>
          </a:xfrm>
          <a:prstGeom prst="rect">
            <a:avLst/>
          </a:prstGeom>
          <a:noFill/>
        </p:spPr>
        <p:txBody>
          <a:bodyPr wrap="square">
            <a:spAutoFit/>
          </a:bodyPr>
          <a:lstStyle/>
          <a:p>
            <a:r>
              <a:rPr lang="en-US" sz="2000" dirty="0"/>
              <a:t>In the Prevention Unit, there are five administrative positions and 11 Prevention Consultants (PCs) who are based in the VDH Health District offices.  The PCs form a Vermont Prevention Consultant Network that provides training, technical assistance and more.  </a:t>
            </a:r>
          </a:p>
        </p:txBody>
      </p:sp>
    </p:spTree>
    <p:extLst>
      <p:ext uri="{BB962C8B-B14F-4D97-AF65-F5344CB8AC3E}">
        <p14:creationId xmlns:p14="http://schemas.microsoft.com/office/powerpoint/2010/main" val="3199380559"/>
      </p:ext>
    </p:extLst>
  </p:cSld>
  <p:clrMapOvr>
    <a:masterClrMapping/>
  </p:clrMapOvr>
</p:sld>
</file>

<file path=ppt/theme/theme1.xml><?xml version="1.0" encoding="utf-8"?>
<a:theme xmlns:a="http://schemas.openxmlformats.org/drawingml/2006/main" name="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SlideDeck-Widescreen-AccessibilityNote-Updated.potx" id="{9317D6C4-2FB9-4451-A1AB-251DC8302A92}" vid="{232B1A88-EE79-4E7F-88D3-FBA0A4A014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9879fcc8-deca-47ee-b2cd-8e1b30e51227" xsi:nil="true"/>
    <_dlc_DocId xmlns="9879fcc8-deca-47ee-b2cd-8e1b30e51227">VDHHUB-971316423-59</_dlc_DocId>
    <_dlc_DocIdUrl xmlns="9879fcc8-deca-47ee-b2cd-8e1b30e51227">
      <Url>https://vermontgov.sharepoint.com/sites/AHS-VDHHub/_layouts/15/DocIdRedir.aspx?ID=VDHHUB-971316423-59</Url>
      <Description>VDHHUB-971316423-59</Description>
    </_dlc_DocIdUrl>
    <DocumentType xmlns="9879fcc8-deca-47ee-b2cd-8e1b30e51227">Template</DocumentType>
    <VDHSubCategory xmlns="9879fcc8-deca-47ee-b2cd-8e1b30e51227">16</VDHSubCategory>
    <_ExtendedDescription xmlns="http://schemas.microsoft.com/sharepoint/v3" xsi:nil="true"/>
    <DocumentOwner xmlns="9879fcc8-deca-47ee-b2cd-8e1b30e51227">
      <UserInfo>
        <DisplayName>Horton, Kathleen</DisplayName>
        <AccountId>31</AccountId>
        <AccountType/>
      </UserInfo>
    </DocumentOwner>
    <VDHCategory xmlns="9879fcc8-deca-47ee-b2cd-8e1b30e51227">41</VDHCategory>
    <LibraryLead xmlns="9879fcc8-deca-47ee-b2cd-8e1b30e51227">
      <UserInfo>
        <DisplayName>Muellers, Sharon</DisplayName>
        <AccountId>19</AccountId>
        <AccountType/>
      </UserInfo>
    </LibraryLead>
    <LinktoDocumentorPageDisplayed xmlns="75dffa80-a8b5-472b-b5d3-8d6434f15c8e">
      <Url xsi:nil="true"/>
      <Description xsi:nil="true"/>
    </LinktoDocumentorPageDisplayed>
    <lcf76f155ced4ddcb4097134ff3c332f xmlns="75dffa80-a8b5-472b-b5d3-8d6434f15c8e">
      <Terms xmlns="http://schemas.microsoft.com/office/infopath/2007/PartnerControls"/>
    </lcf76f155ced4ddcb4097134ff3c332f>
    <TaxCatchAll xmlns="9879fcc8-deca-47ee-b2cd-8e1b30e51227" xsi:nil="true"/>
    <PublicWebsiteLink xmlns="75dffa80-a8b5-472b-b5d3-8d6434f15c8e">false</PublicWebsite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9E985741A3104DBCBB8C8928810228" ma:contentTypeVersion="52" ma:contentTypeDescription="Create a new document." ma:contentTypeScope="" ma:versionID="3ce93858b2f640a54eb48340aaa337c1">
  <xsd:schema xmlns:xsd="http://www.w3.org/2001/XMLSchema" xmlns:xs="http://www.w3.org/2001/XMLSchema" xmlns:p="http://schemas.microsoft.com/office/2006/metadata/properties" xmlns:ns1="http://schemas.microsoft.com/sharepoint/v3" xmlns:ns2="9879fcc8-deca-47ee-b2cd-8e1b30e51227" xmlns:ns3="75dffa80-a8b5-472b-b5d3-8d6434f15c8e" targetNamespace="http://schemas.microsoft.com/office/2006/metadata/properties" ma:root="true" ma:fieldsID="aa100351f6f6484453dfd0b1f9dcbc14" ns1:_="" ns2:_="" ns3:_="">
    <xsd:import namespace="http://schemas.microsoft.com/sharepoint/v3"/>
    <xsd:import namespace="9879fcc8-deca-47ee-b2cd-8e1b30e51227"/>
    <xsd:import namespace="75dffa80-a8b5-472b-b5d3-8d6434f15c8e"/>
    <xsd:element name="properties">
      <xsd:complexType>
        <xsd:sequence>
          <xsd:element name="documentManagement">
            <xsd:complexType>
              <xsd:all>
                <xsd:element ref="ns1:_ExtendedDescription" minOccurs="0"/>
                <xsd:element ref="ns2:DocumentType"/>
                <xsd:element ref="ns2:VDHCategory"/>
                <xsd:element ref="ns2:VDHSubCategory" minOccurs="0"/>
                <xsd:element ref="ns2:DocumentOwner"/>
                <xsd:element ref="ns2:LibraryLead" minOccurs="0"/>
                <xsd:element ref="ns2:_dlc_DocIdPersistId" minOccurs="0"/>
                <xsd:element ref="ns2:_dlc_DocId" minOccurs="0"/>
                <xsd:element ref="ns2:_dlc_DocIdUrl"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PublicWebsiteLink" minOccurs="0"/>
                <xsd:element ref="ns3:LinktoDocumentorPageDisplay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internalName="_Extended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79fcc8-deca-47ee-b2cd-8e1b30e51227" elementFormDefault="qualified">
    <xsd:import namespace="http://schemas.microsoft.com/office/2006/documentManagement/types"/>
    <xsd:import namespace="http://schemas.microsoft.com/office/infopath/2007/PartnerControls"/>
    <xsd:element name="DocumentType" ma:index="3" ma:displayName="Document Type" ma:format="Dropdown" ma:internalName="DocumentType">
      <xsd:simpleType>
        <xsd:restriction base="dms:Choice">
          <xsd:enumeration value="Agreement"/>
          <xsd:enumeration value="Factsheet"/>
          <xsd:enumeration value="Form"/>
          <xsd:enumeration value="Graphic"/>
          <xsd:enumeration value="Guideline"/>
          <xsd:enumeration value="Icon"/>
          <xsd:enumeration value="Logo"/>
          <xsd:enumeration value="Meeting Notes"/>
          <xsd:enumeration value="Photo"/>
          <xsd:enumeration value="Plan"/>
          <xsd:enumeration value="Policy"/>
          <xsd:enumeration value="Presentation"/>
          <xsd:enumeration value="Procedure"/>
          <xsd:enumeration value="Protocol"/>
          <xsd:enumeration value="Reference"/>
          <xsd:enumeration value="Report"/>
          <xsd:enumeration value="Template"/>
        </xsd:restriction>
      </xsd:simpleType>
    </xsd:element>
    <xsd:element name="VDHCategory" ma:index="4" ma:displayName="VDH Category" ma:list="{b071db4d-5db2-4a88-a1d8-2ff00a735d55}" ma:internalName="VDHCategory" ma:showField="Title" ma:web="9879fcc8-deca-47ee-b2cd-8e1b30e51227">
      <xsd:simpleType>
        <xsd:restriction base="dms:Lookup"/>
      </xsd:simpleType>
    </xsd:element>
    <xsd:element name="VDHSubCategory" ma:index="5" nillable="true" ma:displayName="VDH Sub-Category" ma:list="{2167445e-1ce1-457e-837e-d530e3926e1d}" ma:internalName="VDHSubCategory" ma:showField="Title" ma:web="9879fcc8-deca-47ee-b2cd-8e1b30e51227">
      <xsd:simpleType>
        <xsd:restriction base="dms:Lookup"/>
      </xsd:simpleType>
    </xsd:element>
    <xsd:element name="DocumentOwner" ma:index="6" ma:displayName="Document Owner" ma:list="UserInfo" ma:SharePointGroup="0" ma:internalName="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ibraryLead" ma:index="7" nillable="true" ma:displayName="Library Lead" ma:list="UserInfo" ma:SharePointGroup="0" ma:internalName="LibraryLea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PersistId" ma:index="12" nillable="true" ma:displayName="Persist ID" ma:description="Keep ID on add." ma:hidden="true" ma:internalName="_dlc_DocIdPersistId" ma:readOnly="false">
      <xsd:simpleType>
        <xsd:restriction base="dms:Boolean"/>
      </xsd:simple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1" nillable="true" ma:displayName="Taxonomy Catch All Column" ma:hidden="true" ma:list="{c44f9488-4a61-42d9-b8fc-91d59f8653a7}" ma:internalName="TaxCatchAll" ma:showField="CatchAllData" ma:web="9879fcc8-deca-47ee-b2cd-8e1b30e512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fa80-a8b5-472b-b5d3-8d6434f15c8e"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405ef0-1b2e-414d-886f-c62305e76806"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PublicWebsiteLink" ma:index="25" nillable="true" ma:displayName="Public Website Link" ma:default="0" ma:description="Is the document also stored on a public website such as healthvermont.gov?" ma:format="Dropdown" ma:internalName="PublicWebsiteLink">
      <xsd:simpleType>
        <xsd:restriction base="dms:Boolean"/>
      </xsd:simpleType>
    </xsd:element>
    <xsd:element name="LinktoDocumentorPageDisplayed" ma:index="26" nillable="true" ma:displayName="Link to Document or Page Displayed" ma:description="hyperlink to document on public site" ma:format="Hyperlink" ma:internalName="LinktoDocumentorPageDisplayed">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79A1F7-3AE4-49C6-91E8-BBEDF6C6CA60}">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75dffa80-a8b5-472b-b5d3-8d6434f15c8e"/>
    <ds:schemaRef ds:uri="9879fcc8-deca-47ee-b2cd-8e1b30e51227"/>
    <ds:schemaRef ds:uri="http://www.w3.org/XML/1998/namespace"/>
  </ds:schemaRefs>
</ds:datastoreItem>
</file>

<file path=customXml/itemProps2.xml><?xml version="1.0" encoding="utf-8"?>
<ds:datastoreItem xmlns:ds="http://schemas.openxmlformats.org/officeDocument/2006/customXml" ds:itemID="{9EB4F897-7374-40C1-882E-D987F5761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79fcc8-deca-47ee-b2cd-8e1b30e51227"/>
    <ds:schemaRef ds:uri="75dffa80-a8b5-472b-b5d3-8d6434f15c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17C6-1693-494B-8D53-44D782E1911F}">
  <ds:schemaRefs>
    <ds:schemaRef ds:uri="http://schemas.microsoft.com/sharepoint/v3/contenttype/forms"/>
  </ds:schemaRefs>
</ds:datastoreItem>
</file>

<file path=customXml/itemProps4.xml><?xml version="1.0" encoding="utf-8"?>
<ds:datastoreItem xmlns:ds="http://schemas.openxmlformats.org/officeDocument/2006/customXml" ds:itemID="{C927D503-7112-4DCA-8944-6476A28AAC9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12586</TotalTime>
  <Words>3371</Words>
  <Application>Microsoft Office PowerPoint</Application>
  <PresentationFormat>Widescreen</PresentationFormat>
  <Paragraphs>426</Paragraphs>
  <Slides>35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Arial</vt:lpstr>
      <vt:lpstr>Calibri</vt:lpstr>
      <vt:lpstr>Courier New</vt:lpstr>
      <vt:lpstr>Franklin Gothic Book</vt:lpstr>
      <vt:lpstr>Franklin Gothic Demi</vt:lpstr>
      <vt:lpstr>Franklin Gothic Demi Cond</vt:lpstr>
      <vt:lpstr>Franklin Gothic Medium</vt:lpstr>
      <vt:lpstr>Symbol</vt:lpstr>
      <vt:lpstr>Wingdings</vt:lpstr>
      <vt:lpstr>Office Theme</vt:lpstr>
      <vt:lpstr>PREVENTION SYSTEM ENHANCEMENT IN VERMONT:   EXPANDING ACCESS, EQUITY, INNOVATION AND REACH  2024</vt:lpstr>
      <vt:lpstr>PRESENTOR:</vt:lpstr>
      <vt:lpstr>Prevention Enhancement in Vermont – Focus of Presentation </vt:lpstr>
      <vt:lpstr>Substance Use in Vermont</vt:lpstr>
      <vt:lpstr>Substance Use in Vermont</vt:lpstr>
      <vt:lpstr>Substance Use in Vermont</vt:lpstr>
      <vt:lpstr>Substance Use in Vermont</vt:lpstr>
      <vt:lpstr>Background on Prevention in Vermont</vt:lpstr>
      <vt:lpstr>Background on Prevention in Vermont</vt:lpstr>
      <vt:lpstr>Background on Prevention in Vermont, contiued</vt:lpstr>
      <vt:lpstr>Background on Prevention in Vermont, continued</vt:lpstr>
      <vt:lpstr>Process for Receiving Cannabis Excise Tax Funding </vt:lpstr>
      <vt:lpstr>Key activities Upon receipt of $3 million in state funds (FY23)</vt:lpstr>
      <vt:lpstr>Structural Changes</vt:lpstr>
      <vt:lpstr>Benefits of Regional Approach </vt:lpstr>
      <vt:lpstr>Foundational Components of Regional Structure</vt:lpstr>
      <vt:lpstr>System Enhancement Vision</vt:lpstr>
      <vt:lpstr>What success looks like</vt:lpstr>
      <vt:lpstr>Innovation in the Model</vt:lpstr>
      <vt:lpstr>Health Equity in the Model</vt:lpstr>
      <vt:lpstr>Key Pillars of Enhanced Prevention System </vt:lpstr>
      <vt:lpstr>Other Core Components Under Development </vt:lpstr>
      <vt:lpstr>Work to Date – VPLOs have:</vt:lpstr>
      <vt:lpstr>Process To Apply for Funding from VPLOs</vt:lpstr>
      <vt:lpstr>DSU Work to Support Prevention Leads/Regional Structure</vt:lpstr>
      <vt:lpstr>Partners Funded in Year 1</vt:lpstr>
      <vt:lpstr>Projects Funded in Year 1</vt:lpstr>
      <vt:lpstr>Q1 and Q2 Metrics – Start-Up</vt:lpstr>
      <vt:lpstr>Q3 and Forward Metrics</vt:lpstr>
      <vt:lpstr>Successes to Date</vt:lpstr>
      <vt:lpstr>Success to Date, continued</vt:lpstr>
      <vt:lpstr>Challenges to Date</vt:lpstr>
      <vt:lpstr>Lessons Learned/Year 1 Reflections</vt:lpstr>
      <vt:lpstr>Future Vision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Template &amp; Instructions - Widescreen</dc:title>
  <dc:creator>Cameron, Kristen (she/her)</dc:creator>
  <cp:lastModifiedBy>Sawyers, Traci (she/her)</cp:lastModifiedBy>
  <cp:revision>37</cp:revision>
  <cp:lastPrinted>2019-04-12T12:56:40Z</cp:lastPrinted>
  <dcterms:created xsi:type="dcterms:W3CDTF">2022-08-22T17:56:19Z</dcterms:created>
  <dcterms:modified xsi:type="dcterms:W3CDTF">2024-08-02T20:25:19Z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0x010100C99E985741A3104DBCBB8C8928810228</vt:lpwstr>
  </property>
  <property fmtid="{D5CDD505-2E9C-101B-9397-08002B2CF9AE}" pid="3" name="_dlc_policyId">
    <vt:lpwstr/>
  </property>
  <property fmtid="{D5CDD505-2E9C-101B-9397-08002B2CF9AE}" pid="4" name="ItemRetentionFormula">
    <vt:lpwstr/>
  </property>
  <property fmtid="{D5CDD505-2E9C-101B-9397-08002B2CF9AE}" pid="5" name="URL">
    <vt:lpwstr/>
  </property>
  <property fmtid="{D5CDD505-2E9C-101B-9397-08002B2CF9AE}" pid="6" name="CategoryDescription">
    <vt:lpwstr/>
  </property>
  <property fmtid="{D5CDD505-2E9C-101B-9397-08002B2CF9AE}" pid="7" name="ItemOwner">
    <vt:lpwstr>31;#Horton, Kathleen</vt:lpwstr>
  </property>
  <property fmtid="{D5CDD505-2E9C-101B-9397-08002B2CF9AE}" pid="8" name="EnhancedURL">
    <vt:lpwstr/>
  </property>
  <property fmtid="{D5CDD505-2E9C-101B-9397-08002B2CF9AE}" pid="9" name="Content Lead">
    <vt:lpwstr>19;#Muellers, Sharon</vt:lpwstr>
  </property>
  <property fmtid="{D5CDD505-2E9C-101B-9397-08002B2CF9AE}" pid="10" name="LastReviewed">
    <vt:filetime>2019-06-27T12:03:58Z</vt:filetime>
  </property>
  <property fmtid="{D5CDD505-2E9C-101B-9397-08002B2CF9AE}" pid="11" name="TagTopic">
    <vt:lpwstr>;#Marketing;#Resources;#Tools &amp; Resources;#</vt:lpwstr>
  </property>
  <property fmtid="{D5CDD505-2E9C-101B-9397-08002B2CF9AE}" pid="12" name="bucketTopic">
    <vt:lpwstr>Resources</vt:lpwstr>
  </property>
  <property fmtid="{D5CDD505-2E9C-101B-9397-08002B2CF9AE}" pid="13" name="_ExtendedDescription">
    <vt:lpwstr/>
  </property>
  <property fmtid="{D5CDD505-2E9C-101B-9397-08002B2CF9AE}" pid="14" name="Reviewed">
    <vt:bool>true</vt:bool>
  </property>
  <property fmtid="{D5CDD505-2E9C-101B-9397-08002B2CF9AE}" pid="15" name="VDHUnit2">
    <vt:lpwstr>3</vt:lpwstr>
  </property>
  <property fmtid="{D5CDD505-2E9C-101B-9397-08002B2CF9AE}" pid="16" name="VDHDocumentType">
    <vt:lpwstr>6</vt:lpwstr>
  </property>
  <property fmtid="{D5CDD505-2E9C-101B-9397-08002B2CF9AE}" pid="17" name="_dlc_DocIdItemGuid">
    <vt:lpwstr>f0d5619a-587d-48b8-a78d-e65947172dc7</vt:lpwstr>
  </property>
  <property fmtid="{D5CDD505-2E9C-101B-9397-08002B2CF9AE}" pid="18" name="MediaServiceImageTags">
    <vt:lpwstr/>
  </property>
</Properties>
</file>