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Average" panose="020B0604020202020204" charset="0"/>
      <p:regular r:id="rId47"/>
    </p:embeddedFont>
    <p:embeddedFont>
      <p:font typeface="Oswald" panose="00000500000000000000" pitchFamily="2" charset="0"/>
      <p:regular r:id="rId48"/>
      <p:bold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yPkYTdoTNhRykpM6foMGY5Gjx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df5c4b9b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edf5c4b9be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db3f48e1a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edb3f48e1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Explain what RFP (request for proposal) is for people who may not know</a:t>
            </a:r>
            <a:endParaRPr/>
          </a:p>
          <a:p>
            <a:pPr marL="0" lvl="0" indent="0" algn="l" rtl="0">
              <a:spcBef>
                <a:spcPts val="0"/>
              </a:spcBef>
              <a:spcAft>
                <a:spcPts val="0"/>
              </a:spcAft>
              <a:buNone/>
            </a:pPr>
            <a:r>
              <a:rPr lang="en-US"/>
              <a:t>We need to move the needle on prevention. The status quo is not working</a:t>
            </a:r>
            <a:endParaRPr/>
          </a:p>
          <a:p>
            <a:pPr marL="0" lvl="0" indent="0" algn="l" rtl="0">
              <a:spcBef>
                <a:spcPts val="0"/>
              </a:spcBef>
              <a:spcAft>
                <a:spcPts val="0"/>
              </a:spcAft>
              <a:buNone/>
            </a:pPr>
            <a:r>
              <a:rPr lang="en-US"/>
              <a:t>TA - hadn’t been done before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edb3f48e1a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edb3f48e1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TAs for each region. 1.5 in SW and EA, Tribal, WF, SP</a:t>
            </a:r>
            <a:endParaRPr/>
          </a:p>
          <a:p>
            <a:pPr marL="0" lvl="0" indent="0" algn="l" rtl="0">
              <a:spcBef>
                <a:spcPts val="0"/>
              </a:spcBef>
              <a:spcAft>
                <a:spcPts val="0"/>
              </a:spcAft>
              <a:buNone/>
            </a:pPr>
            <a:r>
              <a:rPr lang="en-US"/>
              <a:t>One TA can handle 8-9 prevention specialists</a:t>
            </a:r>
            <a:endParaRPr/>
          </a:p>
          <a:p>
            <a:pPr marL="0" lvl="0" indent="0" algn="l" rtl="0">
              <a:spcBef>
                <a:spcPts val="0"/>
              </a:spcBef>
              <a:spcAft>
                <a:spcPts val="0"/>
              </a:spcAft>
              <a:buNone/>
            </a:pPr>
            <a:r>
              <a:rPr lang="en-US"/>
              <a:t>The goal with this model was a trained workforce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df5c4b9b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df5c4b9be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edb3f48e1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edb3f48e1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Used SHIP and the state’s indicators to determine what to put on the LM. The problems were required, as were a couple of RF/PF that they wanted everyone working on. </a:t>
            </a:r>
            <a:endParaRPr/>
          </a:p>
          <a:p>
            <a:pPr marL="0" lvl="0" indent="0" algn="l" rtl="0">
              <a:spcBef>
                <a:spcPts val="0"/>
              </a:spcBef>
              <a:spcAft>
                <a:spcPts val="0"/>
              </a:spcAft>
              <a:buNone/>
            </a:pPr>
            <a:r>
              <a:rPr lang="en-US"/>
              <a:t>Focus on science and best practice.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df5c4b9b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df5c4b9b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Goal: work towards same goal. Arriving at the same place at the same time.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edb3f48e1a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edb3f48e1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Media Detective was purchased and used by multiple counties; sharing costs for training, prevention escape room - way more bang for buck, accomplish together that they couldn’t on their own</a:t>
            </a:r>
            <a:endParaRPr/>
          </a:p>
          <a:p>
            <a:pPr marL="0" lvl="0" indent="0" algn="l" rtl="0">
              <a:spcBef>
                <a:spcPts val="0"/>
              </a:spcBef>
              <a:spcAft>
                <a:spcPts val="0"/>
              </a:spcAft>
              <a:buNone/>
            </a:pPr>
            <a:r>
              <a:rPr lang="en-US"/>
              <a:t>Sharing ideas - newsletter to highlight accomplishments; Roundtables.</a:t>
            </a:r>
            <a:endParaRPr/>
          </a:p>
          <a:p>
            <a:pPr marL="0" lvl="0" indent="0" algn="l" rtl="0">
              <a:spcBef>
                <a:spcPts val="0"/>
              </a:spcBef>
              <a:spcAft>
                <a:spcPts val="0"/>
              </a:spcAft>
              <a:buNone/>
            </a:pPr>
            <a:r>
              <a:rPr lang="en-US"/>
              <a:t>Support - employer, each other, TA. Peer Power Hour, certification study groups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edf5c4b9b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edf5c4b9b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PMT - see it across the state - everyone pushing it out = way more coverage; beneficial to the State - way more coverage</a:t>
            </a:r>
            <a:endParaRPr/>
          </a:p>
          <a:p>
            <a:pPr marL="0" lvl="0" indent="0" algn="l" rtl="0">
              <a:spcBef>
                <a:spcPts val="0"/>
              </a:spcBef>
              <a:spcAft>
                <a:spcPts val="0"/>
              </a:spcAft>
              <a:buNone/>
            </a:pPr>
            <a:r>
              <a:rPr lang="en-US"/>
              <a:t>Forum - bring in big ticket speaker, who else wants to partner. Ben Cort. 10 locations.  Who’s tried this EBP?</a:t>
            </a:r>
            <a:endParaRPr/>
          </a:p>
          <a:p>
            <a:pPr marL="0" lvl="0" indent="0" algn="l" rtl="0">
              <a:spcBef>
                <a:spcPts val="0"/>
              </a:spcBef>
              <a:spcAft>
                <a:spcPts val="0"/>
              </a:spcAft>
              <a:buNone/>
            </a:pPr>
            <a:r>
              <a:rPr lang="en-US"/>
              <a:t>Trngs - see each other, connect, collaborate</a:t>
            </a:r>
            <a:endParaRPr/>
          </a:p>
          <a:p>
            <a:pPr marL="0" lvl="0" indent="0" algn="l" rtl="0">
              <a:spcBef>
                <a:spcPts val="0"/>
              </a:spcBef>
              <a:spcAft>
                <a:spcPts val="0"/>
              </a:spcAft>
              <a:buNone/>
            </a:pPr>
            <a:r>
              <a:rPr lang="en-US"/>
              <a:t>PC - include DFC, tobacco, PFS, MAP, state - so everyone knows what’s going 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Assist Montana communities in selecting best fit evidence-based substance misuse and abuse prevention strategies for their unique community to address identified needs.</a:t>
            </a:r>
            <a:endParaRPr/>
          </a:p>
          <a:p>
            <a:pPr marL="0" lvl="0" indent="0" algn="l" rtl="0">
              <a:lnSpc>
                <a:spcPct val="100000"/>
              </a:lnSpc>
              <a:spcBef>
                <a:spcPts val="0"/>
              </a:spcBef>
              <a:spcAft>
                <a:spcPts val="0"/>
              </a:spcAft>
              <a:buSzPts val="1100"/>
              <a:buNone/>
            </a:pPr>
            <a:r>
              <a:rPr lang="en-US"/>
              <a:t>All had different names for levels of effectiveness. Goals: Effective 70%; Promising 20%, Innovative 10%.</a:t>
            </a:r>
            <a:endParaRPr/>
          </a:p>
          <a:p>
            <a:pPr marL="0" lvl="0" indent="0" algn="l" rtl="0">
              <a:lnSpc>
                <a:spcPct val="100000"/>
              </a:lnSpc>
              <a:spcBef>
                <a:spcPts val="0"/>
              </a:spcBef>
              <a:spcAft>
                <a:spcPts val="0"/>
              </a:spcAft>
              <a:buSzPts val="1100"/>
              <a:buNone/>
            </a:pPr>
            <a:r>
              <a:rPr lang="en-US"/>
              <a:t>Group meets quarterly and reviews new programs.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Evidence-Based Work Group: The Evidence-Based Work group’s purpose is to assist prevention specialists and coalitions with identifying research and evidence-based practices that are grounded in prevention science and, if implemented with fidelity and culturally relevant, can achieve measurable outcomes and move the needle on curbing and addressing substance misuse and abuse. The work group is currently working on setting criteria and guidelines for local prevention specialists and coalitions to help them develop a prevention strategy that meets evidence-based standards.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ee345ee5a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ee345ee5a9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Filter by need. Programs, policies and procedures. Looking to expand to more than SUD - suicide, public health, early childhood.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Evidence-Based Work Group: The Evidence-Based Work group’s purpose is to assist prevention specialists and coalitions with identifying research and evidence-based practices that are grounded in prevention science and, if implemented with fidelity and culturally relevant, can achieve measurable outcomes and move the needle on curbing and addressing substance misuse and abuse. The work group is currently working on setting criteria and guidelines for local prevention specialists and coalitions to help them develop a prevention strategy that meets evidence-based standards.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edf5c4b9be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edf5c4b9b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Firing on all cylinders. Success for communities, prevention, families, the state…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e345ee5a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ee345ee5a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Untrained workforce can cause harm - scare tactics, mock crashes, showing use, bad data, etc.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df5c4b9b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edf5c4b9b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know MT. We’ve done prevention in rural MT - WAS DC does not know rural. Advocacy at state and fed level (testify, letter to congressman), connect to statewide resources. Understanding the culture.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df5c4b9b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edf5c4b9be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What we’re calling our onboarding process was not one of the grant deliverables required.</a:t>
            </a:r>
            <a:endParaRPr/>
          </a:p>
          <a:p>
            <a:pPr marL="0" lvl="0" indent="0" algn="l" rtl="0">
              <a:lnSpc>
                <a:spcPct val="100000"/>
              </a:lnSpc>
              <a:spcBef>
                <a:spcPts val="0"/>
              </a:spcBef>
              <a:spcAft>
                <a:spcPts val="0"/>
              </a:spcAft>
              <a:buSzPts val="1100"/>
              <a:buNone/>
            </a:pPr>
            <a:r>
              <a:rPr lang="en-US"/>
              <a:t>Need came from 2 places: </a:t>
            </a:r>
            <a:endParaRPr/>
          </a:p>
          <a:p>
            <a:pPr marL="457200" lvl="0" indent="-298450" algn="l" rtl="0">
              <a:lnSpc>
                <a:spcPct val="100000"/>
              </a:lnSpc>
              <a:spcBef>
                <a:spcPts val="0"/>
              </a:spcBef>
              <a:spcAft>
                <a:spcPts val="0"/>
              </a:spcAft>
              <a:buSzPts val="1100"/>
              <a:buAutoNum type="arabicPeriod"/>
            </a:pPr>
            <a:r>
              <a:rPr lang="en-US"/>
              <a:t>Those of us who were PSs under to old system wished we had received training or some sort of process to learn about prevention. What we all received was different.</a:t>
            </a:r>
            <a:endParaRPr/>
          </a:p>
          <a:p>
            <a:pPr marL="457200" lvl="0" indent="-298450" algn="l" rtl="0">
              <a:lnSpc>
                <a:spcPct val="100000"/>
              </a:lnSpc>
              <a:spcBef>
                <a:spcPts val="0"/>
              </a:spcBef>
              <a:spcAft>
                <a:spcPts val="0"/>
              </a:spcAft>
              <a:buSzPts val="1100"/>
              <a:buAutoNum type="arabicPeriod"/>
            </a:pPr>
            <a:r>
              <a:rPr lang="en-US"/>
              <a:t>Realized with multiple TAs we needed to have a system where no matter who the TA was, all of the PSs were learning the same things.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79aacb3f9a_0_8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79aacb3f9a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How were we going to accomplish this, knowing how big our state was, and how few TAs we had to cover each health planning region?</a:t>
            </a:r>
            <a:endParaRPr/>
          </a:p>
          <a:p>
            <a:pPr marL="0" lvl="0" indent="0" algn="l" rtl="0">
              <a:spcBef>
                <a:spcPts val="0"/>
              </a:spcBef>
              <a:spcAft>
                <a:spcPts val="0"/>
              </a:spcAft>
              <a:buNone/>
            </a:pPr>
            <a:endParaRPr/>
          </a:p>
          <a:p>
            <a:pPr marL="0" lvl="0" indent="0" algn="l" rtl="0">
              <a:spcBef>
                <a:spcPts val="0"/>
              </a:spcBef>
              <a:spcAft>
                <a:spcPts val="0"/>
              </a:spcAft>
              <a:buNone/>
            </a:pPr>
            <a:r>
              <a:rPr lang="en-US"/>
              <a:t>We knew we had to do something virtually, but would also reach people with different learning styles in the most effective way. </a:t>
            </a:r>
            <a:r>
              <a:rPr lang="en-US">
                <a:solidFill>
                  <a:schemeClr val="dk1"/>
                </a:solidFill>
              </a:rPr>
              <a:t>Get a variety of people from all educational backgrounds and experiences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-Had to create a system that would work for all</a:t>
            </a:r>
            <a:endParaRPr/>
          </a:p>
          <a:p>
            <a:pPr marL="0" lvl="0" indent="0" algn="l" rtl="0">
              <a:spcBef>
                <a:spcPts val="0"/>
              </a:spcBef>
              <a:spcAft>
                <a:spcPts val="0"/>
              </a:spcAft>
              <a:buNone/>
            </a:pPr>
            <a:endParaRPr/>
          </a:p>
          <a:p>
            <a:pPr marL="0" lvl="0" indent="0" algn="l" rtl="0">
              <a:spcBef>
                <a:spcPts val="0"/>
              </a:spcBef>
              <a:spcAft>
                <a:spcPts val="0"/>
              </a:spcAft>
              <a:buNone/>
            </a:pPr>
            <a:r>
              <a:rPr lang="en-US"/>
              <a:t>Obviously we knew we couldn’t do all of this in person, given how large the state is, so virtual was our best option. Mind you, this was pre-COVID when remote learning was much less popular than it is now!</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9aacb3f9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79aacb3f9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US">
                <a:solidFill>
                  <a:schemeClr val="dk1"/>
                </a:solidFill>
              </a:rPr>
              <a:t>We use a learning management system, or LMS. Each TA on our staff has an account, and each learner has their own account. When working together, the TA can assign courses as needed throughout onboarding.</a:t>
            </a:r>
            <a:endParaRPr>
              <a:solidFill>
                <a:schemeClr val="dk1"/>
              </a:solidFill>
            </a:endParaRPr>
          </a:p>
          <a:p>
            <a:pPr marL="457200" lvl="0" indent="-298450" algn="l" rtl="0">
              <a:spcBef>
                <a:spcPts val="0"/>
              </a:spcBef>
              <a:spcAft>
                <a:spcPts val="0"/>
              </a:spcAft>
              <a:buClr>
                <a:schemeClr val="dk1"/>
              </a:buClr>
              <a:buSzPts val="1100"/>
              <a:buAutoNum type="arabicPeriod"/>
            </a:pPr>
            <a:r>
              <a:rPr lang="en-US">
                <a:solidFill>
                  <a:schemeClr val="dk1"/>
                </a:solidFill>
              </a:rPr>
              <a:t>What’s unique about this process we’ve created that we haven’t found anywhere else, is the ability to provide the mentoring and coaching to the PSs as they are learning. </a:t>
            </a:r>
            <a:endParaRPr>
              <a:solidFill>
                <a:schemeClr val="dk1"/>
              </a:solidFill>
            </a:endParaRPr>
          </a:p>
          <a:p>
            <a:pPr marL="914400" lvl="1" indent="-298450" algn="l" rtl="0">
              <a:spcBef>
                <a:spcPts val="0"/>
              </a:spcBef>
              <a:spcAft>
                <a:spcPts val="0"/>
              </a:spcAft>
              <a:buClr>
                <a:schemeClr val="dk1"/>
              </a:buClr>
              <a:buSzPts val="1100"/>
              <a:buAutoNum type="alphaLcPeriod"/>
            </a:pPr>
            <a:r>
              <a:rPr lang="en-US">
                <a:solidFill>
                  <a:schemeClr val="dk1"/>
                </a:solidFill>
              </a:rPr>
              <a:t>Anyone can take a webinar or online course, but what those lack is the ability to apply the skill learned, then come back and meet with a subject matter expert that can help teach, overcome barriers, provide feedback, and guide you to the next step of what needs to happen, all based on prevention science and best practice</a:t>
            </a:r>
            <a:endParaRPr>
              <a:solidFill>
                <a:schemeClr val="dk1"/>
              </a:solidFill>
            </a:endParaRPr>
          </a:p>
          <a:p>
            <a:pPr marL="0" lvl="0" indent="0" algn="l" rtl="0">
              <a:spcBef>
                <a:spcPts val="0"/>
              </a:spcBef>
              <a:spcAft>
                <a:spcPts val="0"/>
              </a:spcAft>
              <a:buNone/>
            </a:pPr>
            <a:r>
              <a:rPr lang="en-US">
                <a:solidFill>
                  <a:schemeClr val="dk1"/>
                </a:solidFill>
              </a:rPr>
              <a:t>  3. </a:t>
            </a:r>
            <a:r>
              <a:rPr lang="en-US"/>
              <a:t>The basis of the leveled system we’ve created is to accomplish 3 things:</a:t>
            </a:r>
            <a:endParaRPr/>
          </a:p>
          <a:p>
            <a:pPr marL="914400" lvl="1" indent="-298450" algn="l" rtl="0">
              <a:lnSpc>
                <a:spcPct val="100000"/>
              </a:lnSpc>
              <a:spcBef>
                <a:spcPts val="0"/>
              </a:spcBef>
              <a:spcAft>
                <a:spcPts val="0"/>
              </a:spcAft>
              <a:buSzPts val="1100"/>
              <a:buAutoNum type="alphaLcPeriod"/>
            </a:pPr>
            <a:r>
              <a:rPr lang="en-US"/>
              <a:t>Introduce new hires to their role and prevention</a:t>
            </a:r>
            <a:endParaRPr/>
          </a:p>
          <a:p>
            <a:pPr marL="914400" lvl="1" indent="-298450" algn="l" rtl="0">
              <a:lnSpc>
                <a:spcPct val="100000"/>
              </a:lnSpc>
              <a:spcBef>
                <a:spcPts val="0"/>
              </a:spcBef>
              <a:spcAft>
                <a:spcPts val="0"/>
              </a:spcAft>
              <a:buSzPts val="1100"/>
              <a:buAutoNum type="alphaLcPeriod"/>
            </a:pPr>
            <a:r>
              <a:rPr lang="en-US"/>
              <a:t>Provide them with an introductory level of knowledge</a:t>
            </a:r>
            <a:endParaRPr/>
          </a:p>
          <a:p>
            <a:pPr marL="914400" lvl="1" indent="-298450" algn="l" rtl="0">
              <a:lnSpc>
                <a:spcPct val="100000"/>
              </a:lnSpc>
              <a:spcBef>
                <a:spcPts val="0"/>
              </a:spcBef>
              <a:spcAft>
                <a:spcPts val="0"/>
              </a:spcAft>
              <a:buSzPts val="1100"/>
              <a:buAutoNum type="alphaLcPeriod"/>
            </a:pPr>
            <a:r>
              <a:rPr lang="en-US"/>
              <a:t>Develop their skills and abilities to conduct prevention within their communities</a:t>
            </a:r>
            <a:endParaRPr/>
          </a:p>
          <a:p>
            <a:pPr marL="0" lvl="0" indent="0" algn="l" rtl="0">
              <a:spcBef>
                <a:spcPts val="0"/>
              </a:spcBef>
              <a:spcAft>
                <a:spcPts val="0"/>
              </a:spcAft>
              <a:buNone/>
            </a:pPr>
            <a:r>
              <a:rPr lang="en-US">
                <a:solidFill>
                  <a:schemeClr val="dk1"/>
                </a:solidFill>
              </a:rPr>
              <a:t>  4. We start with 100 level courses, then move onto 200-level courses, much like college curriculum. </a:t>
            </a:r>
            <a:endParaRPr>
              <a:solidFill>
                <a:schemeClr val="dk1"/>
              </a:solidFill>
            </a:endParaRPr>
          </a:p>
          <a:p>
            <a:pPr marL="914400" lvl="1" indent="-298450" algn="l" rtl="0">
              <a:spcBef>
                <a:spcPts val="0"/>
              </a:spcBef>
              <a:spcAft>
                <a:spcPts val="0"/>
              </a:spcAft>
              <a:buClr>
                <a:schemeClr val="dk1"/>
              </a:buClr>
              <a:buSzPts val="1100"/>
              <a:buAutoNum type="alphaLcPeriod"/>
            </a:pPr>
            <a:r>
              <a:rPr lang="en-US">
                <a:solidFill>
                  <a:schemeClr val="dk1"/>
                </a:solidFill>
              </a:rPr>
              <a:t>100 = Knowledge</a:t>
            </a:r>
            <a:endParaRPr>
              <a:solidFill>
                <a:schemeClr val="dk1"/>
              </a:solidFill>
            </a:endParaRPr>
          </a:p>
          <a:p>
            <a:pPr marL="914400" lvl="1" indent="-298450" algn="l" rtl="0">
              <a:spcBef>
                <a:spcPts val="0"/>
              </a:spcBef>
              <a:spcAft>
                <a:spcPts val="0"/>
              </a:spcAft>
              <a:buClr>
                <a:schemeClr val="dk1"/>
              </a:buClr>
              <a:buSzPts val="1100"/>
              <a:buAutoNum type="alphaLcPeriod"/>
            </a:pPr>
            <a:r>
              <a:rPr lang="en-US">
                <a:solidFill>
                  <a:schemeClr val="dk1"/>
                </a:solidFill>
              </a:rPr>
              <a:t>200 = Skills</a:t>
            </a:r>
            <a:endParaRPr>
              <a:solidFill>
                <a:schemeClr val="dk1"/>
              </a:solidFill>
            </a:endParaRPr>
          </a:p>
          <a:p>
            <a:pPr marL="914400" lvl="1" indent="-298450" algn="l" rtl="0">
              <a:spcBef>
                <a:spcPts val="0"/>
              </a:spcBef>
              <a:spcAft>
                <a:spcPts val="0"/>
              </a:spcAft>
              <a:buClr>
                <a:schemeClr val="dk1"/>
              </a:buClr>
              <a:buSzPts val="1100"/>
              <a:buAutoNum type="alphaLcPeriod"/>
            </a:pPr>
            <a:r>
              <a:rPr lang="en-US">
                <a:solidFill>
                  <a:schemeClr val="dk1"/>
                </a:solidFill>
              </a:rPr>
              <a:t>Have other courses, but those are topic-specific</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79aacb3f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279aacb3f9a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have four different steps that make up the Onboarding Process. The beginning when a new person gets hired, there’s work to do beforehand. Then when they start their learning on our LMS, they begin with the 100-level. Once they’ve completed all courses within that module, they move up to the 200-level. Once they have completed that, they will receive ongoing support from their TA, and training from YC and other external partners.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We’ll look more closely at what each of these steps looks like. </a:t>
            </a:r>
            <a:endParaRPr/>
          </a:p>
          <a:p>
            <a:pPr marL="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9aacb3f9a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279aacb3f9a_0_8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New Hire: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All of these things happen within a couple of days or a week. They may differ by region, depending on the agency who hires them. Some agencies prefer to do their onboarding first and then hand them over for the onboarding process, while others want us to meet with them immediately, and they can do both onboarding processes at the same time.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Either way, the TA for that region will create the Onboarding Guide for that person.</a:t>
            </a:r>
            <a:endParaRPr/>
          </a:p>
          <a:p>
            <a:pPr marL="0" lvl="0" indent="0" algn="l" rtl="0">
              <a:lnSpc>
                <a:spcPct val="100000"/>
              </a:lnSpc>
              <a:spcBef>
                <a:spcPts val="0"/>
              </a:spcBef>
              <a:spcAft>
                <a:spcPts val="0"/>
              </a:spcAft>
              <a:buNone/>
            </a:pPr>
            <a:endParaRPr/>
          </a:p>
          <a:p>
            <a:pPr marL="0" lvl="0" indent="0" algn="l" rtl="0">
              <a:spcBef>
                <a:spcPts val="0"/>
              </a:spcBef>
              <a:spcAft>
                <a:spcPts val="0"/>
              </a:spcAft>
              <a:buNone/>
            </a:pPr>
            <a:r>
              <a:rPr lang="en-US">
                <a:solidFill>
                  <a:schemeClr val="dk1"/>
                </a:solidFill>
              </a:rPr>
              <a:t>Sometimes they notify the TA in advance that they’ll be hiring someone and the TA can get started on the onboarding guide for that PS. Other times we get just a day’s notice. But we have made this process so seamless, flexible, and sustainable, that we can do this last-minute.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Also part of this is a “Welcome Folder”. The agency who hires the PS has a folder that YC provided to them, which contains a welcome to prevention letter from our agency, and a picture of their TA and that TA’s short bio. They also get a one-page flyer on the LMS explaining what it is and that it will be used for onboarding. There’s also a one-page sheet sharing all of the emails/invitations they’ll be receiving as part of the onboarding setup. They’ll get calendar invitations for regional meetings, upcoming training, etc. and the monthly YC newsletter. Lastly, they receive a prevention glossary of terms that shares common words, phrases, and acronyms. In the beginning they get a lot of paperwork and information thrown at them, so we wanted a space for them to have the most pertinent information available to them within reach if they needed it.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last step of this “new hire” step is for the TA and the PS to meet virtually. This first meeting allows for introductions and become familiar with one another. They will exchange contact information if they don’t already have it, and the TA reviews the Welcome folder with them. The TA also asks about background, experience, and why they are interested in prevention.</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9aacb3f9a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279aacb3f9a_0_8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This pic give an idea of what the Onboarding Guide looks like. </a:t>
            </a:r>
            <a:endParaRPr>
              <a:solidFill>
                <a:schemeClr val="dk1"/>
              </a:solidFill>
            </a:endParaRPr>
          </a:p>
          <a:p>
            <a:pPr marL="0" lvl="0" indent="0" algn="l" rtl="0">
              <a:spcBef>
                <a:spcPts val="0"/>
              </a:spcBef>
              <a:spcAft>
                <a:spcPts val="0"/>
              </a:spcAft>
              <a:buNone/>
            </a:pPr>
            <a:r>
              <a:rPr lang="en-US">
                <a:solidFill>
                  <a:schemeClr val="dk1"/>
                </a:solidFill>
              </a:rPr>
              <a:t>When a person gets hired the TA will create an onboarding guide for this person. There’s a whole checklist of items that need to be accomplished as soon as a person is hired.</a:t>
            </a:r>
            <a:endParaRPr>
              <a:solidFill>
                <a:schemeClr val="dk1"/>
              </a:solidFill>
            </a:endParaRPr>
          </a:p>
          <a:p>
            <a:pPr marL="0" lvl="0" indent="0" algn="l" rtl="0">
              <a:spcBef>
                <a:spcPts val="0"/>
              </a:spcBef>
              <a:spcAft>
                <a:spcPts val="0"/>
              </a:spcAft>
              <a:buNone/>
            </a:pPr>
            <a:r>
              <a:rPr lang="en-US">
                <a:solidFill>
                  <a:schemeClr val="dk1"/>
                </a:solidFill>
              </a:rPr>
              <a:t>They’re sent invitations for any regional meetings, recurring trainings, etc.</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This is not a document share with them,but for the TA to keep track of what they’ve done so far.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The green section are the tasks the TA needs to do before the person is hired, or within 1-2 days of them being hired.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79aacb3f9a_0_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279aacb3f9a_0_9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Onboarding 100</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-MT prevention: Explain the system, much like we’re doing now</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-Px science: Public Health Model, science of addiction,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SzPts val="1100"/>
              <a:buNone/>
            </a:pPr>
            <a:r>
              <a:rPr lang="en-US">
                <a:solidFill>
                  <a:schemeClr val="dk1"/>
                </a:solidFill>
              </a:rPr>
              <a:t>Onboarding 200</a:t>
            </a:r>
            <a:endParaRPr>
              <a:solidFill>
                <a:schemeClr val="dk1"/>
              </a:solidFill>
            </a:endParaRPr>
          </a:p>
          <a:p>
            <a:pPr marL="0" lvl="0" indent="0" algn="l" rtl="0">
              <a:spcBef>
                <a:spcPts val="0"/>
              </a:spcBef>
              <a:spcAft>
                <a:spcPts val="0"/>
              </a:spcAft>
              <a:buSzPts val="1100"/>
              <a:buNone/>
            </a:pPr>
            <a:r>
              <a:rPr lang="en-US">
                <a:solidFill>
                  <a:schemeClr val="dk1"/>
                </a:solidFill>
              </a:rPr>
              <a:t>-We have them take courses on each of the core competencies, and even more about prevention science and theory.</a:t>
            </a:r>
            <a:endParaRPr>
              <a:solidFill>
                <a:schemeClr val="dk1"/>
              </a:solidFill>
            </a:endParaRPr>
          </a:p>
          <a:p>
            <a:pPr marL="0" lvl="0" indent="0" algn="l" rtl="0">
              <a:spcBef>
                <a:spcPts val="0"/>
              </a:spcBef>
              <a:spcAft>
                <a:spcPts val="0"/>
              </a:spcAft>
              <a:buSzPts val="1100"/>
              <a:buNone/>
            </a:pPr>
            <a:r>
              <a:rPr lang="en-US">
                <a:solidFill>
                  <a:schemeClr val="dk1"/>
                </a:solidFill>
              </a:rPr>
              <a:t>-For each step of the SPF we go fairly in-depth. Remember, the goal of 200 level courses is to increase their skill.</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What does this actually look like:</a:t>
            </a:r>
            <a:endParaRPr>
              <a:solidFill>
                <a:schemeClr val="dk1"/>
              </a:solidFill>
            </a:endParaRPr>
          </a:p>
          <a:p>
            <a:pPr marL="0" lvl="0" indent="0" algn="l" rtl="0">
              <a:spcBef>
                <a:spcPts val="0"/>
              </a:spcBef>
              <a:spcAft>
                <a:spcPts val="0"/>
              </a:spcAft>
              <a:buSzPts val="1100"/>
              <a:buNone/>
            </a:pPr>
            <a:r>
              <a:rPr lang="en-US">
                <a:solidFill>
                  <a:schemeClr val="dk1"/>
                </a:solidFill>
              </a:rPr>
              <a:t>-TA and PS meet several times week in the beginning. Each session has a set of objectives they want to accomplish. When they are done the TA will assign them courses (which is done in he LMS), and sometimes there are activities for the PS to complete before they meet next.</a:t>
            </a:r>
            <a:endParaRPr>
              <a:solidFill>
                <a:schemeClr val="dk1"/>
              </a:solidFill>
            </a:endParaRPr>
          </a:p>
          <a:p>
            <a:pPr marL="0" lvl="0" indent="0" algn="l" rtl="0">
              <a:spcBef>
                <a:spcPts val="0"/>
              </a:spcBef>
              <a:spcAft>
                <a:spcPts val="0"/>
              </a:spcAft>
              <a:buSzPts val="1100"/>
              <a:buNone/>
            </a:pPr>
            <a:r>
              <a:rPr lang="en-US">
                <a:solidFill>
                  <a:schemeClr val="dk1"/>
                </a:solidFill>
              </a:rPr>
              <a:t>-As they get further along in their onboarding they start meeting less and less with their TA, because they’ve been able to connect with others in their community and get started on some work.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	-Sometimes this depends on if the person is from the community or is new. If they’re from there, they usually already know people they need to connect with. If they are new to the community, this might take a little longer to get out on their own. No matter the circumstance, the TA provides the level of support needed for that person. </a:t>
            </a:r>
            <a:endParaRPr>
              <a:solidFill>
                <a:schemeClr val="dk1"/>
              </a:solidFill>
            </a:endParaRPr>
          </a:p>
          <a:p>
            <a:pPr marL="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edb3f48e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edb3f48e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(CS) Prevention efforts were inch deep mile wide; no bridge. 56 counties all got money, even if there was no readiness. Prevention specialists weren’t connected. No movement of the needle on youth substance use.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9aacb3f9a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279aacb3f9a_0_9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Examples of courses.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Vary in length. Each course has a description, objectives, is made up of modules, and most have a knowledge check at the end containing true/false, matching, or multiple choice questions.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79aacb3f9a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79aacb3f9a_0_9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As mentioned previously, each onboarding session has objectives. These align with the objectives of the online course they just finished. The session also has predetermined questions to ask the PS, which gets them critically thinking about the content they learned. (Pink section)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Once that is reviewed, the TA will explain the next courses and the activity if there is one.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The last step is to schedule their next session.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79aacb3f9a_0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279aacb3f9a_0_8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Ongoing Support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TA</a:t>
            </a:r>
            <a:endParaRPr/>
          </a:p>
          <a:p>
            <a:pPr marL="0" lvl="0" indent="0" algn="l" rtl="0">
              <a:lnSpc>
                <a:spcPct val="100000"/>
              </a:lnSpc>
              <a:spcBef>
                <a:spcPts val="0"/>
              </a:spcBef>
              <a:spcAft>
                <a:spcPts val="0"/>
              </a:spcAft>
              <a:buSzPts val="1100"/>
              <a:buNone/>
            </a:pPr>
            <a:r>
              <a:rPr lang="en-US"/>
              <a:t>-After the onboarding process, the TA continues to support and meet with the PS on a regular basis, all depending on that individual’s needs. The TA also meets with their region as a group, once a week to check in and provide any updates needed. </a:t>
            </a:r>
            <a:endParaRPr/>
          </a:p>
          <a:p>
            <a:pPr marL="0" lvl="0" indent="0" algn="l" rtl="0">
              <a:lnSpc>
                <a:spcPct val="100000"/>
              </a:lnSpc>
              <a:spcBef>
                <a:spcPts val="0"/>
              </a:spcBef>
              <a:spcAft>
                <a:spcPts val="0"/>
              </a:spcAft>
              <a:buSzPts val="1100"/>
              <a:buNone/>
            </a:pPr>
            <a:r>
              <a:rPr lang="en-US"/>
              <a:t>-Support groups: can do onboarding in groups, which helps them feel not alone in their communities.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Training</a:t>
            </a:r>
            <a:endParaRPr/>
          </a:p>
          <a:p>
            <a:pPr marL="0" lvl="0" indent="0" algn="l" rtl="0">
              <a:lnSpc>
                <a:spcPct val="100000"/>
              </a:lnSpc>
              <a:spcBef>
                <a:spcPts val="0"/>
              </a:spcBef>
              <a:spcAft>
                <a:spcPts val="0"/>
              </a:spcAft>
              <a:buSzPts val="1100"/>
              <a:buNone/>
            </a:pPr>
            <a:r>
              <a:rPr lang="en-US"/>
              <a:t>-In addition to our onboarding courses, we have additional courses created and are creating more all the time, that align with needs of our workforce. </a:t>
            </a:r>
            <a:endParaRPr/>
          </a:p>
          <a:p>
            <a:pPr marL="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79aacb3f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79aacb3f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onboarding process is only one piece of the puzzle when we look at workforce development as a whole system in our state. I’m going to share all of the other pieces so you can begin to see what the entire picture looks like in Montana for workforce development.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is an ongoing process for us, and happens throughout the year with a lot of assessment and evaluation.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79aacb3f9a_0_10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79aacb3f9a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exactly is my role as the Workforce Development Coordinator? </a:t>
            </a:r>
            <a:endParaRPr/>
          </a:p>
          <a:p>
            <a:pPr marL="0" lvl="0" indent="0" algn="l" rtl="0">
              <a:spcBef>
                <a:spcPts val="0"/>
              </a:spcBef>
              <a:spcAft>
                <a:spcPts val="0"/>
              </a:spcAft>
              <a:buNone/>
            </a:pPr>
            <a:r>
              <a:rPr lang="en-US"/>
              <a:t>It’s my job to take all of the pieces of the prevention puzzle, to make sure we’re fitting them into the work we provide as TAs. </a:t>
            </a:r>
            <a:endParaRPr/>
          </a:p>
          <a:p>
            <a:pPr marL="0" lvl="0" indent="0" algn="l" rtl="0">
              <a:spcBef>
                <a:spcPts val="0"/>
              </a:spcBef>
              <a:spcAft>
                <a:spcPts val="0"/>
              </a:spcAft>
              <a:buNone/>
            </a:pPr>
            <a:r>
              <a:rPr lang="en-US"/>
              <a:t>Every product, training, or service we provide has a specific need and purpose behind it.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are pulling from international, national, state, community, tribal, and individual needs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Master Training Needs document:</a:t>
            </a:r>
            <a:endParaRPr b="1"/>
          </a:p>
          <a:p>
            <a:pPr marL="0" lvl="0" indent="0" algn="l" rtl="0">
              <a:lnSpc>
                <a:spcPct val="100000"/>
              </a:lnSpc>
              <a:spcBef>
                <a:spcPts val="0"/>
              </a:spcBef>
              <a:spcAft>
                <a:spcPts val="0"/>
              </a:spcAft>
              <a:buSzPts val="1100"/>
              <a:buNone/>
            </a:pPr>
            <a:r>
              <a:rPr lang="en-US"/>
              <a:t>Start gathering information about 6 months BEFORE the next fiscal year, to start preparing.</a:t>
            </a:r>
            <a:endParaRPr/>
          </a:p>
          <a:p>
            <a:pPr marL="0" lvl="0" indent="0" algn="l" rtl="0">
              <a:spcBef>
                <a:spcPts val="0"/>
              </a:spcBef>
              <a:spcAft>
                <a:spcPts val="0"/>
              </a:spcAft>
              <a:buClr>
                <a:schemeClr val="dk1"/>
              </a:buClr>
              <a:buSzPts val="1100"/>
              <a:buFont typeface="Arial"/>
              <a:buNone/>
            </a:pPr>
            <a:r>
              <a:rPr lang="en-US">
                <a:solidFill>
                  <a:schemeClr val="dk1"/>
                </a:solidFill>
              </a:rPr>
              <a:t>Do ongoing evaluation of our training and services we offer. Some of these are done through surveys, but others we do through focus groups or 1x1 interviews to provide both quantitative and qualitative information.</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do an annual workforce assessment, which I’ll talk about in a minute.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also want to make sure what we do fits in with Montana’s health needs, so we pull from the Montana State Health Improvement Plan, and the Montana SUD Task Force Strategic Plan. </a:t>
            </a:r>
            <a:r>
              <a:rPr lang="en-US">
                <a:solidFill>
                  <a:schemeClr val="dk1"/>
                </a:solidFill>
              </a:rPr>
              <a:t>Our agency serves as a conduit between the local prevention work and state-level work. We educate PSs on what’s going on at the state level, and educate people on the state level and these Task Forces on what is being done at a local level. With that comes more partnerships, successes, and less duplication of services or efforts.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Everything we offer is intentionally created and designed to fit the specific needs of our Montana workforce.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9aacb3f9a_0_1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79aacb3f9a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Give them a month to fill it out</a:t>
            </a:r>
            <a:endParaRPr/>
          </a:p>
          <a:p>
            <a:pPr marL="0" lvl="0" indent="0" algn="l" rtl="0">
              <a:spcBef>
                <a:spcPts val="0"/>
              </a:spcBef>
              <a:spcAft>
                <a:spcPts val="0"/>
              </a:spcAft>
              <a:buNone/>
            </a:pPr>
            <a:r>
              <a:rPr lang="en-US"/>
              <a:t>WHAT: These are sections on the survey</a:t>
            </a:r>
            <a:endParaRPr/>
          </a:p>
          <a:p>
            <a:pPr marL="0" lvl="0" indent="0" algn="l" rtl="0">
              <a:spcBef>
                <a:spcPts val="0"/>
              </a:spcBef>
              <a:spcAft>
                <a:spcPts val="0"/>
              </a:spcAft>
              <a:buNone/>
            </a:pPr>
            <a:r>
              <a:rPr lang="en-US"/>
              <a:t>WHO: PSs who we provide training and TA to. Currently around 50</a:t>
            </a:r>
            <a:endParaRPr/>
          </a:p>
          <a:p>
            <a:pPr marL="0" lvl="0" indent="0" algn="l" rtl="0">
              <a:spcBef>
                <a:spcPts val="0"/>
              </a:spcBef>
              <a:spcAft>
                <a:spcPts val="0"/>
              </a:spcAft>
              <a:buNone/>
            </a:pPr>
            <a:r>
              <a:rPr lang="en-US"/>
              <a:t>HOW: Survey Monkey.</a:t>
            </a:r>
            <a:endParaRPr/>
          </a:p>
          <a:p>
            <a:pPr marL="0" lvl="0" indent="0" algn="l" rtl="0">
              <a:spcBef>
                <a:spcPts val="0"/>
              </a:spcBef>
              <a:spcAft>
                <a:spcPts val="0"/>
              </a:spcAft>
              <a:buNone/>
            </a:pPr>
            <a:endParaRPr/>
          </a:p>
          <a:p>
            <a:pPr marL="0" lvl="0" indent="0" algn="l" rtl="0">
              <a:spcBef>
                <a:spcPts val="0"/>
              </a:spcBef>
              <a:spcAft>
                <a:spcPts val="0"/>
              </a:spcAft>
              <a:buNone/>
            </a:pPr>
            <a:r>
              <a:rPr lang="en-US"/>
              <a:t>Anonymous. Almost 100% completion rate. Required participation as part of their grant requirements.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79d6ff28d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79d6ff28d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After it’s finished I rank the domains from highest need to lowest skills. That informs us which general area we need to focus on. Lowest-ranked the past 5 years overall has been Public Policy and Environmental Change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 also take each individual task from all of the domains and rank them from highest need to lowest need.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79d6ff28d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79d6ff28d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Average"/>
                <a:ea typeface="Average"/>
                <a:cs typeface="Average"/>
                <a:sym typeface="Average"/>
              </a:rPr>
              <a:t>Looking at the trainings required by the grant, and adding the results from all of the evaluations and assessments we’ve conducted throughout the year, we come up with a training plan. </a:t>
            </a:r>
            <a:endParaRPr sz="12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2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r>
              <a:rPr lang="en-US" sz="1200">
                <a:solidFill>
                  <a:schemeClr val="dk1"/>
                </a:solidFill>
                <a:latin typeface="Average"/>
                <a:ea typeface="Average"/>
                <a:cs typeface="Average"/>
                <a:sym typeface="Average"/>
              </a:rPr>
              <a:t>Some of the needs and wants are covered in SAPST, but maybe not as in-depth. Also need to remember that SAPST only gets taken by new PSs. So those in the workforce here longer than a year will not be taking SAPST. We conduct in-person SAPST at least twice a year. PH 101 is Montana-specific and included in the onboarding process. </a:t>
            </a:r>
            <a:endParaRPr sz="12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2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r>
              <a:rPr lang="en-US" sz="1200">
                <a:solidFill>
                  <a:schemeClr val="dk1"/>
                </a:solidFill>
                <a:latin typeface="Average"/>
                <a:ea typeface="Average"/>
                <a:cs typeface="Average"/>
                <a:sym typeface="Average"/>
              </a:rPr>
              <a:t>We infuse these needs and wants into recurring trainings, such as 3x/year regional training, Round Tables. Others we bring in outside trainers to focus on these areas. Example: Carlton Hall for 2-part sustainability training. Native American Development Council for Cultural Relevancy training.</a:t>
            </a:r>
            <a:endParaRPr sz="12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2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r>
              <a:rPr lang="en-US" sz="1200">
                <a:solidFill>
                  <a:schemeClr val="dk1"/>
                </a:solidFill>
                <a:latin typeface="Average"/>
                <a:ea typeface="Average"/>
                <a:cs typeface="Average"/>
                <a:sym typeface="Average"/>
              </a:rPr>
              <a:t>Everything we do, down to which days of the week and times of the day we offer training, comes from PS feedback and our assessment results. </a:t>
            </a:r>
            <a:endParaRPr sz="1200">
              <a:solidFill>
                <a:schemeClr val="dk1"/>
              </a:solidFill>
              <a:latin typeface="Average"/>
              <a:ea typeface="Average"/>
              <a:cs typeface="Average"/>
              <a:sym typeface="Averag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edb3f48e1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edb3f48e1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 give you an idea of our geography. You can fit these 8 states into MT. Population - 1 million. We’re frontier.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9aacb3f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279aacb3f9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86% of PSs said they felt very supported by their TA.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Since this regional system began, there has been a 391% increase in EB programs implemented across MT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4999"/>
              </a:lnSpc>
              <a:spcBef>
                <a:spcPts val="1200"/>
              </a:spcBef>
              <a:spcAft>
                <a:spcPts val="0"/>
              </a:spcAft>
              <a:buClr>
                <a:schemeClr val="dk1"/>
              </a:buClr>
              <a:buSzPts val="1100"/>
              <a:buFont typeface="Arial"/>
              <a:buNone/>
            </a:pPr>
            <a:r>
              <a:rPr lang="en-US" sz="1200">
                <a:solidFill>
                  <a:schemeClr val="dk1"/>
                </a:solidFill>
              </a:rPr>
              <a:t>When we have this regional system, it is MUCH easier to implement EB programs, because more people are talking to one another, there is more coordination, and we can share successes and ways to overcome barriers.</a:t>
            </a:r>
            <a:endParaRPr sz="1200">
              <a:solidFill>
                <a:schemeClr val="dk1"/>
              </a:solidFill>
            </a:endParaRPr>
          </a:p>
          <a:p>
            <a:pPr marL="0" lvl="0" indent="0" algn="l" rtl="0">
              <a:lnSpc>
                <a:spcPct val="114999"/>
              </a:lnSpc>
              <a:spcBef>
                <a:spcPts val="1200"/>
              </a:spcBef>
              <a:spcAft>
                <a:spcPts val="0"/>
              </a:spcAft>
              <a:buClr>
                <a:schemeClr val="dk1"/>
              </a:buClr>
              <a:buSzPts val="1100"/>
              <a:buFont typeface="Arial"/>
              <a:buNone/>
            </a:pPr>
            <a:r>
              <a:rPr lang="en-US" sz="1200">
                <a:solidFill>
                  <a:schemeClr val="dk1"/>
                </a:solidFill>
              </a:rPr>
              <a:t>Implementing CTC was also one of the deliverables for the RFP when this regional system started. There were a few pilot communities the state chose that would implement this. Most worked, a few didn’t. But it was successful enough that the state expanded the CTC funding and now there are additional CTC communities and coordinators across the state. </a:t>
            </a:r>
            <a:endParaRPr sz="1200">
              <a:solidFill>
                <a:schemeClr val="dk1"/>
              </a:solidFill>
            </a:endParaRPr>
          </a:p>
          <a:p>
            <a:pPr marL="0" lvl="0" indent="0" algn="l" rtl="0">
              <a:lnSpc>
                <a:spcPct val="114999"/>
              </a:lnSpc>
              <a:spcBef>
                <a:spcPts val="1200"/>
              </a:spcBef>
              <a:spcAft>
                <a:spcPts val="1200"/>
              </a:spcAft>
              <a:buClr>
                <a:schemeClr val="dk1"/>
              </a:buClr>
              <a:buSzPts val="1100"/>
              <a:buFont typeface="Arial"/>
              <a:buNone/>
            </a:pPr>
            <a:r>
              <a:rPr lang="en-US" sz="1200">
                <a:solidFill>
                  <a:schemeClr val="dk1"/>
                </a:solidFill>
              </a:rPr>
              <a:t>We have regions, or multiple regions collaborating to bring in train-the-trainer for EB programs-makes money go further when costs are shared. </a:t>
            </a:r>
            <a:endParaRPr sz="12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79d6ff28d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79d6ff28d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We’ve seen the benefits of having this coaching/mentoring system and how well it works, for all the reasons we’ve explained. </a:t>
            </a:r>
            <a:endParaRPr/>
          </a:p>
          <a:p>
            <a:pPr marL="0" lvl="0" indent="0" algn="l" rtl="0">
              <a:spcBef>
                <a:spcPts val="0"/>
              </a:spcBef>
              <a:spcAft>
                <a:spcPts val="0"/>
              </a:spcAft>
              <a:buNone/>
            </a:pPr>
            <a:r>
              <a:rPr lang="en-US"/>
              <a:t>We would encourage others to use this type of system.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db3f48e1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db3f48e1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ee345ee5a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ee345ee5a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Anyone else have prevention dollars housed in Tx?</a:t>
            </a:r>
            <a:endParaRPr/>
          </a:p>
          <a:p>
            <a:pPr marL="0" lvl="0" indent="0" algn="l" rtl="0">
              <a:spcBef>
                <a:spcPts val="0"/>
              </a:spcBef>
              <a:spcAft>
                <a:spcPts val="0"/>
              </a:spcAft>
              <a:buNone/>
            </a:pPr>
            <a:r>
              <a:rPr lang="en-US"/>
              <a:t>On paper it might make sense. There’s little/no commitment/understanding about primary prevention.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f00cde72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f00cde72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Couple of  PS housed in closet. No access to budget. One PS covered MULTIPLE counties. Treatment and Public Health don’t always understand prevention - they require employees to be at their desk from 8-5. That’s not where prevention happens.</a:t>
            </a:r>
            <a:endParaRPr/>
          </a:p>
          <a:p>
            <a:pPr marL="0" lvl="0" indent="0" algn="l" rtl="0">
              <a:spcBef>
                <a:spcPts val="0"/>
              </a:spcBef>
              <a:spcAft>
                <a:spcPts val="0"/>
              </a:spcAft>
              <a:buNone/>
            </a:pPr>
            <a:r>
              <a:rPr lang="en-US"/>
              <a:t>Prevention is relationships - how does that 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db3f48e1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edb3f48e1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were alone, working on whatever we thought was a good idea at the time.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df5c4b9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df5c4b9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 access to budgets; little to no money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
        <p:cNvGrpSpPr/>
        <p:nvPr/>
      </p:nvGrpSpPr>
      <p:grpSpPr>
        <a:xfrm>
          <a:off x="0" y="0"/>
          <a:ext cx="0" cy="0"/>
          <a:chOff x="0" y="0"/>
          <a:chExt cx="0" cy="0"/>
        </a:xfrm>
      </p:grpSpPr>
      <p:sp>
        <p:nvSpPr>
          <p:cNvPr id="10" name="Google Shape;10;p32"/>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2" name="Google Shape;12;p32"/>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 name="Google Shape;13;p32"/>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 name="Google Shape;14;p3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5" name="Google Shape;15;p3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4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50" name="Google Shape;50;p4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42"/>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42"/>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4" name="Google Shape;54;p4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 name="Google Shape;18;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3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 name="Google Shape;22;p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3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7"/>
        <p:cNvGrpSpPr/>
        <p:nvPr/>
      </p:nvGrpSpPr>
      <p:grpSpPr>
        <a:xfrm>
          <a:off x="0" y="0"/>
          <a:ext cx="0" cy="0"/>
          <a:chOff x="0" y="0"/>
          <a:chExt cx="0" cy="0"/>
        </a:xfrm>
      </p:grpSpPr>
      <p:sp>
        <p:nvSpPr>
          <p:cNvPr id="28" name="Google Shape;28;p36"/>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9" name="Google Shape;29;p3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grpSp>
        <p:nvGrpSpPr>
          <p:cNvPr id="31" name="Google Shape;31;p37"/>
          <p:cNvGrpSpPr/>
          <p:nvPr/>
        </p:nvGrpSpPr>
        <p:grpSpPr>
          <a:xfrm>
            <a:off x="4350279" y="2855377"/>
            <a:ext cx="443589" cy="105632"/>
            <a:chOff x="4137525" y="2915950"/>
            <a:chExt cx="869100" cy="207000"/>
          </a:xfrm>
        </p:grpSpPr>
        <p:sp>
          <p:nvSpPr>
            <p:cNvPr id="32" name="Google Shape;32;p37"/>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7"/>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7"/>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 name="Google Shape;35;p37"/>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6" name="Google Shape;36;p37"/>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3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0" name="Google Shape;40;p3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3" name="Google Shape;43;p3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6" name="Google Shape;46;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7" name="Google Shape;47;p4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3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hyperlink" Target="https://dphhs.mt.gov/assets/amdd/SubstanceAbuse/GuidetoEvidenceBasedWorkgroup.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hyperlink" Target="https://dphhs.mt.gov/Prevention/evidencebasedpolicydashboard" TargetMode="External"/><Relationship Id="rId4" Type="http://schemas.openxmlformats.org/officeDocument/2006/relationships/hyperlink" Target="https://dphhs.mt.gov/prevention/evidencebasedprogramdashboar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flaticon.com/free-icons/online-meeting%22%20title=%22online%20meeting%20icons%22%3EOnline%20meeting%20icons%20created%20by%20Freepik%20-%20Flaticon%3C/a%3E" TargetMode="External"/><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hyperlink" Target="https://www.flaticon.com/free-icons/profession%22%20title=%22profession%20icons%22%3EProfession%20icons%20created%20by%20Freepik%20-%20Flaticon%3C/a%3E" TargetMode="External"/><Relationship Id="rId4" Type="http://schemas.openxmlformats.org/officeDocument/2006/relationships/hyperlink" Target="https://www.flaticon.com/free-icons/worker%22%20title=%22worker%20icons%22%3EWorker%20icons%20created%20by%20Aranagraphics%20-%20Flaticon%3C/a%3E" TargetMode="External"/><Relationship Id="rId9" Type="http://schemas.openxmlformats.org/officeDocument/2006/relationships/hyperlink" Target="https://www.flaticon.com/free-icons/reunion%22%20title=%22reunion%20icons%22%3EReunion%20icons%20created%20by%20Freepik%20-%20Flaticon%3C/a%3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flaticon.com/free-icons/online-meeting%22%20title=%22online%20meeting%20icons%22%3EOnline%20meeting%20icons%20created%20by%20Freepik%20-%20Flaticon%3C/a%3E" TargetMode="External"/><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flaticon.com/free-icons/worker%22%20title=%22worker%20icons%22%3EWorker%20icons%20created%20by%20Aranagraphics%20-%20Flaticon%3C/a%3E" TargetMode="External"/><Relationship Id="rId10" Type="http://schemas.openxmlformats.org/officeDocument/2006/relationships/hyperlink" Target="https://www.flaticon.com/free-icons/reunion%22%20title=%22reunion%20icons%22%3EReunion%20icons%20created%20by%20Freepik%20-%20Flaticon%3C/a%3E" TargetMode="External"/><Relationship Id="rId4" Type="http://schemas.openxmlformats.org/officeDocument/2006/relationships/hyperlink" Target="https://www.flaticon.com/free-icons/profession%22%20title=%22profession%20icons%22%3EProfession%20icons%20created%20by%20Freepik%20-%20Flaticon%3C/a%3E" TargetMode="Externa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flaticon.com/free-icons/online-meeting%22%20title=%22online%20meeting%20icons%22%3EOnline%20meeting%20icons%20created%20by%20Freepik%20-%20Flaticon%3C/a%3E" TargetMode="External"/><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flaticon.com/free-icons/worker%22%20title=%22worker%20icons%22%3EWorker%20icons%20created%20by%20Aranagraphics%20-%20Flaticon%3C/a%3E" TargetMode="External"/><Relationship Id="rId10" Type="http://schemas.openxmlformats.org/officeDocument/2006/relationships/hyperlink" Target="https://www.flaticon.com/free-icons/reunion%22%20title=%22reunion%20icons%22%3EReunion%20icons%20created%20by%20Freepik%20-%20Flaticon%3C/a%3E" TargetMode="External"/><Relationship Id="rId4" Type="http://schemas.openxmlformats.org/officeDocument/2006/relationships/hyperlink" Target="https://www.flaticon.com/free-icons/profession%22%20title=%22profession%20icons%22%3EProfession%20icons%20created%20by%20Freepik%20-%20Flaticon%3C/a%3E" TargetMode="Externa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flaticon.com/free-icons/online-meeting%22%20title=%22online%20meeting%20icons%22%3EOnline%20meeting%20icons%20created%20by%20Freepik%20-%20Flaticon%3C/a%3E" TargetMode="External"/><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flaticon.com/free-icons/worker%22%20title=%22worker%20icons%22%3EWorker%20icons%20created%20by%20Aranagraphics%20-%20Flaticon%3C/a%3E" TargetMode="External"/><Relationship Id="rId10" Type="http://schemas.openxmlformats.org/officeDocument/2006/relationships/hyperlink" Target="https://www.flaticon.com/free-icons/reunion%22%20title=%22reunion%20icons%22%3EReunion%20icons%20created%20by%20Freepik%20-%20Flaticon%3C/a%3E" TargetMode="External"/><Relationship Id="rId4" Type="http://schemas.openxmlformats.org/officeDocument/2006/relationships/hyperlink" Target="https://www.flaticon.com/free-icons/profession%22%20title=%22profession%20icons%22%3EProfession%20icons%20created%20by%20Freepik%20-%20Flaticon%3C/a%3E" TargetMode="External"/><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hyperlink" Target="mailto:Nicole@youthconnectionscoalition.org" TargetMode="External"/><Relationship Id="rId4" Type="http://schemas.openxmlformats.org/officeDocument/2006/relationships/hyperlink" Target="mailto:coleen@youthconnectionscoalition.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58"/>
        <p:cNvGrpSpPr/>
        <p:nvPr/>
      </p:nvGrpSpPr>
      <p:grpSpPr>
        <a:xfrm>
          <a:off x="0" y="0"/>
          <a:ext cx="0" cy="0"/>
          <a:chOff x="0" y="0"/>
          <a:chExt cx="0" cy="0"/>
        </a:xfrm>
      </p:grpSpPr>
      <p:sp>
        <p:nvSpPr>
          <p:cNvPr id="59" name="Google Shape;59;p1"/>
          <p:cNvSpPr txBox="1">
            <a:spLocks noGrp="1"/>
          </p:cNvSpPr>
          <p:nvPr>
            <p:ph type="title"/>
          </p:nvPr>
        </p:nvSpPr>
        <p:spPr>
          <a:xfrm>
            <a:off x="243500" y="2839575"/>
            <a:ext cx="3601200" cy="12729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84000"/>
              <a:buNone/>
            </a:pPr>
            <a:r>
              <a:rPr lang="en-US" sz="5000"/>
              <a:t>Prevention Nirvana</a:t>
            </a:r>
            <a:endParaRPr sz="5000"/>
          </a:p>
          <a:p>
            <a:pPr marL="0" lvl="0" indent="0" algn="ctr" rtl="0">
              <a:lnSpc>
                <a:spcPct val="100000"/>
              </a:lnSpc>
              <a:spcBef>
                <a:spcPts val="0"/>
              </a:spcBef>
              <a:spcAft>
                <a:spcPts val="0"/>
              </a:spcAft>
              <a:buSzPct val="84000"/>
              <a:buNone/>
            </a:pPr>
            <a:endParaRPr sz="5000"/>
          </a:p>
          <a:p>
            <a:pPr marL="0" lvl="0" indent="0" algn="ctr" rtl="0">
              <a:lnSpc>
                <a:spcPct val="100000"/>
              </a:lnSpc>
              <a:spcBef>
                <a:spcPts val="0"/>
              </a:spcBef>
              <a:spcAft>
                <a:spcPts val="0"/>
              </a:spcAft>
              <a:buSzPct val="109090"/>
              <a:buNone/>
            </a:pPr>
            <a:r>
              <a:rPr lang="en-US" sz="3850"/>
              <a:t>Coleen Smith, CPS</a:t>
            </a:r>
            <a:endParaRPr sz="3850"/>
          </a:p>
          <a:p>
            <a:pPr marL="0" lvl="0" indent="0" algn="ctr" rtl="0">
              <a:lnSpc>
                <a:spcPct val="100000"/>
              </a:lnSpc>
              <a:spcBef>
                <a:spcPts val="0"/>
              </a:spcBef>
              <a:spcAft>
                <a:spcPts val="0"/>
              </a:spcAft>
              <a:buSzPct val="109090"/>
              <a:buNone/>
            </a:pPr>
            <a:r>
              <a:rPr lang="en-US" sz="3850"/>
              <a:t>Nicole Hackley, CPS</a:t>
            </a:r>
            <a:endParaRPr sz="3850"/>
          </a:p>
        </p:txBody>
      </p:sp>
      <p:pic>
        <p:nvPicPr>
          <p:cNvPr id="60" name="Google Shape;60;p1"/>
          <p:cNvPicPr preferRelativeResize="0"/>
          <p:nvPr/>
        </p:nvPicPr>
        <p:blipFill>
          <a:blip r:embed="rId3">
            <a:alphaModFix/>
          </a:blip>
          <a:stretch>
            <a:fillRect/>
          </a:stretch>
        </p:blipFill>
        <p:spPr>
          <a:xfrm>
            <a:off x="4216510" y="-6675"/>
            <a:ext cx="492749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16"/>
        <p:cNvGrpSpPr/>
        <p:nvPr/>
      </p:nvGrpSpPr>
      <p:grpSpPr>
        <a:xfrm>
          <a:off x="0" y="0"/>
          <a:ext cx="0" cy="0"/>
          <a:chOff x="0" y="0"/>
          <a:chExt cx="0" cy="0"/>
        </a:xfrm>
      </p:grpSpPr>
      <p:sp>
        <p:nvSpPr>
          <p:cNvPr id="117" name="Google Shape;117;g2edf5c4b9be_0_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Outline</a:t>
            </a:r>
            <a:endParaRPr sz="3333"/>
          </a:p>
          <a:p>
            <a:pPr marL="0" lvl="0" indent="0" algn="l" rtl="0">
              <a:lnSpc>
                <a:spcPct val="100000"/>
              </a:lnSpc>
              <a:spcBef>
                <a:spcPts val="0"/>
              </a:spcBef>
              <a:spcAft>
                <a:spcPts val="0"/>
              </a:spcAft>
              <a:buSzPct val="111111"/>
              <a:buNone/>
            </a:pPr>
            <a:endParaRPr/>
          </a:p>
        </p:txBody>
      </p:sp>
      <p:sp>
        <p:nvSpPr>
          <p:cNvPr id="118" name="Google Shape;118;g2edf5c4b9be_0_47"/>
          <p:cNvSpPr txBox="1">
            <a:spLocks noGrp="1"/>
          </p:cNvSpPr>
          <p:nvPr>
            <p:ph type="body" idx="1"/>
          </p:nvPr>
        </p:nvSpPr>
        <p:spPr>
          <a:xfrm>
            <a:off x="311700" y="1152475"/>
            <a:ext cx="4693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Where we were</a:t>
            </a:r>
            <a:endParaRPr>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b="1">
                <a:solidFill>
                  <a:schemeClr val="dk1"/>
                </a:solidFill>
                <a:latin typeface="Arial"/>
                <a:ea typeface="Arial"/>
                <a:cs typeface="Arial"/>
                <a:sym typeface="Arial"/>
              </a:rPr>
              <a:t>New model</a:t>
            </a:r>
            <a:endParaRPr b="1">
              <a:solidFill>
                <a:schemeClr val="dk1"/>
              </a:solidFill>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Requirements and vision</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Onboarding Process</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Workforce development</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Effectiveness </a:t>
            </a:r>
            <a:endParaRPr>
              <a:latin typeface="Arial"/>
              <a:ea typeface="Arial"/>
              <a:cs typeface="Arial"/>
              <a:sym typeface="Arial"/>
            </a:endParaRPr>
          </a:p>
        </p:txBody>
      </p:sp>
      <p:pic>
        <p:nvPicPr>
          <p:cNvPr id="119" name="Google Shape;119;g2edf5c4b9be_0_47"/>
          <p:cNvPicPr preferRelativeResize="0"/>
          <p:nvPr/>
        </p:nvPicPr>
        <p:blipFill rotWithShape="1">
          <a:blip r:embed="rId3">
            <a:alphaModFix/>
          </a:blip>
          <a:srcRect l="12502" r="12495"/>
          <a:stretch/>
        </p:blipFill>
        <p:spPr>
          <a:xfrm>
            <a:off x="5286375" y="0"/>
            <a:ext cx="3857625" cy="5143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23"/>
        <p:cNvGrpSpPr/>
        <p:nvPr/>
      </p:nvGrpSpPr>
      <p:grpSpPr>
        <a:xfrm>
          <a:off x="0" y="0"/>
          <a:ext cx="0" cy="0"/>
          <a:chOff x="0" y="0"/>
          <a:chExt cx="0" cy="0"/>
        </a:xfrm>
      </p:grpSpPr>
      <p:sp>
        <p:nvSpPr>
          <p:cNvPr id="124" name="Google Shape;124;g2edb3f48e1a_0_28"/>
          <p:cNvSpPr txBox="1">
            <a:spLocks noGrp="1"/>
          </p:cNvSpPr>
          <p:nvPr>
            <p:ph type="title"/>
          </p:nvPr>
        </p:nvSpPr>
        <p:spPr>
          <a:xfrm>
            <a:off x="223650" y="144200"/>
            <a:ext cx="8654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Visionaries at State Level</a:t>
            </a:r>
            <a:endParaRPr/>
          </a:p>
        </p:txBody>
      </p:sp>
      <p:sp>
        <p:nvSpPr>
          <p:cNvPr id="125" name="Google Shape;125;g2edb3f48e1a_0_28"/>
          <p:cNvSpPr txBox="1">
            <a:spLocks noGrp="1"/>
          </p:cNvSpPr>
          <p:nvPr>
            <p:ph type="body" idx="1"/>
          </p:nvPr>
        </p:nvSpPr>
        <p:spPr>
          <a:xfrm>
            <a:off x="223650" y="1010075"/>
            <a:ext cx="2909400" cy="3710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Arial"/>
              <a:buChar char="●"/>
            </a:pPr>
            <a:r>
              <a:rPr lang="en-US">
                <a:latin typeface="Arial"/>
                <a:ea typeface="Arial"/>
                <a:cs typeface="Arial"/>
                <a:sym typeface="Arial"/>
              </a:rPr>
              <a:t>Used the 5 public health regions to RFP (limited contracts)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RFP for Training/Technical Assistance - TA for each region</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Eventually a </a:t>
            </a:r>
            <a:endParaRPr>
              <a:latin typeface="Arial"/>
              <a:ea typeface="Arial"/>
              <a:cs typeface="Arial"/>
              <a:sym typeface="Arial"/>
            </a:endParaRPr>
          </a:p>
          <a:p>
            <a:pPr marL="457200" lvl="0" indent="0" algn="l" rtl="0">
              <a:spcBef>
                <a:spcPts val="0"/>
              </a:spcBef>
              <a:spcAft>
                <a:spcPts val="0"/>
              </a:spcAft>
              <a:buNone/>
            </a:pPr>
            <a:r>
              <a:rPr lang="en-US">
                <a:latin typeface="Arial"/>
                <a:ea typeface="Arial"/>
                <a:cs typeface="Arial"/>
                <a:sym typeface="Arial"/>
              </a:rPr>
              <a:t>Tribal TA</a:t>
            </a:r>
            <a:endParaRPr>
              <a:latin typeface="Arial"/>
              <a:ea typeface="Arial"/>
              <a:cs typeface="Arial"/>
              <a:sym typeface="Arial"/>
            </a:endParaRPr>
          </a:p>
        </p:txBody>
      </p:sp>
      <p:pic>
        <p:nvPicPr>
          <p:cNvPr id="126" name="Google Shape;126;g2edb3f48e1a_0_28"/>
          <p:cNvPicPr preferRelativeResize="0"/>
          <p:nvPr/>
        </p:nvPicPr>
        <p:blipFill>
          <a:blip r:embed="rId3">
            <a:alphaModFix/>
          </a:blip>
          <a:stretch>
            <a:fillRect/>
          </a:stretch>
        </p:blipFill>
        <p:spPr>
          <a:xfrm>
            <a:off x="3371800" y="982738"/>
            <a:ext cx="5577900" cy="3765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30"/>
        <p:cNvGrpSpPr/>
        <p:nvPr/>
      </p:nvGrpSpPr>
      <p:grpSpPr>
        <a:xfrm>
          <a:off x="0" y="0"/>
          <a:ext cx="0" cy="0"/>
          <a:chOff x="0" y="0"/>
          <a:chExt cx="0" cy="0"/>
        </a:xfrm>
      </p:grpSpPr>
      <p:pic>
        <p:nvPicPr>
          <p:cNvPr id="131" name="Google Shape;131;g2edb3f48e1a_0_34"/>
          <p:cNvPicPr preferRelativeResize="0"/>
          <p:nvPr/>
        </p:nvPicPr>
        <p:blipFill>
          <a:blip r:embed="rId3">
            <a:alphaModFix/>
          </a:blip>
          <a:stretch>
            <a:fillRect/>
          </a:stretch>
        </p:blipFill>
        <p:spPr>
          <a:xfrm>
            <a:off x="1812325" y="579650"/>
            <a:ext cx="5481600" cy="3992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35"/>
        <p:cNvGrpSpPr/>
        <p:nvPr/>
      </p:nvGrpSpPr>
      <p:grpSpPr>
        <a:xfrm>
          <a:off x="0" y="0"/>
          <a:ext cx="0" cy="0"/>
          <a:chOff x="0" y="0"/>
          <a:chExt cx="0" cy="0"/>
        </a:xfrm>
      </p:grpSpPr>
      <p:sp>
        <p:nvSpPr>
          <p:cNvPr id="136" name="Google Shape;136;g2edf5c4b9be_0_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Outline</a:t>
            </a:r>
            <a:endParaRPr sz="3333"/>
          </a:p>
          <a:p>
            <a:pPr marL="0" lvl="0" indent="0" algn="l" rtl="0">
              <a:lnSpc>
                <a:spcPct val="100000"/>
              </a:lnSpc>
              <a:spcBef>
                <a:spcPts val="0"/>
              </a:spcBef>
              <a:spcAft>
                <a:spcPts val="0"/>
              </a:spcAft>
              <a:buSzPct val="111111"/>
              <a:buNone/>
            </a:pPr>
            <a:endParaRPr/>
          </a:p>
        </p:txBody>
      </p:sp>
      <p:sp>
        <p:nvSpPr>
          <p:cNvPr id="137" name="Google Shape;137;g2edf5c4b9be_0_53"/>
          <p:cNvSpPr txBox="1">
            <a:spLocks noGrp="1"/>
          </p:cNvSpPr>
          <p:nvPr>
            <p:ph type="body" idx="1"/>
          </p:nvPr>
        </p:nvSpPr>
        <p:spPr>
          <a:xfrm>
            <a:off x="311700" y="1152475"/>
            <a:ext cx="4693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Where we were</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New model</a:t>
            </a:r>
            <a:endParaRPr>
              <a:latin typeface="Arial"/>
              <a:ea typeface="Arial"/>
              <a:cs typeface="Arial"/>
              <a:sym typeface="Arial"/>
            </a:endParaRPr>
          </a:p>
          <a:p>
            <a:pPr marL="457200" lvl="0" indent="-342900" algn="l" rtl="0">
              <a:spcBef>
                <a:spcPts val="0"/>
              </a:spcBef>
              <a:spcAft>
                <a:spcPts val="0"/>
              </a:spcAft>
              <a:buClr>
                <a:schemeClr val="dk1"/>
              </a:buClr>
              <a:buSzPts val="1800"/>
              <a:buFont typeface="Arial"/>
              <a:buChar char="●"/>
            </a:pPr>
            <a:r>
              <a:rPr lang="en-US" b="1">
                <a:solidFill>
                  <a:schemeClr val="dk1"/>
                </a:solidFill>
                <a:latin typeface="Arial"/>
                <a:ea typeface="Arial"/>
                <a:cs typeface="Arial"/>
                <a:sym typeface="Arial"/>
              </a:rPr>
              <a:t>Requirements and vision</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Onboarding Process</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Workforce development</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Effectiveness </a:t>
            </a:r>
            <a:endParaRPr>
              <a:latin typeface="Arial"/>
              <a:ea typeface="Arial"/>
              <a:cs typeface="Arial"/>
              <a:sym typeface="Arial"/>
            </a:endParaRPr>
          </a:p>
        </p:txBody>
      </p:sp>
      <p:pic>
        <p:nvPicPr>
          <p:cNvPr id="138" name="Google Shape;138;g2edf5c4b9be_0_53"/>
          <p:cNvPicPr preferRelativeResize="0"/>
          <p:nvPr/>
        </p:nvPicPr>
        <p:blipFill rotWithShape="1">
          <a:blip r:embed="rId3">
            <a:alphaModFix/>
          </a:blip>
          <a:srcRect l="12502" r="12495"/>
          <a:stretch/>
        </p:blipFill>
        <p:spPr>
          <a:xfrm>
            <a:off x="5286375" y="0"/>
            <a:ext cx="3857625" cy="51435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42"/>
        <p:cNvGrpSpPr/>
        <p:nvPr/>
      </p:nvGrpSpPr>
      <p:grpSpPr>
        <a:xfrm>
          <a:off x="0" y="0"/>
          <a:ext cx="0" cy="0"/>
          <a:chOff x="0" y="0"/>
          <a:chExt cx="0" cy="0"/>
        </a:xfrm>
      </p:grpSpPr>
      <p:sp>
        <p:nvSpPr>
          <p:cNvPr id="143" name="Google Shape;143;g2edb3f48e1a_0_40"/>
          <p:cNvSpPr txBox="1">
            <a:spLocks noGrp="1"/>
          </p:cNvSpPr>
          <p:nvPr>
            <p:ph type="title"/>
          </p:nvPr>
        </p:nvSpPr>
        <p:spPr>
          <a:xfrm>
            <a:off x="275025" y="1221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TA DELIVERABLES</a:t>
            </a:r>
            <a:endParaRPr/>
          </a:p>
        </p:txBody>
      </p:sp>
      <p:sp>
        <p:nvSpPr>
          <p:cNvPr id="144" name="Google Shape;144;g2edb3f48e1a_0_40"/>
          <p:cNvSpPr txBox="1">
            <a:spLocks noGrp="1"/>
          </p:cNvSpPr>
          <p:nvPr>
            <p:ph type="body" idx="1"/>
          </p:nvPr>
        </p:nvSpPr>
        <p:spPr>
          <a:xfrm>
            <a:off x="275025" y="694875"/>
            <a:ext cx="4780500" cy="4199100"/>
          </a:xfrm>
          <a:prstGeom prst="rect">
            <a:avLst/>
          </a:prstGeom>
        </p:spPr>
        <p:txBody>
          <a:bodyPr spcFirstLastPara="1" wrap="square" lIns="91425" tIns="91425" rIns="91425" bIns="91425" anchor="t" anchorCtr="0">
            <a:normAutofit fontScale="92500" lnSpcReduction="10000"/>
          </a:bodyPr>
          <a:lstStyle/>
          <a:p>
            <a:pPr marL="457200" lvl="0" indent="-334327" algn="l" rtl="0">
              <a:lnSpc>
                <a:spcPct val="150000"/>
              </a:lnSpc>
              <a:spcBef>
                <a:spcPts val="0"/>
              </a:spcBef>
              <a:spcAft>
                <a:spcPts val="0"/>
              </a:spcAft>
              <a:buClr>
                <a:srgbClr val="F3F3F3"/>
              </a:buClr>
              <a:buSzPct val="100000"/>
              <a:buFont typeface="Arial"/>
              <a:buChar char="●"/>
            </a:pPr>
            <a:r>
              <a:rPr lang="en-US" b="1">
                <a:solidFill>
                  <a:srgbClr val="F3F3F3"/>
                </a:solidFill>
                <a:latin typeface="Arial"/>
                <a:ea typeface="Arial"/>
                <a:cs typeface="Arial"/>
                <a:sym typeface="Arial"/>
              </a:rPr>
              <a:t>Logic models/action plans</a:t>
            </a:r>
            <a:endParaRPr b="1">
              <a:solidFill>
                <a:srgbClr val="F3F3F3"/>
              </a:solidFill>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Engage Prevention Specialists (PS) in Community Health Assessment and Health Improvement Plan </a:t>
            </a:r>
            <a:endParaRPr>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Media plans (state guidelines)</a:t>
            </a:r>
            <a:endParaRPr>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Budgets/fiscal monitoring</a:t>
            </a:r>
            <a:endParaRPr>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Use SPF and PH Model</a:t>
            </a:r>
            <a:endParaRPr>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Build community relationships</a:t>
            </a:r>
            <a:endParaRPr>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ID evidence-based programs</a:t>
            </a:r>
            <a:endParaRPr>
              <a:latin typeface="Arial"/>
              <a:ea typeface="Arial"/>
              <a:cs typeface="Arial"/>
              <a:sym typeface="Arial"/>
            </a:endParaRPr>
          </a:p>
          <a:p>
            <a:pPr marL="457200" lvl="0" indent="-334327" algn="l" rtl="0">
              <a:lnSpc>
                <a:spcPct val="150000"/>
              </a:lnSpc>
              <a:spcBef>
                <a:spcPts val="0"/>
              </a:spcBef>
              <a:spcAft>
                <a:spcPts val="0"/>
              </a:spcAft>
              <a:buSzPct val="100000"/>
              <a:buFont typeface="Arial"/>
              <a:buChar char="●"/>
            </a:pPr>
            <a:r>
              <a:rPr lang="en-US">
                <a:latin typeface="Arial"/>
                <a:ea typeface="Arial"/>
                <a:cs typeface="Arial"/>
                <a:sym typeface="Arial"/>
              </a:rPr>
              <a:t>Review grant-required data</a:t>
            </a:r>
            <a:endParaRPr>
              <a:latin typeface="Arial"/>
              <a:ea typeface="Arial"/>
              <a:cs typeface="Arial"/>
              <a:sym typeface="Arial"/>
            </a:endParaRPr>
          </a:p>
          <a:p>
            <a:pPr marL="457200" lvl="0" indent="-334327" algn="l" rtl="0">
              <a:lnSpc>
                <a:spcPct val="115000"/>
              </a:lnSpc>
              <a:spcBef>
                <a:spcPts val="0"/>
              </a:spcBef>
              <a:spcAft>
                <a:spcPts val="0"/>
              </a:spcAft>
              <a:buSzPct val="100000"/>
              <a:buFont typeface="Arial"/>
              <a:buChar char="●"/>
            </a:pPr>
            <a:r>
              <a:rPr lang="en-US">
                <a:latin typeface="Arial"/>
                <a:ea typeface="Arial"/>
                <a:cs typeface="Arial"/>
                <a:sym typeface="Arial"/>
              </a:rPr>
              <a:t>Train in WITS</a:t>
            </a:r>
            <a:endParaRPr>
              <a:latin typeface="Arial"/>
              <a:ea typeface="Arial"/>
              <a:cs typeface="Arial"/>
              <a:sym typeface="Arial"/>
            </a:endParaRPr>
          </a:p>
          <a:p>
            <a:pPr marL="457200" lvl="0" indent="0" algn="l" rtl="0">
              <a:lnSpc>
                <a:spcPct val="115000"/>
              </a:lnSpc>
              <a:spcBef>
                <a:spcPts val="0"/>
              </a:spcBef>
              <a:spcAft>
                <a:spcPts val="0"/>
              </a:spcAft>
              <a:buNone/>
            </a:pPr>
            <a:endParaRPr/>
          </a:p>
        </p:txBody>
      </p:sp>
      <p:sp>
        <p:nvSpPr>
          <p:cNvPr id="145" name="Google Shape;145;g2edb3f48e1a_0_40"/>
          <p:cNvSpPr txBox="1"/>
          <p:nvPr/>
        </p:nvSpPr>
        <p:spPr>
          <a:xfrm>
            <a:off x="5055525" y="694875"/>
            <a:ext cx="3976800" cy="37557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Provide regional trainings</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Provide SAPST</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Conduct needs assessment</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Develop training schedule</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Provide info on training opportunities</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Provide one-on-one TA</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Evaluate TA services</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Monitor progress of measures</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Monitor WITS entries</a:t>
            </a:r>
            <a:endParaRPr sz="1600">
              <a:solidFill>
                <a:schemeClr val="accent3"/>
              </a:solidFill>
            </a:endParaRPr>
          </a:p>
          <a:p>
            <a:pPr marL="457200" lvl="0" indent="-330200" algn="l" rtl="0">
              <a:lnSpc>
                <a:spcPct val="150000"/>
              </a:lnSpc>
              <a:spcBef>
                <a:spcPts val="0"/>
              </a:spcBef>
              <a:spcAft>
                <a:spcPts val="0"/>
              </a:spcAft>
              <a:buClr>
                <a:schemeClr val="accent3"/>
              </a:buClr>
              <a:buSzPts val="1600"/>
              <a:buChar char="●"/>
            </a:pPr>
            <a:r>
              <a:rPr lang="en-US" sz="1600">
                <a:solidFill>
                  <a:schemeClr val="accent3"/>
                </a:solidFill>
              </a:rPr>
              <a:t>Help develop certification</a:t>
            </a:r>
            <a:endParaRPr sz="1600">
              <a:solidFill>
                <a:schemeClr val="accent3"/>
              </a:solidFill>
            </a:endParaRPr>
          </a:p>
        </p:txBody>
      </p:sp>
      <p:sp>
        <p:nvSpPr>
          <p:cNvPr id="146" name="Google Shape;146;g2edb3f48e1a_0_40"/>
          <p:cNvSpPr txBox="1"/>
          <p:nvPr/>
        </p:nvSpPr>
        <p:spPr>
          <a:xfrm>
            <a:off x="275025" y="4541800"/>
            <a:ext cx="8698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FFF00"/>
                </a:solidFill>
              </a:rPr>
              <a:t>Short answer: teach someone to be a prevention specialist using prevention science</a:t>
            </a:r>
            <a:endParaRPr sz="18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1000"/>
                                        <p:tgtEl>
                                          <p:spTgt spid="144"/>
                                        </p:tgtEl>
                                        <p:attrNameLst>
                                          <p:attrName>ppt_w</p:attrName>
                                        </p:attrNameLst>
                                      </p:cBhvr>
                                      <p:tavLst>
                                        <p:tav tm="0">
                                          <p:val>
                                            <p:strVal val="0"/>
                                          </p:val>
                                        </p:tav>
                                        <p:tav tm="100000">
                                          <p:val>
                                            <p:strVal val="#ppt_w"/>
                                          </p:val>
                                        </p:tav>
                                      </p:tavLst>
                                    </p:anim>
                                    <p:anim calcmode="lin" valueType="num">
                                      <p:cBhvr additive="base">
                                        <p:cTn id="8" dur="1000"/>
                                        <p:tgtEl>
                                          <p:spTgt spid="1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50"/>
        <p:cNvGrpSpPr/>
        <p:nvPr/>
      </p:nvGrpSpPr>
      <p:grpSpPr>
        <a:xfrm>
          <a:off x="0" y="0"/>
          <a:ext cx="0" cy="0"/>
          <a:chOff x="0" y="0"/>
          <a:chExt cx="0" cy="0"/>
        </a:xfrm>
      </p:grpSpPr>
      <p:pic>
        <p:nvPicPr>
          <p:cNvPr id="151" name="Google Shape;151;g2edf5c4b9be_0_8"/>
          <p:cNvPicPr preferRelativeResize="0"/>
          <p:nvPr/>
        </p:nvPicPr>
        <p:blipFill>
          <a:blip r:embed="rId3">
            <a:alphaModFix/>
          </a:blip>
          <a:stretch>
            <a:fillRect/>
          </a:stretch>
        </p:blipFill>
        <p:spPr>
          <a:xfrm>
            <a:off x="903313" y="205450"/>
            <a:ext cx="7337375" cy="482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55"/>
        <p:cNvGrpSpPr/>
        <p:nvPr/>
      </p:nvGrpSpPr>
      <p:grpSpPr>
        <a:xfrm>
          <a:off x="0" y="0"/>
          <a:ext cx="0" cy="0"/>
          <a:chOff x="0" y="0"/>
          <a:chExt cx="0" cy="0"/>
        </a:xfrm>
      </p:grpSpPr>
      <p:sp>
        <p:nvSpPr>
          <p:cNvPr id="156" name="Google Shape;156;g2edb3f48e1a_0_48"/>
          <p:cNvSpPr txBox="1">
            <a:spLocks noGrp="1"/>
          </p:cNvSpPr>
          <p:nvPr>
            <p:ph type="title"/>
          </p:nvPr>
        </p:nvSpPr>
        <p:spPr>
          <a:xfrm>
            <a:off x="769350" y="85525"/>
            <a:ext cx="7605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Benefits of a Regional System</a:t>
            </a:r>
            <a:endParaRPr/>
          </a:p>
        </p:txBody>
      </p:sp>
      <p:sp>
        <p:nvSpPr>
          <p:cNvPr id="157" name="Google Shape;157;g2edb3f48e1a_0_48"/>
          <p:cNvSpPr txBox="1"/>
          <p:nvPr/>
        </p:nvSpPr>
        <p:spPr>
          <a:xfrm>
            <a:off x="91440" y="731520"/>
            <a:ext cx="56766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3"/>
              </a:buClr>
              <a:buSzPts val="1800"/>
              <a:buAutoNum type="arabicParenR"/>
            </a:pPr>
            <a:r>
              <a:rPr lang="en-US" sz="1800">
                <a:solidFill>
                  <a:schemeClr val="accent3"/>
                </a:solidFill>
              </a:rPr>
              <a:t>Collaboration among prevention specialists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Evidence-Based Programs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Media Campaigns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Prevention materials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Sharing ideas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Multiple levels of support</a:t>
            </a:r>
            <a:endParaRPr sz="1800">
              <a:solidFill>
                <a:schemeClr val="accent3"/>
              </a:solidFill>
            </a:endParaRPr>
          </a:p>
        </p:txBody>
      </p:sp>
      <p:pic>
        <p:nvPicPr>
          <p:cNvPr id="158" name="Google Shape;158;g2edb3f48e1a_0_48"/>
          <p:cNvPicPr preferRelativeResize="0"/>
          <p:nvPr/>
        </p:nvPicPr>
        <p:blipFill>
          <a:blip r:embed="rId3">
            <a:alphaModFix/>
          </a:blip>
          <a:stretch>
            <a:fillRect/>
          </a:stretch>
        </p:blipFill>
        <p:spPr>
          <a:xfrm>
            <a:off x="4322257" y="1394413"/>
            <a:ext cx="1522831" cy="1442875"/>
          </a:xfrm>
          <a:prstGeom prst="rect">
            <a:avLst/>
          </a:prstGeom>
          <a:noFill/>
          <a:ln>
            <a:noFill/>
          </a:ln>
        </p:spPr>
      </p:pic>
      <p:pic>
        <p:nvPicPr>
          <p:cNvPr id="159" name="Google Shape;159;g2edb3f48e1a_0_48"/>
          <p:cNvPicPr preferRelativeResize="0"/>
          <p:nvPr/>
        </p:nvPicPr>
        <p:blipFill>
          <a:blip r:embed="rId4">
            <a:alphaModFix/>
          </a:blip>
          <a:stretch>
            <a:fillRect/>
          </a:stretch>
        </p:blipFill>
        <p:spPr>
          <a:xfrm>
            <a:off x="6146900" y="775150"/>
            <a:ext cx="2691671" cy="1803475"/>
          </a:xfrm>
          <a:prstGeom prst="rect">
            <a:avLst/>
          </a:prstGeom>
          <a:noFill/>
          <a:ln>
            <a:noFill/>
          </a:ln>
        </p:spPr>
      </p:pic>
      <p:pic>
        <p:nvPicPr>
          <p:cNvPr id="160" name="Google Shape;160;g2edb3f48e1a_0_48"/>
          <p:cNvPicPr preferRelativeResize="0"/>
          <p:nvPr/>
        </p:nvPicPr>
        <p:blipFill>
          <a:blip r:embed="rId5">
            <a:alphaModFix/>
          </a:blip>
          <a:stretch>
            <a:fillRect/>
          </a:stretch>
        </p:blipFill>
        <p:spPr>
          <a:xfrm>
            <a:off x="873277" y="2837296"/>
            <a:ext cx="3069599" cy="2045903"/>
          </a:xfrm>
          <a:prstGeom prst="rect">
            <a:avLst/>
          </a:prstGeom>
          <a:noFill/>
          <a:ln>
            <a:noFill/>
          </a:ln>
        </p:spPr>
      </p:pic>
      <p:pic>
        <p:nvPicPr>
          <p:cNvPr id="161" name="Google Shape;161;g2edb3f48e1a_0_48"/>
          <p:cNvPicPr preferRelativeResize="0"/>
          <p:nvPr/>
        </p:nvPicPr>
        <p:blipFill>
          <a:blip r:embed="rId6">
            <a:alphaModFix/>
          </a:blip>
          <a:stretch>
            <a:fillRect/>
          </a:stretch>
        </p:blipFill>
        <p:spPr>
          <a:xfrm>
            <a:off x="5412000" y="2883237"/>
            <a:ext cx="3426574" cy="1954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65"/>
        <p:cNvGrpSpPr/>
        <p:nvPr/>
      </p:nvGrpSpPr>
      <p:grpSpPr>
        <a:xfrm>
          <a:off x="0" y="0"/>
          <a:ext cx="0" cy="0"/>
          <a:chOff x="0" y="0"/>
          <a:chExt cx="0" cy="0"/>
        </a:xfrm>
      </p:grpSpPr>
      <p:sp>
        <p:nvSpPr>
          <p:cNvPr id="166" name="Google Shape;166;g2edf5c4b9be_0_19"/>
          <p:cNvSpPr txBox="1">
            <a:spLocks noGrp="1"/>
          </p:cNvSpPr>
          <p:nvPr>
            <p:ph type="title"/>
          </p:nvPr>
        </p:nvSpPr>
        <p:spPr>
          <a:xfrm>
            <a:off x="183425" y="195575"/>
            <a:ext cx="879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Benefits of a Regional System Within Statewide Infrastructure</a:t>
            </a:r>
            <a:endParaRPr/>
          </a:p>
        </p:txBody>
      </p:sp>
      <p:sp>
        <p:nvSpPr>
          <p:cNvPr id="167" name="Google Shape;167;g2edf5c4b9be_0_19"/>
          <p:cNvSpPr txBox="1"/>
          <p:nvPr/>
        </p:nvSpPr>
        <p:spPr>
          <a:xfrm>
            <a:off x="183425" y="768275"/>
            <a:ext cx="56445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3"/>
              </a:buClr>
              <a:buSzPts val="1800"/>
              <a:buAutoNum type="arabicParenR"/>
            </a:pPr>
            <a:r>
              <a:rPr lang="en-US" sz="1800">
                <a:solidFill>
                  <a:schemeClr val="accent3"/>
                </a:solidFill>
              </a:rPr>
              <a:t>Coordination among prevention specialists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Statewide media campaigns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CADCA Forum - Montana</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Regional and statewide trainings</a:t>
            </a:r>
            <a:endParaRPr sz="1800">
              <a:solidFill>
                <a:schemeClr val="accent3"/>
              </a:solidFill>
            </a:endParaRPr>
          </a:p>
          <a:p>
            <a:pPr marL="1097280" lvl="1" indent="-342900" algn="l" rtl="0">
              <a:spcBef>
                <a:spcPts val="0"/>
              </a:spcBef>
              <a:spcAft>
                <a:spcPts val="0"/>
              </a:spcAft>
              <a:buClr>
                <a:schemeClr val="accent3"/>
              </a:buClr>
              <a:buSzPts val="1800"/>
              <a:buAutoNum type="alphaLcParenR"/>
            </a:pPr>
            <a:r>
              <a:rPr lang="en-US" sz="1800">
                <a:solidFill>
                  <a:schemeClr val="accent3"/>
                </a:solidFill>
              </a:rPr>
              <a:t>Prevention Connection</a:t>
            </a:r>
            <a:endParaRPr sz="1800">
              <a:solidFill>
                <a:schemeClr val="accent3"/>
              </a:solidFill>
            </a:endParaRPr>
          </a:p>
        </p:txBody>
      </p:sp>
      <p:pic>
        <p:nvPicPr>
          <p:cNvPr id="168" name="Google Shape;168;g2edf5c4b9be_0_19"/>
          <p:cNvPicPr preferRelativeResize="0"/>
          <p:nvPr/>
        </p:nvPicPr>
        <p:blipFill>
          <a:blip r:embed="rId3">
            <a:alphaModFix/>
          </a:blip>
          <a:stretch>
            <a:fillRect/>
          </a:stretch>
        </p:blipFill>
        <p:spPr>
          <a:xfrm>
            <a:off x="6142375" y="1125875"/>
            <a:ext cx="2889925" cy="3738824"/>
          </a:xfrm>
          <a:prstGeom prst="rect">
            <a:avLst/>
          </a:prstGeom>
          <a:noFill/>
          <a:ln>
            <a:noFill/>
          </a:ln>
        </p:spPr>
      </p:pic>
      <p:pic>
        <p:nvPicPr>
          <p:cNvPr id="169" name="Google Shape;169;g2edf5c4b9be_0_19"/>
          <p:cNvPicPr preferRelativeResize="0"/>
          <p:nvPr/>
        </p:nvPicPr>
        <p:blipFill>
          <a:blip r:embed="rId4">
            <a:alphaModFix/>
          </a:blip>
          <a:stretch>
            <a:fillRect/>
          </a:stretch>
        </p:blipFill>
        <p:spPr>
          <a:xfrm>
            <a:off x="328500" y="2571750"/>
            <a:ext cx="3098050" cy="2323525"/>
          </a:xfrm>
          <a:prstGeom prst="rect">
            <a:avLst/>
          </a:prstGeom>
          <a:noFill/>
          <a:ln>
            <a:noFill/>
          </a:ln>
        </p:spPr>
      </p:pic>
      <p:pic>
        <p:nvPicPr>
          <p:cNvPr id="170" name="Google Shape;170;g2edf5c4b9be_0_19"/>
          <p:cNvPicPr preferRelativeResize="0"/>
          <p:nvPr/>
        </p:nvPicPr>
        <p:blipFill>
          <a:blip r:embed="rId5">
            <a:alphaModFix/>
          </a:blip>
          <a:stretch>
            <a:fillRect/>
          </a:stretch>
        </p:blipFill>
        <p:spPr>
          <a:xfrm>
            <a:off x="3684876" y="2571739"/>
            <a:ext cx="2199173" cy="15698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265500" y="504750"/>
            <a:ext cx="4045200" cy="17103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00000"/>
              <a:buNone/>
            </a:pPr>
            <a:r>
              <a:rPr lang="en-US"/>
              <a:t>Montana Evidence-Based Workgroup</a:t>
            </a:r>
            <a:endParaRPr/>
          </a:p>
        </p:txBody>
      </p:sp>
      <p:sp>
        <p:nvSpPr>
          <p:cNvPr id="176" name="Google Shape;176;p18"/>
          <p:cNvSpPr txBox="1">
            <a:spLocks noGrp="1"/>
          </p:cNvSpPr>
          <p:nvPr>
            <p:ph type="body" idx="2"/>
          </p:nvPr>
        </p:nvSpPr>
        <p:spPr>
          <a:xfrm>
            <a:off x="4761713" y="132625"/>
            <a:ext cx="4179900" cy="1710300"/>
          </a:xfrm>
          <a:prstGeom prst="rect">
            <a:avLst/>
          </a:prstGeom>
          <a:noFill/>
          <a:ln>
            <a:noFill/>
          </a:ln>
        </p:spPr>
        <p:txBody>
          <a:bodyPr spcFirstLastPara="1" wrap="square" lIns="91425" tIns="91425" rIns="91425" bIns="91425" anchor="t" anchorCtr="0">
            <a:noAutofit/>
          </a:bodyPr>
          <a:lstStyle/>
          <a:p>
            <a:pPr marL="457200" lvl="0" indent="-344805" algn="l" rtl="0">
              <a:lnSpc>
                <a:spcPct val="95000"/>
              </a:lnSpc>
              <a:spcBef>
                <a:spcPts val="0"/>
              </a:spcBef>
              <a:spcAft>
                <a:spcPts val="0"/>
              </a:spcAft>
              <a:buClr>
                <a:schemeClr val="accent1"/>
              </a:buClr>
              <a:buSzPts val="1830"/>
              <a:buFont typeface="Arial"/>
              <a:buChar char="●"/>
            </a:pPr>
            <a:r>
              <a:rPr lang="en-US" sz="1829">
                <a:solidFill>
                  <a:schemeClr val="accent1"/>
                </a:solidFill>
                <a:latin typeface="Arial"/>
                <a:ea typeface="Arial"/>
                <a:cs typeface="Arial"/>
                <a:sym typeface="Arial"/>
              </a:rPr>
              <a:t>Using the same tools</a:t>
            </a:r>
            <a:endParaRPr sz="1829">
              <a:solidFill>
                <a:schemeClr val="accent1"/>
              </a:solidFill>
              <a:latin typeface="Arial"/>
              <a:ea typeface="Arial"/>
              <a:cs typeface="Arial"/>
              <a:sym typeface="Arial"/>
            </a:endParaRPr>
          </a:p>
          <a:p>
            <a:pPr marL="457200" lvl="0" indent="-344805" algn="l" rtl="0">
              <a:lnSpc>
                <a:spcPct val="95000"/>
              </a:lnSpc>
              <a:spcBef>
                <a:spcPts val="0"/>
              </a:spcBef>
              <a:spcAft>
                <a:spcPts val="0"/>
              </a:spcAft>
              <a:buClr>
                <a:schemeClr val="accent1"/>
              </a:buClr>
              <a:buSzPts val="1830"/>
              <a:buFont typeface="Arial"/>
              <a:buChar char="●"/>
            </a:pPr>
            <a:r>
              <a:rPr lang="en-US" sz="1829">
                <a:solidFill>
                  <a:schemeClr val="accent1"/>
                </a:solidFill>
                <a:latin typeface="Arial"/>
                <a:ea typeface="Arial"/>
                <a:cs typeface="Arial"/>
                <a:sym typeface="Arial"/>
              </a:rPr>
              <a:t>Save time</a:t>
            </a:r>
            <a:endParaRPr sz="1829">
              <a:solidFill>
                <a:schemeClr val="accent1"/>
              </a:solidFill>
              <a:latin typeface="Arial"/>
              <a:ea typeface="Arial"/>
              <a:cs typeface="Arial"/>
              <a:sym typeface="Arial"/>
            </a:endParaRPr>
          </a:p>
          <a:p>
            <a:pPr marL="457200" lvl="0" indent="-344805" algn="l" rtl="0">
              <a:lnSpc>
                <a:spcPct val="95000"/>
              </a:lnSpc>
              <a:spcBef>
                <a:spcPts val="0"/>
              </a:spcBef>
              <a:spcAft>
                <a:spcPts val="0"/>
              </a:spcAft>
              <a:buClr>
                <a:schemeClr val="accent1"/>
              </a:buClr>
              <a:buSzPts val="1830"/>
              <a:buFont typeface="Arial"/>
              <a:buChar char="●"/>
            </a:pPr>
            <a:r>
              <a:rPr lang="en-US" sz="1829">
                <a:solidFill>
                  <a:schemeClr val="accent1"/>
                </a:solidFill>
                <a:latin typeface="Arial"/>
                <a:ea typeface="Arial"/>
                <a:cs typeface="Arial"/>
                <a:sym typeface="Arial"/>
              </a:rPr>
              <a:t>No guessing - all evidence-based</a:t>
            </a:r>
            <a:endParaRPr sz="1829">
              <a:solidFill>
                <a:schemeClr val="accent1"/>
              </a:solidFill>
              <a:latin typeface="Arial"/>
              <a:ea typeface="Arial"/>
              <a:cs typeface="Arial"/>
              <a:sym typeface="Arial"/>
            </a:endParaRPr>
          </a:p>
          <a:p>
            <a:pPr marL="457200" lvl="0" indent="-344805" algn="l" rtl="0">
              <a:lnSpc>
                <a:spcPct val="95000"/>
              </a:lnSpc>
              <a:spcBef>
                <a:spcPts val="0"/>
              </a:spcBef>
              <a:spcAft>
                <a:spcPts val="0"/>
              </a:spcAft>
              <a:buClr>
                <a:schemeClr val="accent1"/>
              </a:buClr>
              <a:buSzPts val="1830"/>
              <a:buFont typeface="Arial"/>
              <a:buChar char="●"/>
            </a:pPr>
            <a:r>
              <a:rPr lang="en-US" sz="1829">
                <a:solidFill>
                  <a:schemeClr val="accent1"/>
                </a:solidFill>
                <a:latin typeface="Arial"/>
                <a:ea typeface="Arial"/>
                <a:cs typeface="Arial"/>
                <a:sym typeface="Arial"/>
              </a:rPr>
              <a:t>Search by RF/PF, domain, population, etc.</a:t>
            </a:r>
            <a:endParaRPr sz="1829">
              <a:solidFill>
                <a:schemeClr val="accent1"/>
              </a:solidFill>
              <a:latin typeface="Arial"/>
              <a:ea typeface="Arial"/>
              <a:cs typeface="Arial"/>
              <a:sym typeface="Arial"/>
            </a:endParaRPr>
          </a:p>
          <a:p>
            <a:pPr marL="457200" lvl="0" indent="-344805" algn="l" rtl="0">
              <a:lnSpc>
                <a:spcPct val="95000"/>
              </a:lnSpc>
              <a:spcBef>
                <a:spcPts val="0"/>
              </a:spcBef>
              <a:spcAft>
                <a:spcPts val="0"/>
              </a:spcAft>
              <a:buClr>
                <a:schemeClr val="accent1"/>
              </a:buClr>
              <a:buSzPts val="1830"/>
              <a:buFont typeface="Arial"/>
              <a:buChar char="●"/>
            </a:pPr>
            <a:r>
              <a:rPr lang="en-US" sz="1829">
                <a:solidFill>
                  <a:schemeClr val="accent1"/>
                </a:solidFill>
                <a:latin typeface="Arial"/>
                <a:ea typeface="Arial"/>
                <a:cs typeface="Arial"/>
                <a:sym typeface="Arial"/>
              </a:rPr>
              <a:t>Working toward same goal</a:t>
            </a:r>
            <a:endParaRPr sz="1829">
              <a:solidFill>
                <a:schemeClr val="accent1"/>
              </a:solidFill>
              <a:latin typeface="Arial"/>
              <a:ea typeface="Arial"/>
              <a:cs typeface="Arial"/>
              <a:sym typeface="Arial"/>
            </a:endParaRPr>
          </a:p>
        </p:txBody>
      </p:sp>
      <p:sp>
        <p:nvSpPr>
          <p:cNvPr id="177" name="Google Shape;177;p18"/>
          <p:cNvSpPr txBox="1">
            <a:spLocks noGrp="1"/>
          </p:cNvSpPr>
          <p:nvPr>
            <p:ph type="subTitle" idx="1"/>
          </p:nvPr>
        </p:nvSpPr>
        <p:spPr>
          <a:xfrm>
            <a:off x="265500" y="2726825"/>
            <a:ext cx="4045200" cy="26661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US" sz="1800" u="sng">
                <a:solidFill>
                  <a:schemeClr val="accent3"/>
                </a:solidFill>
                <a:latin typeface="Arial"/>
                <a:ea typeface="Arial"/>
                <a:cs typeface="Arial"/>
                <a:sym typeface="Arial"/>
                <a:hlinkClick r:id="rId3">
                  <a:extLst>
                    <a:ext uri="{A12FA001-AC4F-418D-AE19-62706E023703}">
                      <ahyp:hlinkClr xmlns:ahyp="http://schemas.microsoft.com/office/drawing/2018/hyperlinkcolor" val="tx"/>
                    </a:ext>
                  </a:extLst>
                </a:hlinkClick>
              </a:rPr>
              <a:t>Guide to Evidence-Based </a:t>
            </a:r>
            <a:endParaRPr sz="1800">
              <a:solidFill>
                <a:schemeClr val="accent3"/>
              </a:solidFill>
            </a:endParaRPr>
          </a:p>
          <a:p>
            <a:pPr marL="0" lvl="0" indent="0" algn="ctr" rtl="0">
              <a:lnSpc>
                <a:spcPct val="100000"/>
              </a:lnSpc>
              <a:spcBef>
                <a:spcPts val="0"/>
              </a:spcBef>
              <a:spcAft>
                <a:spcPts val="0"/>
              </a:spcAft>
              <a:buSzPts val="2100"/>
              <a:buNone/>
            </a:pPr>
            <a:r>
              <a:rPr lang="en-US" sz="1800" u="sng">
                <a:solidFill>
                  <a:schemeClr val="accent3"/>
                </a:solidFill>
                <a:latin typeface="Arial"/>
                <a:ea typeface="Arial"/>
                <a:cs typeface="Arial"/>
                <a:sym typeface="Arial"/>
                <a:hlinkClick r:id="rId3">
                  <a:extLst>
                    <a:ext uri="{A12FA001-AC4F-418D-AE19-62706E023703}">
                      <ahyp:hlinkClr xmlns:ahyp="http://schemas.microsoft.com/office/drawing/2018/hyperlinkcolor" val="tx"/>
                    </a:ext>
                  </a:extLst>
                </a:hlinkClick>
              </a:rPr>
              <a:t>Substance Prevention</a:t>
            </a:r>
            <a:endParaRPr sz="1800">
              <a:solidFill>
                <a:schemeClr val="accent3"/>
              </a:solidFill>
              <a:latin typeface="Arial"/>
              <a:ea typeface="Arial"/>
              <a:cs typeface="Arial"/>
              <a:sym typeface="Arial"/>
            </a:endParaRPr>
          </a:p>
          <a:p>
            <a:pPr marL="0" lvl="0" indent="0" algn="ctr" rtl="0">
              <a:lnSpc>
                <a:spcPct val="100000"/>
              </a:lnSpc>
              <a:spcBef>
                <a:spcPts val="0"/>
              </a:spcBef>
              <a:spcAft>
                <a:spcPts val="0"/>
              </a:spcAft>
              <a:buSzPts val="2100"/>
              <a:buNone/>
            </a:pPr>
            <a:endParaRPr sz="1800">
              <a:solidFill>
                <a:schemeClr val="accent3"/>
              </a:solidFill>
              <a:latin typeface="Arial"/>
              <a:ea typeface="Arial"/>
              <a:cs typeface="Arial"/>
              <a:sym typeface="Arial"/>
            </a:endParaRPr>
          </a:p>
          <a:p>
            <a:pPr marL="0" lvl="0" indent="0" algn="ctr" rtl="0">
              <a:lnSpc>
                <a:spcPct val="115000"/>
              </a:lnSpc>
              <a:spcBef>
                <a:spcPts val="0"/>
              </a:spcBef>
              <a:spcAft>
                <a:spcPts val="0"/>
              </a:spcAft>
              <a:buSzPts val="2100"/>
              <a:buNone/>
            </a:pPr>
            <a:r>
              <a:rPr lang="en-US" sz="1800" u="sng">
                <a:solidFill>
                  <a:schemeClr val="accent3"/>
                </a:solidFill>
                <a:latin typeface="Arial"/>
                <a:ea typeface="Arial"/>
                <a:cs typeface="Arial"/>
                <a:sym typeface="Arial"/>
                <a:hlinkClick r:id="rId4">
                  <a:extLst>
                    <a:ext uri="{A12FA001-AC4F-418D-AE19-62706E023703}">
                      <ahyp:hlinkClr xmlns:ahyp="http://schemas.microsoft.com/office/drawing/2018/hyperlinkcolor" val="tx"/>
                    </a:ext>
                  </a:extLst>
                </a:hlinkClick>
              </a:rPr>
              <a:t>Program Dashboard</a:t>
            </a:r>
            <a:endParaRPr sz="1800">
              <a:solidFill>
                <a:schemeClr val="accent3"/>
              </a:solidFill>
              <a:latin typeface="Arial"/>
              <a:ea typeface="Arial"/>
              <a:cs typeface="Arial"/>
              <a:sym typeface="Arial"/>
            </a:endParaRPr>
          </a:p>
          <a:p>
            <a:pPr marL="0" lvl="0" indent="0" algn="ctr" rtl="0">
              <a:lnSpc>
                <a:spcPct val="115000"/>
              </a:lnSpc>
              <a:spcBef>
                <a:spcPts val="1200"/>
              </a:spcBef>
              <a:spcAft>
                <a:spcPts val="0"/>
              </a:spcAft>
              <a:buSzPts val="2100"/>
              <a:buNone/>
            </a:pPr>
            <a:r>
              <a:rPr lang="en-US" sz="1800" u="sng">
                <a:solidFill>
                  <a:schemeClr val="accent3"/>
                </a:solidFill>
                <a:latin typeface="Arial"/>
                <a:ea typeface="Arial"/>
                <a:cs typeface="Arial"/>
                <a:sym typeface="Arial"/>
                <a:hlinkClick r:id="rId5">
                  <a:extLst>
                    <a:ext uri="{A12FA001-AC4F-418D-AE19-62706E023703}">
                      <ahyp:hlinkClr xmlns:ahyp="http://schemas.microsoft.com/office/drawing/2018/hyperlinkcolor" val="tx"/>
                    </a:ext>
                  </a:extLst>
                </a:hlinkClick>
              </a:rPr>
              <a:t>Policy Dashboard</a:t>
            </a:r>
            <a:endParaRPr sz="1800">
              <a:solidFill>
                <a:schemeClr val="accent3"/>
              </a:solidFill>
              <a:latin typeface="Arial"/>
              <a:ea typeface="Arial"/>
              <a:cs typeface="Arial"/>
              <a:sym typeface="Arial"/>
            </a:endParaRPr>
          </a:p>
        </p:txBody>
      </p:sp>
      <p:pic>
        <p:nvPicPr>
          <p:cNvPr id="178" name="Google Shape;178;p18"/>
          <p:cNvPicPr preferRelativeResize="0"/>
          <p:nvPr/>
        </p:nvPicPr>
        <p:blipFill>
          <a:blip r:embed="rId6">
            <a:alphaModFix/>
          </a:blip>
          <a:stretch>
            <a:fillRect/>
          </a:stretch>
        </p:blipFill>
        <p:spPr>
          <a:xfrm>
            <a:off x="4572000" y="2104711"/>
            <a:ext cx="4559324" cy="30387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82"/>
        <p:cNvGrpSpPr/>
        <p:nvPr/>
      </p:nvGrpSpPr>
      <p:grpSpPr>
        <a:xfrm>
          <a:off x="0" y="0"/>
          <a:ext cx="0" cy="0"/>
          <a:chOff x="0" y="0"/>
          <a:chExt cx="0" cy="0"/>
        </a:xfrm>
      </p:grpSpPr>
      <p:pic>
        <p:nvPicPr>
          <p:cNvPr id="183" name="Google Shape;183;g2ee345ee5a9_0_13"/>
          <p:cNvPicPr preferRelativeResize="0"/>
          <p:nvPr/>
        </p:nvPicPr>
        <p:blipFill>
          <a:blip r:embed="rId3">
            <a:alphaModFix/>
          </a:blip>
          <a:stretch>
            <a:fillRect/>
          </a:stretch>
        </p:blipFill>
        <p:spPr>
          <a:xfrm>
            <a:off x="-27912" y="500488"/>
            <a:ext cx="9199826" cy="40016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Outline</a:t>
            </a:r>
            <a:endParaRPr sz="3333"/>
          </a:p>
          <a:p>
            <a:pPr marL="0" lvl="0" indent="0" algn="l" rtl="0">
              <a:lnSpc>
                <a:spcPct val="100000"/>
              </a:lnSpc>
              <a:spcBef>
                <a:spcPts val="0"/>
              </a:spcBef>
              <a:spcAft>
                <a:spcPts val="0"/>
              </a:spcAft>
              <a:buSzPct val="111111"/>
              <a:buNone/>
            </a:pPr>
            <a:endParaRPr/>
          </a:p>
        </p:txBody>
      </p:sp>
      <p:sp>
        <p:nvSpPr>
          <p:cNvPr id="66" name="Google Shape;66;p2"/>
          <p:cNvSpPr txBox="1">
            <a:spLocks noGrp="1"/>
          </p:cNvSpPr>
          <p:nvPr>
            <p:ph type="body" idx="1"/>
          </p:nvPr>
        </p:nvSpPr>
        <p:spPr>
          <a:xfrm>
            <a:off x="311700" y="1152475"/>
            <a:ext cx="4693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Font typeface="Arial"/>
              <a:buChar char="●"/>
            </a:pPr>
            <a:r>
              <a:rPr lang="en-US" b="1">
                <a:solidFill>
                  <a:schemeClr val="dk1"/>
                </a:solidFill>
                <a:latin typeface="Arial"/>
                <a:ea typeface="Arial"/>
                <a:cs typeface="Arial"/>
                <a:sym typeface="Arial"/>
              </a:rPr>
              <a:t>Where we were</a:t>
            </a:r>
            <a:endParaRPr b="1">
              <a:solidFill>
                <a:schemeClr val="dk1"/>
              </a:solidFill>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New model</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Requirements and vision</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Onboarding Process</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Workforce development</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Effectiveness </a:t>
            </a:r>
            <a:endParaRPr>
              <a:latin typeface="Arial"/>
              <a:ea typeface="Arial"/>
              <a:cs typeface="Arial"/>
              <a:sym typeface="Arial"/>
            </a:endParaRPr>
          </a:p>
        </p:txBody>
      </p:sp>
      <p:pic>
        <p:nvPicPr>
          <p:cNvPr id="67" name="Google Shape;67;p2"/>
          <p:cNvPicPr preferRelativeResize="0"/>
          <p:nvPr/>
        </p:nvPicPr>
        <p:blipFill rotWithShape="1">
          <a:blip r:embed="rId3">
            <a:alphaModFix/>
          </a:blip>
          <a:srcRect l="12502" r="12494"/>
          <a:stretch/>
        </p:blipFill>
        <p:spPr>
          <a:xfrm>
            <a:off x="5286375" y="0"/>
            <a:ext cx="3857625" cy="51435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87"/>
        <p:cNvGrpSpPr/>
        <p:nvPr/>
      </p:nvGrpSpPr>
      <p:grpSpPr>
        <a:xfrm>
          <a:off x="0" y="0"/>
          <a:ext cx="0" cy="0"/>
          <a:chOff x="0" y="0"/>
          <a:chExt cx="0" cy="0"/>
        </a:xfrm>
      </p:grpSpPr>
      <p:sp>
        <p:nvSpPr>
          <p:cNvPr id="188" name="Google Shape;188;g2edf5c4b9be_0_32"/>
          <p:cNvSpPr txBox="1">
            <a:spLocks noGrp="1"/>
          </p:cNvSpPr>
          <p:nvPr>
            <p:ph type="title"/>
          </p:nvPr>
        </p:nvSpPr>
        <p:spPr>
          <a:xfrm>
            <a:off x="183425" y="195575"/>
            <a:ext cx="879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Benefits of a Training/TA Within Statewide Infrastructure</a:t>
            </a:r>
            <a:endParaRPr/>
          </a:p>
        </p:txBody>
      </p:sp>
      <p:sp>
        <p:nvSpPr>
          <p:cNvPr id="189" name="Google Shape;189;g2edf5c4b9be_0_32"/>
          <p:cNvSpPr txBox="1"/>
          <p:nvPr/>
        </p:nvSpPr>
        <p:spPr>
          <a:xfrm>
            <a:off x="303300" y="768275"/>
            <a:ext cx="61389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3"/>
              </a:buClr>
              <a:buSzPts val="1800"/>
              <a:buAutoNum type="arabicParenR"/>
            </a:pPr>
            <a:r>
              <a:rPr lang="en-US" sz="1800">
                <a:solidFill>
                  <a:schemeClr val="accent3"/>
                </a:solidFill>
              </a:rPr>
              <a:t>All prevention specialists receive the same training</a:t>
            </a:r>
            <a:endParaRPr sz="1800">
              <a:solidFill>
                <a:schemeClr val="accent3"/>
              </a:solidFill>
            </a:endParaRPr>
          </a:p>
          <a:p>
            <a:pPr marL="914400" lvl="1" indent="-342900" algn="l" rtl="0">
              <a:spcBef>
                <a:spcPts val="0"/>
              </a:spcBef>
              <a:spcAft>
                <a:spcPts val="0"/>
              </a:spcAft>
              <a:buClr>
                <a:schemeClr val="accent3"/>
              </a:buClr>
              <a:buSzPts val="1800"/>
              <a:buAutoNum type="alphaLcParenR"/>
            </a:pPr>
            <a:r>
              <a:rPr lang="en-US" sz="1800">
                <a:solidFill>
                  <a:schemeClr val="accent3"/>
                </a:solidFill>
              </a:rPr>
              <a:t>Onboarding</a:t>
            </a:r>
            <a:endParaRPr sz="1800">
              <a:solidFill>
                <a:schemeClr val="accent3"/>
              </a:solidFill>
            </a:endParaRPr>
          </a:p>
          <a:p>
            <a:pPr marL="914400" lvl="1" indent="-342900" algn="l" rtl="0">
              <a:spcBef>
                <a:spcPts val="0"/>
              </a:spcBef>
              <a:spcAft>
                <a:spcPts val="0"/>
              </a:spcAft>
              <a:buClr>
                <a:schemeClr val="accent3"/>
              </a:buClr>
              <a:buSzPts val="1800"/>
              <a:buAutoNum type="alphaLcParenR"/>
            </a:pPr>
            <a:r>
              <a:rPr lang="en-US" sz="1800">
                <a:solidFill>
                  <a:schemeClr val="accent3"/>
                </a:solidFill>
              </a:rPr>
              <a:t>Regional trainings</a:t>
            </a:r>
            <a:endParaRPr sz="1800">
              <a:solidFill>
                <a:schemeClr val="accent3"/>
              </a:solidFill>
            </a:endParaRPr>
          </a:p>
          <a:p>
            <a:pPr marL="914400" lvl="1" indent="-342900" algn="l" rtl="0">
              <a:spcBef>
                <a:spcPts val="0"/>
              </a:spcBef>
              <a:spcAft>
                <a:spcPts val="0"/>
              </a:spcAft>
              <a:buClr>
                <a:schemeClr val="accent3"/>
              </a:buClr>
              <a:buSzPts val="1800"/>
              <a:buAutoNum type="alphaLcParenR"/>
            </a:pPr>
            <a:r>
              <a:rPr lang="en-US" sz="1800">
                <a:solidFill>
                  <a:schemeClr val="accent3"/>
                </a:solidFill>
              </a:rPr>
              <a:t>Other trainings</a:t>
            </a:r>
            <a:endParaRPr sz="1800">
              <a:solidFill>
                <a:schemeClr val="accent3"/>
              </a:solidFill>
            </a:endParaRPr>
          </a:p>
          <a:p>
            <a:pPr marL="457200" lvl="0" indent="-342900" algn="l" rtl="0">
              <a:spcBef>
                <a:spcPts val="0"/>
              </a:spcBef>
              <a:spcAft>
                <a:spcPts val="0"/>
              </a:spcAft>
              <a:buClr>
                <a:schemeClr val="accent3"/>
              </a:buClr>
              <a:buSzPts val="1800"/>
              <a:buAutoNum type="arabicParenR"/>
            </a:pPr>
            <a:r>
              <a:rPr lang="en-US" sz="1800">
                <a:solidFill>
                  <a:schemeClr val="accent3"/>
                </a:solidFill>
              </a:rPr>
              <a:t>Increase workforce retention = saves money</a:t>
            </a:r>
            <a:endParaRPr sz="1800">
              <a:solidFill>
                <a:schemeClr val="accent3"/>
              </a:solidFill>
            </a:endParaRPr>
          </a:p>
          <a:p>
            <a:pPr marL="914400" lvl="1" indent="-342900" algn="l" rtl="0">
              <a:spcBef>
                <a:spcPts val="0"/>
              </a:spcBef>
              <a:spcAft>
                <a:spcPts val="0"/>
              </a:spcAft>
              <a:buClr>
                <a:schemeClr val="accent3"/>
              </a:buClr>
              <a:buSzPts val="1800"/>
              <a:buAutoNum type="alphaLcParenR"/>
            </a:pPr>
            <a:r>
              <a:rPr lang="en-US" sz="1800">
                <a:solidFill>
                  <a:schemeClr val="accent3"/>
                </a:solidFill>
              </a:rPr>
              <a:t>Surveys consistently show TA/support is one of the main reasons they stay in the job</a:t>
            </a:r>
            <a:endParaRPr sz="1800">
              <a:solidFill>
                <a:schemeClr val="accent3"/>
              </a:solidFill>
            </a:endParaRPr>
          </a:p>
          <a:p>
            <a:pPr marL="457200" lvl="0" indent="-342900" algn="l" rtl="0">
              <a:spcBef>
                <a:spcPts val="0"/>
              </a:spcBef>
              <a:spcAft>
                <a:spcPts val="0"/>
              </a:spcAft>
              <a:buClr>
                <a:schemeClr val="accent3"/>
              </a:buClr>
              <a:buSzPts val="1800"/>
              <a:buAutoNum type="arabicParenR"/>
            </a:pPr>
            <a:r>
              <a:rPr lang="en-US" sz="1800">
                <a:solidFill>
                  <a:schemeClr val="accent3"/>
                </a:solidFill>
              </a:rPr>
              <a:t>Frees up contractors and the state</a:t>
            </a:r>
            <a:endParaRPr sz="1800">
              <a:solidFill>
                <a:schemeClr val="accent3"/>
              </a:solidFill>
            </a:endParaRPr>
          </a:p>
          <a:p>
            <a:pPr marL="914400" lvl="1" indent="-342900" algn="l" rtl="0">
              <a:spcBef>
                <a:spcPts val="0"/>
              </a:spcBef>
              <a:spcAft>
                <a:spcPts val="0"/>
              </a:spcAft>
              <a:buClr>
                <a:schemeClr val="accent3"/>
              </a:buClr>
              <a:buSzPts val="1800"/>
              <a:buAutoNum type="alphaLcParenR"/>
            </a:pPr>
            <a:r>
              <a:rPr lang="en-US" sz="1800">
                <a:solidFill>
                  <a:schemeClr val="accent3"/>
                </a:solidFill>
              </a:rPr>
              <a:t>State receives accurate data needed for reporting </a:t>
            </a:r>
            <a:endParaRPr sz="1800">
              <a:solidFill>
                <a:schemeClr val="accent3"/>
              </a:solidFill>
            </a:endParaRPr>
          </a:p>
        </p:txBody>
      </p:sp>
      <p:pic>
        <p:nvPicPr>
          <p:cNvPr id="190" name="Google Shape;190;g2edf5c4b9be_0_32"/>
          <p:cNvPicPr preferRelativeResize="0"/>
          <p:nvPr/>
        </p:nvPicPr>
        <p:blipFill>
          <a:blip r:embed="rId3">
            <a:alphaModFix/>
          </a:blip>
          <a:stretch>
            <a:fillRect/>
          </a:stretch>
        </p:blipFill>
        <p:spPr>
          <a:xfrm>
            <a:off x="6641700" y="1137325"/>
            <a:ext cx="2449450" cy="1636224"/>
          </a:xfrm>
          <a:prstGeom prst="rect">
            <a:avLst/>
          </a:prstGeom>
          <a:noFill/>
          <a:ln>
            <a:noFill/>
          </a:ln>
        </p:spPr>
      </p:pic>
      <p:pic>
        <p:nvPicPr>
          <p:cNvPr id="191" name="Google Shape;191;g2edf5c4b9be_0_32"/>
          <p:cNvPicPr preferRelativeResize="0"/>
          <p:nvPr/>
        </p:nvPicPr>
        <p:blipFill rotWithShape="1">
          <a:blip r:embed="rId4">
            <a:alphaModFix/>
          </a:blip>
          <a:srcRect t="14994"/>
          <a:stretch/>
        </p:blipFill>
        <p:spPr>
          <a:xfrm>
            <a:off x="1560025" y="3723575"/>
            <a:ext cx="6023975" cy="1331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95"/>
        <p:cNvGrpSpPr/>
        <p:nvPr/>
      </p:nvGrpSpPr>
      <p:grpSpPr>
        <a:xfrm>
          <a:off x="0" y="0"/>
          <a:ext cx="0" cy="0"/>
          <a:chOff x="0" y="0"/>
          <a:chExt cx="0" cy="0"/>
        </a:xfrm>
      </p:grpSpPr>
      <p:sp>
        <p:nvSpPr>
          <p:cNvPr id="196" name="Google Shape;196;g2ee345ee5a9_0_1"/>
          <p:cNvSpPr txBox="1">
            <a:spLocks noGrp="1"/>
          </p:cNvSpPr>
          <p:nvPr>
            <p:ph type="title"/>
          </p:nvPr>
        </p:nvSpPr>
        <p:spPr>
          <a:xfrm>
            <a:off x="183425" y="195575"/>
            <a:ext cx="879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Benefits of Training/TA</a:t>
            </a:r>
            <a:endParaRPr/>
          </a:p>
        </p:txBody>
      </p:sp>
      <p:sp>
        <p:nvSpPr>
          <p:cNvPr id="197" name="Google Shape;197;g2ee345ee5a9_0_1"/>
          <p:cNvSpPr txBox="1"/>
          <p:nvPr/>
        </p:nvSpPr>
        <p:spPr>
          <a:xfrm>
            <a:off x="273950" y="1025075"/>
            <a:ext cx="38496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a:solidFill>
                  <a:schemeClr val="accent3"/>
                </a:solidFill>
              </a:rPr>
              <a:t>Without training, </a:t>
            </a:r>
            <a:endParaRPr sz="2600">
              <a:solidFill>
                <a:schemeClr val="accent3"/>
              </a:solidFill>
            </a:endParaRPr>
          </a:p>
          <a:p>
            <a:pPr marL="0" lvl="0" indent="0" algn="ctr" rtl="0">
              <a:spcBef>
                <a:spcPts val="0"/>
              </a:spcBef>
              <a:spcAft>
                <a:spcPts val="0"/>
              </a:spcAft>
              <a:buNone/>
            </a:pPr>
            <a:r>
              <a:rPr lang="en-US" sz="2600">
                <a:solidFill>
                  <a:schemeClr val="accent3"/>
                </a:solidFill>
              </a:rPr>
              <a:t>you get what you get</a:t>
            </a:r>
            <a:endParaRPr sz="2600">
              <a:solidFill>
                <a:schemeClr val="accent3"/>
              </a:solidFill>
            </a:endParaRPr>
          </a:p>
        </p:txBody>
      </p:sp>
      <p:sp>
        <p:nvSpPr>
          <p:cNvPr id="198" name="Google Shape;198;g2ee345ee5a9_0_1"/>
          <p:cNvSpPr txBox="1"/>
          <p:nvPr/>
        </p:nvSpPr>
        <p:spPr>
          <a:xfrm>
            <a:off x="4637225" y="3485300"/>
            <a:ext cx="42273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chemeClr val="accent3"/>
                </a:solidFill>
              </a:rPr>
              <a:t>Train them and they may leave vs. not training and </a:t>
            </a:r>
            <a:r>
              <a:rPr lang="en-US" sz="2500">
                <a:solidFill>
                  <a:schemeClr val="accent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them</a:t>
            </a:r>
            <a:r>
              <a:rPr lang="en-US" sz="2500">
                <a:solidFill>
                  <a:schemeClr val="accent3"/>
                </a:solidFill>
              </a:rPr>
              <a:t> stay</a:t>
            </a:r>
            <a:endParaRPr sz="2500">
              <a:solidFill>
                <a:schemeClr val="accent3"/>
              </a:solidFill>
            </a:endParaRPr>
          </a:p>
        </p:txBody>
      </p:sp>
      <p:pic>
        <p:nvPicPr>
          <p:cNvPr id="199" name="Google Shape;199;g2ee345ee5a9_0_1"/>
          <p:cNvPicPr preferRelativeResize="0"/>
          <p:nvPr/>
        </p:nvPicPr>
        <p:blipFill>
          <a:blip r:embed="rId3">
            <a:alphaModFix/>
          </a:blip>
          <a:stretch>
            <a:fillRect/>
          </a:stretch>
        </p:blipFill>
        <p:spPr>
          <a:xfrm>
            <a:off x="1224625" y="2010275"/>
            <a:ext cx="1948252" cy="1948252"/>
          </a:xfrm>
          <a:prstGeom prst="rect">
            <a:avLst/>
          </a:prstGeom>
          <a:noFill/>
          <a:ln>
            <a:noFill/>
          </a:ln>
        </p:spPr>
      </p:pic>
      <p:pic>
        <p:nvPicPr>
          <p:cNvPr id="200" name="Google Shape;200;g2ee345ee5a9_0_1"/>
          <p:cNvPicPr preferRelativeResize="0"/>
          <p:nvPr/>
        </p:nvPicPr>
        <p:blipFill>
          <a:blip r:embed="rId4">
            <a:alphaModFix/>
          </a:blip>
          <a:stretch>
            <a:fillRect/>
          </a:stretch>
        </p:blipFill>
        <p:spPr>
          <a:xfrm>
            <a:off x="5163602" y="1441500"/>
            <a:ext cx="3055247" cy="20437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204"/>
        <p:cNvGrpSpPr/>
        <p:nvPr/>
      </p:nvGrpSpPr>
      <p:grpSpPr>
        <a:xfrm>
          <a:off x="0" y="0"/>
          <a:ext cx="0" cy="0"/>
          <a:chOff x="0" y="0"/>
          <a:chExt cx="0" cy="0"/>
        </a:xfrm>
      </p:grpSpPr>
      <p:sp>
        <p:nvSpPr>
          <p:cNvPr id="205" name="Google Shape;205;g2edf5c4b9be_0_41"/>
          <p:cNvSpPr txBox="1">
            <a:spLocks noGrp="1"/>
          </p:cNvSpPr>
          <p:nvPr>
            <p:ph type="title"/>
          </p:nvPr>
        </p:nvSpPr>
        <p:spPr>
          <a:xfrm>
            <a:off x="517750" y="1464025"/>
            <a:ext cx="1425000" cy="3006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a:t>Benefits of Staying Local</a:t>
            </a:r>
            <a:endParaRPr/>
          </a:p>
        </p:txBody>
      </p:sp>
      <p:pic>
        <p:nvPicPr>
          <p:cNvPr id="206" name="Google Shape;206;g2edf5c4b9be_0_41"/>
          <p:cNvPicPr preferRelativeResize="0"/>
          <p:nvPr/>
        </p:nvPicPr>
        <p:blipFill>
          <a:blip r:embed="rId3">
            <a:alphaModFix/>
          </a:blip>
          <a:stretch>
            <a:fillRect/>
          </a:stretch>
        </p:blipFill>
        <p:spPr>
          <a:xfrm>
            <a:off x="2489609" y="0"/>
            <a:ext cx="6654382"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210"/>
        <p:cNvGrpSpPr/>
        <p:nvPr/>
      </p:nvGrpSpPr>
      <p:grpSpPr>
        <a:xfrm>
          <a:off x="0" y="0"/>
          <a:ext cx="0" cy="0"/>
          <a:chOff x="0" y="0"/>
          <a:chExt cx="0" cy="0"/>
        </a:xfrm>
      </p:grpSpPr>
      <p:sp>
        <p:nvSpPr>
          <p:cNvPr id="211" name="Google Shape;211;g2edf5c4b9be_0_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Outline</a:t>
            </a:r>
            <a:endParaRPr sz="3333"/>
          </a:p>
          <a:p>
            <a:pPr marL="0" lvl="0" indent="0" algn="l" rtl="0">
              <a:lnSpc>
                <a:spcPct val="100000"/>
              </a:lnSpc>
              <a:spcBef>
                <a:spcPts val="0"/>
              </a:spcBef>
              <a:spcAft>
                <a:spcPts val="0"/>
              </a:spcAft>
              <a:buSzPct val="111111"/>
              <a:buNone/>
            </a:pPr>
            <a:endParaRPr/>
          </a:p>
        </p:txBody>
      </p:sp>
      <p:sp>
        <p:nvSpPr>
          <p:cNvPr id="212" name="Google Shape;212;g2edf5c4b9be_0_59"/>
          <p:cNvSpPr txBox="1">
            <a:spLocks noGrp="1"/>
          </p:cNvSpPr>
          <p:nvPr>
            <p:ph type="body" idx="1"/>
          </p:nvPr>
        </p:nvSpPr>
        <p:spPr>
          <a:xfrm>
            <a:off x="311700" y="1152475"/>
            <a:ext cx="4693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Where we were</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New model</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Requirements and vision</a:t>
            </a:r>
            <a:endParaRPr>
              <a:latin typeface="Arial"/>
              <a:ea typeface="Arial"/>
              <a:cs typeface="Arial"/>
              <a:sym typeface="Arial"/>
            </a:endParaRPr>
          </a:p>
          <a:p>
            <a:pPr marL="457200" lvl="0" indent="-342900" algn="l" rtl="0">
              <a:spcBef>
                <a:spcPts val="0"/>
              </a:spcBef>
              <a:spcAft>
                <a:spcPts val="0"/>
              </a:spcAft>
              <a:buClr>
                <a:schemeClr val="dk1"/>
              </a:buClr>
              <a:buSzPts val="1800"/>
              <a:buFont typeface="Arial"/>
              <a:buChar char="●"/>
            </a:pPr>
            <a:r>
              <a:rPr lang="en-US" b="1">
                <a:solidFill>
                  <a:schemeClr val="dk1"/>
                </a:solidFill>
                <a:latin typeface="Arial"/>
                <a:ea typeface="Arial"/>
                <a:cs typeface="Arial"/>
                <a:sym typeface="Arial"/>
              </a:rPr>
              <a:t>Onboarding Process</a:t>
            </a:r>
            <a:endParaRPr b="1">
              <a:solidFill>
                <a:schemeClr val="dk1"/>
              </a:solidFill>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Workforce development</a:t>
            </a:r>
            <a:endParaRPr>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US">
                <a:latin typeface="Arial"/>
                <a:ea typeface="Arial"/>
                <a:cs typeface="Arial"/>
                <a:sym typeface="Arial"/>
              </a:rPr>
              <a:t>Effectiveness</a:t>
            </a:r>
            <a:r>
              <a:rPr lang="en-US">
                <a:solidFill>
                  <a:schemeClr val="dk2"/>
                </a:solidFill>
                <a:latin typeface="Arial"/>
                <a:ea typeface="Arial"/>
                <a:cs typeface="Arial"/>
                <a:sym typeface="Arial"/>
              </a:rPr>
              <a:t> </a:t>
            </a:r>
            <a:endParaRPr>
              <a:solidFill>
                <a:schemeClr val="dk2"/>
              </a:solidFill>
              <a:latin typeface="Arial"/>
              <a:ea typeface="Arial"/>
              <a:cs typeface="Arial"/>
              <a:sym typeface="Arial"/>
            </a:endParaRPr>
          </a:p>
        </p:txBody>
      </p:sp>
      <p:pic>
        <p:nvPicPr>
          <p:cNvPr id="213" name="Google Shape;213;g2edf5c4b9be_0_59"/>
          <p:cNvPicPr preferRelativeResize="0"/>
          <p:nvPr/>
        </p:nvPicPr>
        <p:blipFill rotWithShape="1">
          <a:blip r:embed="rId3">
            <a:alphaModFix/>
          </a:blip>
          <a:srcRect l="12502" r="12495"/>
          <a:stretch/>
        </p:blipFill>
        <p:spPr>
          <a:xfrm>
            <a:off x="5286375" y="0"/>
            <a:ext cx="3857625" cy="51435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217"/>
        <p:cNvGrpSpPr/>
        <p:nvPr/>
      </p:nvGrpSpPr>
      <p:grpSpPr>
        <a:xfrm>
          <a:off x="0" y="0"/>
          <a:ext cx="0" cy="0"/>
          <a:chOff x="0" y="0"/>
          <a:chExt cx="0" cy="0"/>
        </a:xfrm>
      </p:grpSpPr>
      <p:sp>
        <p:nvSpPr>
          <p:cNvPr id="218" name="Google Shape;218;g279aacb3f9a_0_811"/>
          <p:cNvSpPr txBox="1">
            <a:spLocks noGrp="1"/>
          </p:cNvSpPr>
          <p:nvPr>
            <p:ph type="title"/>
          </p:nvPr>
        </p:nvSpPr>
        <p:spPr>
          <a:xfrm>
            <a:off x="95375" y="4722700"/>
            <a:ext cx="1900500" cy="31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1200"/>
              <a:t>https://tinyurl.com/pwc86ah6</a:t>
            </a:r>
            <a:endParaRPr sz="1200"/>
          </a:p>
        </p:txBody>
      </p:sp>
      <p:pic>
        <p:nvPicPr>
          <p:cNvPr id="219" name="Google Shape;219;g279aacb3f9a_0_811"/>
          <p:cNvPicPr preferRelativeResize="0"/>
          <p:nvPr/>
        </p:nvPicPr>
        <p:blipFill>
          <a:blip r:embed="rId3">
            <a:alphaModFix/>
          </a:blip>
          <a:stretch>
            <a:fillRect/>
          </a:stretch>
        </p:blipFill>
        <p:spPr>
          <a:xfrm>
            <a:off x="1517600" y="153825"/>
            <a:ext cx="6108802" cy="4568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223"/>
        <p:cNvGrpSpPr/>
        <p:nvPr/>
      </p:nvGrpSpPr>
      <p:grpSpPr>
        <a:xfrm>
          <a:off x="0" y="0"/>
          <a:ext cx="0" cy="0"/>
          <a:chOff x="0" y="0"/>
          <a:chExt cx="0" cy="0"/>
        </a:xfrm>
      </p:grpSpPr>
      <p:sp>
        <p:nvSpPr>
          <p:cNvPr id="224" name="Google Shape;224;g279aacb3f9a_0_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US" sz="3333"/>
              <a:t>Onboarding Process - Vision</a:t>
            </a:r>
            <a:endParaRPr sz="3333"/>
          </a:p>
          <a:p>
            <a:pPr marL="0" lvl="0" indent="0" algn="l" rtl="0">
              <a:lnSpc>
                <a:spcPct val="100000"/>
              </a:lnSpc>
              <a:spcBef>
                <a:spcPts val="0"/>
              </a:spcBef>
              <a:spcAft>
                <a:spcPts val="0"/>
              </a:spcAft>
              <a:buSzPct val="111111"/>
              <a:buNone/>
            </a:pPr>
            <a:endParaRPr/>
          </a:p>
        </p:txBody>
      </p:sp>
      <p:pic>
        <p:nvPicPr>
          <p:cNvPr id="225" name="Google Shape;225;g279aacb3f9a_0_12"/>
          <p:cNvPicPr preferRelativeResize="0"/>
          <p:nvPr/>
        </p:nvPicPr>
        <p:blipFill rotWithShape="1">
          <a:blip r:embed="rId3">
            <a:alphaModFix/>
          </a:blip>
          <a:srcRect t="19786" b="19979"/>
          <a:stretch/>
        </p:blipFill>
        <p:spPr>
          <a:xfrm>
            <a:off x="1008325" y="1539075"/>
            <a:ext cx="3110449" cy="2811075"/>
          </a:xfrm>
          <a:prstGeom prst="rect">
            <a:avLst/>
          </a:prstGeom>
          <a:noFill/>
          <a:ln>
            <a:noFill/>
          </a:ln>
        </p:spPr>
      </p:pic>
      <p:pic>
        <p:nvPicPr>
          <p:cNvPr id="226" name="Google Shape;226;g279aacb3f9a_0_12"/>
          <p:cNvPicPr preferRelativeResize="0"/>
          <p:nvPr/>
        </p:nvPicPr>
        <p:blipFill rotWithShape="1">
          <a:blip r:embed="rId4">
            <a:alphaModFix/>
          </a:blip>
          <a:srcRect l="27771" r="28333"/>
          <a:stretch/>
        </p:blipFill>
        <p:spPr>
          <a:xfrm>
            <a:off x="4990725" y="1539078"/>
            <a:ext cx="3110450" cy="28110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
        <p:cNvGrpSpPr/>
        <p:nvPr/>
      </p:nvGrpSpPr>
      <p:grpSpPr>
        <a:xfrm>
          <a:off x="0" y="0"/>
          <a:ext cx="0" cy="0"/>
          <a:chOff x="0" y="0"/>
          <a:chExt cx="0" cy="0"/>
        </a:xfrm>
      </p:grpSpPr>
      <p:sp>
        <p:nvSpPr>
          <p:cNvPr id="231" name="Google Shape;231;g279aacb3f9a_0_24"/>
          <p:cNvSpPr txBox="1">
            <a:spLocks noGrp="1"/>
          </p:cNvSpPr>
          <p:nvPr>
            <p:ph type="title"/>
          </p:nvPr>
        </p:nvSpPr>
        <p:spPr>
          <a:xfrm>
            <a:off x="311700" y="3671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US" sz="3333">
                <a:solidFill>
                  <a:srgbClr val="0563C1"/>
                </a:solidFill>
              </a:rPr>
              <a:t>Onboarding Process - Components</a:t>
            </a:r>
            <a:endParaRPr sz="3333">
              <a:solidFill>
                <a:srgbClr val="0563C1"/>
              </a:solidFill>
            </a:endParaRPr>
          </a:p>
          <a:p>
            <a:pPr marL="0" lvl="0" indent="0" algn="l" rtl="0">
              <a:lnSpc>
                <a:spcPct val="100000"/>
              </a:lnSpc>
              <a:spcBef>
                <a:spcPts val="0"/>
              </a:spcBef>
              <a:spcAft>
                <a:spcPts val="0"/>
              </a:spcAft>
              <a:buSzPct val="111111"/>
              <a:buNone/>
            </a:pPr>
            <a:endParaRPr/>
          </a:p>
        </p:txBody>
      </p:sp>
      <p:grpSp>
        <p:nvGrpSpPr>
          <p:cNvPr id="232" name="Google Shape;232;g279aacb3f9a_0_24"/>
          <p:cNvGrpSpPr/>
          <p:nvPr/>
        </p:nvGrpSpPr>
        <p:grpSpPr>
          <a:xfrm>
            <a:off x="6858000" y="2904996"/>
            <a:ext cx="2286000" cy="2181375"/>
            <a:chOff x="0" y="2295565"/>
            <a:chExt cx="2286000" cy="2790910"/>
          </a:xfrm>
        </p:grpSpPr>
        <p:sp>
          <p:nvSpPr>
            <p:cNvPr id="233" name="Google Shape;233;g279aacb3f9a_0_24"/>
            <p:cNvSpPr/>
            <p:nvPr/>
          </p:nvSpPr>
          <p:spPr>
            <a:xfrm>
              <a:off x="0" y="229556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g279aacb3f9a_0_24"/>
            <p:cNvSpPr txBox="1"/>
            <p:nvPr/>
          </p:nvSpPr>
          <p:spPr>
            <a:xfrm>
              <a:off x="178361" y="2649792"/>
              <a:ext cx="1929300" cy="2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Ongoing Support</a:t>
              </a:r>
              <a:endParaRPr sz="1000">
                <a:solidFill>
                  <a:srgbClr val="5E5E5E"/>
                </a:solidFill>
                <a:latin typeface="Roboto"/>
                <a:ea typeface="Roboto"/>
                <a:cs typeface="Roboto"/>
                <a:sym typeface="Roboto"/>
              </a:endParaRPr>
            </a:p>
          </p:txBody>
        </p:sp>
        <p:sp>
          <p:nvSpPr>
            <p:cNvPr id="235" name="Google Shape;235;g279aacb3f9a_0_24"/>
            <p:cNvSpPr txBox="1"/>
            <p:nvPr/>
          </p:nvSpPr>
          <p:spPr>
            <a:xfrm>
              <a:off x="53325"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3"/>
                </a:rPr>
                <a:t>Image Source</a:t>
              </a:r>
              <a:endParaRPr sz="600">
                <a:solidFill>
                  <a:srgbClr val="5E5E5E"/>
                </a:solidFill>
                <a:latin typeface="Roboto"/>
                <a:ea typeface="Roboto"/>
                <a:cs typeface="Roboto"/>
                <a:sym typeface="Roboto"/>
              </a:endParaRPr>
            </a:p>
          </p:txBody>
        </p:sp>
      </p:grpSp>
      <p:grpSp>
        <p:nvGrpSpPr>
          <p:cNvPr id="236" name="Google Shape;236;g279aacb3f9a_0_24"/>
          <p:cNvGrpSpPr/>
          <p:nvPr/>
        </p:nvGrpSpPr>
        <p:grpSpPr>
          <a:xfrm>
            <a:off x="0" y="2904975"/>
            <a:ext cx="2286000" cy="2238773"/>
            <a:chOff x="0" y="2295575"/>
            <a:chExt cx="2286000" cy="2847950"/>
          </a:xfrm>
        </p:grpSpPr>
        <p:sp>
          <p:nvSpPr>
            <p:cNvPr id="237" name="Google Shape;237;g279aacb3f9a_0_24"/>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279aacb3f9a_0_24"/>
            <p:cNvSpPr txBox="1"/>
            <p:nvPr/>
          </p:nvSpPr>
          <p:spPr>
            <a:xfrm>
              <a:off x="216300" y="2549694"/>
              <a:ext cx="1853400" cy="48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New Hire</a:t>
              </a:r>
              <a:endParaRPr sz="1800">
                <a:solidFill>
                  <a:schemeClr val="lt1"/>
                </a:solidFill>
                <a:latin typeface="Roboto"/>
                <a:ea typeface="Roboto"/>
                <a:cs typeface="Roboto"/>
                <a:sym typeface="Roboto"/>
              </a:endParaRPr>
            </a:p>
          </p:txBody>
        </p:sp>
        <p:sp>
          <p:nvSpPr>
            <p:cNvPr id="239" name="Google Shape;239;g279aacb3f9a_0_24"/>
            <p:cNvSpPr txBox="1"/>
            <p:nvPr/>
          </p:nvSpPr>
          <p:spPr>
            <a:xfrm>
              <a:off x="0" y="4883125"/>
              <a:ext cx="1853400" cy="2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4"/>
                </a:rPr>
                <a:t>Image Source</a:t>
              </a:r>
              <a:endParaRPr sz="600">
                <a:solidFill>
                  <a:srgbClr val="FFFFFF"/>
                </a:solidFill>
                <a:latin typeface="Roboto"/>
                <a:ea typeface="Roboto"/>
                <a:cs typeface="Roboto"/>
                <a:sym typeface="Roboto"/>
              </a:endParaRPr>
            </a:p>
          </p:txBody>
        </p:sp>
        <p:cxnSp>
          <p:nvCxnSpPr>
            <p:cNvPr id="240" name="Google Shape;240;g279aacb3f9a_0_24"/>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pic>
        <p:nvPicPr>
          <p:cNvPr id="241" name="Google Shape;241;g279aacb3f9a_0_24"/>
          <p:cNvPicPr preferRelativeResize="0"/>
          <p:nvPr/>
        </p:nvPicPr>
        <p:blipFill>
          <a:blip r:embed="rId5">
            <a:alphaModFix/>
          </a:blip>
          <a:stretch>
            <a:fillRect/>
          </a:stretch>
        </p:blipFill>
        <p:spPr>
          <a:xfrm>
            <a:off x="2915075" y="1610463"/>
            <a:ext cx="1089999" cy="1090001"/>
          </a:xfrm>
          <a:prstGeom prst="rect">
            <a:avLst/>
          </a:prstGeom>
          <a:noFill/>
          <a:ln>
            <a:noFill/>
          </a:ln>
        </p:spPr>
      </p:pic>
      <p:pic>
        <p:nvPicPr>
          <p:cNvPr id="242" name="Google Shape;242;g279aacb3f9a_0_24"/>
          <p:cNvPicPr preferRelativeResize="0"/>
          <p:nvPr/>
        </p:nvPicPr>
        <p:blipFill>
          <a:blip r:embed="rId6">
            <a:alphaModFix/>
          </a:blip>
          <a:stretch>
            <a:fillRect/>
          </a:stretch>
        </p:blipFill>
        <p:spPr>
          <a:xfrm>
            <a:off x="610661" y="1682725"/>
            <a:ext cx="1064677" cy="1064700"/>
          </a:xfrm>
          <a:prstGeom prst="rect">
            <a:avLst/>
          </a:prstGeom>
          <a:noFill/>
          <a:ln>
            <a:noFill/>
          </a:ln>
        </p:spPr>
      </p:pic>
      <p:pic>
        <p:nvPicPr>
          <p:cNvPr id="243" name="Google Shape;243;g279aacb3f9a_0_24"/>
          <p:cNvPicPr preferRelativeResize="0"/>
          <p:nvPr/>
        </p:nvPicPr>
        <p:blipFill>
          <a:blip r:embed="rId7">
            <a:alphaModFix/>
          </a:blip>
          <a:stretch>
            <a:fillRect/>
          </a:stretch>
        </p:blipFill>
        <p:spPr>
          <a:xfrm>
            <a:off x="5244800" y="1563500"/>
            <a:ext cx="1183924" cy="1183924"/>
          </a:xfrm>
          <a:prstGeom prst="rect">
            <a:avLst/>
          </a:prstGeom>
          <a:noFill/>
          <a:ln>
            <a:noFill/>
          </a:ln>
        </p:spPr>
      </p:pic>
      <p:pic>
        <p:nvPicPr>
          <p:cNvPr id="244" name="Google Shape;244;g279aacb3f9a_0_24"/>
          <p:cNvPicPr preferRelativeResize="0"/>
          <p:nvPr/>
        </p:nvPicPr>
        <p:blipFill>
          <a:blip r:embed="rId8">
            <a:alphaModFix/>
          </a:blip>
          <a:stretch>
            <a:fillRect/>
          </a:stretch>
        </p:blipFill>
        <p:spPr>
          <a:xfrm>
            <a:off x="7409038" y="1563500"/>
            <a:ext cx="1183924" cy="1183924"/>
          </a:xfrm>
          <a:prstGeom prst="rect">
            <a:avLst/>
          </a:prstGeom>
          <a:noFill/>
          <a:ln>
            <a:noFill/>
          </a:ln>
        </p:spPr>
      </p:pic>
      <p:sp>
        <p:nvSpPr>
          <p:cNvPr id="245" name="Google Shape;245;g279aacb3f9a_0_24"/>
          <p:cNvSpPr txBox="1"/>
          <p:nvPr/>
        </p:nvSpPr>
        <p:spPr>
          <a:xfrm>
            <a:off x="4623588" y="3088250"/>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200 Level</a:t>
            </a:r>
            <a:endParaRPr sz="1500">
              <a:solidFill>
                <a:schemeClr val="lt1"/>
              </a:solidFill>
              <a:latin typeface="Roboto"/>
              <a:ea typeface="Roboto"/>
              <a:cs typeface="Roboto"/>
              <a:sym typeface="Roboto"/>
            </a:endParaRPr>
          </a:p>
        </p:txBody>
      </p:sp>
      <p:grpSp>
        <p:nvGrpSpPr>
          <p:cNvPr id="246" name="Google Shape;246;g279aacb3f9a_0_24"/>
          <p:cNvGrpSpPr/>
          <p:nvPr/>
        </p:nvGrpSpPr>
        <p:grpSpPr>
          <a:xfrm>
            <a:off x="4572000" y="2893796"/>
            <a:ext cx="2286000" cy="2238709"/>
            <a:chOff x="0" y="2295575"/>
            <a:chExt cx="2286000" cy="2837400"/>
          </a:xfrm>
        </p:grpSpPr>
        <p:sp>
          <p:nvSpPr>
            <p:cNvPr id="247" name="Google Shape;247;g279aacb3f9a_0_24"/>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g279aacb3f9a_0_24"/>
            <p:cNvSpPr txBox="1"/>
            <p:nvPr/>
          </p:nvSpPr>
          <p:spPr>
            <a:xfrm>
              <a:off x="53350"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9"/>
                </a:rPr>
                <a:t>Image Source</a:t>
              </a:r>
              <a:endParaRPr sz="600">
                <a:solidFill>
                  <a:srgbClr val="5E5E5E"/>
                </a:solidFill>
                <a:latin typeface="Roboto"/>
                <a:ea typeface="Roboto"/>
                <a:cs typeface="Roboto"/>
                <a:sym typeface="Roboto"/>
              </a:endParaRPr>
            </a:p>
          </p:txBody>
        </p:sp>
        <p:cxnSp>
          <p:nvCxnSpPr>
            <p:cNvPr id="249" name="Google Shape;249;g279aacb3f9a_0_24"/>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grpSp>
      <p:grpSp>
        <p:nvGrpSpPr>
          <p:cNvPr id="250" name="Google Shape;250;g279aacb3f9a_0_24"/>
          <p:cNvGrpSpPr/>
          <p:nvPr/>
        </p:nvGrpSpPr>
        <p:grpSpPr>
          <a:xfrm>
            <a:off x="2286000" y="2904883"/>
            <a:ext cx="2286000" cy="2204660"/>
            <a:chOff x="0" y="2295575"/>
            <a:chExt cx="2286000" cy="2837400"/>
          </a:xfrm>
        </p:grpSpPr>
        <p:sp>
          <p:nvSpPr>
            <p:cNvPr id="251" name="Google Shape;251;g279aacb3f9a_0_24"/>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279aacb3f9a_0_24"/>
            <p:cNvSpPr txBox="1"/>
            <p:nvPr/>
          </p:nvSpPr>
          <p:spPr>
            <a:xfrm>
              <a:off x="77400" y="2531418"/>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100 Level</a:t>
              </a:r>
              <a:endParaRPr sz="1500">
                <a:solidFill>
                  <a:schemeClr val="lt1"/>
                </a:solidFill>
                <a:latin typeface="Roboto"/>
                <a:ea typeface="Roboto"/>
                <a:cs typeface="Roboto"/>
                <a:sym typeface="Roboto"/>
              </a:endParaRPr>
            </a:p>
          </p:txBody>
        </p:sp>
        <p:sp>
          <p:nvSpPr>
            <p:cNvPr id="253" name="Google Shape;253;g279aacb3f9a_0_24"/>
            <p:cNvSpPr txBox="1"/>
            <p:nvPr/>
          </p:nvSpPr>
          <p:spPr>
            <a:xfrm>
              <a:off x="53350" y="4907200"/>
              <a:ext cx="1853400" cy="1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10"/>
                </a:rPr>
                <a:t>Image Source</a:t>
              </a:r>
              <a:endParaRPr sz="600">
                <a:solidFill>
                  <a:srgbClr val="FFFFFF"/>
                </a:solidFill>
                <a:latin typeface="Roboto"/>
                <a:ea typeface="Roboto"/>
                <a:cs typeface="Roboto"/>
                <a:sym typeface="Roboto"/>
              </a:endParaRPr>
            </a:p>
          </p:txBody>
        </p:sp>
        <p:cxnSp>
          <p:nvCxnSpPr>
            <p:cNvPr id="254" name="Google Shape;254;g279aacb3f9a_0_24"/>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8"/>
        <p:cNvGrpSpPr/>
        <p:nvPr/>
      </p:nvGrpSpPr>
      <p:grpSpPr>
        <a:xfrm>
          <a:off x="0" y="0"/>
          <a:ext cx="0" cy="0"/>
          <a:chOff x="0" y="0"/>
          <a:chExt cx="0" cy="0"/>
        </a:xfrm>
      </p:grpSpPr>
      <p:sp>
        <p:nvSpPr>
          <p:cNvPr id="259" name="Google Shape;259;g279aacb3f9a_0_861"/>
          <p:cNvSpPr txBox="1">
            <a:spLocks noGrp="1"/>
          </p:cNvSpPr>
          <p:nvPr>
            <p:ph type="title"/>
          </p:nvPr>
        </p:nvSpPr>
        <p:spPr>
          <a:xfrm>
            <a:off x="311700" y="253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US" sz="3333">
                <a:solidFill>
                  <a:srgbClr val="0563C1"/>
                </a:solidFill>
              </a:rPr>
              <a:t>Onboarding Process - Components</a:t>
            </a:r>
            <a:endParaRPr sz="3333">
              <a:solidFill>
                <a:srgbClr val="0563C1"/>
              </a:solidFill>
            </a:endParaRPr>
          </a:p>
          <a:p>
            <a:pPr marL="0" lvl="0" indent="0" algn="l" rtl="0">
              <a:lnSpc>
                <a:spcPct val="100000"/>
              </a:lnSpc>
              <a:spcBef>
                <a:spcPts val="0"/>
              </a:spcBef>
              <a:spcAft>
                <a:spcPts val="0"/>
              </a:spcAft>
              <a:buSzPct val="111111"/>
              <a:buNone/>
            </a:pPr>
            <a:endParaRPr/>
          </a:p>
        </p:txBody>
      </p:sp>
      <p:grpSp>
        <p:nvGrpSpPr>
          <p:cNvPr id="260" name="Google Shape;260;g279aacb3f9a_0_861"/>
          <p:cNvGrpSpPr/>
          <p:nvPr/>
        </p:nvGrpSpPr>
        <p:grpSpPr>
          <a:xfrm>
            <a:off x="6858000" y="2295700"/>
            <a:ext cx="2286000" cy="2790900"/>
            <a:chOff x="0" y="2295575"/>
            <a:chExt cx="2286000" cy="2790900"/>
          </a:xfrm>
        </p:grpSpPr>
        <p:sp>
          <p:nvSpPr>
            <p:cNvPr id="261" name="Google Shape;261;g279aacb3f9a_0_861"/>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g279aacb3f9a_0_861"/>
            <p:cNvSpPr txBox="1"/>
            <p:nvPr/>
          </p:nvSpPr>
          <p:spPr>
            <a:xfrm>
              <a:off x="216311" y="2495638"/>
              <a:ext cx="1929300" cy="2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Ongoing Support</a:t>
              </a:r>
              <a:endParaRPr sz="1000">
                <a:solidFill>
                  <a:srgbClr val="5E5E5E"/>
                </a:solidFill>
                <a:latin typeface="Roboto"/>
                <a:ea typeface="Roboto"/>
                <a:cs typeface="Roboto"/>
                <a:sym typeface="Roboto"/>
              </a:endParaRPr>
            </a:p>
          </p:txBody>
        </p:sp>
        <p:sp>
          <p:nvSpPr>
            <p:cNvPr id="263" name="Google Shape;263;g279aacb3f9a_0_861"/>
            <p:cNvSpPr txBox="1"/>
            <p:nvPr/>
          </p:nvSpPr>
          <p:spPr>
            <a:xfrm>
              <a:off x="53325"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3"/>
                </a:rPr>
                <a:t>Image Source</a:t>
              </a:r>
              <a:endParaRPr sz="600">
                <a:solidFill>
                  <a:srgbClr val="5E5E5E"/>
                </a:solidFill>
                <a:latin typeface="Roboto"/>
                <a:ea typeface="Roboto"/>
                <a:cs typeface="Roboto"/>
                <a:sym typeface="Roboto"/>
              </a:endParaRPr>
            </a:p>
          </p:txBody>
        </p:sp>
      </p:grpSp>
      <p:grpSp>
        <p:nvGrpSpPr>
          <p:cNvPr id="264" name="Google Shape;264;g279aacb3f9a_0_861"/>
          <p:cNvGrpSpPr/>
          <p:nvPr/>
        </p:nvGrpSpPr>
        <p:grpSpPr>
          <a:xfrm>
            <a:off x="2286000" y="2295575"/>
            <a:ext cx="2286000" cy="2837400"/>
            <a:chOff x="0" y="2295575"/>
            <a:chExt cx="2286000" cy="2837400"/>
          </a:xfrm>
        </p:grpSpPr>
        <p:sp>
          <p:nvSpPr>
            <p:cNvPr id="265" name="Google Shape;265;g279aacb3f9a_0_861"/>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279aacb3f9a_0_861"/>
            <p:cNvSpPr txBox="1"/>
            <p:nvPr/>
          </p:nvSpPr>
          <p:spPr>
            <a:xfrm>
              <a:off x="51600" y="2383825"/>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100 Level</a:t>
              </a:r>
              <a:endParaRPr sz="1500">
                <a:solidFill>
                  <a:schemeClr val="lt1"/>
                </a:solidFill>
                <a:latin typeface="Roboto"/>
                <a:ea typeface="Roboto"/>
                <a:cs typeface="Roboto"/>
                <a:sym typeface="Roboto"/>
              </a:endParaRPr>
            </a:p>
          </p:txBody>
        </p:sp>
        <p:sp>
          <p:nvSpPr>
            <p:cNvPr id="267" name="Google Shape;267;g279aacb3f9a_0_861"/>
            <p:cNvSpPr txBox="1"/>
            <p:nvPr/>
          </p:nvSpPr>
          <p:spPr>
            <a:xfrm>
              <a:off x="53350" y="4907200"/>
              <a:ext cx="1853400" cy="1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4"/>
                </a:rPr>
                <a:t>Image Source</a:t>
              </a:r>
              <a:endParaRPr sz="600">
                <a:solidFill>
                  <a:srgbClr val="FFFFFF"/>
                </a:solidFill>
                <a:latin typeface="Roboto"/>
                <a:ea typeface="Roboto"/>
                <a:cs typeface="Roboto"/>
                <a:sym typeface="Roboto"/>
              </a:endParaRPr>
            </a:p>
          </p:txBody>
        </p:sp>
        <p:cxnSp>
          <p:nvCxnSpPr>
            <p:cNvPr id="268" name="Google Shape;268;g279aacb3f9a_0_861"/>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grpSp>
        <p:nvGrpSpPr>
          <p:cNvPr id="269" name="Google Shape;269;g279aacb3f9a_0_861"/>
          <p:cNvGrpSpPr/>
          <p:nvPr/>
        </p:nvGrpSpPr>
        <p:grpSpPr>
          <a:xfrm>
            <a:off x="0" y="2295575"/>
            <a:ext cx="2286000" cy="2848150"/>
            <a:chOff x="0" y="2295575"/>
            <a:chExt cx="2286000" cy="2848150"/>
          </a:xfrm>
        </p:grpSpPr>
        <p:grpSp>
          <p:nvGrpSpPr>
            <p:cNvPr id="270" name="Google Shape;270;g279aacb3f9a_0_861"/>
            <p:cNvGrpSpPr/>
            <p:nvPr/>
          </p:nvGrpSpPr>
          <p:grpSpPr>
            <a:xfrm>
              <a:off x="0" y="2295575"/>
              <a:ext cx="2286000" cy="2848150"/>
              <a:chOff x="0" y="2295575"/>
              <a:chExt cx="2286000" cy="2848150"/>
            </a:xfrm>
          </p:grpSpPr>
          <p:sp>
            <p:nvSpPr>
              <p:cNvPr id="271" name="Google Shape;271;g279aacb3f9a_0_861"/>
              <p:cNvSpPr/>
              <p:nvPr/>
            </p:nvSpPr>
            <p:spPr>
              <a:xfrm>
                <a:off x="0" y="3133725"/>
                <a:ext cx="2286000" cy="2010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g279aacb3f9a_0_861"/>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g279aacb3f9a_0_861"/>
            <p:cNvSpPr txBox="1"/>
            <p:nvPr/>
          </p:nvSpPr>
          <p:spPr>
            <a:xfrm>
              <a:off x="216300" y="2487363"/>
              <a:ext cx="1853400" cy="48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New Hire</a:t>
              </a:r>
              <a:endParaRPr sz="1800">
                <a:solidFill>
                  <a:schemeClr val="lt1"/>
                </a:solidFill>
                <a:latin typeface="Roboto"/>
                <a:ea typeface="Roboto"/>
                <a:cs typeface="Roboto"/>
                <a:sym typeface="Roboto"/>
              </a:endParaRPr>
            </a:p>
          </p:txBody>
        </p:sp>
        <p:sp>
          <p:nvSpPr>
            <p:cNvPr id="274" name="Google Shape;274;g279aacb3f9a_0_861"/>
            <p:cNvSpPr txBox="1"/>
            <p:nvPr/>
          </p:nvSpPr>
          <p:spPr>
            <a:xfrm>
              <a:off x="108150" y="3417375"/>
              <a:ext cx="2069700" cy="1442700"/>
            </a:xfrm>
            <a:prstGeom prst="rect">
              <a:avLst/>
            </a:prstGeom>
            <a:solidFill>
              <a:srgbClr val="EFEFEF"/>
            </a:solid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Onboarding Guide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Agency onboarding</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Welcome folder</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Meet with TA</a:t>
              </a:r>
              <a:endParaRPr sz="1200" b="1">
                <a:solidFill>
                  <a:schemeClr val="lt1"/>
                </a:solidFill>
                <a:latin typeface="Roboto"/>
                <a:ea typeface="Roboto"/>
                <a:cs typeface="Roboto"/>
                <a:sym typeface="Roboto"/>
              </a:endParaRPr>
            </a:p>
            <a:p>
              <a:pPr marL="457200" lvl="0" indent="0" algn="l" rtl="0">
                <a:spcBef>
                  <a:spcPts val="0"/>
                </a:spcBef>
                <a:spcAft>
                  <a:spcPts val="0"/>
                </a:spcAft>
                <a:buNone/>
              </a:pPr>
              <a:endParaRPr sz="1200" b="1">
                <a:solidFill>
                  <a:schemeClr val="lt1"/>
                </a:solidFill>
                <a:latin typeface="Roboto"/>
                <a:ea typeface="Roboto"/>
                <a:cs typeface="Roboto"/>
                <a:sym typeface="Roboto"/>
              </a:endParaRPr>
            </a:p>
          </p:txBody>
        </p:sp>
        <p:sp>
          <p:nvSpPr>
            <p:cNvPr id="275" name="Google Shape;275;g279aacb3f9a_0_861"/>
            <p:cNvSpPr txBox="1"/>
            <p:nvPr/>
          </p:nvSpPr>
          <p:spPr>
            <a:xfrm>
              <a:off x="0" y="4883125"/>
              <a:ext cx="1853400" cy="2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5"/>
                </a:rPr>
                <a:t>Image Source</a:t>
              </a:r>
              <a:endParaRPr sz="600">
                <a:solidFill>
                  <a:srgbClr val="FFFFFF"/>
                </a:solidFill>
                <a:latin typeface="Roboto"/>
                <a:ea typeface="Roboto"/>
                <a:cs typeface="Roboto"/>
                <a:sym typeface="Roboto"/>
              </a:endParaRPr>
            </a:p>
          </p:txBody>
        </p:sp>
        <p:cxnSp>
          <p:nvCxnSpPr>
            <p:cNvPr id="276" name="Google Shape;276;g279aacb3f9a_0_861"/>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pic>
        <p:nvPicPr>
          <p:cNvPr id="277" name="Google Shape;277;g279aacb3f9a_0_861"/>
          <p:cNvPicPr preferRelativeResize="0"/>
          <p:nvPr/>
        </p:nvPicPr>
        <p:blipFill>
          <a:blip r:embed="rId6">
            <a:alphaModFix/>
          </a:blip>
          <a:stretch>
            <a:fillRect/>
          </a:stretch>
        </p:blipFill>
        <p:spPr>
          <a:xfrm>
            <a:off x="2884000" y="1111650"/>
            <a:ext cx="1089999" cy="1090001"/>
          </a:xfrm>
          <a:prstGeom prst="rect">
            <a:avLst/>
          </a:prstGeom>
          <a:noFill/>
          <a:ln>
            <a:noFill/>
          </a:ln>
        </p:spPr>
      </p:pic>
      <p:pic>
        <p:nvPicPr>
          <p:cNvPr id="278" name="Google Shape;278;g279aacb3f9a_0_861"/>
          <p:cNvPicPr preferRelativeResize="0"/>
          <p:nvPr/>
        </p:nvPicPr>
        <p:blipFill>
          <a:blip r:embed="rId7">
            <a:alphaModFix/>
          </a:blip>
          <a:stretch>
            <a:fillRect/>
          </a:stretch>
        </p:blipFill>
        <p:spPr>
          <a:xfrm>
            <a:off x="610661" y="1136950"/>
            <a:ext cx="1064677" cy="1064700"/>
          </a:xfrm>
          <a:prstGeom prst="rect">
            <a:avLst/>
          </a:prstGeom>
          <a:noFill/>
          <a:ln>
            <a:noFill/>
          </a:ln>
        </p:spPr>
      </p:pic>
      <p:pic>
        <p:nvPicPr>
          <p:cNvPr id="279" name="Google Shape;279;g279aacb3f9a_0_861"/>
          <p:cNvPicPr preferRelativeResize="0"/>
          <p:nvPr/>
        </p:nvPicPr>
        <p:blipFill>
          <a:blip r:embed="rId8">
            <a:alphaModFix/>
          </a:blip>
          <a:stretch>
            <a:fillRect/>
          </a:stretch>
        </p:blipFill>
        <p:spPr>
          <a:xfrm>
            <a:off x="5253075" y="1017725"/>
            <a:ext cx="1183924" cy="1183924"/>
          </a:xfrm>
          <a:prstGeom prst="rect">
            <a:avLst/>
          </a:prstGeom>
          <a:noFill/>
          <a:ln>
            <a:noFill/>
          </a:ln>
        </p:spPr>
      </p:pic>
      <p:pic>
        <p:nvPicPr>
          <p:cNvPr id="280" name="Google Shape;280;g279aacb3f9a_0_861"/>
          <p:cNvPicPr preferRelativeResize="0"/>
          <p:nvPr/>
        </p:nvPicPr>
        <p:blipFill>
          <a:blip r:embed="rId9">
            <a:alphaModFix/>
          </a:blip>
          <a:stretch>
            <a:fillRect/>
          </a:stretch>
        </p:blipFill>
        <p:spPr>
          <a:xfrm>
            <a:off x="7409038" y="1017725"/>
            <a:ext cx="1183924" cy="1183924"/>
          </a:xfrm>
          <a:prstGeom prst="rect">
            <a:avLst/>
          </a:prstGeom>
          <a:noFill/>
          <a:ln>
            <a:noFill/>
          </a:ln>
        </p:spPr>
      </p:pic>
      <p:sp>
        <p:nvSpPr>
          <p:cNvPr id="281" name="Google Shape;281;g279aacb3f9a_0_861"/>
          <p:cNvSpPr txBox="1"/>
          <p:nvPr/>
        </p:nvSpPr>
        <p:spPr>
          <a:xfrm>
            <a:off x="4623588" y="2393625"/>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200 Level</a:t>
            </a:r>
            <a:endParaRPr sz="1500">
              <a:solidFill>
                <a:schemeClr val="lt1"/>
              </a:solidFill>
              <a:latin typeface="Roboto"/>
              <a:ea typeface="Roboto"/>
              <a:cs typeface="Roboto"/>
              <a:sym typeface="Roboto"/>
            </a:endParaRPr>
          </a:p>
        </p:txBody>
      </p:sp>
      <p:grpSp>
        <p:nvGrpSpPr>
          <p:cNvPr id="282" name="Google Shape;282;g279aacb3f9a_0_861"/>
          <p:cNvGrpSpPr/>
          <p:nvPr/>
        </p:nvGrpSpPr>
        <p:grpSpPr>
          <a:xfrm>
            <a:off x="4572000" y="2295575"/>
            <a:ext cx="2286000" cy="2790900"/>
            <a:chOff x="0" y="2295575"/>
            <a:chExt cx="2286000" cy="2790900"/>
          </a:xfrm>
        </p:grpSpPr>
        <p:sp>
          <p:nvSpPr>
            <p:cNvPr id="283" name="Google Shape;283;g279aacb3f9a_0_861"/>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79aacb3f9a_0_861"/>
            <p:cNvSpPr txBox="1"/>
            <p:nvPr/>
          </p:nvSpPr>
          <p:spPr>
            <a:xfrm>
              <a:off x="53350"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10"/>
                </a:rPr>
                <a:t>Image Source</a:t>
              </a:r>
              <a:endParaRPr sz="600">
                <a:solidFill>
                  <a:srgbClr val="5E5E5E"/>
                </a:solidFill>
                <a:latin typeface="Roboto"/>
                <a:ea typeface="Roboto"/>
                <a:cs typeface="Roboto"/>
                <a:sym typeface="Roboto"/>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288"/>
        <p:cNvGrpSpPr/>
        <p:nvPr/>
      </p:nvGrpSpPr>
      <p:grpSpPr>
        <a:xfrm>
          <a:off x="0" y="0"/>
          <a:ext cx="0" cy="0"/>
          <a:chOff x="0" y="0"/>
          <a:chExt cx="0" cy="0"/>
        </a:xfrm>
      </p:grpSpPr>
      <p:sp>
        <p:nvSpPr>
          <p:cNvPr id="289" name="Google Shape;289;g279aacb3f9a_0_8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US" sz="3333"/>
              <a:t>Onboarding Guide</a:t>
            </a:r>
            <a:endParaRPr sz="3333"/>
          </a:p>
          <a:p>
            <a:pPr marL="0" lvl="0" indent="0" algn="l" rtl="0">
              <a:lnSpc>
                <a:spcPct val="100000"/>
              </a:lnSpc>
              <a:spcBef>
                <a:spcPts val="0"/>
              </a:spcBef>
              <a:spcAft>
                <a:spcPts val="0"/>
              </a:spcAft>
              <a:buSzPct val="111111"/>
              <a:buNone/>
            </a:pPr>
            <a:endParaRPr/>
          </a:p>
        </p:txBody>
      </p:sp>
      <p:pic>
        <p:nvPicPr>
          <p:cNvPr id="290" name="Google Shape;290;g279aacb3f9a_0_816"/>
          <p:cNvPicPr preferRelativeResize="0"/>
          <p:nvPr/>
        </p:nvPicPr>
        <p:blipFill>
          <a:blip r:embed="rId3">
            <a:alphaModFix/>
          </a:blip>
          <a:stretch>
            <a:fillRect/>
          </a:stretch>
        </p:blipFill>
        <p:spPr>
          <a:xfrm>
            <a:off x="1535257" y="1436475"/>
            <a:ext cx="6073499" cy="2889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
        <p:cNvGrpSpPr/>
        <p:nvPr/>
      </p:nvGrpSpPr>
      <p:grpSpPr>
        <a:xfrm>
          <a:off x="0" y="0"/>
          <a:ext cx="0" cy="0"/>
          <a:chOff x="0" y="0"/>
          <a:chExt cx="0" cy="0"/>
        </a:xfrm>
      </p:grpSpPr>
      <p:sp>
        <p:nvSpPr>
          <p:cNvPr id="295" name="Google Shape;295;g279aacb3f9a_0_900"/>
          <p:cNvSpPr txBox="1">
            <a:spLocks noGrp="1"/>
          </p:cNvSpPr>
          <p:nvPr>
            <p:ph type="title"/>
          </p:nvPr>
        </p:nvSpPr>
        <p:spPr>
          <a:xfrm>
            <a:off x="311700" y="253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US" sz="3333">
                <a:solidFill>
                  <a:srgbClr val="0563C1"/>
                </a:solidFill>
              </a:rPr>
              <a:t>Onboarding Process - Components</a:t>
            </a:r>
            <a:endParaRPr sz="3333">
              <a:solidFill>
                <a:srgbClr val="0563C1"/>
              </a:solidFill>
            </a:endParaRPr>
          </a:p>
          <a:p>
            <a:pPr marL="0" lvl="0" indent="0" algn="l" rtl="0">
              <a:lnSpc>
                <a:spcPct val="100000"/>
              </a:lnSpc>
              <a:spcBef>
                <a:spcPts val="0"/>
              </a:spcBef>
              <a:spcAft>
                <a:spcPts val="0"/>
              </a:spcAft>
              <a:buSzPct val="111111"/>
              <a:buNone/>
            </a:pPr>
            <a:endParaRPr/>
          </a:p>
        </p:txBody>
      </p:sp>
      <p:grpSp>
        <p:nvGrpSpPr>
          <p:cNvPr id="296" name="Google Shape;296;g279aacb3f9a_0_900"/>
          <p:cNvGrpSpPr/>
          <p:nvPr/>
        </p:nvGrpSpPr>
        <p:grpSpPr>
          <a:xfrm>
            <a:off x="6858000" y="2295575"/>
            <a:ext cx="2286000" cy="2847900"/>
            <a:chOff x="0" y="2295575"/>
            <a:chExt cx="2286000" cy="2847900"/>
          </a:xfrm>
        </p:grpSpPr>
        <p:grpSp>
          <p:nvGrpSpPr>
            <p:cNvPr id="297" name="Google Shape;297;g279aacb3f9a_0_900"/>
            <p:cNvGrpSpPr/>
            <p:nvPr/>
          </p:nvGrpSpPr>
          <p:grpSpPr>
            <a:xfrm>
              <a:off x="0" y="2295575"/>
              <a:ext cx="2286000" cy="2847900"/>
              <a:chOff x="0" y="2295575"/>
              <a:chExt cx="2286000" cy="2847900"/>
            </a:xfrm>
          </p:grpSpPr>
          <p:sp>
            <p:nvSpPr>
              <p:cNvPr id="298" name="Google Shape;298;g279aacb3f9a_0_900"/>
              <p:cNvSpPr/>
              <p:nvPr/>
            </p:nvSpPr>
            <p:spPr>
              <a:xfrm>
                <a:off x="0" y="3131075"/>
                <a:ext cx="2286000" cy="2012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279aacb3f9a_0_900"/>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g279aacb3f9a_0_900"/>
            <p:cNvSpPr txBox="1"/>
            <p:nvPr/>
          </p:nvSpPr>
          <p:spPr>
            <a:xfrm>
              <a:off x="216311" y="2495638"/>
              <a:ext cx="1929300" cy="2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Ongoing Support</a:t>
              </a:r>
              <a:endParaRPr sz="1000">
                <a:solidFill>
                  <a:srgbClr val="5E5E5E"/>
                </a:solidFill>
                <a:latin typeface="Roboto"/>
                <a:ea typeface="Roboto"/>
                <a:cs typeface="Roboto"/>
                <a:sym typeface="Roboto"/>
              </a:endParaRPr>
            </a:p>
          </p:txBody>
        </p:sp>
        <p:sp>
          <p:nvSpPr>
            <p:cNvPr id="301" name="Google Shape;301;g279aacb3f9a_0_900"/>
            <p:cNvSpPr txBox="1"/>
            <p:nvPr/>
          </p:nvSpPr>
          <p:spPr>
            <a:xfrm>
              <a:off x="53325"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3"/>
                </a:rPr>
                <a:t>Image Source</a:t>
              </a:r>
              <a:endParaRPr sz="600">
                <a:solidFill>
                  <a:srgbClr val="5E5E5E"/>
                </a:solidFill>
                <a:latin typeface="Roboto"/>
                <a:ea typeface="Roboto"/>
                <a:cs typeface="Roboto"/>
                <a:sym typeface="Roboto"/>
              </a:endParaRPr>
            </a:p>
          </p:txBody>
        </p:sp>
      </p:grpSp>
      <p:grpSp>
        <p:nvGrpSpPr>
          <p:cNvPr id="302" name="Google Shape;302;g279aacb3f9a_0_900"/>
          <p:cNvGrpSpPr/>
          <p:nvPr/>
        </p:nvGrpSpPr>
        <p:grpSpPr>
          <a:xfrm>
            <a:off x="2286000" y="2295575"/>
            <a:ext cx="2286000" cy="2847950"/>
            <a:chOff x="0" y="2295575"/>
            <a:chExt cx="2286000" cy="2847950"/>
          </a:xfrm>
        </p:grpSpPr>
        <p:grpSp>
          <p:nvGrpSpPr>
            <p:cNvPr id="303" name="Google Shape;303;g279aacb3f9a_0_900"/>
            <p:cNvGrpSpPr/>
            <p:nvPr/>
          </p:nvGrpSpPr>
          <p:grpSpPr>
            <a:xfrm>
              <a:off x="0" y="2295575"/>
              <a:ext cx="2286000" cy="2847950"/>
              <a:chOff x="0" y="2295575"/>
              <a:chExt cx="2286000" cy="2847950"/>
            </a:xfrm>
          </p:grpSpPr>
          <p:sp>
            <p:nvSpPr>
              <p:cNvPr id="304" name="Google Shape;304;g279aacb3f9a_0_900"/>
              <p:cNvSpPr/>
              <p:nvPr/>
            </p:nvSpPr>
            <p:spPr>
              <a:xfrm>
                <a:off x="0" y="3121525"/>
                <a:ext cx="2286000" cy="20220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g279aacb3f9a_0_900"/>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g279aacb3f9a_0_900"/>
            <p:cNvSpPr txBox="1"/>
            <p:nvPr/>
          </p:nvSpPr>
          <p:spPr>
            <a:xfrm>
              <a:off x="51600" y="2383825"/>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100 Level</a:t>
              </a:r>
              <a:endParaRPr sz="1500">
                <a:solidFill>
                  <a:schemeClr val="lt1"/>
                </a:solidFill>
                <a:latin typeface="Roboto"/>
                <a:ea typeface="Roboto"/>
                <a:cs typeface="Roboto"/>
                <a:sym typeface="Roboto"/>
              </a:endParaRPr>
            </a:p>
          </p:txBody>
        </p:sp>
        <p:sp>
          <p:nvSpPr>
            <p:cNvPr id="307" name="Google Shape;307;g279aacb3f9a_0_900"/>
            <p:cNvSpPr txBox="1"/>
            <p:nvPr/>
          </p:nvSpPr>
          <p:spPr>
            <a:xfrm>
              <a:off x="90563" y="3405500"/>
              <a:ext cx="2111100" cy="13905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Montana prevention</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Prevention science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Strategic Prevention Framework  </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Basic</a:t>
              </a:r>
              <a:endParaRPr sz="1200" b="1">
                <a:solidFill>
                  <a:schemeClr val="lt1"/>
                </a:solidFill>
                <a:latin typeface="Roboto"/>
                <a:ea typeface="Roboto"/>
                <a:cs typeface="Roboto"/>
                <a:sym typeface="Roboto"/>
              </a:endParaRPr>
            </a:p>
          </p:txBody>
        </p:sp>
        <p:sp>
          <p:nvSpPr>
            <p:cNvPr id="308" name="Google Shape;308;g279aacb3f9a_0_900"/>
            <p:cNvSpPr txBox="1"/>
            <p:nvPr/>
          </p:nvSpPr>
          <p:spPr>
            <a:xfrm>
              <a:off x="53350" y="4907200"/>
              <a:ext cx="1853400" cy="1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4"/>
                </a:rPr>
                <a:t>Image Source</a:t>
              </a:r>
              <a:endParaRPr sz="600">
                <a:solidFill>
                  <a:srgbClr val="FFFFFF"/>
                </a:solidFill>
                <a:latin typeface="Roboto"/>
                <a:ea typeface="Roboto"/>
                <a:cs typeface="Roboto"/>
                <a:sym typeface="Roboto"/>
              </a:endParaRPr>
            </a:p>
          </p:txBody>
        </p:sp>
        <p:cxnSp>
          <p:nvCxnSpPr>
            <p:cNvPr id="309" name="Google Shape;309;g279aacb3f9a_0_900"/>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grpSp>
        <p:nvGrpSpPr>
          <p:cNvPr id="310" name="Google Shape;310;g279aacb3f9a_0_900"/>
          <p:cNvGrpSpPr/>
          <p:nvPr/>
        </p:nvGrpSpPr>
        <p:grpSpPr>
          <a:xfrm>
            <a:off x="0" y="2295575"/>
            <a:ext cx="2286000" cy="2848150"/>
            <a:chOff x="0" y="2295575"/>
            <a:chExt cx="2286000" cy="2848150"/>
          </a:xfrm>
        </p:grpSpPr>
        <p:grpSp>
          <p:nvGrpSpPr>
            <p:cNvPr id="311" name="Google Shape;311;g279aacb3f9a_0_900"/>
            <p:cNvGrpSpPr/>
            <p:nvPr/>
          </p:nvGrpSpPr>
          <p:grpSpPr>
            <a:xfrm>
              <a:off x="0" y="2295575"/>
              <a:ext cx="2286000" cy="2848150"/>
              <a:chOff x="0" y="2295575"/>
              <a:chExt cx="2286000" cy="2848150"/>
            </a:xfrm>
          </p:grpSpPr>
          <p:sp>
            <p:nvSpPr>
              <p:cNvPr id="312" name="Google Shape;312;g279aacb3f9a_0_900"/>
              <p:cNvSpPr/>
              <p:nvPr/>
            </p:nvSpPr>
            <p:spPr>
              <a:xfrm>
                <a:off x="0" y="3133725"/>
                <a:ext cx="2286000" cy="2010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279aacb3f9a_0_900"/>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g279aacb3f9a_0_900"/>
            <p:cNvSpPr txBox="1"/>
            <p:nvPr/>
          </p:nvSpPr>
          <p:spPr>
            <a:xfrm>
              <a:off x="216300" y="2487363"/>
              <a:ext cx="1853400" cy="48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New Hire</a:t>
              </a:r>
              <a:endParaRPr sz="1800">
                <a:solidFill>
                  <a:schemeClr val="lt1"/>
                </a:solidFill>
                <a:latin typeface="Roboto"/>
                <a:ea typeface="Roboto"/>
                <a:cs typeface="Roboto"/>
                <a:sym typeface="Roboto"/>
              </a:endParaRPr>
            </a:p>
          </p:txBody>
        </p:sp>
        <p:sp>
          <p:nvSpPr>
            <p:cNvPr id="315" name="Google Shape;315;g279aacb3f9a_0_900"/>
            <p:cNvSpPr txBox="1"/>
            <p:nvPr/>
          </p:nvSpPr>
          <p:spPr>
            <a:xfrm>
              <a:off x="108150" y="3417375"/>
              <a:ext cx="2069700" cy="1442700"/>
            </a:xfrm>
            <a:prstGeom prst="rect">
              <a:avLst/>
            </a:prstGeom>
            <a:solidFill>
              <a:srgbClr val="EFEFEF"/>
            </a:solid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Onboarding Guide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Agency onboarding</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Welcome folder</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Meet with TA</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LMS</a:t>
              </a:r>
              <a:endParaRPr sz="1200" b="1">
                <a:solidFill>
                  <a:schemeClr val="lt1"/>
                </a:solidFill>
                <a:latin typeface="Roboto"/>
                <a:ea typeface="Roboto"/>
                <a:cs typeface="Roboto"/>
                <a:sym typeface="Roboto"/>
              </a:endParaRPr>
            </a:p>
          </p:txBody>
        </p:sp>
        <p:sp>
          <p:nvSpPr>
            <p:cNvPr id="316" name="Google Shape;316;g279aacb3f9a_0_900"/>
            <p:cNvSpPr txBox="1"/>
            <p:nvPr/>
          </p:nvSpPr>
          <p:spPr>
            <a:xfrm>
              <a:off x="0" y="4883125"/>
              <a:ext cx="1853400" cy="2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5"/>
                </a:rPr>
                <a:t>Image Source</a:t>
              </a:r>
              <a:endParaRPr sz="600">
                <a:solidFill>
                  <a:srgbClr val="FFFFFF"/>
                </a:solidFill>
                <a:latin typeface="Roboto"/>
                <a:ea typeface="Roboto"/>
                <a:cs typeface="Roboto"/>
                <a:sym typeface="Roboto"/>
              </a:endParaRPr>
            </a:p>
          </p:txBody>
        </p:sp>
        <p:cxnSp>
          <p:nvCxnSpPr>
            <p:cNvPr id="317" name="Google Shape;317;g279aacb3f9a_0_900"/>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pic>
        <p:nvPicPr>
          <p:cNvPr id="318" name="Google Shape;318;g279aacb3f9a_0_900"/>
          <p:cNvPicPr preferRelativeResize="0"/>
          <p:nvPr/>
        </p:nvPicPr>
        <p:blipFill>
          <a:blip r:embed="rId6">
            <a:alphaModFix/>
          </a:blip>
          <a:stretch>
            <a:fillRect/>
          </a:stretch>
        </p:blipFill>
        <p:spPr>
          <a:xfrm>
            <a:off x="2884000" y="1111650"/>
            <a:ext cx="1089999" cy="1090001"/>
          </a:xfrm>
          <a:prstGeom prst="rect">
            <a:avLst/>
          </a:prstGeom>
          <a:noFill/>
          <a:ln>
            <a:noFill/>
          </a:ln>
        </p:spPr>
      </p:pic>
      <p:pic>
        <p:nvPicPr>
          <p:cNvPr id="319" name="Google Shape;319;g279aacb3f9a_0_900"/>
          <p:cNvPicPr preferRelativeResize="0"/>
          <p:nvPr/>
        </p:nvPicPr>
        <p:blipFill>
          <a:blip r:embed="rId7">
            <a:alphaModFix/>
          </a:blip>
          <a:stretch>
            <a:fillRect/>
          </a:stretch>
        </p:blipFill>
        <p:spPr>
          <a:xfrm>
            <a:off x="610661" y="1136950"/>
            <a:ext cx="1064677" cy="1064700"/>
          </a:xfrm>
          <a:prstGeom prst="rect">
            <a:avLst/>
          </a:prstGeom>
          <a:noFill/>
          <a:ln>
            <a:noFill/>
          </a:ln>
        </p:spPr>
      </p:pic>
      <p:pic>
        <p:nvPicPr>
          <p:cNvPr id="320" name="Google Shape;320;g279aacb3f9a_0_900"/>
          <p:cNvPicPr preferRelativeResize="0"/>
          <p:nvPr/>
        </p:nvPicPr>
        <p:blipFill>
          <a:blip r:embed="rId8">
            <a:alphaModFix/>
          </a:blip>
          <a:stretch>
            <a:fillRect/>
          </a:stretch>
        </p:blipFill>
        <p:spPr>
          <a:xfrm>
            <a:off x="5253075" y="1017725"/>
            <a:ext cx="1183924" cy="1183924"/>
          </a:xfrm>
          <a:prstGeom prst="rect">
            <a:avLst/>
          </a:prstGeom>
          <a:noFill/>
          <a:ln>
            <a:noFill/>
          </a:ln>
        </p:spPr>
      </p:pic>
      <p:pic>
        <p:nvPicPr>
          <p:cNvPr id="321" name="Google Shape;321;g279aacb3f9a_0_900"/>
          <p:cNvPicPr preferRelativeResize="0"/>
          <p:nvPr/>
        </p:nvPicPr>
        <p:blipFill>
          <a:blip r:embed="rId9">
            <a:alphaModFix/>
          </a:blip>
          <a:stretch>
            <a:fillRect/>
          </a:stretch>
        </p:blipFill>
        <p:spPr>
          <a:xfrm>
            <a:off x="7409038" y="1017725"/>
            <a:ext cx="1183924" cy="1183924"/>
          </a:xfrm>
          <a:prstGeom prst="rect">
            <a:avLst/>
          </a:prstGeom>
          <a:noFill/>
          <a:ln>
            <a:noFill/>
          </a:ln>
        </p:spPr>
      </p:pic>
      <p:sp>
        <p:nvSpPr>
          <p:cNvPr id="322" name="Google Shape;322;g279aacb3f9a_0_900"/>
          <p:cNvSpPr txBox="1"/>
          <p:nvPr/>
        </p:nvSpPr>
        <p:spPr>
          <a:xfrm>
            <a:off x="4623588" y="2393625"/>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200 Level</a:t>
            </a:r>
            <a:endParaRPr sz="1500">
              <a:solidFill>
                <a:schemeClr val="lt1"/>
              </a:solidFill>
              <a:latin typeface="Roboto"/>
              <a:ea typeface="Roboto"/>
              <a:cs typeface="Roboto"/>
              <a:sym typeface="Roboto"/>
            </a:endParaRPr>
          </a:p>
        </p:txBody>
      </p:sp>
      <p:grpSp>
        <p:nvGrpSpPr>
          <p:cNvPr id="323" name="Google Shape;323;g279aacb3f9a_0_900"/>
          <p:cNvGrpSpPr/>
          <p:nvPr/>
        </p:nvGrpSpPr>
        <p:grpSpPr>
          <a:xfrm>
            <a:off x="4572000" y="2295575"/>
            <a:ext cx="2286000" cy="2848125"/>
            <a:chOff x="0" y="2295575"/>
            <a:chExt cx="2286000" cy="2848125"/>
          </a:xfrm>
        </p:grpSpPr>
        <p:grpSp>
          <p:nvGrpSpPr>
            <p:cNvPr id="324" name="Google Shape;324;g279aacb3f9a_0_900"/>
            <p:cNvGrpSpPr/>
            <p:nvPr/>
          </p:nvGrpSpPr>
          <p:grpSpPr>
            <a:xfrm>
              <a:off x="0" y="2295575"/>
              <a:ext cx="2286000" cy="2848125"/>
              <a:chOff x="0" y="2295575"/>
              <a:chExt cx="2286000" cy="2848125"/>
            </a:xfrm>
          </p:grpSpPr>
          <p:sp>
            <p:nvSpPr>
              <p:cNvPr id="325" name="Google Shape;325;g279aacb3f9a_0_900"/>
              <p:cNvSpPr/>
              <p:nvPr/>
            </p:nvSpPr>
            <p:spPr>
              <a:xfrm>
                <a:off x="0" y="3129500"/>
                <a:ext cx="2286000" cy="2014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279aacb3f9a_0_900"/>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g279aacb3f9a_0_900"/>
            <p:cNvSpPr txBox="1"/>
            <p:nvPr/>
          </p:nvSpPr>
          <p:spPr>
            <a:xfrm>
              <a:off x="53350"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10"/>
                </a:rPr>
                <a:t>Image Source</a:t>
              </a:r>
              <a:endParaRPr sz="600">
                <a:solidFill>
                  <a:srgbClr val="5E5E5E"/>
                </a:solidFill>
                <a:latin typeface="Roboto"/>
                <a:ea typeface="Roboto"/>
                <a:cs typeface="Roboto"/>
                <a:sym typeface="Roboto"/>
              </a:endParaRPr>
            </a:p>
          </p:txBody>
        </p:sp>
        <p:cxnSp>
          <p:nvCxnSpPr>
            <p:cNvPr id="328" name="Google Shape;328;g279aacb3f9a_0_900"/>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sp>
          <p:nvSpPr>
            <p:cNvPr id="329" name="Google Shape;329;g279aacb3f9a_0_900"/>
            <p:cNvSpPr txBox="1"/>
            <p:nvPr/>
          </p:nvSpPr>
          <p:spPr>
            <a:xfrm>
              <a:off x="94350" y="3394700"/>
              <a:ext cx="2097300" cy="797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Core Competencies</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Prevention science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In-depth SPF </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Intermediate</a:t>
              </a:r>
              <a:endParaRPr sz="1200" b="1">
                <a:solidFill>
                  <a:schemeClr val="lt1"/>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71"/>
        <p:cNvGrpSpPr/>
        <p:nvPr/>
      </p:nvGrpSpPr>
      <p:grpSpPr>
        <a:xfrm>
          <a:off x="0" y="0"/>
          <a:ext cx="0" cy="0"/>
          <a:chOff x="0" y="0"/>
          <a:chExt cx="0" cy="0"/>
        </a:xfrm>
      </p:grpSpPr>
      <p:sp>
        <p:nvSpPr>
          <p:cNvPr id="72" name="Google Shape;72;g2edb3f48e1a_0_0"/>
          <p:cNvSpPr txBox="1">
            <a:spLocks noGrp="1"/>
          </p:cNvSpPr>
          <p:nvPr>
            <p:ph type="title"/>
          </p:nvPr>
        </p:nvSpPr>
        <p:spPr>
          <a:xfrm>
            <a:off x="6009300" y="694475"/>
            <a:ext cx="3006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WHERE WE WERE</a:t>
            </a:r>
            <a:endParaRPr/>
          </a:p>
        </p:txBody>
      </p:sp>
      <p:pic>
        <p:nvPicPr>
          <p:cNvPr id="73" name="Google Shape;73;g2edb3f48e1a_0_0"/>
          <p:cNvPicPr preferRelativeResize="0"/>
          <p:nvPr/>
        </p:nvPicPr>
        <p:blipFill>
          <a:blip r:embed="rId3">
            <a:alphaModFix/>
          </a:blip>
          <a:stretch>
            <a:fillRect/>
          </a:stretch>
        </p:blipFill>
        <p:spPr>
          <a:xfrm>
            <a:off x="3" y="0"/>
            <a:ext cx="5928600" cy="2527225"/>
          </a:xfrm>
          <a:prstGeom prst="rect">
            <a:avLst/>
          </a:prstGeom>
          <a:noFill/>
          <a:ln>
            <a:noFill/>
          </a:ln>
        </p:spPr>
      </p:pic>
      <p:pic>
        <p:nvPicPr>
          <p:cNvPr id="74" name="Google Shape;74;g2edb3f48e1a_0_0"/>
          <p:cNvPicPr preferRelativeResize="0"/>
          <p:nvPr/>
        </p:nvPicPr>
        <p:blipFill>
          <a:blip r:embed="rId4">
            <a:alphaModFix/>
          </a:blip>
          <a:stretch>
            <a:fillRect/>
          </a:stretch>
        </p:blipFill>
        <p:spPr>
          <a:xfrm>
            <a:off x="0" y="2327150"/>
            <a:ext cx="9144000" cy="2816350"/>
          </a:xfrm>
          <a:prstGeom prst="rect">
            <a:avLst/>
          </a:prstGeom>
          <a:noFill/>
          <a:ln>
            <a:noFill/>
          </a:ln>
        </p:spPr>
      </p:pic>
      <p:pic>
        <p:nvPicPr>
          <p:cNvPr id="75" name="Google Shape;75;g2edb3f48e1a_0_0"/>
          <p:cNvPicPr preferRelativeResize="0"/>
          <p:nvPr/>
        </p:nvPicPr>
        <p:blipFill>
          <a:blip r:embed="rId5">
            <a:alphaModFix/>
          </a:blip>
          <a:stretch>
            <a:fillRect/>
          </a:stretch>
        </p:blipFill>
        <p:spPr>
          <a:xfrm>
            <a:off x="2880750" y="542975"/>
            <a:ext cx="809948" cy="8099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333"/>
        <p:cNvGrpSpPr/>
        <p:nvPr/>
      </p:nvGrpSpPr>
      <p:grpSpPr>
        <a:xfrm>
          <a:off x="0" y="0"/>
          <a:ext cx="0" cy="0"/>
          <a:chOff x="0" y="0"/>
          <a:chExt cx="0" cy="0"/>
        </a:xfrm>
      </p:grpSpPr>
      <p:sp>
        <p:nvSpPr>
          <p:cNvPr id="334" name="Google Shape;334;g279aacb3f9a_0_986"/>
          <p:cNvSpPr txBox="1">
            <a:spLocks noGrp="1"/>
          </p:cNvSpPr>
          <p:nvPr>
            <p:ph type="title"/>
          </p:nvPr>
        </p:nvSpPr>
        <p:spPr>
          <a:xfrm>
            <a:off x="1258025" y="152400"/>
            <a:ext cx="1982400" cy="824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01010"/>
              <a:buNone/>
            </a:pPr>
            <a:r>
              <a:rPr lang="en-US" sz="3300"/>
              <a:t>Courses</a:t>
            </a:r>
            <a:endParaRPr sz="3300"/>
          </a:p>
          <a:p>
            <a:pPr marL="0" lvl="0" indent="0" algn="ctr" rtl="0">
              <a:lnSpc>
                <a:spcPct val="100000"/>
              </a:lnSpc>
              <a:spcBef>
                <a:spcPts val="0"/>
              </a:spcBef>
              <a:spcAft>
                <a:spcPts val="0"/>
              </a:spcAft>
              <a:buSzPct val="79365"/>
              <a:buNone/>
            </a:pPr>
            <a:endParaRPr/>
          </a:p>
        </p:txBody>
      </p:sp>
      <p:pic>
        <p:nvPicPr>
          <p:cNvPr id="335" name="Google Shape;335;g279aacb3f9a_0_986"/>
          <p:cNvPicPr preferRelativeResize="0"/>
          <p:nvPr/>
        </p:nvPicPr>
        <p:blipFill>
          <a:blip r:embed="rId3">
            <a:alphaModFix/>
          </a:blip>
          <a:stretch>
            <a:fillRect/>
          </a:stretch>
        </p:blipFill>
        <p:spPr>
          <a:xfrm>
            <a:off x="67750" y="1027687"/>
            <a:ext cx="2063750" cy="1847713"/>
          </a:xfrm>
          <a:prstGeom prst="rect">
            <a:avLst/>
          </a:prstGeom>
          <a:noFill/>
          <a:ln>
            <a:noFill/>
          </a:ln>
        </p:spPr>
      </p:pic>
      <p:pic>
        <p:nvPicPr>
          <p:cNvPr id="336" name="Google Shape;336;g279aacb3f9a_0_986"/>
          <p:cNvPicPr preferRelativeResize="0"/>
          <p:nvPr/>
        </p:nvPicPr>
        <p:blipFill>
          <a:blip r:embed="rId4">
            <a:alphaModFix/>
          </a:blip>
          <a:stretch>
            <a:fillRect/>
          </a:stretch>
        </p:blipFill>
        <p:spPr>
          <a:xfrm>
            <a:off x="2258475" y="2571750"/>
            <a:ext cx="2186500" cy="1899750"/>
          </a:xfrm>
          <a:prstGeom prst="rect">
            <a:avLst/>
          </a:prstGeom>
          <a:noFill/>
          <a:ln>
            <a:noFill/>
          </a:ln>
        </p:spPr>
      </p:pic>
      <p:pic>
        <p:nvPicPr>
          <p:cNvPr id="337" name="Google Shape;337;g279aacb3f9a_0_986"/>
          <p:cNvPicPr preferRelativeResize="0"/>
          <p:nvPr/>
        </p:nvPicPr>
        <p:blipFill>
          <a:blip r:embed="rId5">
            <a:alphaModFix/>
          </a:blip>
          <a:stretch>
            <a:fillRect/>
          </a:stretch>
        </p:blipFill>
        <p:spPr>
          <a:xfrm>
            <a:off x="5306450" y="152400"/>
            <a:ext cx="3207207"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341"/>
        <p:cNvGrpSpPr/>
        <p:nvPr/>
      </p:nvGrpSpPr>
      <p:grpSpPr>
        <a:xfrm>
          <a:off x="0" y="0"/>
          <a:ext cx="0" cy="0"/>
          <a:chOff x="0" y="0"/>
          <a:chExt cx="0" cy="0"/>
        </a:xfrm>
      </p:grpSpPr>
      <p:sp>
        <p:nvSpPr>
          <p:cNvPr id="342" name="Google Shape;342;g279aacb3f9a_0_978"/>
          <p:cNvSpPr txBox="1">
            <a:spLocks noGrp="1"/>
          </p:cNvSpPr>
          <p:nvPr>
            <p:ph type="title"/>
          </p:nvPr>
        </p:nvSpPr>
        <p:spPr>
          <a:xfrm>
            <a:off x="529900" y="2285400"/>
            <a:ext cx="2696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Onboarding Guide</a:t>
            </a:r>
            <a:endParaRPr sz="3333"/>
          </a:p>
          <a:p>
            <a:pPr marL="0" lvl="0" indent="0" algn="l" rtl="0">
              <a:lnSpc>
                <a:spcPct val="100000"/>
              </a:lnSpc>
              <a:spcBef>
                <a:spcPts val="0"/>
              </a:spcBef>
              <a:spcAft>
                <a:spcPts val="0"/>
              </a:spcAft>
              <a:buSzPct val="111111"/>
              <a:buNone/>
            </a:pPr>
            <a:endParaRPr/>
          </a:p>
        </p:txBody>
      </p:sp>
      <p:pic>
        <p:nvPicPr>
          <p:cNvPr id="343" name="Google Shape;343;g279aacb3f9a_0_978"/>
          <p:cNvPicPr preferRelativeResize="0"/>
          <p:nvPr/>
        </p:nvPicPr>
        <p:blipFill>
          <a:blip r:embed="rId3">
            <a:alphaModFix/>
          </a:blip>
          <a:stretch>
            <a:fillRect/>
          </a:stretch>
        </p:blipFill>
        <p:spPr>
          <a:xfrm>
            <a:off x="3905275" y="479563"/>
            <a:ext cx="4243976" cy="4184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7"/>
        <p:cNvGrpSpPr/>
        <p:nvPr/>
      </p:nvGrpSpPr>
      <p:grpSpPr>
        <a:xfrm>
          <a:off x="0" y="0"/>
          <a:ext cx="0" cy="0"/>
          <a:chOff x="0" y="0"/>
          <a:chExt cx="0" cy="0"/>
        </a:xfrm>
      </p:grpSpPr>
      <p:sp>
        <p:nvSpPr>
          <p:cNvPr id="348" name="Google Shape;348;g279aacb3f9a_0_822"/>
          <p:cNvSpPr txBox="1">
            <a:spLocks noGrp="1"/>
          </p:cNvSpPr>
          <p:nvPr>
            <p:ph type="title"/>
          </p:nvPr>
        </p:nvSpPr>
        <p:spPr>
          <a:xfrm>
            <a:off x="311700" y="253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US" sz="3333">
                <a:solidFill>
                  <a:srgbClr val="0563C1"/>
                </a:solidFill>
              </a:rPr>
              <a:t>Onboarding Process - Components</a:t>
            </a:r>
            <a:endParaRPr sz="3333">
              <a:solidFill>
                <a:srgbClr val="0563C1"/>
              </a:solidFill>
            </a:endParaRPr>
          </a:p>
          <a:p>
            <a:pPr marL="0" lvl="0" indent="0" algn="l" rtl="0">
              <a:lnSpc>
                <a:spcPct val="100000"/>
              </a:lnSpc>
              <a:spcBef>
                <a:spcPts val="0"/>
              </a:spcBef>
              <a:spcAft>
                <a:spcPts val="0"/>
              </a:spcAft>
              <a:buSzPct val="111111"/>
              <a:buNone/>
            </a:pPr>
            <a:endParaRPr/>
          </a:p>
        </p:txBody>
      </p:sp>
      <p:grpSp>
        <p:nvGrpSpPr>
          <p:cNvPr id="349" name="Google Shape;349;g279aacb3f9a_0_822"/>
          <p:cNvGrpSpPr/>
          <p:nvPr/>
        </p:nvGrpSpPr>
        <p:grpSpPr>
          <a:xfrm>
            <a:off x="6858000" y="2295575"/>
            <a:ext cx="2286000" cy="2847900"/>
            <a:chOff x="0" y="2295575"/>
            <a:chExt cx="2286000" cy="2847900"/>
          </a:xfrm>
        </p:grpSpPr>
        <p:grpSp>
          <p:nvGrpSpPr>
            <p:cNvPr id="350" name="Google Shape;350;g279aacb3f9a_0_822"/>
            <p:cNvGrpSpPr/>
            <p:nvPr/>
          </p:nvGrpSpPr>
          <p:grpSpPr>
            <a:xfrm>
              <a:off x="0" y="2295575"/>
              <a:ext cx="2286000" cy="2847900"/>
              <a:chOff x="0" y="2295575"/>
              <a:chExt cx="2286000" cy="2847900"/>
            </a:xfrm>
          </p:grpSpPr>
          <p:sp>
            <p:nvSpPr>
              <p:cNvPr id="351" name="Google Shape;351;g279aacb3f9a_0_822"/>
              <p:cNvSpPr/>
              <p:nvPr/>
            </p:nvSpPr>
            <p:spPr>
              <a:xfrm>
                <a:off x="0" y="3131075"/>
                <a:ext cx="2286000" cy="2012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279aacb3f9a_0_822"/>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g279aacb3f9a_0_822"/>
            <p:cNvSpPr txBox="1"/>
            <p:nvPr/>
          </p:nvSpPr>
          <p:spPr>
            <a:xfrm>
              <a:off x="216311" y="2495638"/>
              <a:ext cx="1929300" cy="2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Ongoing Support</a:t>
              </a:r>
              <a:endParaRPr sz="1000">
                <a:solidFill>
                  <a:srgbClr val="5E5E5E"/>
                </a:solidFill>
                <a:latin typeface="Roboto"/>
                <a:ea typeface="Roboto"/>
                <a:cs typeface="Roboto"/>
                <a:sym typeface="Roboto"/>
              </a:endParaRPr>
            </a:p>
          </p:txBody>
        </p:sp>
        <p:sp>
          <p:nvSpPr>
            <p:cNvPr id="354" name="Google Shape;354;g279aacb3f9a_0_822"/>
            <p:cNvSpPr txBox="1"/>
            <p:nvPr/>
          </p:nvSpPr>
          <p:spPr>
            <a:xfrm>
              <a:off x="51600" y="3320800"/>
              <a:ext cx="2182800" cy="797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Technical Assistance</a:t>
              </a:r>
              <a:endParaRPr sz="1200" b="1">
                <a:solidFill>
                  <a:schemeClr val="lt1"/>
                </a:solidFill>
                <a:latin typeface="Roboto"/>
                <a:ea typeface="Roboto"/>
                <a:cs typeface="Roboto"/>
                <a:sym typeface="Roboto"/>
              </a:endParaRPr>
            </a:p>
            <a:p>
              <a:pPr marL="914400" lvl="1" indent="-304800" algn="l" rtl="0">
                <a:spcBef>
                  <a:spcPts val="0"/>
                </a:spcBef>
                <a:spcAft>
                  <a:spcPts val="0"/>
                </a:spcAft>
                <a:buClr>
                  <a:schemeClr val="lt1"/>
                </a:buClr>
                <a:buSzPts val="1200"/>
                <a:buFont typeface="Roboto"/>
                <a:buChar char="○"/>
              </a:pPr>
              <a:r>
                <a:rPr lang="en-US" sz="1200">
                  <a:solidFill>
                    <a:schemeClr val="lt1"/>
                  </a:solidFill>
                  <a:latin typeface="Roboto"/>
                  <a:ea typeface="Roboto"/>
                  <a:cs typeface="Roboto"/>
                  <a:sym typeface="Roboto"/>
                </a:rPr>
                <a:t>1 x 1</a:t>
              </a:r>
              <a:endParaRPr sz="1200">
                <a:solidFill>
                  <a:schemeClr val="lt1"/>
                </a:solidFill>
                <a:latin typeface="Roboto"/>
                <a:ea typeface="Roboto"/>
                <a:cs typeface="Roboto"/>
                <a:sym typeface="Roboto"/>
              </a:endParaRPr>
            </a:p>
            <a:p>
              <a:pPr marL="914400" lvl="1" indent="-304800" algn="l" rtl="0">
                <a:spcBef>
                  <a:spcPts val="0"/>
                </a:spcBef>
                <a:spcAft>
                  <a:spcPts val="0"/>
                </a:spcAft>
                <a:buClr>
                  <a:schemeClr val="lt1"/>
                </a:buClr>
                <a:buSzPts val="1200"/>
                <a:buFont typeface="Roboto"/>
                <a:buChar char="○"/>
              </a:pPr>
              <a:r>
                <a:rPr lang="en-US" sz="1200">
                  <a:solidFill>
                    <a:schemeClr val="lt1"/>
                  </a:solidFill>
                  <a:latin typeface="Roboto"/>
                  <a:ea typeface="Roboto"/>
                  <a:cs typeface="Roboto"/>
                  <a:sym typeface="Roboto"/>
                </a:rPr>
                <a:t>Support groups</a:t>
              </a:r>
              <a:endParaRPr sz="1200">
                <a:solidFill>
                  <a:schemeClr val="lt1"/>
                </a:solidFill>
                <a:latin typeface="Roboto"/>
                <a:ea typeface="Roboto"/>
                <a:cs typeface="Roboto"/>
                <a:sym typeface="Roboto"/>
              </a:endParaRPr>
            </a:p>
            <a:p>
              <a:pPr marL="914400" lvl="0" indent="0" algn="l" rtl="0">
                <a:spcBef>
                  <a:spcPts val="0"/>
                </a:spcBef>
                <a:spcAft>
                  <a:spcPts val="0"/>
                </a:spcAft>
                <a:buNone/>
              </a:pP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Training</a:t>
              </a:r>
              <a:endParaRPr sz="1200" b="1">
                <a:solidFill>
                  <a:schemeClr val="lt1"/>
                </a:solidFill>
                <a:latin typeface="Roboto"/>
                <a:ea typeface="Roboto"/>
                <a:cs typeface="Roboto"/>
                <a:sym typeface="Roboto"/>
              </a:endParaRPr>
            </a:p>
            <a:p>
              <a:pPr marL="914400" lvl="1" indent="-304800" algn="l" rtl="0">
                <a:spcBef>
                  <a:spcPts val="0"/>
                </a:spcBef>
                <a:spcAft>
                  <a:spcPts val="0"/>
                </a:spcAft>
                <a:buClr>
                  <a:schemeClr val="lt1"/>
                </a:buClr>
                <a:buSzPts val="1200"/>
                <a:buFont typeface="Roboto"/>
                <a:buChar char="○"/>
              </a:pPr>
              <a:r>
                <a:rPr lang="en-US" sz="1200">
                  <a:solidFill>
                    <a:schemeClr val="lt1"/>
                  </a:solidFill>
                  <a:latin typeface="Roboto"/>
                  <a:ea typeface="Roboto"/>
                  <a:cs typeface="Roboto"/>
                  <a:sym typeface="Roboto"/>
                </a:rPr>
                <a:t>Needs-based</a:t>
              </a:r>
              <a:endParaRPr sz="1200">
                <a:solidFill>
                  <a:schemeClr val="lt1"/>
                </a:solidFill>
                <a:latin typeface="Roboto"/>
                <a:ea typeface="Roboto"/>
                <a:cs typeface="Roboto"/>
                <a:sym typeface="Roboto"/>
              </a:endParaRPr>
            </a:p>
            <a:p>
              <a:pPr marL="914400" lvl="1" indent="-304800" algn="l" rtl="0">
                <a:spcBef>
                  <a:spcPts val="0"/>
                </a:spcBef>
                <a:spcAft>
                  <a:spcPts val="0"/>
                </a:spcAft>
                <a:buClr>
                  <a:schemeClr val="lt1"/>
                </a:buClr>
                <a:buSzPts val="1200"/>
                <a:buFont typeface="Roboto"/>
                <a:buChar char="○"/>
              </a:pPr>
              <a:r>
                <a:rPr lang="en-US" sz="1200">
                  <a:solidFill>
                    <a:schemeClr val="lt1"/>
                  </a:solidFill>
                  <a:latin typeface="Roboto"/>
                  <a:ea typeface="Roboto"/>
                  <a:cs typeface="Roboto"/>
                  <a:sym typeface="Roboto"/>
                </a:rPr>
                <a:t>Emerging trends</a:t>
              </a:r>
              <a:endParaRPr sz="1200">
                <a:solidFill>
                  <a:schemeClr val="lt1"/>
                </a:solidFill>
                <a:latin typeface="Roboto"/>
                <a:ea typeface="Roboto"/>
                <a:cs typeface="Roboto"/>
                <a:sym typeface="Roboto"/>
              </a:endParaRPr>
            </a:p>
          </p:txBody>
        </p:sp>
        <p:sp>
          <p:nvSpPr>
            <p:cNvPr id="355" name="Google Shape;355;g279aacb3f9a_0_822"/>
            <p:cNvSpPr txBox="1"/>
            <p:nvPr/>
          </p:nvSpPr>
          <p:spPr>
            <a:xfrm>
              <a:off x="53325"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3"/>
                </a:rPr>
                <a:t>Image Source</a:t>
              </a:r>
              <a:endParaRPr sz="600">
                <a:solidFill>
                  <a:srgbClr val="5E5E5E"/>
                </a:solidFill>
                <a:latin typeface="Roboto"/>
                <a:ea typeface="Roboto"/>
                <a:cs typeface="Roboto"/>
                <a:sym typeface="Roboto"/>
              </a:endParaRPr>
            </a:p>
          </p:txBody>
        </p:sp>
      </p:grpSp>
      <p:grpSp>
        <p:nvGrpSpPr>
          <p:cNvPr id="356" name="Google Shape;356;g279aacb3f9a_0_822"/>
          <p:cNvGrpSpPr/>
          <p:nvPr/>
        </p:nvGrpSpPr>
        <p:grpSpPr>
          <a:xfrm>
            <a:off x="2286000" y="2295575"/>
            <a:ext cx="2286000" cy="2847950"/>
            <a:chOff x="0" y="2295575"/>
            <a:chExt cx="2286000" cy="2847950"/>
          </a:xfrm>
        </p:grpSpPr>
        <p:grpSp>
          <p:nvGrpSpPr>
            <p:cNvPr id="357" name="Google Shape;357;g279aacb3f9a_0_822"/>
            <p:cNvGrpSpPr/>
            <p:nvPr/>
          </p:nvGrpSpPr>
          <p:grpSpPr>
            <a:xfrm>
              <a:off x="0" y="2295575"/>
              <a:ext cx="2286000" cy="2847950"/>
              <a:chOff x="0" y="2295575"/>
              <a:chExt cx="2286000" cy="2847950"/>
            </a:xfrm>
          </p:grpSpPr>
          <p:sp>
            <p:nvSpPr>
              <p:cNvPr id="358" name="Google Shape;358;g279aacb3f9a_0_822"/>
              <p:cNvSpPr/>
              <p:nvPr/>
            </p:nvSpPr>
            <p:spPr>
              <a:xfrm>
                <a:off x="0" y="3121525"/>
                <a:ext cx="2286000" cy="20220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279aacb3f9a_0_822"/>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g279aacb3f9a_0_822"/>
            <p:cNvSpPr txBox="1"/>
            <p:nvPr/>
          </p:nvSpPr>
          <p:spPr>
            <a:xfrm>
              <a:off x="51600" y="2383825"/>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100 Level</a:t>
              </a:r>
              <a:endParaRPr sz="1500">
                <a:solidFill>
                  <a:schemeClr val="lt1"/>
                </a:solidFill>
                <a:latin typeface="Roboto"/>
                <a:ea typeface="Roboto"/>
                <a:cs typeface="Roboto"/>
                <a:sym typeface="Roboto"/>
              </a:endParaRPr>
            </a:p>
          </p:txBody>
        </p:sp>
        <p:sp>
          <p:nvSpPr>
            <p:cNvPr id="361" name="Google Shape;361;g279aacb3f9a_0_822"/>
            <p:cNvSpPr txBox="1"/>
            <p:nvPr/>
          </p:nvSpPr>
          <p:spPr>
            <a:xfrm>
              <a:off x="90563" y="3405500"/>
              <a:ext cx="2111100" cy="13905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Montana prevention</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Prevention science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Strategic Prevention Framework  </a:t>
              </a:r>
              <a:endParaRPr sz="1200" b="1">
                <a:solidFill>
                  <a:schemeClr val="lt1"/>
                </a:solidFill>
                <a:latin typeface="Roboto"/>
                <a:ea typeface="Roboto"/>
                <a:cs typeface="Roboto"/>
                <a:sym typeface="Roboto"/>
              </a:endParaRPr>
            </a:p>
          </p:txBody>
        </p:sp>
        <p:sp>
          <p:nvSpPr>
            <p:cNvPr id="362" name="Google Shape;362;g279aacb3f9a_0_822"/>
            <p:cNvSpPr txBox="1"/>
            <p:nvPr/>
          </p:nvSpPr>
          <p:spPr>
            <a:xfrm>
              <a:off x="53350" y="4907200"/>
              <a:ext cx="1853400" cy="1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4"/>
                </a:rPr>
                <a:t>Image Source</a:t>
              </a:r>
              <a:endParaRPr sz="600">
                <a:solidFill>
                  <a:srgbClr val="FFFFFF"/>
                </a:solidFill>
                <a:latin typeface="Roboto"/>
                <a:ea typeface="Roboto"/>
                <a:cs typeface="Roboto"/>
                <a:sym typeface="Roboto"/>
              </a:endParaRPr>
            </a:p>
          </p:txBody>
        </p:sp>
        <p:cxnSp>
          <p:nvCxnSpPr>
            <p:cNvPr id="363" name="Google Shape;363;g279aacb3f9a_0_822"/>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grpSp>
        <p:nvGrpSpPr>
          <p:cNvPr id="364" name="Google Shape;364;g279aacb3f9a_0_822"/>
          <p:cNvGrpSpPr/>
          <p:nvPr/>
        </p:nvGrpSpPr>
        <p:grpSpPr>
          <a:xfrm>
            <a:off x="0" y="2295575"/>
            <a:ext cx="2286000" cy="2848150"/>
            <a:chOff x="0" y="2295575"/>
            <a:chExt cx="2286000" cy="2848150"/>
          </a:xfrm>
        </p:grpSpPr>
        <p:grpSp>
          <p:nvGrpSpPr>
            <p:cNvPr id="365" name="Google Shape;365;g279aacb3f9a_0_822"/>
            <p:cNvGrpSpPr/>
            <p:nvPr/>
          </p:nvGrpSpPr>
          <p:grpSpPr>
            <a:xfrm>
              <a:off x="0" y="2295575"/>
              <a:ext cx="2286000" cy="2848150"/>
              <a:chOff x="0" y="2295575"/>
              <a:chExt cx="2286000" cy="2848150"/>
            </a:xfrm>
          </p:grpSpPr>
          <p:sp>
            <p:nvSpPr>
              <p:cNvPr id="366" name="Google Shape;366;g279aacb3f9a_0_822"/>
              <p:cNvSpPr/>
              <p:nvPr/>
            </p:nvSpPr>
            <p:spPr>
              <a:xfrm>
                <a:off x="0" y="3133725"/>
                <a:ext cx="2286000" cy="2010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279aacb3f9a_0_822"/>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g279aacb3f9a_0_822"/>
            <p:cNvSpPr txBox="1"/>
            <p:nvPr/>
          </p:nvSpPr>
          <p:spPr>
            <a:xfrm>
              <a:off x="216300" y="2487363"/>
              <a:ext cx="1853400" cy="48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chemeClr val="lt1"/>
                  </a:solidFill>
                  <a:latin typeface="Roboto"/>
                  <a:ea typeface="Roboto"/>
                  <a:cs typeface="Roboto"/>
                  <a:sym typeface="Roboto"/>
                </a:rPr>
                <a:t>New Hire</a:t>
              </a:r>
              <a:endParaRPr sz="1800">
                <a:solidFill>
                  <a:schemeClr val="lt1"/>
                </a:solidFill>
                <a:latin typeface="Roboto"/>
                <a:ea typeface="Roboto"/>
                <a:cs typeface="Roboto"/>
                <a:sym typeface="Roboto"/>
              </a:endParaRPr>
            </a:p>
          </p:txBody>
        </p:sp>
        <p:sp>
          <p:nvSpPr>
            <p:cNvPr id="369" name="Google Shape;369;g279aacb3f9a_0_822"/>
            <p:cNvSpPr txBox="1"/>
            <p:nvPr/>
          </p:nvSpPr>
          <p:spPr>
            <a:xfrm>
              <a:off x="108150" y="3417375"/>
              <a:ext cx="2069700" cy="1442700"/>
            </a:xfrm>
            <a:prstGeom prst="rect">
              <a:avLst/>
            </a:prstGeom>
            <a:solidFill>
              <a:srgbClr val="EFEFEF"/>
            </a:solid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Onboarding Guide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Agency onboarding</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Welcome folder</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Meet with TA</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LMS</a:t>
              </a:r>
              <a:endParaRPr sz="1200" b="1">
                <a:solidFill>
                  <a:schemeClr val="lt1"/>
                </a:solidFill>
                <a:latin typeface="Roboto"/>
                <a:ea typeface="Roboto"/>
                <a:cs typeface="Roboto"/>
                <a:sym typeface="Roboto"/>
              </a:endParaRPr>
            </a:p>
          </p:txBody>
        </p:sp>
        <p:sp>
          <p:nvSpPr>
            <p:cNvPr id="370" name="Google Shape;370;g279aacb3f9a_0_822"/>
            <p:cNvSpPr txBox="1"/>
            <p:nvPr/>
          </p:nvSpPr>
          <p:spPr>
            <a:xfrm>
              <a:off x="0" y="4883125"/>
              <a:ext cx="1853400" cy="2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5"/>
                </a:rPr>
                <a:t>Image Source</a:t>
              </a:r>
              <a:endParaRPr sz="600">
                <a:solidFill>
                  <a:srgbClr val="FFFFFF"/>
                </a:solidFill>
                <a:latin typeface="Roboto"/>
                <a:ea typeface="Roboto"/>
                <a:cs typeface="Roboto"/>
                <a:sym typeface="Roboto"/>
              </a:endParaRPr>
            </a:p>
          </p:txBody>
        </p:sp>
        <p:cxnSp>
          <p:nvCxnSpPr>
            <p:cNvPr id="371" name="Google Shape;371;g279aacb3f9a_0_822"/>
            <p:cNvCxnSpPr/>
            <p:nvPr/>
          </p:nvCxnSpPr>
          <p:spPr>
            <a:xfrm>
              <a:off x="2286000" y="2295575"/>
              <a:ext cx="0" cy="2837400"/>
            </a:xfrm>
            <a:prstGeom prst="straightConnector1">
              <a:avLst/>
            </a:prstGeom>
            <a:noFill/>
            <a:ln w="9525" cap="flat" cmpd="sng">
              <a:solidFill>
                <a:srgbClr val="83E3DA"/>
              </a:solidFill>
              <a:prstDash val="dot"/>
              <a:round/>
              <a:headEnd type="none" w="sm" len="sm"/>
              <a:tailEnd type="none" w="sm" len="sm"/>
            </a:ln>
          </p:spPr>
        </p:cxnSp>
      </p:grpSp>
      <p:pic>
        <p:nvPicPr>
          <p:cNvPr id="372" name="Google Shape;372;g279aacb3f9a_0_822"/>
          <p:cNvPicPr preferRelativeResize="0"/>
          <p:nvPr/>
        </p:nvPicPr>
        <p:blipFill>
          <a:blip r:embed="rId6">
            <a:alphaModFix/>
          </a:blip>
          <a:stretch>
            <a:fillRect/>
          </a:stretch>
        </p:blipFill>
        <p:spPr>
          <a:xfrm>
            <a:off x="2884000" y="1111650"/>
            <a:ext cx="1089999" cy="1090001"/>
          </a:xfrm>
          <a:prstGeom prst="rect">
            <a:avLst/>
          </a:prstGeom>
          <a:noFill/>
          <a:ln>
            <a:noFill/>
          </a:ln>
        </p:spPr>
      </p:pic>
      <p:pic>
        <p:nvPicPr>
          <p:cNvPr id="373" name="Google Shape;373;g279aacb3f9a_0_822"/>
          <p:cNvPicPr preferRelativeResize="0"/>
          <p:nvPr/>
        </p:nvPicPr>
        <p:blipFill>
          <a:blip r:embed="rId7">
            <a:alphaModFix/>
          </a:blip>
          <a:stretch>
            <a:fillRect/>
          </a:stretch>
        </p:blipFill>
        <p:spPr>
          <a:xfrm>
            <a:off x="610661" y="1136950"/>
            <a:ext cx="1064677" cy="1064700"/>
          </a:xfrm>
          <a:prstGeom prst="rect">
            <a:avLst/>
          </a:prstGeom>
          <a:noFill/>
          <a:ln>
            <a:noFill/>
          </a:ln>
        </p:spPr>
      </p:pic>
      <p:pic>
        <p:nvPicPr>
          <p:cNvPr id="374" name="Google Shape;374;g279aacb3f9a_0_822"/>
          <p:cNvPicPr preferRelativeResize="0"/>
          <p:nvPr/>
        </p:nvPicPr>
        <p:blipFill>
          <a:blip r:embed="rId8">
            <a:alphaModFix/>
          </a:blip>
          <a:stretch>
            <a:fillRect/>
          </a:stretch>
        </p:blipFill>
        <p:spPr>
          <a:xfrm>
            <a:off x="5253075" y="1017725"/>
            <a:ext cx="1183924" cy="1183924"/>
          </a:xfrm>
          <a:prstGeom prst="rect">
            <a:avLst/>
          </a:prstGeom>
          <a:noFill/>
          <a:ln>
            <a:noFill/>
          </a:ln>
        </p:spPr>
      </p:pic>
      <p:pic>
        <p:nvPicPr>
          <p:cNvPr id="375" name="Google Shape;375;g279aacb3f9a_0_822"/>
          <p:cNvPicPr preferRelativeResize="0"/>
          <p:nvPr/>
        </p:nvPicPr>
        <p:blipFill>
          <a:blip r:embed="rId9">
            <a:alphaModFix/>
          </a:blip>
          <a:stretch>
            <a:fillRect/>
          </a:stretch>
        </p:blipFill>
        <p:spPr>
          <a:xfrm>
            <a:off x="7409038" y="1017725"/>
            <a:ext cx="1183924" cy="1183924"/>
          </a:xfrm>
          <a:prstGeom prst="rect">
            <a:avLst/>
          </a:prstGeom>
          <a:noFill/>
          <a:ln>
            <a:noFill/>
          </a:ln>
        </p:spPr>
      </p:pic>
      <p:sp>
        <p:nvSpPr>
          <p:cNvPr id="376" name="Google Shape;376;g279aacb3f9a_0_822"/>
          <p:cNvSpPr txBox="1"/>
          <p:nvPr/>
        </p:nvSpPr>
        <p:spPr>
          <a:xfrm>
            <a:off x="4623588" y="2393625"/>
            <a:ext cx="2182800" cy="73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a:solidFill>
                  <a:schemeClr val="lt1"/>
                </a:solidFill>
                <a:latin typeface="Roboto"/>
                <a:ea typeface="Roboto"/>
                <a:cs typeface="Roboto"/>
                <a:sym typeface="Roboto"/>
              </a:rPr>
              <a:t>Onboarding </a:t>
            </a:r>
            <a:endParaRPr sz="20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200 Level</a:t>
            </a:r>
            <a:endParaRPr sz="1500">
              <a:solidFill>
                <a:schemeClr val="lt1"/>
              </a:solidFill>
              <a:latin typeface="Roboto"/>
              <a:ea typeface="Roboto"/>
              <a:cs typeface="Roboto"/>
              <a:sym typeface="Roboto"/>
            </a:endParaRPr>
          </a:p>
        </p:txBody>
      </p:sp>
      <p:grpSp>
        <p:nvGrpSpPr>
          <p:cNvPr id="377" name="Google Shape;377;g279aacb3f9a_0_822"/>
          <p:cNvGrpSpPr/>
          <p:nvPr/>
        </p:nvGrpSpPr>
        <p:grpSpPr>
          <a:xfrm>
            <a:off x="4572000" y="2295575"/>
            <a:ext cx="2286000" cy="2848125"/>
            <a:chOff x="0" y="2295575"/>
            <a:chExt cx="2286000" cy="2848125"/>
          </a:xfrm>
        </p:grpSpPr>
        <p:grpSp>
          <p:nvGrpSpPr>
            <p:cNvPr id="378" name="Google Shape;378;g279aacb3f9a_0_822"/>
            <p:cNvGrpSpPr/>
            <p:nvPr/>
          </p:nvGrpSpPr>
          <p:grpSpPr>
            <a:xfrm>
              <a:off x="0" y="2295575"/>
              <a:ext cx="2286000" cy="2848125"/>
              <a:chOff x="0" y="2295575"/>
              <a:chExt cx="2286000" cy="2848125"/>
            </a:xfrm>
          </p:grpSpPr>
          <p:sp>
            <p:nvSpPr>
              <p:cNvPr id="379" name="Google Shape;379;g279aacb3f9a_0_822"/>
              <p:cNvSpPr/>
              <p:nvPr/>
            </p:nvSpPr>
            <p:spPr>
              <a:xfrm>
                <a:off x="0" y="3129500"/>
                <a:ext cx="2286000" cy="2014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g279aacb3f9a_0_822"/>
              <p:cNvSpPr/>
              <p:nvPr/>
            </p:nvSpPr>
            <p:spPr>
              <a:xfrm>
                <a:off x="0" y="2295575"/>
                <a:ext cx="2286000" cy="53700"/>
              </a:xfrm>
              <a:prstGeom prst="rect">
                <a:avLst/>
              </a:prstGeom>
              <a:solidFill>
                <a:srgbClr val="056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g279aacb3f9a_0_822"/>
            <p:cNvSpPr txBox="1"/>
            <p:nvPr/>
          </p:nvSpPr>
          <p:spPr>
            <a:xfrm>
              <a:off x="53350" y="4889675"/>
              <a:ext cx="1853400" cy="1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600" u="sng">
                  <a:solidFill>
                    <a:schemeClr val="hlink"/>
                  </a:solidFill>
                  <a:latin typeface="Roboto"/>
                  <a:ea typeface="Roboto"/>
                  <a:cs typeface="Roboto"/>
                  <a:sym typeface="Roboto"/>
                  <a:hlinkClick r:id="rId10"/>
                </a:rPr>
                <a:t>Image Source</a:t>
              </a:r>
              <a:endParaRPr sz="600">
                <a:solidFill>
                  <a:srgbClr val="5E5E5E"/>
                </a:solidFill>
                <a:latin typeface="Roboto"/>
                <a:ea typeface="Roboto"/>
                <a:cs typeface="Roboto"/>
                <a:sym typeface="Roboto"/>
              </a:endParaRPr>
            </a:p>
          </p:txBody>
        </p:sp>
        <p:cxnSp>
          <p:nvCxnSpPr>
            <p:cNvPr id="382" name="Google Shape;382;g279aacb3f9a_0_822"/>
            <p:cNvCxnSpPr/>
            <p:nvPr/>
          </p:nvCxnSpPr>
          <p:spPr>
            <a:xfrm>
              <a:off x="2286000" y="2295575"/>
              <a:ext cx="0" cy="2837400"/>
            </a:xfrm>
            <a:prstGeom prst="straightConnector1">
              <a:avLst/>
            </a:prstGeom>
            <a:noFill/>
            <a:ln w="9525" cap="flat" cmpd="sng">
              <a:solidFill>
                <a:srgbClr val="D9D9D9"/>
              </a:solidFill>
              <a:prstDash val="dot"/>
              <a:round/>
              <a:headEnd type="none" w="sm" len="sm"/>
              <a:tailEnd type="none" w="sm" len="sm"/>
            </a:ln>
          </p:spPr>
        </p:cxnSp>
        <p:sp>
          <p:nvSpPr>
            <p:cNvPr id="383" name="Google Shape;383;g279aacb3f9a_0_822"/>
            <p:cNvSpPr txBox="1"/>
            <p:nvPr/>
          </p:nvSpPr>
          <p:spPr>
            <a:xfrm>
              <a:off x="94350" y="3394700"/>
              <a:ext cx="2097300" cy="797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Core Competencies</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Prevention science</a:t>
              </a:r>
              <a:endParaRPr sz="1200" b="1">
                <a:solidFill>
                  <a:schemeClr val="lt1"/>
                </a:solidFill>
                <a:latin typeface="Roboto"/>
                <a:ea typeface="Roboto"/>
                <a:cs typeface="Roboto"/>
                <a:sym typeface="Roboto"/>
              </a:endParaRPr>
            </a:p>
            <a:p>
              <a:pPr marL="457200" lvl="0" indent="-304800" algn="l" rtl="0">
                <a:spcBef>
                  <a:spcPts val="0"/>
                </a:spcBef>
                <a:spcAft>
                  <a:spcPts val="0"/>
                </a:spcAft>
                <a:buClr>
                  <a:schemeClr val="lt1"/>
                </a:buClr>
                <a:buSzPts val="1200"/>
                <a:buFont typeface="Roboto"/>
                <a:buChar char="●"/>
              </a:pPr>
              <a:r>
                <a:rPr lang="en-US" sz="1200" b="1">
                  <a:solidFill>
                    <a:schemeClr val="lt1"/>
                  </a:solidFill>
                  <a:latin typeface="Roboto"/>
                  <a:ea typeface="Roboto"/>
                  <a:cs typeface="Roboto"/>
                  <a:sym typeface="Roboto"/>
                </a:rPr>
                <a:t>In-depth SPF </a:t>
              </a:r>
              <a:endParaRPr sz="1000">
                <a:solidFill>
                  <a:srgbClr val="5E5E5E"/>
                </a:solidFill>
                <a:latin typeface="Roboto"/>
                <a:ea typeface="Roboto"/>
                <a:cs typeface="Roboto"/>
                <a:sym typeface="Roboto"/>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387"/>
        <p:cNvGrpSpPr/>
        <p:nvPr/>
      </p:nvGrpSpPr>
      <p:grpSpPr>
        <a:xfrm>
          <a:off x="0" y="0"/>
          <a:ext cx="0" cy="0"/>
          <a:chOff x="0" y="0"/>
          <a:chExt cx="0" cy="0"/>
        </a:xfrm>
      </p:grpSpPr>
      <p:sp>
        <p:nvSpPr>
          <p:cNvPr id="388" name="Google Shape;388;p11"/>
          <p:cNvSpPr txBox="1">
            <a:spLocks noGrp="1"/>
          </p:cNvSpPr>
          <p:nvPr>
            <p:ph type="title"/>
          </p:nvPr>
        </p:nvSpPr>
        <p:spPr>
          <a:xfrm>
            <a:off x="2182075" y="169700"/>
            <a:ext cx="903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FAQs</a:t>
            </a:r>
            <a:r>
              <a:rPr lang="en-US"/>
              <a:t>	</a:t>
            </a:r>
            <a:endParaRPr/>
          </a:p>
        </p:txBody>
      </p:sp>
      <p:pic>
        <p:nvPicPr>
          <p:cNvPr id="389" name="Google Shape;389;p11"/>
          <p:cNvPicPr preferRelativeResize="0"/>
          <p:nvPr/>
        </p:nvPicPr>
        <p:blipFill rotWithShape="1">
          <a:blip r:embed="rId3">
            <a:alphaModFix/>
          </a:blip>
          <a:srcRect/>
          <a:stretch/>
        </p:blipFill>
        <p:spPr>
          <a:xfrm>
            <a:off x="5298131" y="0"/>
            <a:ext cx="3845868" cy="5127823"/>
          </a:xfrm>
          <a:prstGeom prst="rect">
            <a:avLst/>
          </a:prstGeom>
          <a:noFill/>
          <a:ln>
            <a:noFill/>
          </a:ln>
        </p:spPr>
      </p:pic>
      <p:cxnSp>
        <p:nvCxnSpPr>
          <p:cNvPr id="390" name="Google Shape;390;p11"/>
          <p:cNvCxnSpPr/>
          <p:nvPr/>
        </p:nvCxnSpPr>
        <p:spPr>
          <a:xfrm rot="-5400000">
            <a:off x="2734500" y="2367150"/>
            <a:ext cx="5152800" cy="409200"/>
          </a:xfrm>
          <a:prstGeom prst="curvedConnector3">
            <a:avLst>
              <a:gd name="adj1" fmla="val 50000"/>
            </a:avLst>
          </a:prstGeom>
          <a:noFill/>
          <a:ln w="9525" cap="flat" cmpd="sng">
            <a:solidFill>
              <a:schemeClr val="dk2"/>
            </a:solidFill>
            <a:prstDash val="solid"/>
            <a:round/>
            <a:headEnd type="none" w="sm" len="sm"/>
            <a:tailEnd type="none" w="sm" len="sm"/>
          </a:ln>
        </p:spPr>
      </p:cxnSp>
      <p:sp>
        <p:nvSpPr>
          <p:cNvPr id="391" name="Google Shape;391;p11"/>
          <p:cNvSpPr/>
          <p:nvPr/>
        </p:nvSpPr>
        <p:spPr>
          <a:xfrm rot="-278280">
            <a:off x="311741" y="1206469"/>
            <a:ext cx="2010885" cy="1164217"/>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800">
                <a:solidFill>
                  <a:schemeClr val="lt1"/>
                </a:solidFill>
              </a:rPr>
              <a:t>How long does this process take?</a:t>
            </a:r>
            <a:endParaRPr>
              <a:solidFill>
                <a:schemeClr val="lt1"/>
              </a:solidFill>
              <a:latin typeface="Average"/>
              <a:ea typeface="Average"/>
              <a:cs typeface="Average"/>
              <a:sym typeface="Average"/>
            </a:endParaRPr>
          </a:p>
        </p:txBody>
      </p:sp>
      <p:sp>
        <p:nvSpPr>
          <p:cNvPr id="392" name="Google Shape;392;p11"/>
          <p:cNvSpPr/>
          <p:nvPr/>
        </p:nvSpPr>
        <p:spPr>
          <a:xfrm rot="232301">
            <a:off x="3018874" y="1076653"/>
            <a:ext cx="1826067" cy="237483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800">
                <a:solidFill>
                  <a:schemeClr val="lt1"/>
                </a:solidFill>
              </a:rPr>
              <a:t>What if they don’t complete a course or task you assign them?</a:t>
            </a:r>
            <a:endParaRPr>
              <a:solidFill>
                <a:schemeClr val="lt1"/>
              </a:solidFill>
              <a:latin typeface="Average"/>
              <a:ea typeface="Average"/>
              <a:cs typeface="Average"/>
              <a:sym typeface="Average"/>
            </a:endParaRPr>
          </a:p>
        </p:txBody>
      </p:sp>
      <p:sp>
        <p:nvSpPr>
          <p:cNvPr id="393" name="Google Shape;393;p11"/>
          <p:cNvSpPr/>
          <p:nvPr/>
        </p:nvSpPr>
        <p:spPr>
          <a:xfrm>
            <a:off x="438525" y="2834750"/>
            <a:ext cx="2319000" cy="1794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US" sz="1800">
                <a:solidFill>
                  <a:schemeClr val="lt1"/>
                </a:solidFill>
              </a:rPr>
              <a:t>What if they don’t show up for their meetings?</a:t>
            </a:r>
            <a:endParaRPr>
              <a:solidFill>
                <a:schemeClr val="lt1"/>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397"/>
        <p:cNvGrpSpPr/>
        <p:nvPr/>
      </p:nvGrpSpPr>
      <p:grpSpPr>
        <a:xfrm>
          <a:off x="0" y="0"/>
          <a:ext cx="0" cy="0"/>
          <a:chOff x="0" y="0"/>
          <a:chExt cx="0" cy="0"/>
        </a:xfrm>
      </p:grpSpPr>
      <p:sp>
        <p:nvSpPr>
          <p:cNvPr id="398" name="Google Shape;398;g279aacb3f9a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Outline</a:t>
            </a:r>
            <a:endParaRPr sz="3333"/>
          </a:p>
          <a:p>
            <a:pPr marL="0" lvl="0" indent="0" algn="l" rtl="0">
              <a:lnSpc>
                <a:spcPct val="100000"/>
              </a:lnSpc>
              <a:spcBef>
                <a:spcPts val="0"/>
              </a:spcBef>
              <a:spcAft>
                <a:spcPts val="0"/>
              </a:spcAft>
              <a:buSzPct val="111111"/>
              <a:buNone/>
            </a:pPr>
            <a:endParaRPr/>
          </a:p>
        </p:txBody>
      </p:sp>
      <p:sp>
        <p:nvSpPr>
          <p:cNvPr id="399" name="Google Shape;399;g279aacb3f9a_0_0"/>
          <p:cNvSpPr txBox="1">
            <a:spLocks noGrp="1"/>
          </p:cNvSpPr>
          <p:nvPr>
            <p:ph type="body" idx="1"/>
          </p:nvPr>
        </p:nvSpPr>
        <p:spPr>
          <a:xfrm>
            <a:off x="311700" y="1152475"/>
            <a:ext cx="4693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Where we were</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New model</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Requirements and vision</a:t>
            </a: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US">
                <a:latin typeface="Arial"/>
                <a:ea typeface="Arial"/>
                <a:cs typeface="Arial"/>
                <a:sym typeface="Arial"/>
              </a:rPr>
              <a:t>Onboarding Process</a:t>
            </a:r>
            <a:endParaRPr>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b="1">
                <a:solidFill>
                  <a:schemeClr val="dk1"/>
                </a:solidFill>
                <a:latin typeface="Arial"/>
                <a:ea typeface="Arial"/>
                <a:cs typeface="Arial"/>
                <a:sym typeface="Arial"/>
              </a:rPr>
              <a:t>Workforce development</a:t>
            </a:r>
            <a:endParaRPr b="1">
              <a:solidFill>
                <a:schemeClr val="dk1"/>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US">
                <a:latin typeface="Arial"/>
                <a:ea typeface="Arial"/>
                <a:cs typeface="Arial"/>
                <a:sym typeface="Arial"/>
              </a:rPr>
              <a:t>Effectiveness</a:t>
            </a:r>
            <a:r>
              <a:rPr lang="en-US">
                <a:solidFill>
                  <a:schemeClr val="dk2"/>
                </a:solidFill>
                <a:latin typeface="Arial"/>
                <a:ea typeface="Arial"/>
                <a:cs typeface="Arial"/>
                <a:sym typeface="Arial"/>
              </a:rPr>
              <a:t> </a:t>
            </a:r>
            <a:endParaRPr>
              <a:solidFill>
                <a:schemeClr val="dk2"/>
              </a:solidFill>
              <a:latin typeface="Arial"/>
              <a:ea typeface="Arial"/>
              <a:cs typeface="Arial"/>
              <a:sym typeface="Arial"/>
            </a:endParaRPr>
          </a:p>
        </p:txBody>
      </p:sp>
      <p:pic>
        <p:nvPicPr>
          <p:cNvPr id="400" name="Google Shape;400;g279aacb3f9a_0_0"/>
          <p:cNvPicPr preferRelativeResize="0"/>
          <p:nvPr/>
        </p:nvPicPr>
        <p:blipFill rotWithShape="1">
          <a:blip r:embed="rId3">
            <a:alphaModFix/>
          </a:blip>
          <a:srcRect l="12502" r="12495"/>
          <a:stretch/>
        </p:blipFill>
        <p:spPr>
          <a:xfrm>
            <a:off x="5286375" y="0"/>
            <a:ext cx="3857625" cy="51435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04"/>
        <p:cNvGrpSpPr/>
        <p:nvPr/>
      </p:nvGrpSpPr>
      <p:grpSpPr>
        <a:xfrm>
          <a:off x="0" y="0"/>
          <a:ext cx="0" cy="0"/>
          <a:chOff x="0" y="0"/>
          <a:chExt cx="0" cy="0"/>
        </a:xfrm>
      </p:grpSpPr>
      <p:sp>
        <p:nvSpPr>
          <p:cNvPr id="405" name="Google Shape;405;g279aacb3f9a_0_1001"/>
          <p:cNvSpPr txBox="1">
            <a:spLocks noGrp="1"/>
          </p:cNvSpPr>
          <p:nvPr>
            <p:ph type="title"/>
          </p:nvPr>
        </p:nvSpPr>
        <p:spPr>
          <a:xfrm>
            <a:off x="311700" y="258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Workforce Development</a:t>
            </a:r>
            <a:endParaRPr/>
          </a:p>
        </p:txBody>
      </p:sp>
      <p:pic>
        <p:nvPicPr>
          <p:cNvPr id="406" name="Google Shape;406;g279aacb3f9a_0_1001"/>
          <p:cNvPicPr preferRelativeResize="0"/>
          <p:nvPr/>
        </p:nvPicPr>
        <p:blipFill>
          <a:blip r:embed="rId3">
            <a:alphaModFix/>
          </a:blip>
          <a:stretch>
            <a:fillRect/>
          </a:stretch>
        </p:blipFill>
        <p:spPr>
          <a:xfrm>
            <a:off x="1724375" y="1102400"/>
            <a:ext cx="5695250" cy="3798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311700" y="2580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a:t>Ongoing Assessments and Evaluations</a:t>
            </a:r>
            <a:endParaRPr/>
          </a:p>
        </p:txBody>
      </p:sp>
      <p:sp>
        <p:nvSpPr>
          <p:cNvPr id="412" name="Google Shape;412;p17"/>
          <p:cNvSpPr txBox="1">
            <a:spLocks noGrp="1"/>
          </p:cNvSpPr>
          <p:nvPr>
            <p:ph type="body" idx="1"/>
          </p:nvPr>
        </p:nvSpPr>
        <p:spPr>
          <a:xfrm>
            <a:off x="311700" y="96542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IC&amp;RC Prevention Performance Domains</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SAMHSA Prevention Core Competencies</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Workforce Development Assessment</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Advisory Group</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US">
                <a:latin typeface="Arial"/>
                <a:ea typeface="Arial"/>
                <a:cs typeface="Arial"/>
                <a:sym typeface="Arial"/>
              </a:rPr>
              <a:t>Training Evaluations</a:t>
            </a:r>
            <a:endParaRPr>
              <a:latin typeface="Arial"/>
              <a:ea typeface="Arial"/>
              <a:cs typeface="Arial"/>
              <a:sym typeface="Arial"/>
            </a:endParaRPr>
          </a:p>
          <a:p>
            <a:pPr marL="914400" lvl="1" indent="-317500" algn="l" rtl="0">
              <a:lnSpc>
                <a:spcPct val="115000"/>
              </a:lnSpc>
              <a:spcBef>
                <a:spcPts val="0"/>
              </a:spcBef>
              <a:spcAft>
                <a:spcPts val="0"/>
              </a:spcAft>
              <a:buSzPts val="1400"/>
              <a:buFont typeface="Arial"/>
              <a:buChar char="○"/>
            </a:pPr>
            <a:r>
              <a:rPr lang="en-US">
                <a:latin typeface="Arial"/>
                <a:ea typeface="Arial"/>
                <a:cs typeface="Arial"/>
                <a:sym typeface="Arial"/>
              </a:rPr>
              <a:t>Regional Trainings, Round Tables, 6-Month Reviews, other training</a:t>
            </a: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p:txBody>
      </p:sp>
      <p:pic>
        <p:nvPicPr>
          <p:cNvPr id="413" name="Google Shape;413;p17"/>
          <p:cNvPicPr preferRelativeResize="0"/>
          <p:nvPr/>
        </p:nvPicPr>
        <p:blipFill rotWithShape="1">
          <a:blip r:embed="rId3">
            <a:alphaModFix/>
          </a:blip>
          <a:srcRect r="3623"/>
          <a:stretch/>
        </p:blipFill>
        <p:spPr>
          <a:xfrm>
            <a:off x="3963700" y="3387200"/>
            <a:ext cx="1216600" cy="1549551"/>
          </a:xfrm>
          <a:prstGeom prst="rect">
            <a:avLst/>
          </a:prstGeom>
          <a:noFill/>
          <a:ln>
            <a:noFill/>
          </a:ln>
        </p:spPr>
      </p:pic>
      <p:pic>
        <p:nvPicPr>
          <p:cNvPr id="414" name="Google Shape;414;p17"/>
          <p:cNvPicPr preferRelativeResize="0"/>
          <p:nvPr/>
        </p:nvPicPr>
        <p:blipFill rotWithShape="1">
          <a:blip r:embed="rId4">
            <a:alphaModFix/>
          </a:blip>
          <a:srcRect/>
          <a:stretch/>
        </p:blipFill>
        <p:spPr>
          <a:xfrm>
            <a:off x="5973900" y="3387075"/>
            <a:ext cx="1216600" cy="1549808"/>
          </a:xfrm>
          <a:prstGeom prst="rect">
            <a:avLst/>
          </a:prstGeom>
          <a:noFill/>
          <a:ln>
            <a:noFill/>
          </a:ln>
        </p:spPr>
      </p:pic>
      <p:pic>
        <p:nvPicPr>
          <p:cNvPr id="415" name="Google Shape;415;p17"/>
          <p:cNvPicPr preferRelativeResize="0"/>
          <p:nvPr/>
        </p:nvPicPr>
        <p:blipFill>
          <a:blip r:embed="rId5">
            <a:alphaModFix/>
          </a:blip>
          <a:stretch>
            <a:fillRect/>
          </a:stretch>
        </p:blipFill>
        <p:spPr>
          <a:xfrm>
            <a:off x="1850838" y="3399975"/>
            <a:ext cx="1181100" cy="1524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19"/>
        <p:cNvGrpSpPr/>
        <p:nvPr/>
      </p:nvGrpSpPr>
      <p:grpSpPr>
        <a:xfrm>
          <a:off x="0" y="0"/>
          <a:ext cx="0" cy="0"/>
          <a:chOff x="0" y="0"/>
          <a:chExt cx="0" cy="0"/>
        </a:xfrm>
      </p:grpSpPr>
      <p:sp>
        <p:nvSpPr>
          <p:cNvPr id="420" name="Google Shape;420;g279aacb3f9a_0_1008"/>
          <p:cNvSpPr txBox="1">
            <a:spLocks noGrp="1"/>
          </p:cNvSpPr>
          <p:nvPr>
            <p:ph type="title"/>
          </p:nvPr>
        </p:nvSpPr>
        <p:spPr>
          <a:xfrm>
            <a:off x="249913" y="251125"/>
            <a:ext cx="4045200" cy="1710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a:t>Workforce Assessment</a:t>
            </a:r>
            <a:endParaRPr/>
          </a:p>
        </p:txBody>
      </p:sp>
      <p:sp>
        <p:nvSpPr>
          <p:cNvPr id="421" name="Google Shape;421;g279aacb3f9a_0_1008"/>
          <p:cNvSpPr txBox="1"/>
          <p:nvPr/>
        </p:nvSpPr>
        <p:spPr>
          <a:xfrm>
            <a:off x="4956475" y="375800"/>
            <a:ext cx="3756300" cy="42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lt1"/>
                </a:solidFill>
              </a:rPr>
              <a:t>WHEN: </a:t>
            </a:r>
            <a:r>
              <a:rPr lang="en-US" sz="1800">
                <a:solidFill>
                  <a:schemeClr val="lt1"/>
                </a:solidFill>
              </a:rPr>
              <a:t>Late summer/early fall</a:t>
            </a: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US" sz="1800" b="1">
                <a:solidFill>
                  <a:schemeClr val="lt1"/>
                </a:solidFill>
              </a:rPr>
              <a:t>WHAT:</a:t>
            </a:r>
            <a:endParaRPr sz="1800" b="1">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Demographics</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Education &amp; Background</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Core Competency Needs/Wants</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Training Information</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Communication</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Workforce Sustainability</a:t>
            </a: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US" sz="1800" b="1">
                <a:solidFill>
                  <a:schemeClr val="lt1"/>
                </a:solidFill>
              </a:rPr>
              <a:t>WHO:</a:t>
            </a:r>
            <a:r>
              <a:rPr lang="en-US" sz="1800">
                <a:solidFill>
                  <a:schemeClr val="lt1"/>
                </a:solidFill>
              </a:rPr>
              <a:t> Prevention Specialists</a:t>
            </a: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US" sz="1800" b="1">
                <a:solidFill>
                  <a:schemeClr val="lt1"/>
                </a:solidFill>
              </a:rPr>
              <a:t>HOW: </a:t>
            </a:r>
            <a:r>
              <a:rPr lang="en-US" sz="1800">
                <a:solidFill>
                  <a:schemeClr val="lt1"/>
                </a:solidFill>
              </a:rPr>
              <a:t>Survey Monkey</a:t>
            </a:r>
            <a:endParaRPr sz="1800">
              <a:solidFill>
                <a:schemeClr val="lt1"/>
              </a:solidFill>
            </a:endParaRPr>
          </a:p>
        </p:txBody>
      </p:sp>
      <p:pic>
        <p:nvPicPr>
          <p:cNvPr id="422" name="Google Shape;422;g279aacb3f9a_0_1008"/>
          <p:cNvPicPr preferRelativeResize="0"/>
          <p:nvPr/>
        </p:nvPicPr>
        <p:blipFill rotWithShape="1">
          <a:blip r:embed="rId3">
            <a:alphaModFix/>
          </a:blip>
          <a:srcRect b="35421"/>
          <a:stretch/>
        </p:blipFill>
        <p:spPr>
          <a:xfrm>
            <a:off x="977238" y="2308525"/>
            <a:ext cx="2590525" cy="2509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26"/>
        <p:cNvGrpSpPr/>
        <p:nvPr/>
      </p:nvGrpSpPr>
      <p:grpSpPr>
        <a:xfrm>
          <a:off x="0" y="0"/>
          <a:ext cx="0" cy="0"/>
          <a:chOff x="0" y="0"/>
          <a:chExt cx="0" cy="0"/>
        </a:xfrm>
      </p:grpSpPr>
      <p:sp>
        <p:nvSpPr>
          <p:cNvPr id="427" name="Google Shape;427;g279d6ff28d1_0_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Evaluate Results</a:t>
            </a:r>
            <a:endParaRPr/>
          </a:p>
        </p:txBody>
      </p:sp>
      <p:sp>
        <p:nvSpPr>
          <p:cNvPr id="428" name="Google Shape;428;g279d6ff28d1_0_9"/>
          <p:cNvSpPr txBox="1">
            <a:spLocks noGrp="1"/>
          </p:cNvSpPr>
          <p:nvPr>
            <p:ph type="title"/>
          </p:nvPr>
        </p:nvSpPr>
        <p:spPr>
          <a:xfrm>
            <a:off x="3633000" y="1276975"/>
            <a:ext cx="2033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sz="2500"/>
              <a:t>Lowest Skills</a:t>
            </a:r>
            <a:endParaRPr sz="2500"/>
          </a:p>
        </p:txBody>
      </p:sp>
      <p:sp>
        <p:nvSpPr>
          <p:cNvPr id="429" name="Google Shape;429;g279d6ff28d1_0_9"/>
          <p:cNvSpPr txBox="1">
            <a:spLocks noGrp="1"/>
          </p:cNvSpPr>
          <p:nvPr>
            <p:ph type="title"/>
          </p:nvPr>
        </p:nvSpPr>
        <p:spPr>
          <a:xfrm>
            <a:off x="3504888" y="3103375"/>
            <a:ext cx="228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sz="2500"/>
              <a:t>Highest Skills</a:t>
            </a:r>
            <a:endParaRPr sz="2500"/>
          </a:p>
        </p:txBody>
      </p:sp>
      <p:sp>
        <p:nvSpPr>
          <p:cNvPr id="430" name="Google Shape;430;g279d6ff28d1_0_9"/>
          <p:cNvSpPr txBox="1"/>
          <p:nvPr/>
        </p:nvSpPr>
        <p:spPr>
          <a:xfrm>
            <a:off x="1814850" y="3615650"/>
            <a:ext cx="1540200" cy="1253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1. Coordinate prevention activities</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(Domain 2)</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rtl="0">
              <a:lnSpc>
                <a:spcPct val="115000"/>
              </a:lnSpc>
              <a:spcBef>
                <a:spcPts val="0"/>
              </a:spcBef>
              <a:spcAft>
                <a:spcPts val="1600"/>
              </a:spcAft>
              <a:buNone/>
            </a:pPr>
            <a:endParaRPr sz="800">
              <a:solidFill>
                <a:srgbClr val="FFFFFF"/>
              </a:solidFill>
            </a:endParaRPr>
          </a:p>
        </p:txBody>
      </p:sp>
      <p:sp>
        <p:nvSpPr>
          <p:cNvPr id="431" name="Google Shape;431;g279d6ff28d1_0_9"/>
          <p:cNvSpPr txBox="1"/>
          <p:nvPr/>
        </p:nvSpPr>
        <p:spPr>
          <a:xfrm>
            <a:off x="5788950" y="3615650"/>
            <a:ext cx="2033100" cy="1253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3. Adhere to legal, professional, and ethical principles</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(Domain 6)</a:t>
            </a:r>
            <a:endParaRPr b="1">
              <a:solidFill>
                <a:schemeClr val="lt1"/>
              </a:solidFill>
              <a:latin typeface="Roboto"/>
              <a:ea typeface="Roboto"/>
              <a:cs typeface="Roboto"/>
              <a:sym typeface="Roboto"/>
            </a:endParaRPr>
          </a:p>
          <a:p>
            <a:pPr marL="0" lvl="0" indent="0" algn="l" rtl="0">
              <a:lnSpc>
                <a:spcPct val="115000"/>
              </a:lnSpc>
              <a:spcBef>
                <a:spcPts val="0"/>
              </a:spcBef>
              <a:spcAft>
                <a:spcPts val="1600"/>
              </a:spcAft>
              <a:buNone/>
            </a:pPr>
            <a:endParaRPr sz="800">
              <a:solidFill>
                <a:srgbClr val="FFFFFF"/>
              </a:solidFill>
            </a:endParaRPr>
          </a:p>
        </p:txBody>
      </p:sp>
      <p:sp>
        <p:nvSpPr>
          <p:cNvPr id="432" name="Google Shape;432;g279d6ff28d1_0_9"/>
          <p:cNvSpPr txBox="1"/>
          <p:nvPr/>
        </p:nvSpPr>
        <p:spPr>
          <a:xfrm>
            <a:off x="3483300" y="3615650"/>
            <a:ext cx="2177400" cy="1253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2. Implement prevention education and skill development activities</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(Domain 2)</a:t>
            </a:r>
            <a:endParaRPr b="1">
              <a:solidFill>
                <a:schemeClr val="lt1"/>
              </a:solidFill>
              <a:latin typeface="Roboto"/>
              <a:ea typeface="Roboto"/>
              <a:cs typeface="Roboto"/>
              <a:sym typeface="Roboto"/>
            </a:endParaRPr>
          </a:p>
          <a:p>
            <a:pPr marL="0" lvl="0" indent="0" algn="ctr" rtl="0">
              <a:lnSpc>
                <a:spcPct val="115000"/>
              </a:lnSpc>
              <a:spcBef>
                <a:spcPts val="0"/>
              </a:spcBef>
              <a:spcAft>
                <a:spcPts val="1600"/>
              </a:spcAft>
              <a:buNone/>
            </a:pPr>
            <a:endParaRPr sz="800">
              <a:solidFill>
                <a:srgbClr val="FFFFFF"/>
              </a:solidFill>
            </a:endParaRPr>
          </a:p>
        </p:txBody>
      </p:sp>
      <p:sp>
        <p:nvSpPr>
          <p:cNvPr id="433" name="Google Shape;433;g279d6ff28d1_0_9"/>
          <p:cNvSpPr txBox="1"/>
          <p:nvPr/>
        </p:nvSpPr>
        <p:spPr>
          <a:xfrm>
            <a:off x="2246050" y="239475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a:p>
        </p:txBody>
      </p:sp>
      <p:sp>
        <p:nvSpPr>
          <p:cNvPr id="434" name="Google Shape;434;g279d6ff28d1_0_9"/>
          <p:cNvSpPr txBox="1"/>
          <p:nvPr/>
        </p:nvSpPr>
        <p:spPr>
          <a:xfrm>
            <a:off x="1022550" y="1849675"/>
            <a:ext cx="2332500" cy="1253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1. Utilize strategies and resources to promote environmental change</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200" b="1">
                <a:solidFill>
                  <a:schemeClr val="lt1"/>
                </a:solidFill>
                <a:latin typeface="Roboto"/>
                <a:ea typeface="Roboto"/>
                <a:cs typeface="Roboto"/>
                <a:sym typeface="Roboto"/>
              </a:rPr>
              <a:t>(Domain 5)</a:t>
            </a:r>
            <a:endParaRPr sz="12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rtl="0">
              <a:lnSpc>
                <a:spcPct val="115000"/>
              </a:lnSpc>
              <a:spcBef>
                <a:spcPts val="0"/>
              </a:spcBef>
              <a:spcAft>
                <a:spcPts val="1600"/>
              </a:spcAft>
              <a:buNone/>
            </a:pPr>
            <a:endParaRPr sz="800">
              <a:solidFill>
                <a:srgbClr val="FFFFFF"/>
              </a:solidFill>
            </a:endParaRPr>
          </a:p>
        </p:txBody>
      </p:sp>
      <p:sp>
        <p:nvSpPr>
          <p:cNvPr id="435" name="Google Shape;435;g279d6ff28d1_0_9"/>
          <p:cNvSpPr txBox="1"/>
          <p:nvPr/>
        </p:nvSpPr>
        <p:spPr>
          <a:xfrm>
            <a:off x="3483300" y="1849675"/>
            <a:ext cx="2332500" cy="1253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2. Utilize marketing techniques for prevention programs</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200" b="1">
                <a:solidFill>
                  <a:schemeClr val="lt1"/>
                </a:solidFill>
                <a:latin typeface="Roboto"/>
                <a:ea typeface="Roboto"/>
                <a:cs typeface="Roboto"/>
                <a:sym typeface="Roboto"/>
              </a:rPr>
              <a:t>(Domain 3)</a:t>
            </a:r>
            <a:endParaRPr sz="12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rtl="0">
              <a:lnSpc>
                <a:spcPct val="115000"/>
              </a:lnSpc>
              <a:spcBef>
                <a:spcPts val="0"/>
              </a:spcBef>
              <a:spcAft>
                <a:spcPts val="1600"/>
              </a:spcAft>
              <a:buNone/>
            </a:pPr>
            <a:endParaRPr sz="800">
              <a:solidFill>
                <a:srgbClr val="FFFFFF"/>
              </a:solidFill>
            </a:endParaRPr>
          </a:p>
        </p:txBody>
      </p:sp>
      <p:sp>
        <p:nvSpPr>
          <p:cNvPr id="436" name="Google Shape;436;g279d6ff28d1_0_9"/>
          <p:cNvSpPr txBox="1"/>
          <p:nvPr/>
        </p:nvSpPr>
        <p:spPr>
          <a:xfrm>
            <a:off x="5944050" y="1849675"/>
            <a:ext cx="2332500" cy="12537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a:solidFill>
                  <a:schemeClr val="lt1"/>
                </a:solidFill>
                <a:latin typeface="Roboto"/>
                <a:ea typeface="Roboto"/>
                <a:cs typeface="Roboto"/>
                <a:sym typeface="Roboto"/>
              </a:rPr>
              <a:t>3. Demonstrate advocacy skills in public health promotion and prevention</a:t>
            </a:r>
            <a:endParaRPr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200" b="1">
                <a:solidFill>
                  <a:schemeClr val="lt1"/>
                </a:solidFill>
                <a:latin typeface="Roboto"/>
                <a:ea typeface="Roboto"/>
                <a:cs typeface="Roboto"/>
                <a:sym typeface="Roboto"/>
              </a:rPr>
              <a:t>(Domain 5)</a:t>
            </a:r>
            <a:endParaRPr sz="12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endParaRPr sz="800">
              <a:solidFill>
                <a:srgbClr val="FFFFFF"/>
              </a:solidFill>
              <a:latin typeface="Roboto"/>
              <a:ea typeface="Roboto"/>
              <a:cs typeface="Roboto"/>
              <a:sym typeface="Roboto"/>
            </a:endParaRPr>
          </a:p>
          <a:p>
            <a:pPr marL="0" lvl="0" indent="0" algn="ctr" rtl="0">
              <a:lnSpc>
                <a:spcPct val="115000"/>
              </a:lnSpc>
              <a:spcBef>
                <a:spcPts val="0"/>
              </a:spcBef>
              <a:spcAft>
                <a:spcPts val="1600"/>
              </a:spcAft>
              <a:buNone/>
            </a:pPr>
            <a:endParaRPr sz="8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40"/>
        <p:cNvGrpSpPr/>
        <p:nvPr/>
      </p:nvGrpSpPr>
      <p:grpSpPr>
        <a:xfrm>
          <a:off x="0" y="0"/>
          <a:ext cx="0" cy="0"/>
          <a:chOff x="0" y="0"/>
          <a:chExt cx="0" cy="0"/>
        </a:xfrm>
      </p:grpSpPr>
      <p:sp>
        <p:nvSpPr>
          <p:cNvPr id="441" name="Google Shape;441;g279d6ff28d1_0_19"/>
          <p:cNvSpPr txBox="1">
            <a:spLocks noGrp="1"/>
          </p:cNvSpPr>
          <p:nvPr>
            <p:ph type="title"/>
          </p:nvPr>
        </p:nvSpPr>
        <p:spPr>
          <a:xfrm>
            <a:off x="7528050" y="975875"/>
            <a:ext cx="1496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b="1"/>
              <a:t>Training Plan</a:t>
            </a:r>
            <a:endParaRPr b="1"/>
          </a:p>
        </p:txBody>
      </p:sp>
      <p:sp>
        <p:nvSpPr>
          <p:cNvPr id="442" name="Google Shape;442;g279d6ff28d1_0_19"/>
          <p:cNvSpPr txBox="1"/>
          <p:nvPr/>
        </p:nvSpPr>
        <p:spPr>
          <a:xfrm>
            <a:off x="171450" y="827825"/>
            <a:ext cx="2790000" cy="1309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lt1"/>
                </a:solidFill>
              </a:rPr>
              <a:t>Required Trainings:</a:t>
            </a:r>
            <a:endParaRPr sz="1800" b="1">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SAPST</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Ethics</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Public Health 101</a:t>
            </a:r>
            <a:endParaRPr sz="1800">
              <a:solidFill>
                <a:schemeClr val="lt1"/>
              </a:solidFill>
            </a:endParaRPr>
          </a:p>
          <a:p>
            <a:pPr marL="45720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endParaRPr sz="1800">
              <a:solidFill>
                <a:schemeClr val="dk1"/>
              </a:solidFill>
            </a:endParaRPr>
          </a:p>
        </p:txBody>
      </p:sp>
      <p:sp>
        <p:nvSpPr>
          <p:cNvPr id="443" name="Google Shape;443;g279d6ff28d1_0_19"/>
          <p:cNvSpPr txBox="1"/>
          <p:nvPr/>
        </p:nvSpPr>
        <p:spPr>
          <a:xfrm>
            <a:off x="3787450" y="975875"/>
            <a:ext cx="2790000" cy="10131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lt1"/>
                </a:solidFill>
              </a:rPr>
              <a:t>Evaluation Results:</a:t>
            </a:r>
            <a:endParaRPr sz="1800" b="1">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Needs</a:t>
            </a:r>
            <a:endParaRPr sz="1800">
              <a:solidFill>
                <a:schemeClr val="lt1"/>
              </a:solidFill>
            </a:endParaRPr>
          </a:p>
          <a:p>
            <a:pPr marL="457200" lvl="0" indent="-342900" algn="l" rtl="0">
              <a:spcBef>
                <a:spcPts val="0"/>
              </a:spcBef>
              <a:spcAft>
                <a:spcPts val="0"/>
              </a:spcAft>
              <a:buClr>
                <a:schemeClr val="lt1"/>
              </a:buClr>
              <a:buSzPts val="1800"/>
              <a:buChar char="●"/>
            </a:pPr>
            <a:r>
              <a:rPr lang="en-US" sz="1800">
                <a:solidFill>
                  <a:schemeClr val="lt1"/>
                </a:solidFill>
              </a:rPr>
              <a:t>Wants</a:t>
            </a:r>
            <a:endParaRPr sz="1800">
              <a:solidFill>
                <a:schemeClr val="lt1"/>
              </a:solidFill>
            </a:endParaRPr>
          </a:p>
          <a:p>
            <a:pPr marL="0" lvl="0" indent="0" algn="l" rtl="0">
              <a:spcBef>
                <a:spcPts val="0"/>
              </a:spcBef>
              <a:spcAft>
                <a:spcPts val="0"/>
              </a:spcAft>
              <a:buNone/>
            </a:pPr>
            <a:endParaRPr sz="1800">
              <a:solidFill>
                <a:schemeClr val="dk1"/>
              </a:solidFill>
            </a:endParaRPr>
          </a:p>
        </p:txBody>
      </p:sp>
      <p:sp>
        <p:nvSpPr>
          <p:cNvPr id="444" name="Google Shape;444;g279d6ff28d1_0_19"/>
          <p:cNvSpPr/>
          <p:nvPr/>
        </p:nvSpPr>
        <p:spPr>
          <a:xfrm>
            <a:off x="3023750" y="1162925"/>
            <a:ext cx="701400" cy="639000"/>
          </a:xfrm>
          <a:prstGeom prst="mathPlus">
            <a:avLst>
              <a:gd name="adj1" fmla="val 2352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45" name="Google Shape;445;g279d6ff28d1_0_19"/>
          <p:cNvSpPr/>
          <p:nvPr/>
        </p:nvSpPr>
        <p:spPr>
          <a:xfrm>
            <a:off x="6702050" y="1196075"/>
            <a:ext cx="701400" cy="572700"/>
          </a:xfrm>
          <a:prstGeom prst="mathEqual">
            <a:avLst>
              <a:gd name="adj1" fmla="val 23520"/>
              <a:gd name="adj2" fmla="val 1176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pic>
        <p:nvPicPr>
          <p:cNvPr id="446" name="Google Shape;446;g279d6ff28d1_0_19"/>
          <p:cNvPicPr preferRelativeResize="0"/>
          <p:nvPr/>
        </p:nvPicPr>
        <p:blipFill>
          <a:blip r:embed="rId3">
            <a:alphaModFix/>
          </a:blip>
          <a:stretch>
            <a:fillRect/>
          </a:stretch>
        </p:blipFill>
        <p:spPr>
          <a:xfrm>
            <a:off x="435575" y="2571750"/>
            <a:ext cx="2261750" cy="2252949"/>
          </a:xfrm>
          <a:prstGeom prst="rect">
            <a:avLst/>
          </a:prstGeom>
          <a:noFill/>
          <a:ln>
            <a:noFill/>
          </a:ln>
        </p:spPr>
      </p:pic>
      <p:pic>
        <p:nvPicPr>
          <p:cNvPr id="447" name="Google Shape;447;g279d6ff28d1_0_19"/>
          <p:cNvPicPr preferRelativeResize="0"/>
          <p:nvPr/>
        </p:nvPicPr>
        <p:blipFill>
          <a:blip r:embed="rId4">
            <a:alphaModFix/>
          </a:blip>
          <a:stretch>
            <a:fillRect/>
          </a:stretch>
        </p:blipFill>
        <p:spPr>
          <a:xfrm>
            <a:off x="3888001" y="2834825"/>
            <a:ext cx="2588900" cy="1726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79"/>
        <p:cNvGrpSpPr/>
        <p:nvPr/>
      </p:nvGrpSpPr>
      <p:grpSpPr>
        <a:xfrm>
          <a:off x="0" y="0"/>
          <a:ext cx="0" cy="0"/>
          <a:chOff x="0" y="0"/>
          <a:chExt cx="0" cy="0"/>
        </a:xfrm>
      </p:grpSpPr>
      <p:sp>
        <p:nvSpPr>
          <p:cNvPr id="80" name="Google Shape;80;g2edb3f48e1a_0_7"/>
          <p:cNvSpPr txBox="1">
            <a:spLocks noGrp="1"/>
          </p:cNvSpPr>
          <p:nvPr>
            <p:ph type="title"/>
          </p:nvPr>
        </p:nvSpPr>
        <p:spPr>
          <a:xfrm>
            <a:off x="95375" y="4722700"/>
            <a:ext cx="1900500" cy="31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1200"/>
              <a:t>https://tinyurl.com/pwc86ah6</a:t>
            </a:r>
            <a:endParaRPr sz="1200"/>
          </a:p>
        </p:txBody>
      </p:sp>
      <p:pic>
        <p:nvPicPr>
          <p:cNvPr id="81" name="Google Shape;81;g2edb3f48e1a_0_7"/>
          <p:cNvPicPr preferRelativeResize="0"/>
          <p:nvPr/>
        </p:nvPicPr>
        <p:blipFill>
          <a:blip r:embed="rId3">
            <a:alphaModFix/>
          </a:blip>
          <a:stretch>
            <a:fillRect/>
          </a:stretch>
        </p:blipFill>
        <p:spPr>
          <a:xfrm>
            <a:off x="1517600" y="153825"/>
            <a:ext cx="6108802" cy="4568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51"/>
        <p:cNvGrpSpPr/>
        <p:nvPr/>
      </p:nvGrpSpPr>
      <p:grpSpPr>
        <a:xfrm>
          <a:off x="0" y="0"/>
          <a:ext cx="0" cy="0"/>
          <a:chOff x="0" y="0"/>
          <a:chExt cx="0" cy="0"/>
        </a:xfrm>
      </p:grpSpPr>
      <p:sp>
        <p:nvSpPr>
          <p:cNvPr id="452" name="Google Shape;452;g279aacb3f9a_0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US" sz="3333"/>
              <a:t>Outline</a:t>
            </a:r>
            <a:endParaRPr sz="3333"/>
          </a:p>
          <a:p>
            <a:pPr marL="0" lvl="0" indent="0" algn="l" rtl="0">
              <a:lnSpc>
                <a:spcPct val="100000"/>
              </a:lnSpc>
              <a:spcBef>
                <a:spcPts val="0"/>
              </a:spcBef>
              <a:spcAft>
                <a:spcPts val="0"/>
              </a:spcAft>
              <a:buSzPct val="111111"/>
              <a:buNone/>
            </a:pPr>
            <a:endParaRPr/>
          </a:p>
        </p:txBody>
      </p:sp>
      <p:sp>
        <p:nvSpPr>
          <p:cNvPr id="453" name="Google Shape;453;g279aacb3f9a_0_6"/>
          <p:cNvSpPr txBox="1">
            <a:spLocks noGrp="1"/>
          </p:cNvSpPr>
          <p:nvPr>
            <p:ph type="body" idx="1"/>
          </p:nvPr>
        </p:nvSpPr>
        <p:spPr>
          <a:xfrm>
            <a:off x="311700" y="1152475"/>
            <a:ext cx="4693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2"/>
              </a:buClr>
              <a:buSzPts val="1800"/>
              <a:buFont typeface="Arial"/>
              <a:buChar char="●"/>
            </a:pPr>
            <a:r>
              <a:rPr lang="en-US">
                <a:solidFill>
                  <a:schemeClr val="dk2"/>
                </a:solidFill>
                <a:latin typeface="Arial"/>
                <a:ea typeface="Arial"/>
                <a:cs typeface="Arial"/>
                <a:sym typeface="Arial"/>
              </a:rPr>
              <a:t>Where we were</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US">
                <a:solidFill>
                  <a:schemeClr val="dk2"/>
                </a:solidFill>
                <a:latin typeface="Arial"/>
                <a:ea typeface="Arial"/>
                <a:cs typeface="Arial"/>
                <a:sym typeface="Arial"/>
              </a:rPr>
              <a:t>New model</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US">
                <a:solidFill>
                  <a:schemeClr val="dk2"/>
                </a:solidFill>
                <a:latin typeface="Arial"/>
                <a:ea typeface="Arial"/>
                <a:cs typeface="Arial"/>
                <a:sym typeface="Arial"/>
              </a:rPr>
              <a:t>Requirements and vision</a:t>
            </a:r>
            <a:endParaRPr>
              <a:solidFill>
                <a:schemeClr val="dk2"/>
              </a:solidFill>
              <a:latin typeface="Arial"/>
              <a:ea typeface="Arial"/>
              <a:cs typeface="Arial"/>
              <a:sym typeface="Arial"/>
            </a:endParaRPr>
          </a:p>
          <a:p>
            <a:pPr marL="457200" lvl="0" indent="-342900" algn="l" rtl="0">
              <a:spcBef>
                <a:spcPts val="0"/>
              </a:spcBef>
              <a:spcAft>
                <a:spcPts val="0"/>
              </a:spcAft>
              <a:buClr>
                <a:schemeClr val="dk2"/>
              </a:buClr>
              <a:buSzPts val="1800"/>
              <a:buFont typeface="Arial"/>
              <a:buChar char="●"/>
            </a:pPr>
            <a:r>
              <a:rPr lang="en-US">
                <a:solidFill>
                  <a:schemeClr val="dk2"/>
                </a:solidFill>
                <a:latin typeface="Arial"/>
                <a:ea typeface="Arial"/>
                <a:cs typeface="Arial"/>
                <a:sym typeface="Arial"/>
              </a:rPr>
              <a:t>Onboarding Process</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2"/>
              </a:buClr>
              <a:buSzPts val="1800"/>
              <a:buFont typeface="Arial"/>
              <a:buChar char="●"/>
            </a:pPr>
            <a:r>
              <a:rPr lang="en-US">
                <a:solidFill>
                  <a:schemeClr val="dk2"/>
                </a:solidFill>
                <a:latin typeface="Arial"/>
                <a:ea typeface="Arial"/>
                <a:cs typeface="Arial"/>
                <a:sym typeface="Arial"/>
              </a:rPr>
              <a:t>Workforce development</a:t>
            </a:r>
            <a:endParaRPr>
              <a:solidFill>
                <a:schemeClr val="dk2"/>
              </a:solidFill>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Font typeface="Arial"/>
              <a:buChar char="●"/>
            </a:pPr>
            <a:r>
              <a:rPr lang="en-US" b="1">
                <a:solidFill>
                  <a:schemeClr val="dk1"/>
                </a:solidFill>
                <a:latin typeface="Arial"/>
                <a:ea typeface="Arial"/>
                <a:cs typeface="Arial"/>
                <a:sym typeface="Arial"/>
              </a:rPr>
              <a:t>Effectiveness </a:t>
            </a:r>
            <a:endParaRPr b="1">
              <a:solidFill>
                <a:schemeClr val="dk1"/>
              </a:solidFill>
              <a:latin typeface="Arial"/>
              <a:ea typeface="Arial"/>
              <a:cs typeface="Arial"/>
              <a:sym typeface="Arial"/>
            </a:endParaRPr>
          </a:p>
        </p:txBody>
      </p:sp>
      <p:pic>
        <p:nvPicPr>
          <p:cNvPr id="454" name="Google Shape;454;g279aacb3f9a_0_6"/>
          <p:cNvPicPr preferRelativeResize="0"/>
          <p:nvPr/>
        </p:nvPicPr>
        <p:blipFill rotWithShape="1">
          <a:blip r:embed="rId3">
            <a:alphaModFix/>
          </a:blip>
          <a:srcRect l="12502" r="12495"/>
          <a:stretch/>
        </p:blipFill>
        <p:spPr>
          <a:xfrm>
            <a:off x="5286375" y="0"/>
            <a:ext cx="3857625" cy="51435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58"/>
        <p:cNvGrpSpPr/>
        <p:nvPr/>
      </p:nvGrpSpPr>
      <p:grpSpPr>
        <a:xfrm>
          <a:off x="0" y="0"/>
          <a:ext cx="0" cy="0"/>
          <a:chOff x="0" y="0"/>
          <a:chExt cx="0" cy="0"/>
        </a:xfrm>
      </p:grpSpPr>
      <p:sp>
        <p:nvSpPr>
          <p:cNvPr id="459" name="Google Shape;459;p9"/>
          <p:cNvSpPr txBox="1">
            <a:spLocks noGrp="1"/>
          </p:cNvSpPr>
          <p:nvPr>
            <p:ph type="title"/>
          </p:nvPr>
        </p:nvSpPr>
        <p:spPr>
          <a:xfrm>
            <a:off x="205450" y="111750"/>
            <a:ext cx="26832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a:t>Effectiveness</a:t>
            </a:r>
            <a:endParaRPr/>
          </a:p>
        </p:txBody>
      </p:sp>
      <p:pic>
        <p:nvPicPr>
          <p:cNvPr id="460" name="Google Shape;460;p9"/>
          <p:cNvPicPr preferRelativeResize="0"/>
          <p:nvPr/>
        </p:nvPicPr>
        <p:blipFill rotWithShape="1">
          <a:blip r:embed="rId3">
            <a:alphaModFix/>
          </a:blip>
          <a:srcRect/>
          <a:stretch/>
        </p:blipFill>
        <p:spPr>
          <a:xfrm>
            <a:off x="3069350" y="0"/>
            <a:ext cx="6074650" cy="5143500"/>
          </a:xfrm>
          <a:prstGeom prst="rect">
            <a:avLst/>
          </a:prstGeom>
          <a:noFill/>
          <a:ln>
            <a:noFill/>
          </a:ln>
        </p:spPr>
      </p:pic>
      <p:cxnSp>
        <p:nvCxnSpPr>
          <p:cNvPr id="461" name="Google Shape;461;p9"/>
          <p:cNvCxnSpPr/>
          <p:nvPr/>
        </p:nvCxnSpPr>
        <p:spPr>
          <a:xfrm rot="-5400000">
            <a:off x="569725" y="2536950"/>
            <a:ext cx="5036400" cy="186000"/>
          </a:xfrm>
          <a:prstGeom prst="curvedConnector3">
            <a:avLst>
              <a:gd name="adj1" fmla="val 50000"/>
            </a:avLst>
          </a:prstGeom>
          <a:noFill/>
          <a:ln w="9525" cap="flat" cmpd="sng">
            <a:solidFill>
              <a:schemeClr val="dk2"/>
            </a:solidFill>
            <a:prstDash val="solid"/>
            <a:round/>
            <a:headEnd type="none" w="sm" len="sm"/>
            <a:tailEnd type="none" w="sm" len="sm"/>
          </a:ln>
        </p:spPr>
      </p:cxnSp>
      <p:sp>
        <p:nvSpPr>
          <p:cNvPr id="462" name="Google Shape;462;p9"/>
          <p:cNvSpPr txBox="1"/>
          <p:nvPr/>
        </p:nvSpPr>
        <p:spPr>
          <a:xfrm>
            <a:off x="557350" y="3190350"/>
            <a:ext cx="1979400" cy="12003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100">
                <a:solidFill>
                  <a:schemeClr val="lt1"/>
                </a:solidFill>
                <a:latin typeface="Average"/>
                <a:ea typeface="Average"/>
                <a:cs typeface="Average"/>
                <a:sym typeface="Average"/>
              </a:rPr>
              <a:t>391%</a:t>
            </a:r>
            <a:endParaRPr sz="6100">
              <a:solidFill>
                <a:schemeClr val="lt1"/>
              </a:solidFill>
              <a:latin typeface="Average"/>
              <a:ea typeface="Average"/>
              <a:cs typeface="Average"/>
              <a:sym typeface="Average"/>
            </a:endParaRPr>
          </a:p>
        </p:txBody>
      </p:sp>
      <p:sp>
        <p:nvSpPr>
          <p:cNvPr id="463" name="Google Shape;463;p9"/>
          <p:cNvSpPr txBox="1"/>
          <p:nvPr/>
        </p:nvSpPr>
        <p:spPr>
          <a:xfrm>
            <a:off x="740500" y="1371450"/>
            <a:ext cx="1613100" cy="12003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100">
                <a:solidFill>
                  <a:schemeClr val="lt1"/>
                </a:solidFill>
                <a:latin typeface="Average"/>
                <a:ea typeface="Average"/>
                <a:cs typeface="Average"/>
                <a:sym typeface="Average"/>
              </a:rPr>
              <a:t>86%</a:t>
            </a:r>
            <a:endParaRPr sz="6100">
              <a:solidFill>
                <a:schemeClr val="lt1"/>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7"/>
        <p:cNvGrpSpPr/>
        <p:nvPr/>
      </p:nvGrpSpPr>
      <p:grpSpPr>
        <a:xfrm>
          <a:off x="0" y="0"/>
          <a:ext cx="0" cy="0"/>
          <a:chOff x="0" y="0"/>
          <a:chExt cx="0" cy="0"/>
        </a:xfrm>
      </p:grpSpPr>
      <p:pic>
        <p:nvPicPr>
          <p:cNvPr id="468" name="Google Shape;468;p22"/>
          <p:cNvPicPr preferRelativeResize="0"/>
          <p:nvPr/>
        </p:nvPicPr>
        <p:blipFill rotWithShape="1">
          <a:blip r:embed="rId3">
            <a:alphaModFix amt="24000"/>
          </a:blip>
          <a:srcRect/>
          <a:stretch/>
        </p:blipFill>
        <p:spPr>
          <a:xfrm>
            <a:off x="5957875" y="0"/>
            <a:ext cx="3189900" cy="5143501"/>
          </a:xfrm>
          <a:prstGeom prst="rect">
            <a:avLst/>
          </a:prstGeom>
          <a:noFill/>
          <a:ln>
            <a:noFill/>
          </a:ln>
        </p:spPr>
      </p:pic>
      <p:pic>
        <p:nvPicPr>
          <p:cNvPr id="469" name="Google Shape;469;p22"/>
          <p:cNvPicPr preferRelativeResize="0"/>
          <p:nvPr/>
        </p:nvPicPr>
        <p:blipFill rotWithShape="1">
          <a:blip r:embed="rId4">
            <a:alphaModFix/>
          </a:blip>
          <a:srcRect/>
          <a:stretch/>
        </p:blipFill>
        <p:spPr>
          <a:xfrm>
            <a:off x="3552100" y="3452025"/>
            <a:ext cx="2039800" cy="1060700"/>
          </a:xfrm>
          <a:prstGeom prst="rect">
            <a:avLst/>
          </a:prstGeom>
          <a:noFill/>
          <a:ln>
            <a:noFill/>
          </a:ln>
        </p:spPr>
      </p:pic>
      <p:pic>
        <p:nvPicPr>
          <p:cNvPr id="470" name="Google Shape;470;p22"/>
          <p:cNvPicPr preferRelativeResize="0"/>
          <p:nvPr/>
        </p:nvPicPr>
        <p:blipFill rotWithShape="1">
          <a:blip r:embed="rId5">
            <a:alphaModFix/>
          </a:blip>
          <a:srcRect/>
          <a:stretch/>
        </p:blipFill>
        <p:spPr>
          <a:xfrm>
            <a:off x="284750" y="454850"/>
            <a:ext cx="2782900" cy="763674"/>
          </a:xfrm>
          <a:prstGeom prst="rect">
            <a:avLst/>
          </a:prstGeom>
          <a:noFill/>
          <a:ln>
            <a:noFill/>
          </a:ln>
        </p:spPr>
      </p:pic>
      <p:sp>
        <p:nvSpPr>
          <p:cNvPr id="471" name="Google Shape;471;p22"/>
          <p:cNvSpPr txBox="1"/>
          <p:nvPr/>
        </p:nvSpPr>
        <p:spPr>
          <a:xfrm>
            <a:off x="2606350" y="2101875"/>
            <a:ext cx="3000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Oswald"/>
              <a:ea typeface="Oswald"/>
              <a:cs typeface="Oswald"/>
              <a:sym typeface="Oswald"/>
            </a:endParaRPr>
          </a:p>
          <a:p>
            <a:pPr marL="0" lvl="0" indent="0" algn="l" rtl="0">
              <a:spcBef>
                <a:spcPts val="0"/>
              </a:spcBef>
              <a:spcAft>
                <a:spcPts val="0"/>
              </a:spcAft>
              <a:buNone/>
            </a:pPr>
            <a:endParaRPr/>
          </a:p>
        </p:txBody>
      </p:sp>
      <p:pic>
        <p:nvPicPr>
          <p:cNvPr id="472" name="Google Shape;472;p22"/>
          <p:cNvPicPr preferRelativeResize="0"/>
          <p:nvPr/>
        </p:nvPicPr>
        <p:blipFill>
          <a:blip r:embed="rId6">
            <a:alphaModFix/>
          </a:blip>
          <a:stretch>
            <a:fillRect/>
          </a:stretch>
        </p:blipFill>
        <p:spPr>
          <a:xfrm>
            <a:off x="3213100" y="1339975"/>
            <a:ext cx="2717785" cy="951225"/>
          </a:xfrm>
          <a:prstGeom prst="rect">
            <a:avLst/>
          </a:prstGeom>
          <a:noFill/>
          <a:ln>
            <a:noFill/>
          </a:ln>
        </p:spPr>
      </p:pic>
      <p:pic>
        <p:nvPicPr>
          <p:cNvPr id="473" name="Google Shape;473;p22"/>
          <p:cNvPicPr preferRelativeResize="0"/>
          <p:nvPr/>
        </p:nvPicPr>
        <p:blipFill>
          <a:blip r:embed="rId7">
            <a:alphaModFix/>
          </a:blip>
          <a:stretch>
            <a:fillRect/>
          </a:stretch>
        </p:blipFill>
        <p:spPr>
          <a:xfrm>
            <a:off x="284761" y="2403338"/>
            <a:ext cx="2782889" cy="9090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77"/>
        <p:cNvGrpSpPr/>
        <p:nvPr/>
      </p:nvGrpSpPr>
      <p:grpSpPr>
        <a:xfrm>
          <a:off x="0" y="0"/>
          <a:ext cx="0" cy="0"/>
          <a:chOff x="0" y="0"/>
          <a:chExt cx="0" cy="0"/>
        </a:xfrm>
      </p:grpSpPr>
      <p:sp>
        <p:nvSpPr>
          <p:cNvPr id="478" name="Google Shape;478;g279d6ff28d1_0_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a:t>Summary</a:t>
            </a:r>
            <a:endParaRPr/>
          </a:p>
        </p:txBody>
      </p:sp>
      <p:pic>
        <p:nvPicPr>
          <p:cNvPr id="479" name="Google Shape;479;g279d6ff28d1_0_36"/>
          <p:cNvPicPr preferRelativeResize="0"/>
          <p:nvPr/>
        </p:nvPicPr>
        <p:blipFill>
          <a:blip r:embed="rId3">
            <a:alphaModFix/>
          </a:blip>
          <a:stretch>
            <a:fillRect/>
          </a:stretch>
        </p:blipFill>
        <p:spPr>
          <a:xfrm>
            <a:off x="1495525" y="1092700"/>
            <a:ext cx="6152938" cy="3820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483"/>
        <p:cNvGrpSpPr/>
        <p:nvPr/>
      </p:nvGrpSpPr>
      <p:grpSpPr>
        <a:xfrm>
          <a:off x="0" y="0"/>
          <a:ext cx="0" cy="0"/>
          <a:chOff x="0" y="0"/>
          <a:chExt cx="0" cy="0"/>
        </a:xfrm>
      </p:grpSpPr>
      <p:sp>
        <p:nvSpPr>
          <p:cNvPr id="484" name="Google Shape;484;p30"/>
          <p:cNvSpPr txBox="1">
            <a:spLocks noGrp="1"/>
          </p:cNvSpPr>
          <p:nvPr>
            <p:ph type="title"/>
          </p:nvPr>
        </p:nvSpPr>
        <p:spPr>
          <a:xfrm>
            <a:off x="219899" y="332314"/>
            <a:ext cx="4045200" cy="1050300"/>
          </a:xfrm>
          <a:prstGeom prst="rect">
            <a:avLst/>
          </a:prstGeom>
          <a:solidFill>
            <a:srgbClr val="0563C1"/>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4200"/>
              <a:buNone/>
            </a:pPr>
            <a:r>
              <a:rPr lang="en-US" sz="5000" dirty="0"/>
              <a:t>Questions?</a:t>
            </a:r>
            <a:endParaRPr sz="5000" dirty="0"/>
          </a:p>
        </p:txBody>
      </p:sp>
      <p:sp>
        <p:nvSpPr>
          <p:cNvPr id="485" name="Google Shape;485;p30"/>
          <p:cNvSpPr txBox="1">
            <a:spLocks noGrp="1"/>
          </p:cNvSpPr>
          <p:nvPr>
            <p:ph type="subTitle" idx="1"/>
          </p:nvPr>
        </p:nvSpPr>
        <p:spPr>
          <a:xfrm>
            <a:off x="322200" y="181220"/>
            <a:ext cx="4045200" cy="301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2100"/>
              <a:buNone/>
            </a:pPr>
            <a:endParaRPr sz="900" dirty="0">
              <a:solidFill>
                <a:srgbClr val="0563C1"/>
              </a:solidFill>
              <a:highlight>
                <a:srgbClr val="FFFFFF"/>
              </a:highlight>
              <a:latin typeface="Arial"/>
              <a:ea typeface="Arial"/>
              <a:cs typeface="Arial"/>
              <a:sym typeface="Arial"/>
            </a:endParaRPr>
          </a:p>
          <a:p>
            <a:pPr marL="0" lvl="0" indent="0" algn="ctr" rtl="0">
              <a:lnSpc>
                <a:spcPct val="100000"/>
              </a:lnSpc>
              <a:spcBef>
                <a:spcPts val="0"/>
              </a:spcBef>
              <a:spcAft>
                <a:spcPts val="0"/>
              </a:spcAft>
              <a:buSzPts val="2100"/>
              <a:buNone/>
            </a:pPr>
            <a:endParaRPr sz="1400" dirty="0">
              <a:solidFill>
                <a:srgbClr val="FFF2CC"/>
              </a:solidFill>
            </a:endParaRPr>
          </a:p>
          <a:p>
            <a:pPr marL="0" lvl="0" indent="0" algn="ctr" rtl="0">
              <a:lnSpc>
                <a:spcPct val="100000"/>
              </a:lnSpc>
              <a:spcBef>
                <a:spcPts val="0"/>
              </a:spcBef>
              <a:spcAft>
                <a:spcPts val="0"/>
              </a:spcAft>
              <a:buSzPts val="2100"/>
              <a:buNone/>
            </a:pPr>
            <a:endParaRPr sz="1400" dirty="0">
              <a:solidFill>
                <a:srgbClr val="FFF2CC"/>
              </a:solidFill>
            </a:endParaRPr>
          </a:p>
          <a:p>
            <a:pPr marL="0" lvl="0" indent="0" algn="ctr" rtl="0">
              <a:lnSpc>
                <a:spcPct val="100000"/>
              </a:lnSpc>
              <a:spcBef>
                <a:spcPts val="0"/>
              </a:spcBef>
              <a:spcAft>
                <a:spcPts val="0"/>
              </a:spcAft>
              <a:buSzPts val="2100"/>
              <a:buNone/>
            </a:pPr>
            <a:endParaRPr sz="1400" dirty="0">
              <a:solidFill>
                <a:srgbClr val="FFF2CC"/>
              </a:solidFill>
            </a:endParaRPr>
          </a:p>
          <a:p>
            <a:pPr marL="0" lvl="0" indent="0" algn="ctr" rtl="0">
              <a:lnSpc>
                <a:spcPct val="100000"/>
              </a:lnSpc>
              <a:spcBef>
                <a:spcPts val="0"/>
              </a:spcBef>
              <a:spcAft>
                <a:spcPts val="0"/>
              </a:spcAft>
              <a:buSzPts val="2100"/>
              <a:buNone/>
            </a:pPr>
            <a:endParaRPr sz="1400" dirty="0">
              <a:solidFill>
                <a:srgbClr val="FFF2CC"/>
              </a:solidFill>
            </a:endParaRPr>
          </a:p>
        </p:txBody>
      </p:sp>
      <p:sp>
        <p:nvSpPr>
          <p:cNvPr id="486" name="Google Shape;486;p3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1200"/>
              </a:spcAft>
              <a:buSzPts val="1800"/>
              <a:buNone/>
            </a:pPr>
            <a:endParaRPr/>
          </a:p>
        </p:txBody>
      </p:sp>
      <p:pic>
        <p:nvPicPr>
          <p:cNvPr id="487" name="Google Shape;487;p30"/>
          <p:cNvPicPr preferRelativeResize="0"/>
          <p:nvPr/>
        </p:nvPicPr>
        <p:blipFill rotWithShape="1">
          <a:blip r:embed="rId3">
            <a:alphaModFix/>
          </a:blip>
          <a:srcRect/>
          <a:stretch/>
        </p:blipFill>
        <p:spPr>
          <a:xfrm>
            <a:off x="4572002" y="0"/>
            <a:ext cx="4572000" cy="5143501"/>
          </a:xfrm>
          <a:prstGeom prst="rect">
            <a:avLst/>
          </a:prstGeom>
          <a:noFill/>
          <a:ln>
            <a:noFill/>
          </a:ln>
        </p:spPr>
      </p:pic>
      <p:cxnSp>
        <p:nvCxnSpPr>
          <p:cNvPr id="488" name="Google Shape;488;p30"/>
          <p:cNvCxnSpPr>
            <a:cxnSpLocks/>
          </p:cNvCxnSpPr>
          <p:nvPr/>
        </p:nvCxnSpPr>
        <p:spPr>
          <a:xfrm rot="-5400000">
            <a:off x="1995600" y="2367150"/>
            <a:ext cx="5152800" cy="409200"/>
          </a:xfrm>
          <a:prstGeom prst="curvedConnector3">
            <a:avLst>
              <a:gd name="adj1" fmla="val 50000"/>
            </a:avLst>
          </a:prstGeom>
          <a:noFill/>
          <a:ln w="9525" cap="flat" cmpd="sng">
            <a:solidFill>
              <a:schemeClr val="dk2"/>
            </a:solidFill>
            <a:prstDash val="solid"/>
            <a:round/>
            <a:headEnd type="none" w="sm" len="sm"/>
            <a:tailEnd type="none" w="sm" len="sm"/>
          </a:ln>
        </p:spPr>
      </p:cxnSp>
      <p:sp>
        <p:nvSpPr>
          <p:cNvPr id="2" name="TextBox 1">
            <a:extLst>
              <a:ext uri="{FF2B5EF4-FFF2-40B4-BE49-F238E27FC236}">
                <a16:creationId xmlns:a16="http://schemas.microsoft.com/office/drawing/2014/main" id="{CDCBDA5B-A6C1-D734-F695-6D656D9431FE}"/>
              </a:ext>
            </a:extLst>
          </p:cNvPr>
          <p:cNvSpPr txBox="1"/>
          <p:nvPr/>
        </p:nvSpPr>
        <p:spPr>
          <a:xfrm>
            <a:off x="219899" y="2922814"/>
            <a:ext cx="4278622" cy="1692771"/>
          </a:xfrm>
          <a:prstGeom prst="rect">
            <a:avLst/>
          </a:prstGeom>
          <a:noFill/>
        </p:spPr>
        <p:txBody>
          <a:bodyPr wrap="square" rtlCol="0">
            <a:spAutoFit/>
          </a:bodyPr>
          <a:lstStyle/>
          <a:p>
            <a:r>
              <a:rPr lang="en-US" sz="1800" dirty="0"/>
              <a:t>Coleen Smith</a:t>
            </a:r>
          </a:p>
          <a:p>
            <a:r>
              <a:rPr lang="en-US" sz="1800" dirty="0">
                <a:hlinkClick r:id="rId4"/>
              </a:rPr>
              <a:t>coleen@youthconnectionscoalition.org</a:t>
            </a:r>
            <a:endParaRPr lang="en-US" sz="1800" dirty="0"/>
          </a:p>
          <a:p>
            <a:endParaRPr lang="en-US" sz="1800" dirty="0"/>
          </a:p>
          <a:p>
            <a:r>
              <a:rPr lang="en-US" sz="1800" dirty="0"/>
              <a:t>Nicole Hackley</a:t>
            </a:r>
          </a:p>
          <a:p>
            <a:r>
              <a:rPr lang="en-US" sz="1800" dirty="0">
                <a:hlinkClick r:id="rId5"/>
              </a:rPr>
              <a:t>Nicole@youthconnectionscoalition.org</a:t>
            </a:r>
            <a:endParaRPr lang="en-US" sz="1800" dirty="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85"/>
        <p:cNvGrpSpPr/>
        <p:nvPr/>
      </p:nvGrpSpPr>
      <p:grpSpPr>
        <a:xfrm>
          <a:off x="0" y="0"/>
          <a:ext cx="0" cy="0"/>
          <a:chOff x="0" y="0"/>
          <a:chExt cx="0" cy="0"/>
        </a:xfrm>
      </p:grpSpPr>
      <p:pic>
        <p:nvPicPr>
          <p:cNvPr id="86" name="Google Shape;86;g2edb3f48e1a_0_14"/>
          <p:cNvPicPr preferRelativeResize="0"/>
          <p:nvPr/>
        </p:nvPicPr>
        <p:blipFill>
          <a:blip r:embed="rId3">
            <a:alphaModFix/>
          </a:blip>
          <a:stretch>
            <a:fillRect/>
          </a:stretch>
        </p:blipFill>
        <p:spPr>
          <a:xfrm>
            <a:off x="1040812" y="216450"/>
            <a:ext cx="7062375" cy="4710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90"/>
        <p:cNvGrpSpPr/>
        <p:nvPr/>
      </p:nvGrpSpPr>
      <p:grpSpPr>
        <a:xfrm>
          <a:off x="0" y="0"/>
          <a:ext cx="0" cy="0"/>
          <a:chOff x="0" y="0"/>
          <a:chExt cx="0" cy="0"/>
        </a:xfrm>
      </p:grpSpPr>
      <p:sp>
        <p:nvSpPr>
          <p:cNvPr id="91" name="Google Shape;91;g2ee345ee5a9_0_21"/>
          <p:cNvSpPr txBox="1"/>
          <p:nvPr/>
        </p:nvSpPr>
        <p:spPr>
          <a:xfrm>
            <a:off x="0" y="188900"/>
            <a:ext cx="914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rgbClr val="F3F3F3"/>
                </a:solidFill>
                <a:latin typeface="Oswald"/>
                <a:ea typeface="Oswald"/>
                <a:cs typeface="Oswald"/>
                <a:sym typeface="Oswald"/>
              </a:rPr>
              <a:t>Prevention dollars all went through treatment facilities</a:t>
            </a:r>
            <a:endParaRPr sz="3000">
              <a:solidFill>
                <a:srgbClr val="F3F3F3"/>
              </a:solidFill>
              <a:latin typeface="Oswald"/>
              <a:ea typeface="Oswald"/>
              <a:cs typeface="Oswald"/>
              <a:sym typeface="Oswald"/>
            </a:endParaRPr>
          </a:p>
        </p:txBody>
      </p:sp>
      <p:pic>
        <p:nvPicPr>
          <p:cNvPr id="92" name="Google Shape;92;g2ee345ee5a9_0_21"/>
          <p:cNvPicPr preferRelativeResize="0"/>
          <p:nvPr/>
        </p:nvPicPr>
        <p:blipFill>
          <a:blip r:embed="rId3">
            <a:alphaModFix/>
          </a:blip>
          <a:stretch>
            <a:fillRect/>
          </a:stretch>
        </p:blipFill>
        <p:spPr>
          <a:xfrm>
            <a:off x="1759275" y="907600"/>
            <a:ext cx="5546998" cy="4024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96"/>
        <p:cNvGrpSpPr/>
        <p:nvPr/>
      </p:nvGrpSpPr>
      <p:grpSpPr>
        <a:xfrm>
          <a:off x="0" y="0"/>
          <a:ext cx="0" cy="0"/>
          <a:chOff x="0" y="0"/>
          <a:chExt cx="0" cy="0"/>
        </a:xfrm>
      </p:grpSpPr>
      <p:sp>
        <p:nvSpPr>
          <p:cNvPr id="97" name="Google Shape;97;g2f00cde72c7_0_0"/>
          <p:cNvSpPr txBox="1"/>
          <p:nvPr/>
        </p:nvSpPr>
        <p:spPr>
          <a:xfrm>
            <a:off x="0" y="188900"/>
            <a:ext cx="914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rgbClr val="F3F3F3"/>
                </a:solidFill>
                <a:latin typeface="Oswald"/>
                <a:ea typeface="Oswald"/>
                <a:cs typeface="Oswald"/>
                <a:sym typeface="Oswald"/>
              </a:rPr>
              <a:t>Prevention dollars all went through treatment facilities</a:t>
            </a:r>
            <a:endParaRPr sz="3000">
              <a:solidFill>
                <a:srgbClr val="F3F3F3"/>
              </a:solidFill>
              <a:latin typeface="Oswald"/>
              <a:ea typeface="Oswald"/>
              <a:cs typeface="Oswald"/>
              <a:sym typeface="Oswald"/>
            </a:endParaRPr>
          </a:p>
        </p:txBody>
      </p:sp>
      <p:pic>
        <p:nvPicPr>
          <p:cNvPr id="98" name="Google Shape;98;g2f00cde72c7_0_0"/>
          <p:cNvPicPr preferRelativeResize="0"/>
          <p:nvPr/>
        </p:nvPicPr>
        <p:blipFill>
          <a:blip r:embed="rId3">
            <a:alphaModFix/>
          </a:blip>
          <a:stretch>
            <a:fillRect/>
          </a:stretch>
        </p:blipFill>
        <p:spPr>
          <a:xfrm>
            <a:off x="1513675" y="872175"/>
            <a:ext cx="6001950" cy="4003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02"/>
        <p:cNvGrpSpPr/>
        <p:nvPr/>
      </p:nvGrpSpPr>
      <p:grpSpPr>
        <a:xfrm>
          <a:off x="0" y="0"/>
          <a:ext cx="0" cy="0"/>
          <a:chOff x="0" y="0"/>
          <a:chExt cx="0" cy="0"/>
        </a:xfrm>
      </p:grpSpPr>
      <p:sp>
        <p:nvSpPr>
          <p:cNvPr id="103" name="Google Shape;103;g2edb3f48e1a_0_22"/>
          <p:cNvSpPr txBox="1">
            <a:spLocks noGrp="1"/>
          </p:cNvSpPr>
          <p:nvPr>
            <p:ph type="title"/>
          </p:nvPr>
        </p:nvSpPr>
        <p:spPr>
          <a:xfrm>
            <a:off x="3114625" y="136875"/>
            <a:ext cx="2894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a:t>THERE WAS NO:</a:t>
            </a:r>
            <a:endParaRPr/>
          </a:p>
        </p:txBody>
      </p:sp>
      <p:sp>
        <p:nvSpPr>
          <p:cNvPr id="104" name="Google Shape;104;g2edb3f48e1a_0_22"/>
          <p:cNvSpPr txBox="1">
            <a:spLocks noGrp="1"/>
          </p:cNvSpPr>
          <p:nvPr>
            <p:ph type="body" idx="1"/>
          </p:nvPr>
        </p:nvSpPr>
        <p:spPr>
          <a:xfrm>
            <a:off x="311700" y="983700"/>
            <a:ext cx="8520600" cy="3939600"/>
          </a:xfrm>
          <a:prstGeom prst="rect">
            <a:avLst/>
          </a:prstGeom>
        </p:spPr>
        <p:txBody>
          <a:bodyPr spcFirstLastPara="1" wrap="square" lIns="91425" tIns="91425" rIns="91425" bIns="91425" anchor="t" anchorCtr="0">
            <a:normAutofit fontScale="92500" lnSpcReduction="10000"/>
          </a:bodyPr>
          <a:lstStyle/>
          <a:p>
            <a:pPr marL="457200" lvl="0" indent="-440055" algn="l" rtl="0">
              <a:spcBef>
                <a:spcPts val="0"/>
              </a:spcBef>
              <a:spcAft>
                <a:spcPts val="0"/>
              </a:spcAft>
              <a:buSzPct val="100000"/>
              <a:buFont typeface="Oswald"/>
              <a:buChar char="●"/>
            </a:pPr>
            <a:r>
              <a:rPr lang="en-US" sz="3600">
                <a:latin typeface="Oswald"/>
                <a:ea typeface="Oswald"/>
                <a:cs typeface="Oswald"/>
                <a:sym typeface="Oswald"/>
              </a:rPr>
              <a:t>COORDINATION</a:t>
            </a:r>
            <a:endParaRPr sz="3600">
              <a:latin typeface="Oswald"/>
              <a:ea typeface="Oswald"/>
              <a:cs typeface="Oswald"/>
              <a:sym typeface="Oswald"/>
            </a:endParaRPr>
          </a:p>
          <a:p>
            <a:pPr marL="457200" lvl="0" indent="0" algn="l" rtl="0">
              <a:spcBef>
                <a:spcPts val="0"/>
              </a:spcBef>
              <a:spcAft>
                <a:spcPts val="0"/>
              </a:spcAft>
              <a:buNone/>
            </a:pPr>
            <a:endParaRPr sz="3600">
              <a:latin typeface="Oswald"/>
              <a:ea typeface="Oswald"/>
              <a:cs typeface="Oswald"/>
              <a:sym typeface="Oswald"/>
            </a:endParaRPr>
          </a:p>
          <a:p>
            <a:pPr marL="457200" lvl="0" indent="-440055" algn="l" rtl="0">
              <a:spcBef>
                <a:spcPts val="0"/>
              </a:spcBef>
              <a:spcAft>
                <a:spcPts val="0"/>
              </a:spcAft>
              <a:buSzPct val="100000"/>
              <a:buFont typeface="Oswald"/>
              <a:buChar char="●"/>
            </a:pPr>
            <a:r>
              <a:rPr lang="en-US" sz="3600">
                <a:latin typeface="Oswald"/>
                <a:ea typeface="Oswald"/>
                <a:cs typeface="Oswald"/>
                <a:sym typeface="Oswald"/>
              </a:rPr>
              <a:t>COLLABORATION</a:t>
            </a:r>
            <a:endParaRPr sz="3600">
              <a:latin typeface="Oswald"/>
              <a:ea typeface="Oswald"/>
              <a:cs typeface="Oswald"/>
              <a:sym typeface="Oswald"/>
            </a:endParaRPr>
          </a:p>
          <a:p>
            <a:pPr marL="457200" lvl="0" indent="0" algn="l" rtl="0">
              <a:spcBef>
                <a:spcPts val="0"/>
              </a:spcBef>
              <a:spcAft>
                <a:spcPts val="0"/>
              </a:spcAft>
              <a:buNone/>
            </a:pPr>
            <a:endParaRPr sz="3600">
              <a:latin typeface="Oswald"/>
              <a:ea typeface="Oswald"/>
              <a:cs typeface="Oswald"/>
              <a:sym typeface="Oswald"/>
            </a:endParaRPr>
          </a:p>
          <a:p>
            <a:pPr marL="457200" lvl="0" indent="-440055" algn="l" rtl="0">
              <a:spcBef>
                <a:spcPts val="0"/>
              </a:spcBef>
              <a:spcAft>
                <a:spcPts val="0"/>
              </a:spcAft>
              <a:buSzPct val="100000"/>
              <a:buFont typeface="Oswald"/>
              <a:buChar char="●"/>
            </a:pPr>
            <a:r>
              <a:rPr lang="en-US" sz="3600">
                <a:latin typeface="Oswald"/>
                <a:ea typeface="Oswald"/>
                <a:cs typeface="Oswald"/>
                <a:sym typeface="Oswald"/>
              </a:rPr>
              <a:t>COMMITMENT</a:t>
            </a:r>
            <a:endParaRPr sz="3600">
              <a:latin typeface="Oswald"/>
              <a:ea typeface="Oswald"/>
              <a:cs typeface="Oswald"/>
              <a:sym typeface="Oswald"/>
            </a:endParaRPr>
          </a:p>
          <a:p>
            <a:pPr marL="457200" lvl="0" indent="0" algn="l" rtl="0">
              <a:spcBef>
                <a:spcPts val="0"/>
              </a:spcBef>
              <a:spcAft>
                <a:spcPts val="0"/>
              </a:spcAft>
              <a:buNone/>
            </a:pPr>
            <a:endParaRPr sz="3600">
              <a:latin typeface="Oswald"/>
              <a:ea typeface="Oswald"/>
              <a:cs typeface="Oswald"/>
              <a:sym typeface="Oswald"/>
            </a:endParaRPr>
          </a:p>
          <a:p>
            <a:pPr marL="457200" lvl="0" indent="-440055" algn="l" rtl="0">
              <a:spcBef>
                <a:spcPts val="0"/>
              </a:spcBef>
              <a:spcAft>
                <a:spcPts val="0"/>
              </a:spcAft>
              <a:buSzPct val="100000"/>
              <a:buFont typeface="Oswald"/>
              <a:buChar char="●"/>
            </a:pPr>
            <a:r>
              <a:rPr lang="en-US" sz="3600">
                <a:latin typeface="Oswald"/>
                <a:ea typeface="Oswald"/>
                <a:cs typeface="Oswald"/>
                <a:sym typeface="Oswald"/>
              </a:rPr>
              <a:t>CONSISTENT TRAINING</a:t>
            </a:r>
            <a:endParaRPr sz="3600">
              <a:latin typeface="Oswald"/>
              <a:ea typeface="Oswald"/>
              <a:cs typeface="Oswald"/>
              <a:sym typeface="Oswald"/>
            </a:endParaRPr>
          </a:p>
          <a:p>
            <a:pPr marL="457200" lvl="0" indent="0" algn="l" rtl="0">
              <a:spcBef>
                <a:spcPts val="0"/>
              </a:spcBef>
              <a:spcAft>
                <a:spcPts val="0"/>
              </a:spcAft>
              <a:buNone/>
            </a:pPr>
            <a:endParaRPr>
              <a:latin typeface="Oswald"/>
              <a:ea typeface="Oswald"/>
              <a:cs typeface="Oswald"/>
              <a:sym typeface="Oswald"/>
            </a:endParaRPr>
          </a:p>
        </p:txBody>
      </p:sp>
      <p:pic>
        <p:nvPicPr>
          <p:cNvPr id="105" name="Google Shape;105;g2edb3f48e1a_0_22"/>
          <p:cNvPicPr preferRelativeResize="0"/>
          <p:nvPr/>
        </p:nvPicPr>
        <p:blipFill>
          <a:blip r:embed="rId3">
            <a:alphaModFix/>
          </a:blip>
          <a:stretch>
            <a:fillRect/>
          </a:stretch>
        </p:blipFill>
        <p:spPr>
          <a:xfrm>
            <a:off x="4622800" y="1056575"/>
            <a:ext cx="4312225" cy="2876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Shape 109"/>
        <p:cNvGrpSpPr/>
        <p:nvPr/>
      </p:nvGrpSpPr>
      <p:grpSpPr>
        <a:xfrm>
          <a:off x="0" y="0"/>
          <a:ext cx="0" cy="0"/>
          <a:chOff x="0" y="0"/>
          <a:chExt cx="0" cy="0"/>
        </a:xfrm>
      </p:grpSpPr>
      <p:sp>
        <p:nvSpPr>
          <p:cNvPr id="110" name="Google Shape;110;g2edf5c4b9be_0_0"/>
          <p:cNvSpPr txBox="1">
            <a:spLocks noGrp="1"/>
          </p:cNvSpPr>
          <p:nvPr>
            <p:ph type="title"/>
          </p:nvPr>
        </p:nvSpPr>
        <p:spPr>
          <a:xfrm>
            <a:off x="311700" y="1956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a:t>HOW WE DID PREVENTION</a:t>
            </a:r>
            <a:endParaRPr/>
          </a:p>
        </p:txBody>
      </p:sp>
      <p:pic>
        <p:nvPicPr>
          <p:cNvPr id="111" name="Google Shape;111;g2edf5c4b9be_0_0"/>
          <p:cNvPicPr preferRelativeResize="0"/>
          <p:nvPr/>
        </p:nvPicPr>
        <p:blipFill>
          <a:blip r:embed="rId3">
            <a:alphaModFix/>
          </a:blip>
          <a:stretch>
            <a:fillRect/>
          </a:stretch>
        </p:blipFill>
        <p:spPr>
          <a:xfrm>
            <a:off x="311699" y="1152468"/>
            <a:ext cx="3703125" cy="2469983"/>
          </a:xfrm>
          <a:prstGeom prst="rect">
            <a:avLst/>
          </a:prstGeom>
          <a:noFill/>
          <a:ln>
            <a:noFill/>
          </a:ln>
        </p:spPr>
      </p:pic>
      <p:pic>
        <p:nvPicPr>
          <p:cNvPr id="112" name="Google Shape;112;g2edf5c4b9be_0_0"/>
          <p:cNvPicPr preferRelativeResize="0"/>
          <p:nvPr/>
        </p:nvPicPr>
        <p:blipFill>
          <a:blip r:embed="rId4">
            <a:alphaModFix/>
          </a:blip>
          <a:stretch>
            <a:fillRect/>
          </a:stretch>
        </p:blipFill>
        <p:spPr>
          <a:xfrm>
            <a:off x="4802525" y="2436766"/>
            <a:ext cx="4110625" cy="2030655"/>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3884</Words>
  <Application>Microsoft Office PowerPoint</Application>
  <PresentationFormat>On-screen Show (16:9)</PresentationFormat>
  <Paragraphs>427</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Oswald</vt:lpstr>
      <vt:lpstr>Average</vt:lpstr>
      <vt:lpstr>Roboto</vt:lpstr>
      <vt:lpstr>Arial</vt:lpstr>
      <vt:lpstr>Slate</vt:lpstr>
      <vt:lpstr>Prevention Nirvana  Coleen Smith, CPS Nicole Hackley, CPS</vt:lpstr>
      <vt:lpstr>Outline </vt:lpstr>
      <vt:lpstr>WHERE WE WERE</vt:lpstr>
      <vt:lpstr>https://tinyurl.com/pwc86ah6</vt:lpstr>
      <vt:lpstr>PowerPoint Presentation</vt:lpstr>
      <vt:lpstr>PowerPoint Presentation</vt:lpstr>
      <vt:lpstr>PowerPoint Presentation</vt:lpstr>
      <vt:lpstr>THERE WAS NO:</vt:lpstr>
      <vt:lpstr>HOW WE DID PREVENTION</vt:lpstr>
      <vt:lpstr>Outline </vt:lpstr>
      <vt:lpstr>Visionaries at State Level</vt:lpstr>
      <vt:lpstr>PowerPoint Presentation</vt:lpstr>
      <vt:lpstr>Outline </vt:lpstr>
      <vt:lpstr>TA DELIVERABLES</vt:lpstr>
      <vt:lpstr>PowerPoint Presentation</vt:lpstr>
      <vt:lpstr>Benefits of a Regional System</vt:lpstr>
      <vt:lpstr>Benefits of a Regional System Within Statewide Infrastructure</vt:lpstr>
      <vt:lpstr>Montana Evidence-Based Workgroup</vt:lpstr>
      <vt:lpstr>PowerPoint Presentation</vt:lpstr>
      <vt:lpstr>Benefits of a Training/TA Within Statewide Infrastructure</vt:lpstr>
      <vt:lpstr>Benefits of Training/TA</vt:lpstr>
      <vt:lpstr>Benefits of Staying Local</vt:lpstr>
      <vt:lpstr>Outline </vt:lpstr>
      <vt:lpstr>https://tinyurl.com/pwc86ah6</vt:lpstr>
      <vt:lpstr>Onboarding Process - Vision </vt:lpstr>
      <vt:lpstr>Onboarding Process - Components </vt:lpstr>
      <vt:lpstr>Onboarding Process - Components </vt:lpstr>
      <vt:lpstr>Onboarding Guide </vt:lpstr>
      <vt:lpstr>Onboarding Process - Components </vt:lpstr>
      <vt:lpstr>Courses </vt:lpstr>
      <vt:lpstr>Onboarding Guide </vt:lpstr>
      <vt:lpstr>Onboarding Process - Components </vt:lpstr>
      <vt:lpstr>FAQs </vt:lpstr>
      <vt:lpstr>Outline </vt:lpstr>
      <vt:lpstr>Workforce Development</vt:lpstr>
      <vt:lpstr>Ongoing Assessments and Evaluations</vt:lpstr>
      <vt:lpstr>Workforce Assessment</vt:lpstr>
      <vt:lpstr>Evaluate Results</vt:lpstr>
      <vt:lpstr>Training Plan</vt:lpstr>
      <vt:lpstr>Outline </vt:lpstr>
      <vt:lpstr>Effectiveness</vt:lpstr>
      <vt:lpstr>PowerPoint Presentation</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Koch, Kimberly</dc:creator>
  <cp:lastModifiedBy>coleen</cp:lastModifiedBy>
  <cp:revision>1</cp:revision>
  <dcterms:modified xsi:type="dcterms:W3CDTF">2024-08-19T16:32:42Z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0x010100814F208CB6F76142BF334EDB199E78D7</vt:lpwstr>
  </property>
</Properties>
</file>