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C_7FD9514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3" r:id="rId6"/>
  </p:sldMasterIdLst>
  <p:notesMasterIdLst>
    <p:notesMasterId r:id="rId49"/>
  </p:notesMasterIdLst>
  <p:sldIdLst>
    <p:sldId id="264" r:id="rId7"/>
    <p:sldId id="280" r:id="rId8"/>
    <p:sldId id="364" r:id="rId9"/>
    <p:sldId id="281" r:id="rId10"/>
    <p:sldId id="282" r:id="rId11"/>
    <p:sldId id="283" r:id="rId12"/>
    <p:sldId id="284" r:id="rId13"/>
    <p:sldId id="285" r:id="rId14"/>
    <p:sldId id="266" r:id="rId15"/>
    <p:sldId id="286" r:id="rId16"/>
    <p:sldId id="293" r:id="rId17"/>
    <p:sldId id="267" r:id="rId18"/>
    <p:sldId id="301" r:id="rId19"/>
    <p:sldId id="287" r:id="rId20"/>
    <p:sldId id="288" r:id="rId21"/>
    <p:sldId id="289" r:id="rId22"/>
    <p:sldId id="290" r:id="rId23"/>
    <p:sldId id="291" r:id="rId24"/>
    <p:sldId id="268" r:id="rId25"/>
    <p:sldId id="295" r:id="rId26"/>
    <p:sldId id="300" r:id="rId27"/>
    <p:sldId id="294" r:id="rId28"/>
    <p:sldId id="269" r:id="rId29"/>
    <p:sldId id="270" r:id="rId30"/>
    <p:sldId id="306" r:id="rId31"/>
    <p:sldId id="316" r:id="rId32"/>
    <p:sldId id="317" r:id="rId33"/>
    <p:sldId id="318" r:id="rId34"/>
    <p:sldId id="319" r:id="rId35"/>
    <p:sldId id="296" r:id="rId36"/>
    <p:sldId id="297" r:id="rId37"/>
    <p:sldId id="272" r:id="rId38"/>
    <p:sldId id="298" r:id="rId39"/>
    <p:sldId id="299" r:id="rId40"/>
    <p:sldId id="273" r:id="rId41"/>
    <p:sldId id="309" r:id="rId42"/>
    <p:sldId id="307" r:id="rId43"/>
    <p:sldId id="310" r:id="rId44"/>
    <p:sldId id="312" r:id="rId45"/>
    <p:sldId id="314" r:id="rId46"/>
    <p:sldId id="315" r:id="rId47"/>
    <p:sldId id="313"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20">
          <p15:clr>
            <a:srgbClr val="A4A3A4"/>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E688E-7B6E-EF11-5A98-607EB1D0965F}" name="Witmer, Rachel" initials="RW" userId="S::rrwbmb@umsystem.edu::7369fe18-ae16-4f13-b7d8-dca0aa3e84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84C"/>
    <a:srgbClr val="1C694C"/>
    <a:srgbClr val="A4A7AA"/>
    <a:srgbClr val="1C6987"/>
    <a:srgbClr val="CF35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85" autoAdjust="0"/>
  </p:normalViewPr>
  <p:slideViewPr>
    <p:cSldViewPr snapToGrid="0">
      <p:cViewPr varScale="1">
        <p:scale>
          <a:sx n="102" d="100"/>
          <a:sy n="102" d="100"/>
        </p:scale>
        <p:origin x="898" y="67"/>
      </p:cViewPr>
      <p:guideLst>
        <p:guide orient="horz" pos="2160"/>
        <p:guide pos="282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tmer, Rachel" userId="7369fe18-ae16-4f13-b7d8-dca0aa3e84a4" providerId="ADAL" clId="{056B364E-80B3-43F1-93B6-50A26923B9A0}"/>
    <pc:docChg chg="delSld">
      <pc:chgData name="Witmer, Rachel" userId="7369fe18-ae16-4f13-b7d8-dca0aa3e84a4" providerId="ADAL" clId="{056B364E-80B3-43F1-93B6-50A26923B9A0}" dt="2024-08-19T21:41:07.690" v="0" actId="2696"/>
      <pc:docMkLst>
        <pc:docMk/>
      </pc:docMkLst>
      <pc:sldChg chg="del">
        <pc:chgData name="Witmer, Rachel" userId="7369fe18-ae16-4f13-b7d8-dca0aa3e84a4" providerId="ADAL" clId="{056B364E-80B3-43F1-93B6-50A26923B9A0}" dt="2024-08-19T21:41:07.690" v="0" actId="2696"/>
        <pc:sldMkLst>
          <pc:docMk/>
          <pc:sldMk cId="2033915462" sldId="271"/>
        </pc:sldMkLst>
      </pc:sldChg>
      <pc:sldChg chg="del">
        <pc:chgData name="Witmer, Rachel" userId="7369fe18-ae16-4f13-b7d8-dca0aa3e84a4" providerId="ADAL" clId="{056B364E-80B3-43F1-93B6-50A26923B9A0}" dt="2024-08-19T21:41:07.690" v="0" actId="2696"/>
        <pc:sldMkLst>
          <pc:docMk/>
          <pc:sldMk cId="1736617750" sldId="302"/>
        </pc:sldMkLst>
      </pc:sldChg>
      <pc:sldChg chg="del">
        <pc:chgData name="Witmer, Rachel" userId="7369fe18-ae16-4f13-b7d8-dca0aa3e84a4" providerId="ADAL" clId="{056B364E-80B3-43F1-93B6-50A26923B9A0}" dt="2024-08-19T21:41:07.690" v="0" actId="2696"/>
        <pc:sldMkLst>
          <pc:docMk/>
          <pc:sldMk cId="3025252543" sldId="303"/>
        </pc:sldMkLst>
      </pc:sldChg>
      <pc:sldChg chg="del">
        <pc:chgData name="Witmer, Rachel" userId="7369fe18-ae16-4f13-b7d8-dca0aa3e84a4" providerId="ADAL" clId="{056B364E-80B3-43F1-93B6-50A26923B9A0}" dt="2024-08-19T21:41:07.690" v="0" actId="2696"/>
        <pc:sldMkLst>
          <pc:docMk/>
          <pc:sldMk cId="4147766162" sldId="304"/>
        </pc:sldMkLst>
      </pc:sldChg>
    </pc:docChg>
  </pc:docChgLst>
</pc:chgInfo>
</file>

<file path=ppt/comments/modernComment_10C_7FD9514E.xml><?xml version="1.0" encoding="utf-8"?>
<p188:cmLst xmlns:a="http://schemas.openxmlformats.org/drawingml/2006/main" xmlns:r="http://schemas.openxmlformats.org/officeDocument/2006/relationships" xmlns:p188="http://schemas.microsoft.com/office/powerpoint/2018/8/main">
  <p188:cm id="{095C2678-B95B-4CF4-BD67-DB3E115F9949}" authorId="{D9EE688E-7B6E-EF11-5A98-607EB1D0965F}" created="2024-08-14T16:02:55.636">
    <ac:deMkLst xmlns:ac="http://schemas.microsoft.com/office/drawing/2013/main/command">
      <pc:docMk xmlns:pc="http://schemas.microsoft.com/office/powerpoint/2013/main/command"/>
      <pc:sldMk xmlns:pc="http://schemas.microsoft.com/office/powerpoint/2013/main/command" cId="2144948558" sldId="268"/>
      <ac:spMk id="3" creationId="{1ED54FB7-EB11-1F49-77C9-E4ED0D0326E9}"/>
    </ac:deMkLst>
    <p188:txBody>
      <a:bodyPr/>
      <a:lstStyle/>
      <a:p>
        <a:r>
          <a:rPr lang="en-US"/>
          <a:t>Talking points on sustainability</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EB284-C6F1-4A3D-B556-73950FADAA6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2EEBAFF9-E616-46CF-8F4D-521124A96E88}">
      <dgm:prSet phldrT="[Text]"/>
      <dgm:spPr>
        <a:solidFill>
          <a:schemeClr val="tx2"/>
        </a:solidFill>
      </dgm:spPr>
      <dgm:t>
        <a:bodyPr/>
        <a:lstStyle/>
        <a:p>
          <a:r>
            <a:rPr lang="en-US"/>
            <a:t>Environmental Scan</a:t>
          </a:r>
        </a:p>
      </dgm:t>
    </dgm:pt>
    <dgm:pt modelId="{861F6FFB-DD56-4B65-946B-C73E3BCA2899}" type="parTrans" cxnId="{402E3D49-85FD-4B98-B184-14B63599A6A0}">
      <dgm:prSet/>
      <dgm:spPr/>
      <dgm:t>
        <a:bodyPr/>
        <a:lstStyle/>
        <a:p>
          <a:endParaRPr lang="en-US"/>
        </a:p>
      </dgm:t>
    </dgm:pt>
    <dgm:pt modelId="{C0BC46CF-977B-4322-9071-3874346D8BAF}" type="sibTrans" cxnId="{402E3D49-85FD-4B98-B184-14B63599A6A0}">
      <dgm:prSet/>
      <dgm:spPr/>
      <dgm:t>
        <a:bodyPr/>
        <a:lstStyle/>
        <a:p>
          <a:endParaRPr lang="en-US"/>
        </a:p>
      </dgm:t>
    </dgm:pt>
    <dgm:pt modelId="{5F23B80B-3F23-4558-93D7-155758B7A0B1}">
      <dgm:prSet phldrT="[Text]"/>
      <dgm:spPr>
        <a:solidFill>
          <a:srgbClr val="1C694C"/>
        </a:solidFill>
      </dgm:spPr>
      <dgm:t>
        <a:bodyPr/>
        <a:lstStyle/>
        <a:p>
          <a:r>
            <a:rPr lang="en-US"/>
            <a:t>Needs assessment</a:t>
          </a:r>
        </a:p>
      </dgm:t>
    </dgm:pt>
    <dgm:pt modelId="{530E5712-9D41-444E-AA90-D93FAF6982BA}" type="parTrans" cxnId="{1C7A82DE-D93D-4035-A927-F9AB77713602}">
      <dgm:prSet/>
      <dgm:spPr/>
      <dgm:t>
        <a:bodyPr/>
        <a:lstStyle/>
        <a:p>
          <a:endParaRPr lang="en-US"/>
        </a:p>
      </dgm:t>
    </dgm:pt>
    <dgm:pt modelId="{9633201A-8326-4844-9903-4EF3B9E15F86}" type="sibTrans" cxnId="{1C7A82DE-D93D-4035-A927-F9AB77713602}">
      <dgm:prSet/>
      <dgm:spPr/>
      <dgm:t>
        <a:bodyPr/>
        <a:lstStyle/>
        <a:p>
          <a:endParaRPr lang="en-US"/>
        </a:p>
      </dgm:t>
    </dgm:pt>
    <dgm:pt modelId="{8BEE88DC-D200-420F-B079-440D6279ACDB}" type="pres">
      <dgm:prSet presAssocID="{709EB284-C6F1-4A3D-B556-73950FADAA61}" presName="Name0" presStyleCnt="0">
        <dgm:presLayoutVars>
          <dgm:chMax val="7"/>
          <dgm:resizeHandles val="exact"/>
        </dgm:presLayoutVars>
      </dgm:prSet>
      <dgm:spPr/>
    </dgm:pt>
    <dgm:pt modelId="{EB8984EE-E98B-4C8D-A07A-E0CC9692FBBF}" type="pres">
      <dgm:prSet presAssocID="{709EB284-C6F1-4A3D-B556-73950FADAA61}" presName="comp1" presStyleCnt="0"/>
      <dgm:spPr/>
    </dgm:pt>
    <dgm:pt modelId="{AC9DA845-C640-4374-9A0F-41BB520B7A86}" type="pres">
      <dgm:prSet presAssocID="{709EB284-C6F1-4A3D-B556-73950FADAA61}" presName="circle1" presStyleLbl="node1" presStyleIdx="0" presStyleCnt="2"/>
      <dgm:spPr/>
    </dgm:pt>
    <dgm:pt modelId="{4035DA0F-863F-4C3D-9E90-2E35479209ED}" type="pres">
      <dgm:prSet presAssocID="{709EB284-C6F1-4A3D-B556-73950FADAA61}" presName="c1text" presStyleLbl="node1" presStyleIdx="0" presStyleCnt="2">
        <dgm:presLayoutVars>
          <dgm:bulletEnabled val="1"/>
        </dgm:presLayoutVars>
      </dgm:prSet>
      <dgm:spPr/>
    </dgm:pt>
    <dgm:pt modelId="{348B2187-A779-4EFA-A1F0-2D21B2DC401A}" type="pres">
      <dgm:prSet presAssocID="{709EB284-C6F1-4A3D-B556-73950FADAA61}" presName="comp2" presStyleCnt="0"/>
      <dgm:spPr/>
    </dgm:pt>
    <dgm:pt modelId="{A6E66D36-AD79-4411-BCCE-0BE70D6CF90D}" type="pres">
      <dgm:prSet presAssocID="{709EB284-C6F1-4A3D-B556-73950FADAA61}" presName="circle2" presStyleLbl="node1" presStyleIdx="1" presStyleCnt="2"/>
      <dgm:spPr/>
    </dgm:pt>
    <dgm:pt modelId="{36A89227-F9DF-422D-BFA9-78D13BC83811}" type="pres">
      <dgm:prSet presAssocID="{709EB284-C6F1-4A3D-B556-73950FADAA61}" presName="c2text" presStyleLbl="node1" presStyleIdx="1" presStyleCnt="2">
        <dgm:presLayoutVars>
          <dgm:bulletEnabled val="1"/>
        </dgm:presLayoutVars>
      </dgm:prSet>
      <dgm:spPr/>
    </dgm:pt>
  </dgm:ptLst>
  <dgm:cxnLst>
    <dgm:cxn modelId="{0FA68E03-DDD9-425D-97B1-E3B73115F983}" type="presOf" srcId="{5F23B80B-3F23-4558-93D7-155758B7A0B1}" destId="{A6E66D36-AD79-4411-BCCE-0BE70D6CF90D}" srcOrd="0" destOrd="0" presId="urn:microsoft.com/office/officeart/2005/8/layout/venn2"/>
    <dgm:cxn modelId="{9E695D06-FCB1-45E1-B164-B63D0CA2F033}" type="presOf" srcId="{2EEBAFF9-E616-46CF-8F4D-521124A96E88}" destId="{4035DA0F-863F-4C3D-9E90-2E35479209ED}" srcOrd="1" destOrd="0" presId="urn:microsoft.com/office/officeart/2005/8/layout/venn2"/>
    <dgm:cxn modelId="{67FB3A0A-3FA2-4FFB-837F-40D2B5D68E69}" type="presOf" srcId="{709EB284-C6F1-4A3D-B556-73950FADAA61}" destId="{8BEE88DC-D200-420F-B079-440D6279ACDB}" srcOrd="0" destOrd="0" presId="urn:microsoft.com/office/officeart/2005/8/layout/venn2"/>
    <dgm:cxn modelId="{402E3D49-85FD-4B98-B184-14B63599A6A0}" srcId="{709EB284-C6F1-4A3D-B556-73950FADAA61}" destId="{2EEBAFF9-E616-46CF-8F4D-521124A96E88}" srcOrd="0" destOrd="0" parTransId="{861F6FFB-DD56-4B65-946B-C73E3BCA2899}" sibTransId="{C0BC46CF-977B-4322-9071-3874346D8BAF}"/>
    <dgm:cxn modelId="{248EFEB0-B280-4703-A906-5A9F45D47851}" type="presOf" srcId="{2EEBAFF9-E616-46CF-8F4D-521124A96E88}" destId="{AC9DA845-C640-4374-9A0F-41BB520B7A86}" srcOrd="0" destOrd="0" presId="urn:microsoft.com/office/officeart/2005/8/layout/venn2"/>
    <dgm:cxn modelId="{62801DBE-0A19-40CE-B779-6558BE309965}" type="presOf" srcId="{5F23B80B-3F23-4558-93D7-155758B7A0B1}" destId="{36A89227-F9DF-422D-BFA9-78D13BC83811}" srcOrd="1" destOrd="0" presId="urn:microsoft.com/office/officeart/2005/8/layout/venn2"/>
    <dgm:cxn modelId="{1C7A82DE-D93D-4035-A927-F9AB77713602}" srcId="{709EB284-C6F1-4A3D-B556-73950FADAA61}" destId="{5F23B80B-3F23-4558-93D7-155758B7A0B1}" srcOrd="1" destOrd="0" parTransId="{530E5712-9D41-444E-AA90-D93FAF6982BA}" sibTransId="{9633201A-8326-4844-9903-4EF3B9E15F86}"/>
    <dgm:cxn modelId="{0DB5AC77-CCE4-4665-B919-13F1D9A9072A}" type="presParOf" srcId="{8BEE88DC-D200-420F-B079-440D6279ACDB}" destId="{EB8984EE-E98B-4C8D-A07A-E0CC9692FBBF}" srcOrd="0" destOrd="0" presId="urn:microsoft.com/office/officeart/2005/8/layout/venn2"/>
    <dgm:cxn modelId="{D7A5A2D5-F875-47CB-94FB-BAF119D2CA3D}" type="presParOf" srcId="{EB8984EE-E98B-4C8D-A07A-E0CC9692FBBF}" destId="{AC9DA845-C640-4374-9A0F-41BB520B7A86}" srcOrd="0" destOrd="0" presId="urn:microsoft.com/office/officeart/2005/8/layout/venn2"/>
    <dgm:cxn modelId="{CB8D73C4-D51B-4121-A859-FD09E06680F6}" type="presParOf" srcId="{EB8984EE-E98B-4C8D-A07A-E0CC9692FBBF}" destId="{4035DA0F-863F-4C3D-9E90-2E35479209ED}" srcOrd="1" destOrd="0" presId="urn:microsoft.com/office/officeart/2005/8/layout/venn2"/>
    <dgm:cxn modelId="{76382D9E-5DEE-4831-B32B-496C498BEE63}" type="presParOf" srcId="{8BEE88DC-D200-420F-B079-440D6279ACDB}" destId="{348B2187-A779-4EFA-A1F0-2D21B2DC401A}" srcOrd="1" destOrd="0" presId="urn:microsoft.com/office/officeart/2005/8/layout/venn2"/>
    <dgm:cxn modelId="{B511E9F7-EE19-4D21-A9C1-E89DCA07C588}" type="presParOf" srcId="{348B2187-A779-4EFA-A1F0-2D21B2DC401A}" destId="{A6E66D36-AD79-4411-BCCE-0BE70D6CF90D}" srcOrd="0" destOrd="0" presId="urn:microsoft.com/office/officeart/2005/8/layout/venn2"/>
    <dgm:cxn modelId="{9426A908-A5FA-4818-8C13-6A8968393471}" type="presParOf" srcId="{348B2187-A779-4EFA-A1F0-2D21B2DC401A}" destId="{36A89227-F9DF-422D-BFA9-78D13BC8381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95B562-B298-46C4-BD27-3772991E9127}" type="doc">
      <dgm:prSet loTypeId="urn:microsoft.com/office/officeart/2016/7/layout/LinearArrowProcessNumbered" loCatId="process" qsTypeId="urn:microsoft.com/office/officeart/2005/8/quickstyle/simple2" qsCatId="simple" csTypeId="urn:microsoft.com/office/officeart/2005/8/colors/accent0_3" csCatId="mainScheme" phldr="1"/>
      <dgm:spPr/>
      <dgm:t>
        <a:bodyPr/>
        <a:lstStyle/>
        <a:p>
          <a:endParaRPr lang="en-US"/>
        </a:p>
      </dgm:t>
    </dgm:pt>
    <dgm:pt modelId="{1D19E7E5-6E3A-4E8B-8BF5-4F0926356C1B}">
      <dgm:prSet custT="1"/>
      <dgm:spPr/>
      <dgm:t>
        <a:bodyPr/>
        <a:lstStyle/>
        <a:p>
          <a:r>
            <a:rPr lang="en-US" sz="1300" dirty="0"/>
            <a:t>Determine leadership, capacity, and budget</a:t>
          </a:r>
        </a:p>
      </dgm:t>
    </dgm:pt>
    <dgm:pt modelId="{BC099916-4103-4FC6-A802-6DBDC8F2632E}" type="parTrans" cxnId="{DBC4D22E-1712-435D-9FCF-E59C559243AA}">
      <dgm:prSet/>
      <dgm:spPr/>
      <dgm:t>
        <a:bodyPr/>
        <a:lstStyle/>
        <a:p>
          <a:endParaRPr lang="en-US"/>
        </a:p>
      </dgm:t>
    </dgm:pt>
    <dgm:pt modelId="{A55DEBCD-7A63-4D77-A0A8-4F21A95949DE}" type="sibTrans" cxnId="{DBC4D22E-1712-435D-9FCF-E59C559243AA}">
      <dgm:prSet phldrT="1" phldr="0"/>
      <dgm:spPr>
        <a:solidFill>
          <a:schemeClr val="accent2"/>
        </a:solidFill>
        <a:ln>
          <a:noFill/>
        </a:ln>
      </dgm:spPr>
      <dgm:t>
        <a:bodyPr/>
        <a:lstStyle/>
        <a:p>
          <a:r>
            <a:rPr lang="en-US"/>
            <a:t>1</a:t>
          </a:r>
          <a:endParaRPr lang="en-US" dirty="0"/>
        </a:p>
      </dgm:t>
    </dgm:pt>
    <dgm:pt modelId="{07F57F0D-6136-4C13-A3DF-E55E8895E8C0}">
      <dgm:prSet/>
      <dgm:spPr/>
      <dgm:t>
        <a:bodyPr/>
        <a:lstStyle/>
        <a:p>
          <a:r>
            <a:rPr lang="en-US" dirty="0"/>
            <a:t>Establish the focal area and purpose</a:t>
          </a:r>
        </a:p>
      </dgm:t>
    </dgm:pt>
    <dgm:pt modelId="{4168251A-CEE4-42F2-9B95-8216D4F8F495}" type="parTrans" cxnId="{BDDACDE2-893D-4D9F-8EEE-58F8D12A905E}">
      <dgm:prSet/>
      <dgm:spPr/>
      <dgm:t>
        <a:bodyPr/>
        <a:lstStyle/>
        <a:p>
          <a:endParaRPr lang="en-US"/>
        </a:p>
      </dgm:t>
    </dgm:pt>
    <dgm:pt modelId="{D3D2C866-BA63-4A43-B145-6B743251783A}" type="sibTrans" cxnId="{BDDACDE2-893D-4D9F-8EEE-58F8D12A905E}">
      <dgm:prSet phldrT="2" phldr="0"/>
      <dgm:spPr>
        <a:solidFill>
          <a:schemeClr val="accent2"/>
        </a:solidFill>
        <a:ln>
          <a:noFill/>
        </a:ln>
      </dgm:spPr>
      <dgm:t>
        <a:bodyPr/>
        <a:lstStyle/>
        <a:p>
          <a:r>
            <a:rPr lang="en-US"/>
            <a:t>2</a:t>
          </a:r>
        </a:p>
      </dgm:t>
    </dgm:pt>
    <dgm:pt modelId="{48EDC738-BA88-4316-9968-F707B2D84A26}">
      <dgm:prSet/>
      <dgm:spPr/>
      <dgm:t>
        <a:bodyPr/>
        <a:lstStyle/>
        <a:p>
          <a:r>
            <a:rPr lang="en-US" dirty="0"/>
            <a:t>Create and adhere to a timeline and set incremental goals</a:t>
          </a:r>
        </a:p>
      </dgm:t>
    </dgm:pt>
    <dgm:pt modelId="{5B5877B9-8803-4B00-BA2E-7D833BB5A681}" type="parTrans" cxnId="{198DC594-E4AF-47BF-BA67-13ABAC0767AA}">
      <dgm:prSet/>
      <dgm:spPr/>
      <dgm:t>
        <a:bodyPr/>
        <a:lstStyle/>
        <a:p>
          <a:endParaRPr lang="en-US"/>
        </a:p>
      </dgm:t>
    </dgm:pt>
    <dgm:pt modelId="{E489DE91-1120-410F-89C0-92F56E3A5577}" type="sibTrans" cxnId="{198DC594-E4AF-47BF-BA67-13ABAC0767AA}">
      <dgm:prSet phldrT="3" phldr="0"/>
      <dgm:spPr>
        <a:solidFill>
          <a:schemeClr val="accent2"/>
        </a:solidFill>
        <a:ln>
          <a:noFill/>
        </a:ln>
      </dgm:spPr>
      <dgm:t>
        <a:bodyPr/>
        <a:lstStyle/>
        <a:p>
          <a:r>
            <a:rPr lang="en-US"/>
            <a:t>3</a:t>
          </a:r>
        </a:p>
      </dgm:t>
    </dgm:pt>
    <dgm:pt modelId="{00DFDFFE-BD51-4654-ADEA-6F4534230E7C}">
      <dgm:prSet/>
      <dgm:spPr/>
      <dgm:t>
        <a:bodyPr/>
        <a:lstStyle/>
        <a:p>
          <a:r>
            <a:rPr lang="en-US"/>
            <a:t>Determine information to be collected</a:t>
          </a:r>
        </a:p>
      </dgm:t>
    </dgm:pt>
    <dgm:pt modelId="{958F7F71-7C28-4075-AB53-960E05B1DF7D}" type="parTrans" cxnId="{9D84D55C-32B4-4A49-8097-D03057AF459C}">
      <dgm:prSet/>
      <dgm:spPr/>
      <dgm:t>
        <a:bodyPr/>
        <a:lstStyle/>
        <a:p>
          <a:endParaRPr lang="en-US"/>
        </a:p>
      </dgm:t>
    </dgm:pt>
    <dgm:pt modelId="{F148ED84-160D-4478-AF09-0B8B3CF885ED}" type="sibTrans" cxnId="{9D84D55C-32B4-4A49-8097-D03057AF459C}">
      <dgm:prSet phldrT="4" phldr="0"/>
      <dgm:spPr>
        <a:solidFill>
          <a:schemeClr val="accent2"/>
        </a:solidFill>
        <a:ln>
          <a:noFill/>
        </a:ln>
      </dgm:spPr>
      <dgm:t>
        <a:bodyPr/>
        <a:lstStyle/>
        <a:p>
          <a:r>
            <a:rPr lang="en-US"/>
            <a:t>4</a:t>
          </a:r>
        </a:p>
      </dgm:t>
    </dgm:pt>
    <dgm:pt modelId="{1A40ABB9-DED2-4EA5-B962-F830CB58C9C9}">
      <dgm:prSet/>
      <dgm:spPr/>
      <dgm:t>
        <a:bodyPr/>
        <a:lstStyle/>
        <a:p>
          <a:r>
            <a:rPr lang="en-US"/>
            <a:t>Identify and engage stakeholders</a:t>
          </a:r>
        </a:p>
      </dgm:t>
    </dgm:pt>
    <dgm:pt modelId="{B0F5F2FA-6AC6-4407-B2B5-1B3B52302F16}" type="parTrans" cxnId="{7B807FC4-F317-47A5-87A9-7750432502B8}">
      <dgm:prSet/>
      <dgm:spPr/>
      <dgm:t>
        <a:bodyPr/>
        <a:lstStyle/>
        <a:p>
          <a:endParaRPr lang="en-US"/>
        </a:p>
      </dgm:t>
    </dgm:pt>
    <dgm:pt modelId="{40D8F6F0-C285-4457-96F7-BB5239BA659A}" type="sibTrans" cxnId="{7B807FC4-F317-47A5-87A9-7750432502B8}">
      <dgm:prSet phldrT="5" phldr="0"/>
      <dgm:spPr>
        <a:solidFill>
          <a:schemeClr val="accent2"/>
        </a:solidFill>
        <a:ln>
          <a:noFill/>
        </a:ln>
      </dgm:spPr>
      <dgm:t>
        <a:bodyPr/>
        <a:lstStyle/>
        <a:p>
          <a:r>
            <a:rPr lang="en-US"/>
            <a:t>5</a:t>
          </a:r>
        </a:p>
      </dgm:t>
    </dgm:pt>
    <dgm:pt modelId="{1A1EFBC6-3682-48F4-8574-F594A94DA4A0}">
      <dgm:prSet/>
      <dgm:spPr/>
      <dgm:t>
        <a:bodyPr/>
        <a:lstStyle/>
        <a:p>
          <a:r>
            <a:rPr lang="en-US"/>
            <a:t>Analyze and synthesize results into a concise summary report</a:t>
          </a:r>
        </a:p>
      </dgm:t>
    </dgm:pt>
    <dgm:pt modelId="{20A96306-117A-41AD-91F8-AB2B712BB8EC}" type="parTrans" cxnId="{B42D5FB7-6E1B-4921-85CE-116D1700069A}">
      <dgm:prSet/>
      <dgm:spPr/>
      <dgm:t>
        <a:bodyPr/>
        <a:lstStyle/>
        <a:p>
          <a:endParaRPr lang="en-US"/>
        </a:p>
      </dgm:t>
    </dgm:pt>
    <dgm:pt modelId="{F9E465ED-A68F-49D3-A91F-B558DCC84851}" type="sibTrans" cxnId="{B42D5FB7-6E1B-4921-85CE-116D1700069A}">
      <dgm:prSet phldrT="6" phldr="0"/>
      <dgm:spPr>
        <a:solidFill>
          <a:schemeClr val="accent2"/>
        </a:solidFill>
        <a:ln>
          <a:noFill/>
        </a:ln>
      </dgm:spPr>
      <dgm:t>
        <a:bodyPr/>
        <a:lstStyle/>
        <a:p>
          <a:r>
            <a:rPr lang="en-US"/>
            <a:t>6</a:t>
          </a:r>
        </a:p>
      </dgm:t>
    </dgm:pt>
    <dgm:pt modelId="{86B16AC3-913D-4F2D-8584-A3164F6D240C}">
      <dgm:prSet/>
      <dgm:spPr/>
      <dgm:t>
        <a:bodyPr/>
        <a:lstStyle/>
        <a:p>
          <a:r>
            <a:rPr lang="en-US" dirty="0"/>
            <a:t>Disseminate results and conclusions</a:t>
          </a:r>
        </a:p>
      </dgm:t>
    </dgm:pt>
    <dgm:pt modelId="{64556815-B1D0-4399-A801-A25ACFEF0496}" type="parTrans" cxnId="{8FD331AA-35E1-44EE-B914-C1663811B7B6}">
      <dgm:prSet/>
      <dgm:spPr/>
      <dgm:t>
        <a:bodyPr/>
        <a:lstStyle/>
        <a:p>
          <a:endParaRPr lang="en-US"/>
        </a:p>
      </dgm:t>
    </dgm:pt>
    <dgm:pt modelId="{58C1DDC9-8BF6-43A0-88AF-20349DD7573F}" type="sibTrans" cxnId="{8FD331AA-35E1-44EE-B914-C1663811B7B6}">
      <dgm:prSet phldrT="7" phldr="0"/>
      <dgm:spPr>
        <a:solidFill>
          <a:schemeClr val="accent2"/>
        </a:solidFill>
        <a:ln>
          <a:noFill/>
        </a:ln>
      </dgm:spPr>
      <dgm:t>
        <a:bodyPr/>
        <a:lstStyle/>
        <a:p>
          <a:r>
            <a:rPr lang="en-US"/>
            <a:t>7</a:t>
          </a:r>
        </a:p>
      </dgm:t>
    </dgm:pt>
    <dgm:pt modelId="{691C5500-08B7-429F-BC7F-A89EB7C27FFA}" type="pres">
      <dgm:prSet presAssocID="{2D95B562-B298-46C4-BD27-3772991E9127}" presName="linearFlow" presStyleCnt="0">
        <dgm:presLayoutVars>
          <dgm:dir/>
          <dgm:animLvl val="lvl"/>
          <dgm:resizeHandles val="exact"/>
        </dgm:presLayoutVars>
      </dgm:prSet>
      <dgm:spPr/>
    </dgm:pt>
    <dgm:pt modelId="{D1704132-9F4B-472E-85F6-DE78038AAD3C}" type="pres">
      <dgm:prSet presAssocID="{1D19E7E5-6E3A-4E8B-8BF5-4F0926356C1B}" presName="compositeNode" presStyleCnt="0"/>
      <dgm:spPr/>
    </dgm:pt>
    <dgm:pt modelId="{35DC4578-AAAC-4430-9D97-232BD0803C4B}" type="pres">
      <dgm:prSet presAssocID="{1D19E7E5-6E3A-4E8B-8BF5-4F0926356C1B}" presName="parTx" presStyleLbl="node1" presStyleIdx="0" presStyleCnt="0">
        <dgm:presLayoutVars>
          <dgm:chMax val="0"/>
          <dgm:chPref val="0"/>
          <dgm:bulletEnabled val="1"/>
        </dgm:presLayoutVars>
      </dgm:prSet>
      <dgm:spPr/>
    </dgm:pt>
    <dgm:pt modelId="{50FCEF29-F382-41C5-B97A-A26C93609265}" type="pres">
      <dgm:prSet presAssocID="{1D19E7E5-6E3A-4E8B-8BF5-4F0926356C1B}" presName="parSh" presStyleCnt="0"/>
      <dgm:spPr/>
    </dgm:pt>
    <dgm:pt modelId="{F9A79EDA-72AD-4342-998A-F00FF5578BD9}" type="pres">
      <dgm:prSet presAssocID="{1D19E7E5-6E3A-4E8B-8BF5-4F0926356C1B}" presName="lineNode" presStyleLbl="alignAccFollowNode1" presStyleIdx="0" presStyleCnt="21"/>
      <dgm:spPr/>
    </dgm:pt>
    <dgm:pt modelId="{D9B2E7B2-9057-4AC6-B666-BE19C4B8DBFA}" type="pres">
      <dgm:prSet presAssocID="{1D19E7E5-6E3A-4E8B-8BF5-4F0926356C1B}" presName="lineArrowNode" presStyleLbl="alignAccFollowNode1" presStyleIdx="1" presStyleCnt="21"/>
      <dgm:spPr/>
    </dgm:pt>
    <dgm:pt modelId="{EB9071AE-A937-4CBA-BBE1-535189BDC708}" type="pres">
      <dgm:prSet presAssocID="{A55DEBCD-7A63-4D77-A0A8-4F21A95949DE}" presName="sibTransNodeCircle" presStyleLbl="alignNode1" presStyleIdx="0" presStyleCnt="7">
        <dgm:presLayoutVars>
          <dgm:chMax val="0"/>
          <dgm:bulletEnabled/>
        </dgm:presLayoutVars>
      </dgm:prSet>
      <dgm:spPr/>
    </dgm:pt>
    <dgm:pt modelId="{5AB3B88D-720B-48B4-A377-3F2E613587D8}" type="pres">
      <dgm:prSet presAssocID="{A55DEBCD-7A63-4D77-A0A8-4F21A95949DE}" presName="spacerBetweenCircleAndCallout" presStyleCnt="0">
        <dgm:presLayoutVars/>
      </dgm:prSet>
      <dgm:spPr/>
    </dgm:pt>
    <dgm:pt modelId="{71E8CDE6-047B-45F4-AE21-F6FC8B7C4F7C}" type="pres">
      <dgm:prSet presAssocID="{1D19E7E5-6E3A-4E8B-8BF5-4F0926356C1B}" presName="nodeText" presStyleLbl="alignAccFollowNode1" presStyleIdx="2" presStyleCnt="21">
        <dgm:presLayoutVars>
          <dgm:bulletEnabled val="1"/>
        </dgm:presLayoutVars>
      </dgm:prSet>
      <dgm:spPr/>
    </dgm:pt>
    <dgm:pt modelId="{692EC2DD-F3B9-4B6D-B89B-FE5C132B5B7C}" type="pres">
      <dgm:prSet presAssocID="{A55DEBCD-7A63-4D77-A0A8-4F21A95949DE}" presName="sibTransComposite" presStyleCnt="0"/>
      <dgm:spPr/>
    </dgm:pt>
    <dgm:pt modelId="{B4B1F99D-B9E4-473C-9172-82E29185DD04}" type="pres">
      <dgm:prSet presAssocID="{07F57F0D-6136-4C13-A3DF-E55E8895E8C0}" presName="compositeNode" presStyleCnt="0"/>
      <dgm:spPr/>
    </dgm:pt>
    <dgm:pt modelId="{B0EF354D-066C-4F7E-B4AB-D6851F95BEDD}" type="pres">
      <dgm:prSet presAssocID="{07F57F0D-6136-4C13-A3DF-E55E8895E8C0}" presName="parTx" presStyleLbl="node1" presStyleIdx="0" presStyleCnt="0">
        <dgm:presLayoutVars>
          <dgm:chMax val="0"/>
          <dgm:chPref val="0"/>
          <dgm:bulletEnabled val="1"/>
        </dgm:presLayoutVars>
      </dgm:prSet>
      <dgm:spPr/>
    </dgm:pt>
    <dgm:pt modelId="{6D05C831-A1BD-4F0D-AE26-DBFE3CF0CB05}" type="pres">
      <dgm:prSet presAssocID="{07F57F0D-6136-4C13-A3DF-E55E8895E8C0}" presName="parSh" presStyleCnt="0"/>
      <dgm:spPr/>
    </dgm:pt>
    <dgm:pt modelId="{247CF619-2E0F-454B-A1C2-17ACAC9EA86B}" type="pres">
      <dgm:prSet presAssocID="{07F57F0D-6136-4C13-A3DF-E55E8895E8C0}" presName="lineNode" presStyleLbl="alignAccFollowNode1" presStyleIdx="3" presStyleCnt="21"/>
      <dgm:spPr/>
    </dgm:pt>
    <dgm:pt modelId="{A43E0540-CE10-4D3F-9287-04F543C304F6}" type="pres">
      <dgm:prSet presAssocID="{07F57F0D-6136-4C13-A3DF-E55E8895E8C0}" presName="lineArrowNode" presStyleLbl="alignAccFollowNode1" presStyleIdx="4" presStyleCnt="21"/>
      <dgm:spPr/>
    </dgm:pt>
    <dgm:pt modelId="{52A4C2EB-C40D-4132-BC9A-69C0D2EAED60}" type="pres">
      <dgm:prSet presAssocID="{D3D2C866-BA63-4A43-B145-6B743251783A}" presName="sibTransNodeCircle" presStyleLbl="alignNode1" presStyleIdx="1" presStyleCnt="7">
        <dgm:presLayoutVars>
          <dgm:chMax val="0"/>
          <dgm:bulletEnabled/>
        </dgm:presLayoutVars>
      </dgm:prSet>
      <dgm:spPr/>
    </dgm:pt>
    <dgm:pt modelId="{7F55192D-3369-4C4E-8B92-199DF85F373E}" type="pres">
      <dgm:prSet presAssocID="{D3D2C866-BA63-4A43-B145-6B743251783A}" presName="spacerBetweenCircleAndCallout" presStyleCnt="0">
        <dgm:presLayoutVars/>
      </dgm:prSet>
      <dgm:spPr/>
    </dgm:pt>
    <dgm:pt modelId="{5516AFA1-5D84-4E58-8894-47561C9AB04A}" type="pres">
      <dgm:prSet presAssocID="{07F57F0D-6136-4C13-A3DF-E55E8895E8C0}" presName="nodeText" presStyleLbl="alignAccFollowNode1" presStyleIdx="5" presStyleCnt="21">
        <dgm:presLayoutVars>
          <dgm:bulletEnabled val="1"/>
        </dgm:presLayoutVars>
      </dgm:prSet>
      <dgm:spPr/>
    </dgm:pt>
    <dgm:pt modelId="{C4F8B64C-074B-436B-99EE-1AE9AD8F23A5}" type="pres">
      <dgm:prSet presAssocID="{D3D2C866-BA63-4A43-B145-6B743251783A}" presName="sibTransComposite" presStyleCnt="0"/>
      <dgm:spPr/>
    </dgm:pt>
    <dgm:pt modelId="{FC2A9831-CC73-48B0-BDEF-483A786387CD}" type="pres">
      <dgm:prSet presAssocID="{48EDC738-BA88-4316-9968-F707B2D84A26}" presName="compositeNode" presStyleCnt="0"/>
      <dgm:spPr/>
    </dgm:pt>
    <dgm:pt modelId="{C55624E5-7661-4E72-8994-66BEE1A36950}" type="pres">
      <dgm:prSet presAssocID="{48EDC738-BA88-4316-9968-F707B2D84A26}" presName="parTx" presStyleLbl="node1" presStyleIdx="0" presStyleCnt="0">
        <dgm:presLayoutVars>
          <dgm:chMax val="0"/>
          <dgm:chPref val="0"/>
          <dgm:bulletEnabled val="1"/>
        </dgm:presLayoutVars>
      </dgm:prSet>
      <dgm:spPr/>
    </dgm:pt>
    <dgm:pt modelId="{F48A3FF4-E7CE-4BC9-A620-7F82FDF5F1DE}" type="pres">
      <dgm:prSet presAssocID="{48EDC738-BA88-4316-9968-F707B2D84A26}" presName="parSh" presStyleCnt="0"/>
      <dgm:spPr/>
    </dgm:pt>
    <dgm:pt modelId="{92B7CE5A-2A33-4122-8293-3D658E0E8A5F}" type="pres">
      <dgm:prSet presAssocID="{48EDC738-BA88-4316-9968-F707B2D84A26}" presName="lineNode" presStyleLbl="alignAccFollowNode1" presStyleIdx="6" presStyleCnt="21"/>
      <dgm:spPr/>
    </dgm:pt>
    <dgm:pt modelId="{2D02CB6B-F8EB-41EA-8A9B-DBEF18C565A9}" type="pres">
      <dgm:prSet presAssocID="{48EDC738-BA88-4316-9968-F707B2D84A26}" presName="lineArrowNode" presStyleLbl="alignAccFollowNode1" presStyleIdx="7" presStyleCnt="21"/>
      <dgm:spPr/>
    </dgm:pt>
    <dgm:pt modelId="{4049B0C9-EA38-4888-9565-B4939A1FB1A8}" type="pres">
      <dgm:prSet presAssocID="{E489DE91-1120-410F-89C0-92F56E3A5577}" presName="sibTransNodeCircle" presStyleLbl="alignNode1" presStyleIdx="2" presStyleCnt="7">
        <dgm:presLayoutVars>
          <dgm:chMax val="0"/>
          <dgm:bulletEnabled/>
        </dgm:presLayoutVars>
      </dgm:prSet>
      <dgm:spPr/>
    </dgm:pt>
    <dgm:pt modelId="{050C8DFA-C44A-45BF-880F-64FA6ECF145A}" type="pres">
      <dgm:prSet presAssocID="{E489DE91-1120-410F-89C0-92F56E3A5577}" presName="spacerBetweenCircleAndCallout" presStyleCnt="0">
        <dgm:presLayoutVars/>
      </dgm:prSet>
      <dgm:spPr/>
    </dgm:pt>
    <dgm:pt modelId="{31A671FE-25CF-428A-9321-5CA79E796D32}" type="pres">
      <dgm:prSet presAssocID="{48EDC738-BA88-4316-9968-F707B2D84A26}" presName="nodeText" presStyleLbl="alignAccFollowNode1" presStyleIdx="8" presStyleCnt="21">
        <dgm:presLayoutVars>
          <dgm:bulletEnabled val="1"/>
        </dgm:presLayoutVars>
      </dgm:prSet>
      <dgm:spPr/>
    </dgm:pt>
    <dgm:pt modelId="{5D260C35-C0A7-443C-A58E-EF218A86972A}" type="pres">
      <dgm:prSet presAssocID="{E489DE91-1120-410F-89C0-92F56E3A5577}" presName="sibTransComposite" presStyleCnt="0"/>
      <dgm:spPr/>
    </dgm:pt>
    <dgm:pt modelId="{642C0B5B-187C-45FA-B0FE-8B8519438B29}" type="pres">
      <dgm:prSet presAssocID="{00DFDFFE-BD51-4654-ADEA-6F4534230E7C}" presName="compositeNode" presStyleCnt="0"/>
      <dgm:spPr/>
    </dgm:pt>
    <dgm:pt modelId="{D4DA9219-B6D1-4206-8A74-604F274C4355}" type="pres">
      <dgm:prSet presAssocID="{00DFDFFE-BD51-4654-ADEA-6F4534230E7C}" presName="parTx" presStyleLbl="node1" presStyleIdx="0" presStyleCnt="0">
        <dgm:presLayoutVars>
          <dgm:chMax val="0"/>
          <dgm:chPref val="0"/>
          <dgm:bulletEnabled val="1"/>
        </dgm:presLayoutVars>
      </dgm:prSet>
      <dgm:spPr/>
    </dgm:pt>
    <dgm:pt modelId="{2C4995C3-29FC-4887-A3D8-B07CB5B7F102}" type="pres">
      <dgm:prSet presAssocID="{00DFDFFE-BD51-4654-ADEA-6F4534230E7C}" presName="parSh" presStyleCnt="0"/>
      <dgm:spPr/>
    </dgm:pt>
    <dgm:pt modelId="{BF3115AC-6CF9-4510-A241-A6FD063D8DAC}" type="pres">
      <dgm:prSet presAssocID="{00DFDFFE-BD51-4654-ADEA-6F4534230E7C}" presName="lineNode" presStyleLbl="alignAccFollowNode1" presStyleIdx="9" presStyleCnt="21"/>
      <dgm:spPr/>
    </dgm:pt>
    <dgm:pt modelId="{6C81E153-AFEF-435A-8C0A-9103936DF808}" type="pres">
      <dgm:prSet presAssocID="{00DFDFFE-BD51-4654-ADEA-6F4534230E7C}" presName="lineArrowNode" presStyleLbl="alignAccFollowNode1" presStyleIdx="10" presStyleCnt="21"/>
      <dgm:spPr/>
    </dgm:pt>
    <dgm:pt modelId="{E02F98ED-39D7-40EE-B822-A4CD325CF340}" type="pres">
      <dgm:prSet presAssocID="{F148ED84-160D-4478-AF09-0B8B3CF885ED}" presName="sibTransNodeCircle" presStyleLbl="alignNode1" presStyleIdx="3" presStyleCnt="7">
        <dgm:presLayoutVars>
          <dgm:chMax val="0"/>
          <dgm:bulletEnabled/>
        </dgm:presLayoutVars>
      </dgm:prSet>
      <dgm:spPr/>
    </dgm:pt>
    <dgm:pt modelId="{928E000D-EBAF-4339-BC6B-607770F25DB9}" type="pres">
      <dgm:prSet presAssocID="{F148ED84-160D-4478-AF09-0B8B3CF885ED}" presName="spacerBetweenCircleAndCallout" presStyleCnt="0">
        <dgm:presLayoutVars/>
      </dgm:prSet>
      <dgm:spPr/>
    </dgm:pt>
    <dgm:pt modelId="{B20997E3-8949-4BEF-A287-8989B2F7D3AA}" type="pres">
      <dgm:prSet presAssocID="{00DFDFFE-BD51-4654-ADEA-6F4534230E7C}" presName="nodeText" presStyleLbl="alignAccFollowNode1" presStyleIdx="11" presStyleCnt="21">
        <dgm:presLayoutVars>
          <dgm:bulletEnabled val="1"/>
        </dgm:presLayoutVars>
      </dgm:prSet>
      <dgm:spPr/>
    </dgm:pt>
    <dgm:pt modelId="{7427A3FE-FE37-4B8A-A1F3-9201F8D9CC39}" type="pres">
      <dgm:prSet presAssocID="{F148ED84-160D-4478-AF09-0B8B3CF885ED}" presName="sibTransComposite" presStyleCnt="0"/>
      <dgm:spPr/>
    </dgm:pt>
    <dgm:pt modelId="{62829C54-B5AB-41C8-97C6-ABE925E15EB0}" type="pres">
      <dgm:prSet presAssocID="{1A40ABB9-DED2-4EA5-B962-F830CB58C9C9}" presName="compositeNode" presStyleCnt="0"/>
      <dgm:spPr/>
    </dgm:pt>
    <dgm:pt modelId="{021B7B63-D8B6-43BD-82D6-2E22B991AE51}" type="pres">
      <dgm:prSet presAssocID="{1A40ABB9-DED2-4EA5-B962-F830CB58C9C9}" presName="parTx" presStyleLbl="node1" presStyleIdx="0" presStyleCnt="0">
        <dgm:presLayoutVars>
          <dgm:chMax val="0"/>
          <dgm:chPref val="0"/>
          <dgm:bulletEnabled val="1"/>
        </dgm:presLayoutVars>
      </dgm:prSet>
      <dgm:spPr/>
    </dgm:pt>
    <dgm:pt modelId="{5D958F64-6C17-4E55-B4E5-A6D398398A82}" type="pres">
      <dgm:prSet presAssocID="{1A40ABB9-DED2-4EA5-B962-F830CB58C9C9}" presName="parSh" presStyleCnt="0"/>
      <dgm:spPr/>
    </dgm:pt>
    <dgm:pt modelId="{50AE2862-007D-4F14-9BD3-502AB5FB5182}" type="pres">
      <dgm:prSet presAssocID="{1A40ABB9-DED2-4EA5-B962-F830CB58C9C9}" presName="lineNode" presStyleLbl="alignAccFollowNode1" presStyleIdx="12" presStyleCnt="21"/>
      <dgm:spPr/>
    </dgm:pt>
    <dgm:pt modelId="{D80491B8-8EE6-4178-A0BB-ED0FBC4B16B8}" type="pres">
      <dgm:prSet presAssocID="{1A40ABB9-DED2-4EA5-B962-F830CB58C9C9}" presName="lineArrowNode" presStyleLbl="alignAccFollowNode1" presStyleIdx="13" presStyleCnt="21"/>
      <dgm:spPr/>
    </dgm:pt>
    <dgm:pt modelId="{97B80664-8A3F-4110-8154-7393C477310D}" type="pres">
      <dgm:prSet presAssocID="{40D8F6F0-C285-4457-96F7-BB5239BA659A}" presName="sibTransNodeCircle" presStyleLbl="alignNode1" presStyleIdx="4" presStyleCnt="7">
        <dgm:presLayoutVars>
          <dgm:chMax val="0"/>
          <dgm:bulletEnabled/>
        </dgm:presLayoutVars>
      </dgm:prSet>
      <dgm:spPr/>
    </dgm:pt>
    <dgm:pt modelId="{77DC07F1-F78C-4658-AC41-2B93E26B2B80}" type="pres">
      <dgm:prSet presAssocID="{40D8F6F0-C285-4457-96F7-BB5239BA659A}" presName="spacerBetweenCircleAndCallout" presStyleCnt="0">
        <dgm:presLayoutVars/>
      </dgm:prSet>
      <dgm:spPr/>
    </dgm:pt>
    <dgm:pt modelId="{52728AEE-3D5C-475C-8545-E6EF95C9AC94}" type="pres">
      <dgm:prSet presAssocID="{1A40ABB9-DED2-4EA5-B962-F830CB58C9C9}" presName="nodeText" presStyleLbl="alignAccFollowNode1" presStyleIdx="14" presStyleCnt="21">
        <dgm:presLayoutVars>
          <dgm:bulletEnabled val="1"/>
        </dgm:presLayoutVars>
      </dgm:prSet>
      <dgm:spPr/>
    </dgm:pt>
    <dgm:pt modelId="{689F6ABA-5821-42A2-B8A6-0047169EF61E}" type="pres">
      <dgm:prSet presAssocID="{40D8F6F0-C285-4457-96F7-BB5239BA659A}" presName="sibTransComposite" presStyleCnt="0"/>
      <dgm:spPr/>
    </dgm:pt>
    <dgm:pt modelId="{5E7C1FEC-BA80-4071-BE78-C19057AC4A20}" type="pres">
      <dgm:prSet presAssocID="{1A1EFBC6-3682-48F4-8574-F594A94DA4A0}" presName="compositeNode" presStyleCnt="0"/>
      <dgm:spPr/>
    </dgm:pt>
    <dgm:pt modelId="{44E1B46D-A0AD-4561-8089-4338AFABD4E4}" type="pres">
      <dgm:prSet presAssocID="{1A1EFBC6-3682-48F4-8574-F594A94DA4A0}" presName="parTx" presStyleLbl="node1" presStyleIdx="0" presStyleCnt="0">
        <dgm:presLayoutVars>
          <dgm:chMax val="0"/>
          <dgm:chPref val="0"/>
          <dgm:bulletEnabled val="1"/>
        </dgm:presLayoutVars>
      </dgm:prSet>
      <dgm:spPr/>
    </dgm:pt>
    <dgm:pt modelId="{2339223C-B5D1-4DEB-BCD8-802A59024B14}" type="pres">
      <dgm:prSet presAssocID="{1A1EFBC6-3682-48F4-8574-F594A94DA4A0}" presName="parSh" presStyleCnt="0"/>
      <dgm:spPr/>
    </dgm:pt>
    <dgm:pt modelId="{B883FE36-F8B4-48F2-98E3-7114DC6E273F}" type="pres">
      <dgm:prSet presAssocID="{1A1EFBC6-3682-48F4-8574-F594A94DA4A0}" presName="lineNode" presStyleLbl="alignAccFollowNode1" presStyleIdx="15" presStyleCnt="21"/>
      <dgm:spPr/>
    </dgm:pt>
    <dgm:pt modelId="{E5E122E5-078C-4D16-81C4-2729CF15E37A}" type="pres">
      <dgm:prSet presAssocID="{1A1EFBC6-3682-48F4-8574-F594A94DA4A0}" presName="lineArrowNode" presStyleLbl="alignAccFollowNode1" presStyleIdx="16" presStyleCnt="21"/>
      <dgm:spPr/>
    </dgm:pt>
    <dgm:pt modelId="{9A339632-701F-4729-A0DE-5EDA2057B246}" type="pres">
      <dgm:prSet presAssocID="{F9E465ED-A68F-49D3-A91F-B558DCC84851}" presName="sibTransNodeCircle" presStyleLbl="alignNode1" presStyleIdx="5" presStyleCnt="7">
        <dgm:presLayoutVars>
          <dgm:chMax val="0"/>
          <dgm:bulletEnabled/>
        </dgm:presLayoutVars>
      </dgm:prSet>
      <dgm:spPr/>
    </dgm:pt>
    <dgm:pt modelId="{DB89C300-7CAD-45CC-A972-3B4A74DC80B0}" type="pres">
      <dgm:prSet presAssocID="{F9E465ED-A68F-49D3-A91F-B558DCC84851}" presName="spacerBetweenCircleAndCallout" presStyleCnt="0">
        <dgm:presLayoutVars/>
      </dgm:prSet>
      <dgm:spPr/>
    </dgm:pt>
    <dgm:pt modelId="{73B000BA-57CC-4CDD-AC9B-CC388E982529}" type="pres">
      <dgm:prSet presAssocID="{1A1EFBC6-3682-48F4-8574-F594A94DA4A0}" presName="nodeText" presStyleLbl="alignAccFollowNode1" presStyleIdx="17" presStyleCnt="21">
        <dgm:presLayoutVars>
          <dgm:bulletEnabled val="1"/>
        </dgm:presLayoutVars>
      </dgm:prSet>
      <dgm:spPr/>
    </dgm:pt>
    <dgm:pt modelId="{05B01EE9-4406-4F1A-AFC0-6D9B6511C6A4}" type="pres">
      <dgm:prSet presAssocID="{F9E465ED-A68F-49D3-A91F-B558DCC84851}" presName="sibTransComposite" presStyleCnt="0"/>
      <dgm:spPr/>
    </dgm:pt>
    <dgm:pt modelId="{1B24B149-4126-4E76-9589-1211BC5BADA9}" type="pres">
      <dgm:prSet presAssocID="{86B16AC3-913D-4F2D-8584-A3164F6D240C}" presName="compositeNode" presStyleCnt="0"/>
      <dgm:spPr/>
    </dgm:pt>
    <dgm:pt modelId="{6BA33079-7FA3-49AD-8A35-8BEF0EA2616D}" type="pres">
      <dgm:prSet presAssocID="{86B16AC3-913D-4F2D-8584-A3164F6D240C}" presName="parTx" presStyleLbl="node1" presStyleIdx="0" presStyleCnt="0">
        <dgm:presLayoutVars>
          <dgm:chMax val="0"/>
          <dgm:chPref val="0"/>
          <dgm:bulletEnabled val="1"/>
        </dgm:presLayoutVars>
      </dgm:prSet>
      <dgm:spPr/>
    </dgm:pt>
    <dgm:pt modelId="{A197B6D7-37BA-4C97-8A83-03801751196D}" type="pres">
      <dgm:prSet presAssocID="{86B16AC3-913D-4F2D-8584-A3164F6D240C}" presName="parSh" presStyleCnt="0"/>
      <dgm:spPr/>
    </dgm:pt>
    <dgm:pt modelId="{1726F0AA-2594-4998-A537-4CB4D08F331F}" type="pres">
      <dgm:prSet presAssocID="{86B16AC3-913D-4F2D-8584-A3164F6D240C}" presName="lineNode" presStyleLbl="alignAccFollowNode1" presStyleIdx="18" presStyleCnt="21"/>
      <dgm:spPr/>
    </dgm:pt>
    <dgm:pt modelId="{83DA4A7F-DFB6-4773-B43E-74EE05424F65}" type="pres">
      <dgm:prSet presAssocID="{86B16AC3-913D-4F2D-8584-A3164F6D240C}" presName="lineArrowNode" presStyleLbl="alignAccFollowNode1" presStyleIdx="19" presStyleCnt="21"/>
      <dgm:spPr/>
    </dgm:pt>
    <dgm:pt modelId="{831835C8-B5FF-4B2A-B5F8-32ED90DBA707}" type="pres">
      <dgm:prSet presAssocID="{58C1DDC9-8BF6-43A0-88AF-20349DD7573F}" presName="sibTransNodeCircle" presStyleLbl="alignNode1" presStyleIdx="6" presStyleCnt="7">
        <dgm:presLayoutVars>
          <dgm:chMax val="0"/>
          <dgm:bulletEnabled/>
        </dgm:presLayoutVars>
      </dgm:prSet>
      <dgm:spPr/>
    </dgm:pt>
    <dgm:pt modelId="{83E51318-56D6-4EEE-84FB-190C716A1502}" type="pres">
      <dgm:prSet presAssocID="{58C1DDC9-8BF6-43A0-88AF-20349DD7573F}" presName="spacerBetweenCircleAndCallout" presStyleCnt="0">
        <dgm:presLayoutVars/>
      </dgm:prSet>
      <dgm:spPr/>
    </dgm:pt>
    <dgm:pt modelId="{64FC45B8-2174-4CCA-B6D8-27CDCE016A94}" type="pres">
      <dgm:prSet presAssocID="{86B16AC3-913D-4F2D-8584-A3164F6D240C}" presName="nodeText" presStyleLbl="alignAccFollowNode1" presStyleIdx="20" presStyleCnt="21">
        <dgm:presLayoutVars>
          <dgm:bulletEnabled val="1"/>
        </dgm:presLayoutVars>
      </dgm:prSet>
      <dgm:spPr/>
    </dgm:pt>
  </dgm:ptLst>
  <dgm:cxnLst>
    <dgm:cxn modelId="{FBF02E14-07AC-4B8B-BE8A-B0D56B92DA53}" type="presOf" srcId="{E489DE91-1120-410F-89C0-92F56E3A5577}" destId="{4049B0C9-EA38-4888-9565-B4939A1FB1A8}" srcOrd="0" destOrd="0" presId="urn:microsoft.com/office/officeart/2016/7/layout/LinearArrowProcessNumbered"/>
    <dgm:cxn modelId="{98E4141A-8883-4A0C-B4B4-3D5E8B26D436}" type="presOf" srcId="{00DFDFFE-BD51-4654-ADEA-6F4534230E7C}" destId="{B20997E3-8949-4BEF-A287-8989B2F7D3AA}" srcOrd="0" destOrd="0" presId="urn:microsoft.com/office/officeart/2016/7/layout/LinearArrowProcessNumbered"/>
    <dgm:cxn modelId="{51DF8E21-3489-402E-B9C6-FFE7E7D0A507}" type="presOf" srcId="{F9E465ED-A68F-49D3-A91F-B558DCC84851}" destId="{9A339632-701F-4729-A0DE-5EDA2057B246}" srcOrd="0" destOrd="0" presId="urn:microsoft.com/office/officeart/2016/7/layout/LinearArrowProcessNumbered"/>
    <dgm:cxn modelId="{DBC4D22E-1712-435D-9FCF-E59C559243AA}" srcId="{2D95B562-B298-46C4-BD27-3772991E9127}" destId="{1D19E7E5-6E3A-4E8B-8BF5-4F0926356C1B}" srcOrd="0" destOrd="0" parTransId="{BC099916-4103-4FC6-A802-6DBDC8F2632E}" sibTransId="{A55DEBCD-7A63-4D77-A0A8-4F21A95949DE}"/>
    <dgm:cxn modelId="{4412BE2F-4A74-4AD0-B53C-E180CFCDCC56}" type="presOf" srcId="{1A40ABB9-DED2-4EA5-B962-F830CB58C9C9}" destId="{52728AEE-3D5C-475C-8545-E6EF95C9AC94}" srcOrd="0" destOrd="0" presId="urn:microsoft.com/office/officeart/2016/7/layout/LinearArrowProcessNumbered"/>
    <dgm:cxn modelId="{9D84D55C-32B4-4A49-8097-D03057AF459C}" srcId="{2D95B562-B298-46C4-BD27-3772991E9127}" destId="{00DFDFFE-BD51-4654-ADEA-6F4534230E7C}" srcOrd="3" destOrd="0" parTransId="{958F7F71-7C28-4075-AB53-960E05B1DF7D}" sibTransId="{F148ED84-160D-4478-AF09-0B8B3CF885ED}"/>
    <dgm:cxn modelId="{F36DD563-105D-4C9C-8BF2-093A28AED278}" type="presOf" srcId="{58C1DDC9-8BF6-43A0-88AF-20349DD7573F}" destId="{831835C8-B5FF-4B2A-B5F8-32ED90DBA707}" srcOrd="0" destOrd="0" presId="urn:microsoft.com/office/officeart/2016/7/layout/LinearArrowProcessNumbered"/>
    <dgm:cxn modelId="{856B2449-E384-4AAC-9F9A-F63A33F01302}" type="presOf" srcId="{07F57F0D-6136-4C13-A3DF-E55E8895E8C0}" destId="{5516AFA1-5D84-4E58-8894-47561C9AB04A}" srcOrd="0" destOrd="0" presId="urn:microsoft.com/office/officeart/2016/7/layout/LinearArrowProcessNumbered"/>
    <dgm:cxn modelId="{198DC594-E4AF-47BF-BA67-13ABAC0767AA}" srcId="{2D95B562-B298-46C4-BD27-3772991E9127}" destId="{48EDC738-BA88-4316-9968-F707B2D84A26}" srcOrd="2" destOrd="0" parTransId="{5B5877B9-8803-4B00-BA2E-7D833BB5A681}" sibTransId="{E489DE91-1120-410F-89C0-92F56E3A5577}"/>
    <dgm:cxn modelId="{BC114C97-BDF0-4AAD-AB39-4F8EF120CD5A}" type="presOf" srcId="{40D8F6F0-C285-4457-96F7-BB5239BA659A}" destId="{97B80664-8A3F-4110-8154-7393C477310D}" srcOrd="0" destOrd="0" presId="urn:microsoft.com/office/officeart/2016/7/layout/LinearArrowProcessNumbered"/>
    <dgm:cxn modelId="{7403AEA2-57C8-4D6E-94F9-870A0885185B}" type="presOf" srcId="{48EDC738-BA88-4316-9968-F707B2D84A26}" destId="{31A671FE-25CF-428A-9321-5CA79E796D32}" srcOrd="0" destOrd="0" presId="urn:microsoft.com/office/officeart/2016/7/layout/LinearArrowProcessNumbered"/>
    <dgm:cxn modelId="{B6839FA3-D3F9-48EF-A521-7E85812B25AC}" type="presOf" srcId="{1A1EFBC6-3682-48F4-8574-F594A94DA4A0}" destId="{73B000BA-57CC-4CDD-AC9B-CC388E982529}" srcOrd="0" destOrd="0" presId="urn:microsoft.com/office/officeart/2016/7/layout/LinearArrowProcessNumbered"/>
    <dgm:cxn modelId="{8FD331AA-35E1-44EE-B914-C1663811B7B6}" srcId="{2D95B562-B298-46C4-BD27-3772991E9127}" destId="{86B16AC3-913D-4F2D-8584-A3164F6D240C}" srcOrd="6" destOrd="0" parTransId="{64556815-B1D0-4399-A801-A25ACFEF0496}" sibTransId="{58C1DDC9-8BF6-43A0-88AF-20349DD7573F}"/>
    <dgm:cxn modelId="{B42D5FB7-6E1B-4921-85CE-116D1700069A}" srcId="{2D95B562-B298-46C4-BD27-3772991E9127}" destId="{1A1EFBC6-3682-48F4-8574-F594A94DA4A0}" srcOrd="5" destOrd="0" parTransId="{20A96306-117A-41AD-91F8-AB2B712BB8EC}" sibTransId="{F9E465ED-A68F-49D3-A91F-B558DCC84851}"/>
    <dgm:cxn modelId="{67E536BA-7A45-45FE-ACB5-8AD42BB11F8A}" type="presOf" srcId="{A55DEBCD-7A63-4D77-A0A8-4F21A95949DE}" destId="{EB9071AE-A937-4CBA-BBE1-535189BDC708}" srcOrd="0" destOrd="0" presId="urn:microsoft.com/office/officeart/2016/7/layout/LinearArrowProcessNumbered"/>
    <dgm:cxn modelId="{582141C0-95BB-4019-A44B-154DF0945085}" type="presOf" srcId="{2D95B562-B298-46C4-BD27-3772991E9127}" destId="{691C5500-08B7-429F-BC7F-A89EB7C27FFA}" srcOrd="0" destOrd="0" presId="urn:microsoft.com/office/officeart/2016/7/layout/LinearArrowProcessNumbered"/>
    <dgm:cxn modelId="{7B807FC4-F317-47A5-87A9-7750432502B8}" srcId="{2D95B562-B298-46C4-BD27-3772991E9127}" destId="{1A40ABB9-DED2-4EA5-B962-F830CB58C9C9}" srcOrd="4" destOrd="0" parTransId="{B0F5F2FA-6AC6-4407-B2B5-1B3B52302F16}" sibTransId="{40D8F6F0-C285-4457-96F7-BB5239BA659A}"/>
    <dgm:cxn modelId="{C463B4D6-6D6B-4CDD-AF27-8377512ADFBE}" type="presOf" srcId="{86B16AC3-913D-4F2D-8584-A3164F6D240C}" destId="{64FC45B8-2174-4CCA-B6D8-27CDCE016A94}" srcOrd="0" destOrd="0" presId="urn:microsoft.com/office/officeart/2016/7/layout/LinearArrowProcessNumbered"/>
    <dgm:cxn modelId="{D02485D8-68BF-41D0-9D48-463592B18065}" type="presOf" srcId="{D3D2C866-BA63-4A43-B145-6B743251783A}" destId="{52A4C2EB-C40D-4132-BC9A-69C0D2EAED60}" srcOrd="0" destOrd="0" presId="urn:microsoft.com/office/officeart/2016/7/layout/LinearArrowProcessNumbered"/>
    <dgm:cxn modelId="{BDDACDE2-893D-4D9F-8EEE-58F8D12A905E}" srcId="{2D95B562-B298-46C4-BD27-3772991E9127}" destId="{07F57F0D-6136-4C13-A3DF-E55E8895E8C0}" srcOrd="1" destOrd="0" parTransId="{4168251A-CEE4-42F2-9B95-8216D4F8F495}" sibTransId="{D3D2C866-BA63-4A43-B145-6B743251783A}"/>
    <dgm:cxn modelId="{C1241FE4-CB2F-4B99-912D-172652D0AF11}" type="presOf" srcId="{1D19E7E5-6E3A-4E8B-8BF5-4F0926356C1B}" destId="{71E8CDE6-047B-45F4-AE21-F6FC8B7C4F7C}" srcOrd="0" destOrd="0" presId="urn:microsoft.com/office/officeart/2016/7/layout/LinearArrowProcessNumbered"/>
    <dgm:cxn modelId="{AEA2B9F0-6CCA-49FE-A255-D19070341F13}" type="presOf" srcId="{F148ED84-160D-4478-AF09-0B8B3CF885ED}" destId="{E02F98ED-39D7-40EE-B822-A4CD325CF340}" srcOrd="0" destOrd="0" presId="urn:microsoft.com/office/officeart/2016/7/layout/LinearArrowProcessNumbered"/>
    <dgm:cxn modelId="{6267C088-0312-4096-A318-F1A6269A8816}" type="presParOf" srcId="{691C5500-08B7-429F-BC7F-A89EB7C27FFA}" destId="{D1704132-9F4B-472E-85F6-DE78038AAD3C}" srcOrd="0" destOrd="0" presId="urn:microsoft.com/office/officeart/2016/7/layout/LinearArrowProcessNumbered"/>
    <dgm:cxn modelId="{81B90FB4-75CB-4FD7-8CB2-EDECE56FC281}" type="presParOf" srcId="{D1704132-9F4B-472E-85F6-DE78038AAD3C}" destId="{35DC4578-AAAC-4430-9D97-232BD0803C4B}" srcOrd="0" destOrd="0" presId="urn:microsoft.com/office/officeart/2016/7/layout/LinearArrowProcessNumbered"/>
    <dgm:cxn modelId="{55C5DA70-DD45-490F-9CE5-635A2AA6C80C}" type="presParOf" srcId="{D1704132-9F4B-472E-85F6-DE78038AAD3C}" destId="{50FCEF29-F382-41C5-B97A-A26C93609265}" srcOrd="1" destOrd="0" presId="urn:microsoft.com/office/officeart/2016/7/layout/LinearArrowProcessNumbered"/>
    <dgm:cxn modelId="{4B611047-3D51-40AF-8989-6F680F14415A}" type="presParOf" srcId="{50FCEF29-F382-41C5-B97A-A26C93609265}" destId="{F9A79EDA-72AD-4342-998A-F00FF5578BD9}" srcOrd="0" destOrd="0" presId="urn:microsoft.com/office/officeart/2016/7/layout/LinearArrowProcessNumbered"/>
    <dgm:cxn modelId="{E256B3AE-5B02-443E-B90E-139C7D216C26}" type="presParOf" srcId="{50FCEF29-F382-41C5-B97A-A26C93609265}" destId="{D9B2E7B2-9057-4AC6-B666-BE19C4B8DBFA}" srcOrd="1" destOrd="0" presId="urn:microsoft.com/office/officeart/2016/7/layout/LinearArrowProcessNumbered"/>
    <dgm:cxn modelId="{CD178F65-25DA-49C6-AEAF-D824A8DA6986}" type="presParOf" srcId="{50FCEF29-F382-41C5-B97A-A26C93609265}" destId="{EB9071AE-A937-4CBA-BBE1-535189BDC708}" srcOrd="2" destOrd="0" presId="urn:microsoft.com/office/officeart/2016/7/layout/LinearArrowProcessNumbered"/>
    <dgm:cxn modelId="{42366EBF-48EF-40DC-BF25-D199FF73D998}" type="presParOf" srcId="{50FCEF29-F382-41C5-B97A-A26C93609265}" destId="{5AB3B88D-720B-48B4-A377-3F2E613587D8}" srcOrd="3" destOrd="0" presId="urn:microsoft.com/office/officeart/2016/7/layout/LinearArrowProcessNumbered"/>
    <dgm:cxn modelId="{D62E609F-2741-47A4-8F48-C64E37EFE24D}" type="presParOf" srcId="{D1704132-9F4B-472E-85F6-DE78038AAD3C}" destId="{71E8CDE6-047B-45F4-AE21-F6FC8B7C4F7C}" srcOrd="2" destOrd="0" presId="urn:microsoft.com/office/officeart/2016/7/layout/LinearArrowProcessNumbered"/>
    <dgm:cxn modelId="{715ED74E-608E-42CB-8C4F-02F7A501F9E4}" type="presParOf" srcId="{691C5500-08B7-429F-BC7F-A89EB7C27FFA}" destId="{692EC2DD-F3B9-4B6D-B89B-FE5C132B5B7C}" srcOrd="1" destOrd="0" presId="urn:microsoft.com/office/officeart/2016/7/layout/LinearArrowProcessNumbered"/>
    <dgm:cxn modelId="{4E916820-F255-4C34-B7B7-C1922CEC9B06}" type="presParOf" srcId="{691C5500-08B7-429F-BC7F-A89EB7C27FFA}" destId="{B4B1F99D-B9E4-473C-9172-82E29185DD04}" srcOrd="2" destOrd="0" presId="urn:microsoft.com/office/officeart/2016/7/layout/LinearArrowProcessNumbered"/>
    <dgm:cxn modelId="{429EBA08-C60B-4636-B7B8-803B4AE84D9E}" type="presParOf" srcId="{B4B1F99D-B9E4-473C-9172-82E29185DD04}" destId="{B0EF354D-066C-4F7E-B4AB-D6851F95BEDD}" srcOrd="0" destOrd="0" presId="urn:microsoft.com/office/officeart/2016/7/layout/LinearArrowProcessNumbered"/>
    <dgm:cxn modelId="{845DBB49-6436-435A-8EA6-3A1534E049F7}" type="presParOf" srcId="{B4B1F99D-B9E4-473C-9172-82E29185DD04}" destId="{6D05C831-A1BD-4F0D-AE26-DBFE3CF0CB05}" srcOrd="1" destOrd="0" presId="urn:microsoft.com/office/officeart/2016/7/layout/LinearArrowProcessNumbered"/>
    <dgm:cxn modelId="{ABFC18E6-ED75-45DC-AA74-FDFB8068D8E6}" type="presParOf" srcId="{6D05C831-A1BD-4F0D-AE26-DBFE3CF0CB05}" destId="{247CF619-2E0F-454B-A1C2-17ACAC9EA86B}" srcOrd="0" destOrd="0" presId="urn:microsoft.com/office/officeart/2016/7/layout/LinearArrowProcessNumbered"/>
    <dgm:cxn modelId="{9065D5DD-E57A-4364-AB96-9CD879F4AD37}" type="presParOf" srcId="{6D05C831-A1BD-4F0D-AE26-DBFE3CF0CB05}" destId="{A43E0540-CE10-4D3F-9287-04F543C304F6}" srcOrd="1" destOrd="0" presId="urn:microsoft.com/office/officeart/2016/7/layout/LinearArrowProcessNumbered"/>
    <dgm:cxn modelId="{9312D15E-78C5-43B8-B600-DC3E5E6288AE}" type="presParOf" srcId="{6D05C831-A1BD-4F0D-AE26-DBFE3CF0CB05}" destId="{52A4C2EB-C40D-4132-BC9A-69C0D2EAED60}" srcOrd="2" destOrd="0" presId="urn:microsoft.com/office/officeart/2016/7/layout/LinearArrowProcessNumbered"/>
    <dgm:cxn modelId="{8E80F8A3-6E6A-45DA-9EF4-A4DC1B6EA835}" type="presParOf" srcId="{6D05C831-A1BD-4F0D-AE26-DBFE3CF0CB05}" destId="{7F55192D-3369-4C4E-8B92-199DF85F373E}" srcOrd="3" destOrd="0" presId="urn:microsoft.com/office/officeart/2016/7/layout/LinearArrowProcessNumbered"/>
    <dgm:cxn modelId="{03D373C5-7081-4AD7-A419-737C493D3B82}" type="presParOf" srcId="{B4B1F99D-B9E4-473C-9172-82E29185DD04}" destId="{5516AFA1-5D84-4E58-8894-47561C9AB04A}" srcOrd="2" destOrd="0" presId="urn:microsoft.com/office/officeart/2016/7/layout/LinearArrowProcessNumbered"/>
    <dgm:cxn modelId="{AEB65093-3DB9-4AAA-B1E2-91164147B241}" type="presParOf" srcId="{691C5500-08B7-429F-BC7F-A89EB7C27FFA}" destId="{C4F8B64C-074B-436B-99EE-1AE9AD8F23A5}" srcOrd="3" destOrd="0" presId="urn:microsoft.com/office/officeart/2016/7/layout/LinearArrowProcessNumbered"/>
    <dgm:cxn modelId="{C947E922-DBAC-4AE5-9F84-3E7BD9B02D71}" type="presParOf" srcId="{691C5500-08B7-429F-BC7F-A89EB7C27FFA}" destId="{FC2A9831-CC73-48B0-BDEF-483A786387CD}" srcOrd="4" destOrd="0" presId="urn:microsoft.com/office/officeart/2016/7/layout/LinearArrowProcessNumbered"/>
    <dgm:cxn modelId="{DC947A6A-DE5A-4916-91D8-36AF38FC844E}" type="presParOf" srcId="{FC2A9831-CC73-48B0-BDEF-483A786387CD}" destId="{C55624E5-7661-4E72-8994-66BEE1A36950}" srcOrd="0" destOrd="0" presId="urn:microsoft.com/office/officeart/2016/7/layout/LinearArrowProcessNumbered"/>
    <dgm:cxn modelId="{81818DF8-22FF-44CD-A57C-60126CD35EA7}" type="presParOf" srcId="{FC2A9831-CC73-48B0-BDEF-483A786387CD}" destId="{F48A3FF4-E7CE-4BC9-A620-7F82FDF5F1DE}" srcOrd="1" destOrd="0" presId="urn:microsoft.com/office/officeart/2016/7/layout/LinearArrowProcessNumbered"/>
    <dgm:cxn modelId="{3D55AD90-CFF1-4D54-9817-52BE14E4BF63}" type="presParOf" srcId="{F48A3FF4-E7CE-4BC9-A620-7F82FDF5F1DE}" destId="{92B7CE5A-2A33-4122-8293-3D658E0E8A5F}" srcOrd="0" destOrd="0" presId="urn:microsoft.com/office/officeart/2016/7/layout/LinearArrowProcessNumbered"/>
    <dgm:cxn modelId="{DCE6B09E-E9E2-4AE9-B6CA-D409E8837691}" type="presParOf" srcId="{F48A3FF4-E7CE-4BC9-A620-7F82FDF5F1DE}" destId="{2D02CB6B-F8EB-41EA-8A9B-DBEF18C565A9}" srcOrd="1" destOrd="0" presId="urn:microsoft.com/office/officeart/2016/7/layout/LinearArrowProcessNumbered"/>
    <dgm:cxn modelId="{8287C832-862F-42F9-ABA8-7D1AB173767F}" type="presParOf" srcId="{F48A3FF4-E7CE-4BC9-A620-7F82FDF5F1DE}" destId="{4049B0C9-EA38-4888-9565-B4939A1FB1A8}" srcOrd="2" destOrd="0" presId="urn:microsoft.com/office/officeart/2016/7/layout/LinearArrowProcessNumbered"/>
    <dgm:cxn modelId="{53B24F22-B160-4F94-BCAA-6D3B0FC80316}" type="presParOf" srcId="{F48A3FF4-E7CE-4BC9-A620-7F82FDF5F1DE}" destId="{050C8DFA-C44A-45BF-880F-64FA6ECF145A}" srcOrd="3" destOrd="0" presId="urn:microsoft.com/office/officeart/2016/7/layout/LinearArrowProcessNumbered"/>
    <dgm:cxn modelId="{FF735B14-B18E-4C60-8F6A-889E14C77819}" type="presParOf" srcId="{FC2A9831-CC73-48B0-BDEF-483A786387CD}" destId="{31A671FE-25CF-428A-9321-5CA79E796D32}" srcOrd="2" destOrd="0" presId="urn:microsoft.com/office/officeart/2016/7/layout/LinearArrowProcessNumbered"/>
    <dgm:cxn modelId="{E97D815B-65BA-420F-A8FF-6513995C3731}" type="presParOf" srcId="{691C5500-08B7-429F-BC7F-A89EB7C27FFA}" destId="{5D260C35-C0A7-443C-A58E-EF218A86972A}" srcOrd="5" destOrd="0" presId="urn:microsoft.com/office/officeart/2016/7/layout/LinearArrowProcessNumbered"/>
    <dgm:cxn modelId="{D00849E1-132C-4DC9-95EB-DE1E10F0EF82}" type="presParOf" srcId="{691C5500-08B7-429F-BC7F-A89EB7C27FFA}" destId="{642C0B5B-187C-45FA-B0FE-8B8519438B29}" srcOrd="6" destOrd="0" presId="urn:microsoft.com/office/officeart/2016/7/layout/LinearArrowProcessNumbered"/>
    <dgm:cxn modelId="{B7DCF58B-5CE4-40A4-95C1-E52C2A311C9F}" type="presParOf" srcId="{642C0B5B-187C-45FA-B0FE-8B8519438B29}" destId="{D4DA9219-B6D1-4206-8A74-604F274C4355}" srcOrd="0" destOrd="0" presId="urn:microsoft.com/office/officeart/2016/7/layout/LinearArrowProcessNumbered"/>
    <dgm:cxn modelId="{8F9D7D43-6166-491D-A721-B54984F5C52B}" type="presParOf" srcId="{642C0B5B-187C-45FA-B0FE-8B8519438B29}" destId="{2C4995C3-29FC-4887-A3D8-B07CB5B7F102}" srcOrd="1" destOrd="0" presId="urn:microsoft.com/office/officeart/2016/7/layout/LinearArrowProcessNumbered"/>
    <dgm:cxn modelId="{D644D09A-4A9A-49CF-8E22-684EF2AF2640}" type="presParOf" srcId="{2C4995C3-29FC-4887-A3D8-B07CB5B7F102}" destId="{BF3115AC-6CF9-4510-A241-A6FD063D8DAC}" srcOrd="0" destOrd="0" presId="urn:microsoft.com/office/officeart/2016/7/layout/LinearArrowProcessNumbered"/>
    <dgm:cxn modelId="{C81C9CE2-7EAA-4737-A9DD-A3342B51245A}" type="presParOf" srcId="{2C4995C3-29FC-4887-A3D8-B07CB5B7F102}" destId="{6C81E153-AFEF-435A-8C0A-9103936DF808}" srcOrd="1" destOrd="0" presId="urn:microsoft.com/office/officeart/2016/7/layout/LinearArrowProcessNumbered"/>
    <dgm:cxn modelId="{16496DC8-DC49-4195-932E-01F2F7A89AC7}" type="presParOf" srcId="{2C4995C3-29FC-4887-A3D8-B07CB5B7F102}" destId="{E02F98ED-39D7-40EE-B822-A4CD325CF340}" srcOrd="2" destOrd="0" presId="urn:microsoft.com/office/officeart/2016/7/layout/LinearArrowProcessNumbered"/>
    <dgm:cxn modelId="{F135545E-DBD4-4832-A276-E65F664ED125}" type="presParOf" srcId="{2C4995C3-29FC-4887-A3D8-B07CB5B7F102}" destId="{928E000D-EBAF-4339-BC6B-607770F25DB9}" srcOrd="3" destOrd="0" presId="urn:microsoft.com/office/officeart/2016/7/layout/LinearArrowProcessNumbered"/>
    <dgm:cxn modelId="{A7E2A75F-D0CE-4641-A09F-5149403DDE76}" type="presParOf" srcId="{642C0B5B-187C-45FA-B0FE-8B8519438B29}" destId="{B20997E3-8949-4BEF-A287-8989B2F7D3AA}" srcOrd="2" destOrd="0" presId="urn:microsoft.com/office/officeart/2016/7/layout/LinearArrowProcessNumbered"/>
    <dgm:cxn modelId="{8216F8C8-397F-47F9-BC1F-B62F6A36AF9A}" type="presParOf" srcId="{691C5500-08B7-429F-BC7F-A89EB7C27FFA}" destId="{7427A3FE-FE37-4B8A-A1F3-9201F8D9CC39}" srcOrd="7" destOrd="0" presId="urn:microsoft.com/office/officeart/2016/7/layout/LinearArrowProcessNumbered"/>
    <dgm:cxn modelId="{C9E9D3D3-6B7B-4D0B-87B3-8986206F40BD}" type="presParOf" srcId="{691C5500-08B7-429F-BC7F-A89EB7C27FFA}" destId="{62829C54-B5AB-41C8-97C6-ABE925E15EB0}" srcOrd="8" destOrd="0" presId="urn:microsoft.com/office/officeart/2016/7/layout/LinearArrowProcessNumbered"/>
    <dgm:cxn modelId="{16533480-B9F0-42F6-BBF7-458927FAFBE8}" type="presParOf" srcId="{62829C54-B5AB-41C8-97C6-ABE925E15EB0}" destId="{021B7B63-D8B6-43BD-82D6-2E22B991AE51}" srcOrd="0" destOrd="0" presId="urn:microsoft.com/office/officeart/2016/7/layout/LinearArrowProcessNumbered"/>
    <dgm:cxn modelId="{C00E046E-C7EF-45A3-9951-2CC239E96849}" type="presParOf" srcId="{62829C54-B5AB-41C8-97C6-ABE925E15EB0}" destId="{5D958F64-6C17-4E55-B4E5-A6D398398A82}" srcOrd="1" destOrd="0" presId="urn:microsoft.com/office/officeart/2016/7/layout/LinearArrowProcessNumbered"/>
    <dgm:cxn modelId="{6141A9A7-6F27-4A9A-9B3A-762EDA941C88}" type="presParOf" srcId="{5D958F64-6C17-4E55-B4E5-A6D398398A82}" destId="{50AE2862-007D-4F14-9BD3-502AB5FB5182}" srcOrd="0" destOrd="0" presId="urn:microsoft.com/office/officeart/2016/7/layout/LinearArrowProcessNumbered"/>
    <dgm:cxn modelId="{0619F385-03ED-43B3-990F-C88D36FF0A20}" type="presParOf" srcId="{5D958F64-6C17-4E55-B4E5-A6D398398A82}" destId="{D80491B8-8EE6-4178-A0BB-ED0FBC4B16B8}" srcOrd="1" destOrd="0" presId="urn:microsoft.com/office/officeart/2016/7/layout/LinearArrowProcessNumbered"/>
    <dgm:cxn modelId="{B162E6A5-7A86-4BFF-B55F-CF1083653381}" type="presParOf" srcId="{5D958F64-6C17-4E55-B4E5-A6D398398A82}" destId="{97B80664-8A3F-4110-8154-7393C477310D}" srcOrd="2" destOrd="0" presId="urn:microsoft.com/office/officeart/2016/7/layout/LinearArrowProcessNumbered"/>
    <dgm:cxn modelId="{306F4A9B-753D-4898-AA30-D49D9708CE53}" type="presParOf" srcId="{5D958F64-6C17-4E55-B4E5-A6D398398A82}" destId="{77DC07F1-F78C-4658-AC41-2B93E26B2B80}" srcOrd="3" destOrd="0" presId="urn:microsoft.com/office/officeart/2016/7/layout/LinearArrowProcessNumbered"/>
    <dgm:cxn modelId="{B4AC6B9E-4A12-4BDE-89AB-7F38008DC081}" type="presParOf" srcId="{62829C54-B5AB-41C8-97C6-ABE925E15EB0}" destId="{52728AEE-3D5C-475C-8545-E6EF95C9AC94}" srcOrd="2" destOrd="0" presId="urn:microsoft.com/office/officeart/2016/7/layout/LinearArrowProcessNumbered"/>
    <dgm:cxn modelId="{9FADF55B-C784-4EC3-BDE3-4E3FE4684BCC}" type="presParOf" srcId="{691C5500-08B7-429F-BC7F-A89EB7C27FFA}" destId="{689F6ABA-5821-42A2-B8A6-0047169EF61E}" srcOrd="9" destOrd="0" presId="urn:microsoft.com/office/officeart/2016/7/layout/LinearArrowProcessNumbered"/>
    <dgm:cxn modelId="{0389B353-2083-40F0-8777-CC0108D09D9A}" type="presParOf" srcId="{691C5500-08B7-429F-BC7F-A89EB7C27FFA}" destId="{5E7C1FEC-BA80-4071-BE78-C19057AC4A20}" srcOrd="10" destOrd="0" presId="urn:microsoft.com/office/officeart/2016/7/layout/LinearArrowProcessNumbered"/>
    <dgm:cxn modelId="{8596703C-DB9D-40A1-88B2-F11C7F719ED5}" type="presParOf" srcId="{5E7C1FEC-BA80-4071-BE78-C19057AC4A20}" destId="{44E1B46D-A0AD-4561-8089-4338AFABD4E4}" srcOrd="0" destOrd="0" presId="urn:microsoft.com/office/officeart/2016/7/layout/LinearArrowProcessNumbered"/>
    <dgm:cxn modelId="{6D0C4715-FAE9-4DD3-A7D3-638F052D334B}" type="presParOf" srcId="{5E7C1FEC-BA80-4071-BE78-C19057AC4A20}" destId="{2339223C-B5D1-4DEB-BCD8-802A59024B14}" srcOrd="1" destOrd="0" presId="urn:microsoft.com/office/officeart/2016/7/layout/LinearArrowProcessNumbered"/>
    <dgm:cxn modelId="{9C6B6280-1D49-45D4-9D76-10673E537BDF}" type="presParOf" srcId="{2339223C-B5D1-4DEB-BCD8-802A59024B14}" destId="{B883FE36-F8B4-48F2-98E3-7114DC6E273F}" srcOrd="0" destOrd="0" presId="urn:microsoft.com/office/officeart/2016/7/layout/LinearArrowProcessNumbered"/>
    <dgm:cxn modelId="{C4726532-E87E-4E64-842D-B6B95A1F1729}" type="presParOf" srcId="{2339223C-B5D1-4DEB-BCD8-802A59024B14}" destId="{E5E122E5-078C-4D16-81C4-2729CF15E37A}" srcOrd="1" destOrd="0" presId="urn:microsoft.com/office/officeart/2016/7/layout/LinearArrowProcessNumbered"/>
    <dgm:cxn modelId="{05F38921-0D52-4F53-B69D-EFE960E51FA1}" type="presParOf" srcId="{2339223C-B5D1-4DEB-BCD8-802A59024B14}" destId="{9A339632-701F-4729-A0DE-5EDA2057B246}" srcOrd="2" destOrd="0" presId="urn:microsoft.com/office/officeart/2016/7/layout/LinearArrowProcessNumbered"/>
    <dgm:cxn modelId="{A6A41CCC-96E1-4074-81F1-221720B7465D}" type="presParOf" srcId="{2339223C-B5D1-4DEB-BCD8-802A59024B14}" destId="{DB89C300-7CAD-45CC-A972-3B4A74DC80B0}" srcOrd="3" destOrd="0" presId="urn:microsoft.com/office/officeart/2016/7/layout/LinearArrowProcessNumbered"/>
    <dgm:cxn modelId="{947D1273-8002-49E3-9052-D97E5C75852B}" type="presParOf" srcId="{5E7C1FEC-BA80-4071-BE78-C19057AC4A20}" destId="{73B000BA-57CC-4CDD-AC9B-CC388E982529}" srcOrd="2" destOrd="0" presId="urn:microsoft.com/office/officeart/2016/7/layout/LinearArrowProcessNumbered"/>
    <dgm:cxn modelId="{AD6AD15E-0FF4-4B22-A196-08B0B5163D3A}" type="presParOf" srcId="{691C5500-08B7-429F-BC7F-A89EB7C27FFA}" destId="{05B01EE9-4406-4F1A-AFC0-6D9B6511C6A4}" srcOrd="11" destOrd="0" presId="urn:microsoft.com/office/officeart/2016/7/layout/LinearArrowProcessNumbered"/>
    <dgm:cxn modelId="{20949B9D-7375-4EA1-BB81-4FA791310A9D}" type="presParOf" srcId="{691C5500-08B7-429F-BC7F-A89EB7C27FFA}" destId="{1B24B149-4126-4E76-9589-1211BC5BADA9}" srcOrd="12" destOrd="0" presId="urn:microsoft.com/office/officeart/2016/7/layout/LinearArrowProcessNumbered"/>
    <dgm:cxn modelId="{E7CE4E39-A055-4A61-B7C4-EF2F26047413}" type="presParOf" srcId="{1B24B149-4126-4E76-9589-1211BC5BADA9}" destId="{6BA33079-7FA3-49AD-8A35-8BEF0EA2616D}" srcOrd="0" destOrd="0" presId="urn:microsoft.com/office/officeart/2016/7/layout/LinearArrowProcessNumbered"/>
    <dgm:cxn modelId="{DBB243D1-1DA8-4329-A582-5F8D6E487084}" type="presParOf" srcId="{1B24B149-4126-4E76-9589-1211BC5BADA9}" destId="{A197B6D7-37BA-4C97-8A83-03801751196D}" srcOrd="1" destOrd="0" presId="urn:microsoft.com/office/officeart/2016/7/layout/LinearArrowProcessNumbered"/>
    <dgm:cxn modelId="{05179A06-1D15-44BE-87BD-DAEF74668FF1}" type="presParOf" srcId="{A197B6D7-37BA-4C97-8A83-03801751196D}" destId="{1726F0AA-2594-4998-A537-4CB4D08F331F}" srcOrd="0" destOrd="0" presId="urn:microsoft.com/office/officeart/2016/7/layout/LinearArrowProcessNumbered"/>
    <dgm:cxn modelId="{2B37B2E6-FF3C-43D0-BBA7-5FC0BA1BE492}" type="presParOf" srcId="{A197B6D7-37BA-4C97-8A83-03801751196D}" destId="{83DA4A7F-DFB6-4773-B43E-74EE05424F65}" srcOrd="1" destOrd="0" presId="urn:microsoft.com/office/officeart/2016/7/layout/LinearArrowProcessNumbered"/>
    <dgm:cxn modelId="{D0F78A5B-E54E-4B1C-A0E1-5ED786A7DD28}" type="presParOf" srcId="{A197B6D7-37BA-4C97-8A83-03801751196D}" destId="{831835C8-B5FF-4B2A-B5F8-32ED90DBA707}" srcOrd="2" destOrd="0" presId="urn:microsoft.com/office/officeart/2016/7/layout/LinearArrowProcessNumbered"/>
    <dgm:cxn modelId="{518A39EE-57BD-4B13-B77C-7AA596805F50}" type="presParOf" srcId="{A197B6D7-37BA-4C97-8A83-03801751196D}" destId="{83E51318-56D6-4EEE-84FB-190C716A1502}" srcOrd="3" destOrd="0" presId="urn:microsoft.com/office/officeart/2016/7/layout/LinearArrowProcessNumbered"/>
    <dgm:cxn modelId="{9D7CE8BC-325C-4E65-842E-967BD911DB54}" type="presParOf" srcId="{1B24B149-4126-4E76-9589-1211BC5BADA9}" destId="{64FC45B8-2174-4CCA-B6D8-27CDCE016A94}" srcOrd="2" destOrd="0" presId="urn:microsoft.com/office/officeart/2016/7/layout/LinearArrowProcessNumbered"/>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C996F-89E7-4F94-98C7-F0FC4AB466F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D92F163-8FA5-42A1-BFE7-F7BFD9C0A031}">
      <dgm:prSet phldrT="[Text]"/>
      <dgm:spPr>
        <a:solidFill>
          <a:srgbClr val="1E384C"/>
        </a:solidFill>
      </dgm:spPr>
      <dgm:t>
        <a:bodyPr/>
        <a:lstStyle/>
        <a:p>
          <a:r>
            <a:rPr lang="en-US" dirty="0"/>
            <a:t>Define the goal</a:t>
          </a:r>
        </a:p>
      </dgm:t>
    </dgm:pt>
    <dgm:pt modelId="{3102EBEB-9393-4084-9DD6-929610E384C7}" type="parTrans" cxnId="{8396C914-B04E-4151-A4D8-7A2A68A3935F}">
      <dgm:prSet/>
      <dgm:spPr/>
      <dgm:t>
        <a:bodyPr/>
        <a:lstStyle/>
        <a:p>
          <a:endParaRPr lang="en-US"/>
        </a:p>
      </dgm:t>
    </dgm:pt>
    <dgm:pt modelId="{6DA61D6F-E5AB-4D05-AE54-9305BD0699B6}" type="sibTrans" cxnId="{8396C914-B04E-4151-A4D8-7A2A68A3935F}">
      <dgm:prSet/>
      <dgm:spPr/>
      <dgm:t>
        <a:bodyPr/>
        <a:lstStyle/>
        <a:p>
          <a:endParaRPr lang="en-US"/>
        </a:p>
      </dgm:t>
    </dgm:pt>
    <dgm:pt modelId="{9D1BC1B1-3C72-4BB6-8AD7-D0C4C3BEA6F2}">
      <dgm:prSet phldrT="[Text]"/>
      <dgm:spPr>
        <a:solidFill>
          <a:srgbClr val="1E384C"/>
        </a:solidFill>
      </dgm:spPr>
      <dgm:t>
        <a:bodyPr/>
        <a:lstStyle/>
        <a:p>
          <a:r>
            <a:rPr lang="en-US"/>
            <a:t>Collect the data</a:t>
          </a:r>
        </a:p>
      </dgm:t>
    </dgm:pt>
    <dgm:pt modelId="{8CBB8EAB-7C74-4BAB-AE64-37816623E3A5}" type="parTrans" cxnId="{F8197560-6C53-4A9D-B642-FAD5BB574FDF}">
      <dgm:prSet/>
      <dgm:spPr/>
      <dgm:t>
        <a:bodyPr/>
        <a:lstStyle/>
        <a:p>
          <a:endParaRPr lang="en-US"/>
        </a:p>
      </dgm:t>
    </dgm:pt>
    <dgm:pt modelId="{2486DEDC-48B2-47FA-87F2-FA9AF311011B}" type="sibTrans" cxnId="{F8197560-6C53-4A9D-B642-FAD5BB574FDF}">
      <dgm:prSet/>
      <dgm:spPr/>
      <dgm:t>
        <a:bodyPr/>
        <a:lstStyle/>
        <a:p>
          <a:endParaRPr lang="en-US"/>
        </a:p>
      </dgm:t>
    </dgm:pt>
    <dgm:pt modelId="{A1B5352B-17A9-4199-9805-BB6ACE1B920F}">
      <dgm:prSet phldrT="[Text]"/>
      <dgm:spPr>
        <a:solidFill>
          <a:srgbClr val="1E384C"/>
        </a:solidFill>
      </dgm:spPr>
      <dgm:t>
        <a:bodyPr/>
        <a:lstStyle/>
        <a:p>
          <a:r>
            <a:rPr lang="en-US"/>
            <a:t>Clean the data</a:t>
          </a:r>
        </a:p>
      </dgm:t>
    </dgm:pt>
    <dgm:pt modelId="{94C8D6EE-9D7C-4177-9FC4-A96E4FD5AC66}" type="parTrans" cxnId="{724E4AD8-41D3-4382-A304-F8F543757A24}">
      <dgm:prSet/>
      <dgm:spPr/>
      <dgm:t>
        <a:bodyPr/>
        <a:lstStyle/>
        <a:p>
          <a:endParaRPr lang="en-US"/>
        </a:p>
      </dgm:t>
    </dgm:pt>
    <dgm:pt modelId="{9A8A0CE6-E238-4E19-8B35-72D546452A29}" type="sibTrans" cxnId="{724E4AD8-41D3-4382-A304-F8F543757A24}">
      <dgm:prSet/>
      <dgm:spPr/>
      <dgm:t>
        <a:bodyPr/>
        <a:lstStyle/>
        <a:p>
          <a:endParaRPr lang="en-US"/>
        </a:p>
      </dgm:t>
    </dgm:pt>
    <dgm:pt modelId="{21A476C2-7678-4121-A75A-E4AF467890AD}">
      <dgm:prSet/>
      <dgm:spPr>
        <a:solidFill>
          <a:srgbClr val="1E384C"/>
        </a:solidFill>
      </dgm:spPr>
      <dgm:t>
        <a:bodyPr/>
        <a:lstStyle/>
        <a:p>
          <a:r>
            <a:rPr lang="en-US"/>
            <a:t>Select the data visuals</a:t>
          </a:r>
        </a:p>
      </dgm:t>
    </dgm:pt>
    <dgm:pt modelId="{99D2B555-0661-4416-AA87-551AB9E9B0F8}" type="parTrans" cxnId="{A5D10D44-656C-44FA-A936-C469D42DB477}">
      <dgm:prSet/>
      <dgm:spPr/>
      <dgm:t>
        <a:bodyPr/>
        <a:lstStyle/>
        <a:p>
          <a:endParaRPr lang="en-US"/>
        </a:p>
      </dgm:t>
    </dgm:pt>
    <dgm:pt modelId="{8C7B65DA-7FF7-48CE-8BD3-CAA0FCA4C4A9}" type="sibTrans" cxnId="{A5D10D44-656C-44FA-A936-C469D42DB477}">
      <dgm:prSet/>
      <dgm:spPr/>
      <dgm:t>
        <a:bodyPr/>
        <a:lstStyle/>
        <a:p>
          <a:endParaRPr lang="en-US"/>
        </a:p>
      </dgm:t>
    </dgm:pt>
    <dgm:pt modelId="{7CC47965-0214-421B-A163-3BEF1EC67631}">
      <dgm:prSet/>
      <dgm:spPr>
        <a:solidFill>
          <a:srgbClr val="1E384C"/>
        </a:solidFill>
      </dgm:spPr>
      <dgm:t>
        <a:bodyPr/>
        <a:lstStyle/>
        <a:p>
          <a:r>
            <a:rPr lang="en-US"/>
            <a:t>Create the data visuals</a:t>
          </a:r>
        </a:p>
      </dgm:t>
    </dgm:pt>
    <dgm:pt modelId="{8B7993BC-AFDF-44B7-9671-38DB7F111923}" type="parTrans" cxnId="{79032992-E475-4D9D-A365-CF0EA9A79846}">
      <dgm:prSet/>
      <dgm:spPr/>
      <dgm:t>
        <a:bodyPr/>
        <a:lstStyle/>
        <a:p>
          <a:endParaRPr lang="en-US"/>
        </a:p>
      </dgm:t>
    </dgm:pt>
    <dgm:pt modelId="{C06820DD-1F61-4647-98E6-BE1B2C436E79}" type="sibTrans" cxnId="{79032992-E475-4D9D-A365-CF0EA9A79846}">
      <dgm:prSet/>
      <dgm:spPr/>
      <dgm:t>
        <a:bodyPr/>
        <a:lstStyle/>
        <a:p>
          <a:endParaRPr lang="en-US"/>
        </a:p>
      </dgm:t>
    </dgm:pt>
    <dgm:pt modelId="{E2480E8A-D60A-4C4E-84CD-B5E9F9BCCD1B}">
      <dgm:prSet/>
      <dgm:spPr/>
      <dgm:t>
        <a:bodyPr/>
        <a:lstStyle/>
        <a:p>
          <a:r>
            <a:rPr lang="en-US"/>
            <a:t>Data to use</a:t>
          </a:r>
        </a:p>
      </dgm:t>
    </dgm:pt>
    <dgm:pt modelId="{E97C5EE4-EA00-49A9-AF87-0284044DA8CC}" type="parTrans" cxnId="{44C31871-66B9-4147-A28C-11892FD646EC}">
      <dgm:prSet/>
      <dgm:spPr/>
      <dgm:t>
        <a:bodyPr/>
        <a:lstStyle/>
        <a:p>
          <a:endParaRPr lang="en-US"/>
        </a:p>
      </dgm:t>
    </dgm:pt>
    <dgm:pt modelId="{7DB4B5F7-0627-4146-B442-21C69811A15C}" type="sibTrans" cxnId="{44C31871-66B9-4147-A28C-11892FD646EC}">
      <dgm:prSet/>
      <dgm:spPr/>
      <dgm:t>
        <a:bodyPr/>
        <a:lstStyle/>
        <a:p>
          <a:endParaRPr lang="en-US"/>
        </a:p>
      </dgm:t>
    </dgm:pt>
    <dgm:pt modelId="{D7ECBCC9-293D-4C0C-9DE3-AB87867B696F}">
      <dgm:prSet/>
      <dgm:spPr/>
      <dgm:t>
        <a:bodyPr/>
        <a:lstStyle/>
        <a:p>
          <a:r>
            <a:rPr lang="en-US"/>
            <a:t>Type of analysis</a:t>
          </a:r>
        </a:p>
      </dgm:t>
    </dgm:pt>
    <dgm:pt modelId="{3B35BB20-62EA-40B7-9C5A-A7AB7E01237E}" type="parTrans" cxnId="{123B1584-BC14-4C65-895C-FA678623C4DC}">
      <dgm:prSet/>
      <dgm:spPr/>
      <dgm:t>
        <a:bodyPr/>
        <a:lstStyle/>
        <a:p>
          <a:endParaRPr lang="en-US"/>
        </a:p>
      </dgm:t>
    </dgm:pt>
    <dgm:pt modelId="{48CC8C27-0BA1-4E9B-9149-02E5BEBC7313}" type="sibTrans" cxnId="{123B1584-BC14-4C65-895C-FA678623C4DC}">
      <dgm:prSet/>
      <dgm:spPr/>
      <dgm:t>
        <a:bodyPr/>
        <a:lstStyle/>
        <a:p>
          <a:endParaRPr lang="en-US"/>
        </a:p>
      </dgm:t>
    </dgm:pt>
    <dgm:pt modelId="{48FE1757-0941-49F7-8783-3BB504F4C5D7}">
      <dgm:prSet/>
      <dgm:spPr/>
      <dgm:t>
        <a:bodyPr/>
        <a:lstStyle/>
        <a:p>
          <a:r>
            <a:rPr lang="en-US"/>
            <a:t>Visuals</a:t>
          </a:r>
        </a:p>
      </dgm:t>
    </dgm:pt>
    <dgm:pt modelId="{F7799781-C986-444D-A868-413BEE083B4C}" type="parTrans" cxnId="{D68C0FC7-1944-4F34-9100-43047F1AF2C3}">
      <dgm:prSet/>
      <dgm:spPr/>
      <dgm:t>
        <a:bodyPr/>
        <a:lstStyle/>
        <a:p>
          <a:endParaRPr lang="en-US"/>
        </a:p>
      </dgm:t>
    </dgm:pt>
    <dgm:pt modelId="{D8D29CE2-12FB-41C6-ACA2-7B40BC86B30B}" type="sibTrans" cxnId="{D68C0FC7-1944-4F34-9100-43047F1AF2C3}">
      <dgm:prSet/>
      <dgm:spPr/>
      <dgm:t>
        <a:bodyPr/>
        <a:lstStyle/>
        <a:p>
          <a:endParaRPr lang="en-US"/>
        </a:p>
      </dgm:t>
    </dgm:pt>
    <dgm:pt modelId="{4299C2C7-3DC8-4657-9B06-77902695993B}">
      <dgm:prSet/>
      <dgm:spPr/>
      <dgm:t>
        <a:bodyPr/>
        <a:lstStyle/>
        <a:p>
          <a:r>
            <a:rPr lang="en-US"/>
            <a:t>web search </a:t>
          </a:r>
        </a:p>
      </dgm:t>
    </dgm:pt>
    <dgm:pt modelId="{25584B91-4193-4BC9-8826-34DDEFD23699}" type="parTrans" cxnId="{C871AAED-4A6F-45C2-9578-DD7A8DF38C1E}">
      <dgm:prSet/>
      <dgm:spPr/>
      <dgm:t>
        <a:bodyPr/>
        <a:lstStyle/>
        <a:p>
          <a:endParaRPr lang="en-US"/>
        </a:p>
      </dgm:t>
    </dgm:pt>
    <dgm:pt modelId="{88167BCC-1A75-4572-AF26-2D3B25632C5D}" type="sibTrans" cxnId="{C871AAED-4A6F-45C2-9578-DD7A8DF38C1E}">
      <dgm:prSet/>
      <dgm:spPr/>
      <dgm:t>
        <a:bodyPr/>
        <a:lstStyle/>
        <a:p>
          <a:endParaRPr lang="en-US"/>
        </a:p>
      </dgm:t>
    </dgm:pt>
    <dgm:pt modelId="{26CE6F84-DC3C-4930-9681-CBBF5B561FF1}">
      <dgm:prSet/>
      <dgm:spPr/>
      <dgm:t>
        <a:bodyPr/>
        <a:lstStyle/>
        <a:p>
          <a:r>
            <a:rPr lang="en-US"/>
            <a:t>surveys</a:t>
          </a:r>
        </a:p>
      </dgm:t>
    </dgm:pt>
    <dgm:pt modelId="{6ACA8B35-096C-4779-A5CC-D07069713C27}" type="parTrans" cxnId="{D3A8A71B-C70A-47D1-8922-81E70E445CB3}">
      <dgm:prSet/>
      <dgm:spPr/>
      <dgm:t>
        <a:bodyPr/>
        <a:lstStyle/>
        <a:p>
          <a:endParaRPr lang="en-US"/>
        </a:p>
      </dgm:t>
    </dgm:pt>
    <dgm:pt modelId="{C494701F-AABD-410A-A7F9-C732AC6CC5E3}" type="sibTrans" cxnId="{D3A8A71B-C70A-47D1-8922-81E70E445CB3}">
      <dgm:prSet/>
      <dgm:spPr/>
      <dgm:t>
        <a:bodyPr/>
        <a:lstStyle/>
        <a:p>
          <a:endParaRPr lang="en-US"/>
        </a:p>
      </dgm:t>
    </dgm:pt>
    <dgm:pt modelId="{8DBF7DE9-AEDC-463E-B52D-F49B2B68BDBC}">
      <dgm:prSet/>
      <dgm:spPr/>
      <dgm:t>
        <a:bodyPr/>
        <a:lstStyle/>
        <a:p>
          <a:r>
            <a:rPr lang="en-US"/>
            <a:t> census</a:t>
          </a:r>
        </a:p>
      </dgm:t>
    </dgm:pt>
    <dgm:pt modelId="{B8C38E66-6699-4878-97B6-03DD645B732D}" type="parTrans" cxnId="{14AD2C16-99DA-42AB-AF32-1467531D16FA}">
      <dgm:prSet/>
      <dgm:spPr/>
      <dgm:t>
        <a:bodyPr/>
        <a:lstStyle/>
        <a:p>
          <a:endParaRPr lang="en-US"/>
        </a:p>
      </dgm:t>
    </dgm:pt>
    <dgm:pt modelId="{1022A004-6139-409C-9E09-B53067A7371F}" type="sibTrans" cxnId="{14AD2C16-99DA-42AB-AF32-1467531D16FA}">
      <dgm:prSet/>
      <dgm:spPr/>
      <dgm:t>
        <a:bodyPr/>
        <a:lstStyle/>
        <a:p>
          <a:endParaRPr lang="en-US"/>
        </a:p>
      </dgm:t>
    </dgm:pt>
    <dgm:pt modelId="{9DAE3A36-9A8B-48CD-AEBD-EF5B9A357632}">
      <dgm:prSet/>
      <dgm:spPr/>
      <dgm:t>
        <a:bodyPr/>
        <a:lstStyle/>
        <a:p>
          <a:r>
            <a:rPr lang="en-US"/>
            <a:t>Remove redundant data</a:t>
          </a:r>
        </a:p>
      </dgm:t>
    </dgm:pt>
    <dgm:pt modelId="{26FF33ED-ED81-41B6-9641-267C26CEECD7}" type="parTrans" cxnId="{546A5F4A-D874-4373-A183-ABC5D52158E4}">
      <dgm:prSet/>
      <dgm:spPr/>
      <dgm:t>
        <a:bodyPr/>
        <a:lstStyle/>
        <a:p>
          <a:endParaRPr lang="en-US"/>
        </a:p>
      </dgm:t>
    </dgm:pt>
    <dgm:pt modelId="{F54E1B45-AA84-479F-80D6-17F89C4233D0}" type="sibTrans" cxnId="{546A5F4A-D874-4373-A183-ABC5D52158E4}">
      <dgm:prSet/>
      <dgm:spPr/>
      <dgm:t>
        <a:bodyPr/>
        <a:lstStyle/>
        <a:p>
          <a:endParaRPr lang="en-US"/>
        </a:p>
      </dgm:t>
    </dgm:pt>
    <dgm:pt modelId="{6F2B7708-18DE-4941-A7E3-F845C9B84F08}">
      <dgm:prSet/>
      <dgm:spPr/>
      <dgm:t>
        <a:bodyPr/>
        <a:lstStyle/>
        <a:p>
          <a:r>
            <a:rPr lang="en-US"/>
            <a:t>Analysis operations</a:t>
          </a:r>
        </a:p>
      </dgm:t>
    </dgm:pt>
    <dgm:pt modelId="{05C88A68-63A6-42BC-8FA5-F43992EF0B6D}" type="parTrans" cxnId="{F1CF7D5C-3909-4E41-8D3B-9E45F7CCB861}">
      <dgm:prSet/>
      <dgm:spPr/>
      <dgm:t>
        <a:bodyPr/>
        <a:lstStyle/>
        <a:p>
          <a:endParaRPr lang="en-US"/>
        </a:p>
      </dgm:t>
    </dgm:pt>
    <dgm:pt modelId="{F3726064-E43B-4E6F-A9D6-4FDEC270F3F1}" type="sibTrans" cxnId="{F1CF7D5C-3909-4E41-8D3B-9E45F7CCB861}">
      <dgm:prSet/>
      <dgm:spPr/>
      <dgm:t>
        <a:bodyPr/>
        <a:lstStyle/>
        <a:p>
          <a:endParaRPr lang="en-US"/>
        </a:p>
      </dgm:t>
    </dgm:pt>
    <dgm:pt modelId="{704C6210-1B88-4971-9CEE-D8AEB50BB0E5}">
      <dgm:prSet/>
      <dgm:spPr/>
      <dgm:t>
        <a:bodyPr/>
        <a:lstStyle/>
        <a:p>
          <a:r>
            <a:rPr lang="en-US"/>
            <a:t>Filtering and converting data</a:t>
          </a:r>
        </a:p>
      </dgm:t>
    </dgm:pt>
    <dgm:pt modelId="{95CB904B-FC56-43F2-97ED-32FDC707D12A}" type="parTrans" cxnId="{4C1F9EDC-EFC7-4085-808F-A74B6B333FCD}">
      <dgm:prSet/>
      <dgm:spPr/>
      <dgm:t>
        <a:bodyPr/>
        <a:lstStyle/>
        <a:p>
          <a:endParaRPr lang="en-US"/>
        </a:p>
      </dgm:t>
    </dgm:pt>
    <dgm:pt modelId="{F278AE42-65E1-4CCB-99CB-F0470D0C1F66}" type="sibTrans" cxnId="{4C1F9EDC-EFC7-4085-808F-A74B6B333FCD}">
      <dgm:prSet/>
      <dgm:spPr/>
      <dgm:t>
        <a:bodyPr/>
        <a:lstStyle/>
        <a:p>
          <a:endParaRPr lang="en-US"/>
        </a:p>
      </dgm:t>
    </dgm:pt>
    <dgm:pt modelId="{D01167C7-F082-4A22-BF5D-11BDC7C166DE}">
      <dgm:prSet/>
      <dgm:spPr/>
      <dgm:t>
        <a:bodyPr/>
        <a:lstStyle/>
        <a:p>
          <a:r>
            <a:rPr lang="en-US"/>
            <a:t>What visuals best answer your questions?</a:t>
          </a:r>
        </a:p>
      </dgm:t>
    </dgm:pt>
    <dgm:pt modelId="{76E10534-8EC8-4235-A8D9-B9AE2392F85C}" type="parTrans" cxnId="{71066E30-508D-4F7D-A471-C2CDA9540F6B}">
      <dgm:prSet/>
      <dgm:spPr/>
      <dgm:t>
        <a:bodyPr/>
        <a:lstStyle/>
        <a:p>
          <a:endParaRPr lang="en-US"/>
        </a:p>
      </dgm:t>
    </dgm:pt>
    <dgm:pt modelId="{956EBD2B-88B0-4BFE-BA76-8195C88FF9FE}" type="sibTrans" cxnId="{71066E30-508D-4F7D-A471-C2CDA9540F6B}">
      <dgm:prSet/>
      <dgm:spPr/>
      <dgm:t>
        <a:bodyPr/>
        <a:lstStyle/>
        <a:p>
          <a:endParaRPr lang="en-US"/>
        </a:p>
      </dgm:t>
    </dgm:pt>
    <dgm:pt modelId="{7BD3FA49-3A4B-4E65-BB4E-F764A28FBD2D}">
      <dgm:prSet/>
      <dgm:spPr/>
      <dgm:t>
        <a:bodyPr/>
        <a:lstStyle/>
        <a:p>
          <a:r>
            <a:rPr lang="en-US" dirty="0"/>
            <a:t>Use a visualization tool</a:t>
          </a:r>
        </a:p>
      </dgm:t>
    </dgm:pt>
    <dgm:pt modelId="{568B1C54-6FCE-4E3A-982B-7BC56D4DBC68}" type="parTrans" cxnId="{2BFC7572-9BDE-4148-A995-4E35D7D53851}">
      <dgm:prSet/>
      <dgm:spPr/>
      <dgm:t>
        <a:bodyPr/>
        <a:lstStyle/>
        <a:p>
          <a:endParaRPr lang="en-US"/>
        </a:p>
      </dgm:t>
    </dgm:pt>
    <dgm:pt modelId="{E1EF4E19-3C3E-4AD5-94CB-6773EBCE404D}" type="sibTrans" cxnId="{2BFC7572-9BDE-4148-A995-4E35D7D53851}">
      <dgm:prSet/>
      <dgm:spPr/>
      <dgm:t>
        <a:bodyPr/>
        <a:lstStyle/>
        <a:p>
          <a:endParaRPr lang="en-US"/>
        </a:p>
      </dgm:t>
    </dgm:pt>
    <dgm:pt modelId="{177219D1-2193-468C-85DB-1DF234F4D4A9}">
      <dgm:prSet/>
      <dgm:spPr/>
      <dgm:t>
        <a:bodyPr/>
        <a:lstStyle/>
        <a:p>
          <a:r>
            <a:rPr lang="en-US" dirty="0"/>
            <a:t>Provide context to data</a:t>
          </a:r>
        </a:p>
      </dgm:t>
    </dgm:pt>
    <dgm:pt modelId="{F3B94AA8-BB5E-4DF0-8513-03EBDA241365}" type="parTrans" cxnId="{7F3D091A-3877-4FAB-A631-2906A6D0FEDD}">
      <dgm:prSet/>
      <dgm:spPr/>
      <dgm:t>
        <a:bodyPr/>
        <a:lstStyle/>
        <a:p>
          <a:endParaRPr lang="en-US"/>
        </a:p>
      </dgm:t>
    </dgm:pt>
    <dgm:pt modelId="{E9A59797-CEC4-48FB-897A-7D920867B281}" type="sibTrans" cxnId="{7F3D091A-3877-4FAB-A631-2906A6D0FEDD}">
      <dgm:prSet/>
      <dgm:spPr/>
      <dgm:t>
        <a:bodyPr/>
        <a:lstStyle/>
        <a:p>
          <a:endParaRPr lang="en-US"/>
        </a:p>
      </dgm:t>
    </dgm:pt>
    <dgm:pt modelId="{5F904F9F-95A3-46D1-BFB8-B39141DE2DF5}">
      <dgm:prSet/>
      <dgm:spPr/>
      <dgm:t>
        <a:bodyPr/>
        <a:lstStyle/>
        <a:p>
          <a:r>
            <a:rPr lang="en-US" dirty="0"/>
            <a:t>Use sizes, colors, fonts, graphics to communicate important themes</a:t>
          </a:r>
        </a:p>
      </dgm:t>
    </dgm:pt>
    <dgm:pt modelId="{4B7A0D01-225B-4244-B1FD-BE97A2D3E020}" type="parTrans" cxnId="{31CDE59C-1469-48D5-94C9-E523FF56D1F9}">
      <dgm:prSet/>
      <dgm:spPr/>
      <dgm:t>
        <a:bodyPr/>
        <a:lstStyle/>
        <a:p>
          <a:endParaRPr lang="en-US"/>
        </a:p>
      </dgm:t>
    </dgm:pt>
    <dgm:pt modelId="{986D1F75-48A1-4F08-8CB9-2F282ABC8833}" type="sibTrans" cxnId="{31CDE59C-1469-48D5-94C9-E523FF56D1F9}">
      <dgm:prSet/>
      <dgm:spPr/>
      <dgm:t>
        <a:bodyPr/>
        <a:lstStyle/>
        <a:p>
          <a:endParaRPr lang="en-US"/>
        </a:p>
      </dgm:t>
    </dgm:pt>
    <dgm:pt modelId="{9BBBFBC9-36AE-44F4-8902-94931C90534A}" type="pres">
      <dgm:prSet presAssocID="{C47C996F-89E7-4F94-98C7-F0FC4AB466F3}" presName="linearFlow" presStyleCnt="0">
        <dgm:presLayoutVars>
          <dgm:dir/>
          <dgm:animLvl val="lvl"/>
          <dgm:resizeHandles val="exact"/>
        </dgm:presLayoutVars>
      </dgm:prSet>
      <dgm:spPr/>
    </dgm:pt>
    <dgm:pt modelId="{FB19CA7C-F301-4717-A092-DBF3590B1240}" type="pres">
      <dgm:prSet presAssocID="{0D92F163-8FA5-42A1-BFE7-F7BFD9C0A031}" presName="composite" presStyleCnt="0"/>
      <dgm:spPr/>
    </dgm:pt>
    <dgm:pt modelId="{38910986-4854-48F7-829A-A263D75A0628}" type="pres">
      <dgm:prSet presAssocID="{0D92F163-8FA5-42A1-BFE7-F7BFD9C0A031}" presName="parTx" presStyleLbl="node1" presStyleIdx="0" presStyleCnt="5">
        <dgm:presLayoutVars>
          <dgm:chMax val="0"/>
          <dgm:chPref val="0"/>
          <dgm:bulletEnabled val="1"/>
        </dgm:presLayoutVars>
      </dgm:prSet>
      <dgm:spPr/>
    </dgm:pt>
    <dgm:pt modelId="{A6AFEE23-A344-4714-952C-612E80933AFC}" type="pres">
      <dgm:prSet presAssocID="{0D92F163-8FA5-42A1-BFE7-F7BFD9C0A031}" presName="parSh" presStyleLbl="node1" presStyleIdx="0" presStyleCnt="5"/>
      <dgm:spPr/>
    </dgm:pt>
    <dgm:pt modelId="{BF5A5C7E-0F15-4D3E-9B04-3DCDB77EECBE}" type="pres">
      <dgm:prSet presAssocID="{0D92F163-8FA5-42A1-BFE7-F7BFD9C0A031}" presName="desTx" presStyleLbl="fgAcc1" presStyleIdx="0" presStyleCnt="5">
        <dgm:presLayoutVars>
          <dgm:bulletEnabled val="1"/>
        </dgm:presLayoutVars>
      </dgm:prSet>
      <dgm:spPr/>
    </dgm:pt>
    <dgm:pt modelId="{0B7DDE92-3FE4-436E-AE68-8403493D5C7C}" type="pres">
      <dgm:prSet presAssocID="{6DA61D6F-E5AB-4D05-AE54-9305BD0699B6}" presName="sibTrans" presStyleLbl="sibTrans2D1" presStyleIdx="0" presStyleCnt="4"/>
      <dgm:spPr/>
    </dgm:pt>
    <dgm:pt modelId="{4EC753C9-B391-489B-B8AC-E0D343B71A99}" type="pres">
      <dgm:prSet presAssocID="{6DA61D6F-E5AB-4D05-AE54-9305BD0699B6}" presName="connTx" presStyleLbl="sibTrans2D1" presStyleIdx="0" presStyleCnt="4"/>
      <dgm:spPr/>
    </dgm:pt>
    <dgm:pt modelId="{B6643B02-75DF-495D-80F8-7F0EB5DCE451}" type="pres">
      <dgm:prSet presAssocID="{9D1BC1B1-3C72-4BB6-8AD7-D0C4C3BEA6F2}" presName="composite" presStyleCnt="0"/>
      <dgm:spPr/>
    </dgm:pt>
    <dgm:pt modelId="{591A8284-5FB1-45CA-81E2-BC7D07EA4FAF}" type="pres">
      <dgm:prSet presAssocID="{9D1BC1B1-3C72-4BB6-8AD7-D0C4C3BEA6F2}" presName="parTx" presStyleLbl="node1" presStyleIdx="0" presStyleCnt="5">
        <dgm:presLayoutVars>
          <dgm:chMax val="0"/>
          <dgm:chPref val="0"/>
          <dgm:bulletEnabled val="1"/>
        </dgm:presLayoutVars>
      </dgm:prSet>
      <dgm:spPr/>
    </dgm:pt>
    <dgm:pt modelId="{18F2C04E-9D03-456E-B5E6-EB7B85485BB5}" type="pres">
      <dgm:prSet presAssocID="{9D1BC1B1-3C72-4BB6-8AD7-D0C4C3BEA6F2}" presName="parSh" presStyleLbl="node1" presStyleIdx="1" presStyleCnt="5"/>
      <dgm:spPr/>
    </dgm:pt>
    <dgm:pt modelId="{C06ABDBD-A1EF-4FC5-A0CB-F8E06A4518BA}" type="pres">
      <dgm:prSet presAssocID="{9D1BC1B1-3C72-4BB6-8AD7-D0C4C3BEA6F2}" presName="desTx" presStyleLbl="fgAcc1" presStyleIdx="1" presStyleCnt="5">
        <dgm:presLayoutVars>
          <dgm:bulletEnabled val="1"/>
        </dgm:presLayoutVars>
      </dgm:prSet>
      <dgm:spPr/>
    </dgm:pt>
    <dgm:pt modelId="{BA6181FA-1685-45FB-9C33-C7EF660C7747}" type="pres">
      <dgm:prSet presAssocID="{2486DEDC-48B2-47FA-87F2-FA9AF311011B}" presName="sibTrans" presStyleLbl="sibTrans2D1" presStyleIdx="1" presStyleCnt="4"/>
      <dgm:spPr/>
    </dgm:pt>
    <dgm:pt modelId="{BDE724DF-B9B5-4B46-80ED-F09916E93ADF}" type="pres">
      <dgm:prSet presAssocID="{2486DEDC-48B2-47FA-87F2-FA9AF311011B}" presName="connTx" presStyleLbl="sibTrans2D1" presStyleIdx="1" presStyleCnt="4"/>
      <dgm:spPr/>
    </dgm:pt>
    <dgm:pt modelId="{408A30D5-7E27-4F63-9A1F-A08709A03476}" type="pres">
      <dgm:prSet presAssocID="{A1B5352B-17A9-4199-9805-BB6ACE1B920F}" presName="composite" presStyleCnt="0"/>
      <dgm:spPr/>
    </dgm:pt>
    <dgm:pt modelId="{680046C9-001A-4D17-836C-A103EA0E5867}" type="pres">
      <dgm:prSet presAssocID="{A1B5352B-17A9-4199-9805-BB6ACE1B920F}" presName="parTx" presStyleLbl="node1" presStyleIdx="1" presStyleCnt="5">
        <dgm:presLayoutVars>
          <dgm:chMax val="0"/>
          <dgm:chPref val="0"/>
          <dgm:bulletEnabled val="1"/>
        </dgm:presLayoutVars>
      </dgm:prSet>
      <dgm:spPr/>
    </dgm:pt>
    <dgm:pt modelId="{EE691AD6-87C3-4C0B-9794-50CB843664EF}" type="pres">
      <dgm:prSet presAssocID="{A1B5352B-17A9-4199-9805-BB6ACE1B920F}" presName="parSh" presStyleLbl="node1" presStyleIdx="2" presStyleCnt="5"/>
      <dgm:spPr/>
    </dgm:pt>
    <dgm:pt modelId="{6C2596A8-2FD9-43ED-B75A-DD71F7CDFD99}" type="pres">
      <dgm:prSet presAssocID="{A1B5352B-17A9-4199-9805-BB6ACE1B920F}" presName="desTx" presStyleLbl="fgAcc1" presStyleIdx="2" presStyleCnt="5">
        <dgm:presLayoutVars>
          <dgm:bulletEnabled val="1"/>
        </dgm:presLayoutVars>
      </dgm:prSet>
      <dgm:spPr/>
    </dgm:pt>
    <dgm:pt modelId="{F1478149-0720-4680-8C97-D8C3962FFAF9}" type="pres">
      <dgm:prSet presAssocID="{9A8A0CE6-E238-4E19-8B35-72D546452A29}" presName="sibTrans" presStyleLbl="sibTrans2D1" presStyleIdx="2" presStyleCnt="4"/>
      <dgm:spPr/>
    </dgm:pt>
    <dgm:pt modelId="{62AC3DB2-74AE-449E-ABD3-966077DD6ADF}" type="pres">
      <dgm:prSet presAssocID="{9A8A0CE6-E238-4E19-8B35-72D546452A29}" presName="connTx" presStyleLbl="sibTrans2D1" presStyleIdx="2" presStyleCnt="4"/>
      <dgm:spPr/>
    </dgm:pt>
    <dgm:pt modelId="{F12F1D9D-99CA-48CE-859D-C15728B813B7}" type="pres">
      <dgm:prSet presAssocID="{21A476C2-7678-4121-A75A-E4AF467890AD}" presName="composite" presStyleCnt="0"/>
      <dgm:spPr/>
    </dgm:pt>
    <dgm:pt modelId="{EF1B3567-0BB2-4D2F-8F3B-885033FA6748}" type="pres">
      <dgm:prSet presAssocID="{21A476C2-7678-4121-A75A-E4AF467890AD}" presName="parTx" presStyleLbl="node1" presStyleIdx="2" presStyleCnt="5">
        <dgm:presLayoutVars>
          <dgm:chMax val="0"/>
          <dgm:chPref val="0"/>
          <dgm:bulletEnabled val="1"/>
        </dgm:presLayoutVars>
      </dgm:prSet>
      <dgm:spPr/>
    </dgm:pt>
    <dgm:pt modelId="{54ADBB12-FFA0-44A6-AF11-544DA95E7EFB}" type="pres">
      <dgm:prSet presAssocID="{21A476C2-7678-4121-A75A-E4AF467890AD}" presName="parSh" presStyleLbl="node1" presStyleIdx="3" presStyleCnt="5"/>
      <dgm:spPr/>
    </dgm:pt>
    <dgm:pt modelId="{18C94A28-A3B1-4A97-9657-136D27662898}" type="pres">
      <dgm:prSet presAssocID="{21A476C2-7678-4121-A75A-E4AF467890AD}" presName="desTx" presStyleLbl="fgAcc1" presStyleIdx="3" presStyleCnt="5">
        <dgm:presLayoutVars>
          <dgm:bulletEnabled val="1"/>
        </dgm:presLayoutVars>
      </dgm:prSet>
      <dgm:spPr/>
    </dgm:pt>
    <dgm:pt modelId="{26830449-1554-4701-9CF9-26BBFAA519F5}" type="pres">
      <dgm:prSet presAssocID="{8C7B65DA-7FF7-48CE-8BD3-CAA0FCA4C4A9}" presName="sibTrans" presStyleLbl="sibTrans2D1" presStyleIdx="3" presStyleCnt="4"/>
      <dgm:spPr/>
    </dgm:pt>
    <dgm:pt modelId="{FF3A160E-504F-4582-8A86-1B55AC6D1784}" type="pres">
      <dgm:prSet presAssocID="{8C7B65DA-7FF7-48CE-8BD3-CAA0FCA4C4A9}" presName="connTx" presStyleLbl="sibTrans2D1" presStyleIdx="3" presStyleCnt="4"/>
      <dgm:spPr/>
    </dgm:pt>
    <dgm:pt modelId="{A7E8132D-751B-4083-8DF8-867D94BCC530}" type="pres">
      <dgm:prSet presAssocID="{7CC47965-0214-421B-A163-3BEF1EC67631}" presName="composite" presStyleCnt="0"/>
      <dgm:spPr/>
    </dgm:pt>
    <dgm:pt modelId="{BEDBEE0A-B87D-4291-8DB1-69B8CBE0DBCF}" type="pres">
      <dgm:prSet presAssocID="{7CC47965-0214-421B-A163-3BEF1EC67631}" presName="parTx" presStyleLbl="node1" presStyleIdx="3" presStyleCnt="5">
        <dgm:presLayoutVars>
          <dgm:chMax val="0"/>
          <dgm:chPref val="0"/>
          <dgm:bulletEnabled val="1"/>
        </dgm:presLayoutVars>
      </dgm:prSet>
      <dgm:spPr/>
    </dgm:pt>
    <dgm:pt modelId="{60B45BCB-D643-499D-8317-61EC9CB42AD7}" type="pres">
      <dgm:prSet presAssocID="{7CC47965-0214-421B-A163-3BEF1EC67631}" presName="parSh" presStyleLbl="node1" presStyleIdx="4" presStyleCnt="5"/>
      <dgm:spPr/>
    </dgm:pt>
    <dgm:pt modelId="{D8817D9D-E06F-4B52-BF18-ABB3D807F245}" type="pres">
      <dgm:prSet presAssocID="{7CC47965-0214-421B-A163-3BEF1EC67631}" presName="desTx" presStyleLbl="fgAcc1" presStyleIdx="4" presStyleCnt="5">
        <dgm:presLayoutVars>
          <dgm:bulletEnabled val="1"/>
        </dgm:presLayoutVars>
      </dgm:prSet>
      <dgm:spPr/>
    </dgm:pt>
  </dgm:ptLst>
  <dgm:cxnLst>
    <dgm:cxn modelId="{C794FC02-E64D-45CC-9B36-FD93F8B5210E}" type="presOf" srcId="{21A476C2-7678-4121-A75A-E4AF467890AD}" destId="{54ADBB12-FFA0-44A6-AF11-544DA95E7EFB}" srcOrd="1" destOrd="0" presId="urn:microsoft.com/office/officeart/2005/8/layout/process3"/>
    <dgm:cxn modelId="{64CF3105-5AFB-4B7C-AB64-C8953A094272}" type="presOf" srcId="{D7ECBCC9-293D-4C0C-9DE3-AB87867B696F}" destId="{BF5A5C7E-0F15-4D3E-9B04-3DCDB77EECBE}" srcOrd="0" destOrd="1" presId="urn:microsoft.com/office/officeart/2005/8/layout/process3"/>
    <dgm:cxn modelId="{9B299006-45FA-4A60-80A9-FA28717EFBDE}" type="presOf" srcId="{6DA61D6F-E5AB-4D05-AE54-9305BD0699B6}" destId="{4EC753C9-B391-489B-B8AC-E0D343B71A99}" srcOrd="1" destOrd="0" presId="urn:microsoft.com/office/officeart/2005/8/layout/process3"/>
    <dgm:cxn modelId="{F8BAD108-C3DC-4009-B4F0-A9582524DBF5}" type="presOf" srcId="{4299C2C7-3DC8-4657-9B06-77902695993B}" destId="{C06ABDBD-A1EF-4FC5-A0CB-F8E06A4518BA}" srcOrd="0" destOrd="0" presId="urn:microsoft.com/office/officeart/2005/8/layout/process3"/>
    <dgm:cxn modelId="{53A6C50C-42F3-45C1-9A23-BB58E23B2983}" type="presOf" srcId="{7CC47965-0214-421B-A163-3BEF1EC67631}" destId="{60B45BCB-D643-499D-8317-61EC9CB42AD7}" srcOrd="1" destOrd="0" presId="urn:microsoft.com/office/officeart/2005/8/layout/process3"/>
    <dgm:cxn modelId="{102F150F-4F18-456A-A0BD-09F1F7720999}" type="presOf" srcId="{6DA61D6F-E5AB-4D05-AE54-9305BD0699B6}" destId="{0B7DDE92-3FE4-436E-AE68-8403493D5C7C}" srcOrd="0" destOrd="0" presId="urn:microsoft.com/office/officeart/2005/8/layout/process3"/>
    <dgm:cxn modelId="{8396C914-B04E-4151-A4D8-7A2A68A3935F}" srcId="{C47C996F-89E7-4F94-98C7-F0FC4AB466F3}" destId="{0D92F163-8FA5-42A1-BFE7-F7BFD9C0A031}" srcOrd="0" destOrd="0" parTransId="{3102EBEB-9393-4084-9DD6-929610E384C7}" sibTransId="{6DA61D6F-E5AB-4D05-AE54-9305BD0699B6}"/>
    <dgm:cxn modelId="{14AD2C16-99DA-42AB-AF32-1467531D16FA}" srcId="{9D1BC1B1-3C72-4BB6-8AD7-D0C4C3BEA6F2}" destId="{8DBF7DE9-AEDC-463E-B52D-F49B2B68BDBC}" srcOrd="2" destOrd="0" parTransId="{B8C38E66-6699-4878-97B6-03DD645B732D}" sibTransId="{1022A004-6139-409C-9E09-B53067A7371F}"/>
    <dgm:cxn modelId="{7F3D091A-3877-4FAB-A631-2906A6D0FEDD}" srcId="{7CC47965-0214-421B-A163-3BEF1EC67631}" destId="{177219D1-2193-468C-85DB-1DF234F4D4A9}" srcOrd="1" destOrd="0" parTransId="{F3B94AA8-BB5E-4DF0-8513-03EBDA241365}" sibTransId="{E9A59797-CEC4-48FB-897A-7D920867B281}"/>
    <dgm:cxn modelId="{D3A8A71B-C70A-47D1-8922-81E70E445CB3}" srcId="{9D1BC1B1-3C72-4BB6-8AD7-D0C4C3BEA6F2}" destId="{26CE6F84-DC3C-4930-9681-CBBF5B561FF1}" srcOrd="1" destOrd="0" parTransId="{6ACA8B35-096C-4779-A5CC-D07069713C27}" sibTransId="{C494701F-AABD-410A-A7F9-C732AC6CC5E3}"/>
    <dgm:cxn modelId="{6625821F-964F-40E3-B5B0-FAD92716EBEB}" type="presOf" srcId="{9DAE3A36-9A8B-48CD-AEBD-EF5B9A357632}" destId="{6C2596A8-2FD9-43ED-B75A-DD71F7CDFD99}" srcOrd="0" destOrd="0" presId="urn:microsoft.com/office/officeart/2005/8/layout/process3"/>
    <dgm:cxn modelId="{09537426-63F2-4C44-AD61-C3BA9F93070D}" type="presOf" srcId="{7CC47965-0214-421B-A163-3BEF1EC67631}" destId="{BEDBEE0A-B87D-4291-8DB1-69B8CBE0DBCF}" srcOrd="0" destOrd="0" presId="urn:microsoft.com/office/officeart/2005/8/layout/process3"/>
    <dgm:cxn modelId="{71066E30-508D-4F7D-A471-C2CDA9540F6B}" srcId="{21A476C2-7678-4121-A75A-E4AF467890AD}" destId="{D01167C7-F082-4A22-BF5D-11BDC7C166DE}" srcOrd="0" destOrd="0" parTransId="{76E10534-8EC8-4235-A8D9-B9AE2392F85C}" sibTransId="{956EBD2B-88B0-4BFE-BA76-8195C88FF9FE}"/>
    <dgm:cxn modelId="{232E545C-00A7-4048-9DA0-7DFA00832B1A}" type="presOf" srcId="{7BD3FA49-3A4B-4E65-BB4E-F764A28FBD2D}" destId="{D8817D9D-E06F-4B52-BF18-ABB3D807F245}" srcOrd="0" destOrd="0" presId="urn:microsoft.com/office/officeart/2005/8/layout/process3"/>
    <dgm:cxn modelId="{F1CF7D5C-3909-4E41-8D3B-9E45F7CCB861}" srcId="{A1B5352B-17A9-4199-9805-BB6ACE1B920F}" destId="{6F2B7708-18DE-4941-A7E3-F845C9B84F08}" srcOrd="1" destOrd="0" parTransId="{05C88A68-63A6-42BC-8FA5-F43992EF0B6D}" sibTransId="{F3726064-E43B-4E6F-A9D6-4FDEC270F3F1}"/>
    <dgm:cxn modelId="{F8197560-6C53-4A9D-B642-FAD5BB574FDF}" srcId="{C47C996F-89E7-4F94-98C7-F0FC4AB466F3}" destId="{9D1BC1B1-3C72-4BB6-8AD7-D0C4C3BEA6F2}" srcOrd="1" destOrd="0" parTransId="{8CBB8EAB-7C74-4BAB-AE64-37816623E3A5}" sibTransId="{2486DEDC-48B2-47FA-87F2-FA9AF311011B}"/>
    <dgm:cxn modelId="{A5D10D44-656C-44FA-A936-C469D42DB477}" srcId="{C47C996F-89E7-4F94-98C7-F0FC4AB466F3}" destId="{21A476C2-7678-4121-A75A-E4AF467890AD}" srcOrd="3" destOrd="0" parTransId="{99D2B555-0661-4416-AA87-551AB9E9B0F8}" sibTransId="{8C7B65DA-7FF7-48CE-8BD3-CAA0FCA4C4A9}"/>
    <dgm:cxn modelId="{FA4AFF45-94A3-4EF2-8C9B-AE115B578D5B}" type="presOf" srcId="{A1B5352B-17A9-4199-9805-BB6ACE1B920F}" destId="{680046C9-001A-4D17-836C-A103EA0E5867}" srcOrd="0" destOrd="0" presId="urn:microsoft.com/office/officeart/2005/8/layout/process3"/>
    <dgm:cxn modelId="{8AD24948-6E26-46E9-830B-08ADE4E89020}" type="presOf" srcId="{D01167C7-F082-4A22-BF5D-11BDC7C166DE}" destId="{18C94A28-A3B1-4A97-9657-136D27662898}" srcOrd="0" destOrd="0" presId="urn:microsoft.com/office/officeart/2005/8/layout/process3"/>
    <dgm:cxn modelId="{546A5F4A-D874-4373-A183-ABC5D52158E4}" srcId="{A1B5352B-17A9-4199-9805-BB6ACE1B920F}" destId="{9DAE3A36-9A8B-48CD-AEBD-EF5B9A357632}" srcOrd="0" destOrd="0" parTransId="{26FF33ED-ED81-41B6-9641-267C26CEECD7}" sibTransId="{F54E1B45-AA84-479F-80D6-17F89C4233D0}"/>
    <dgm:cxn modelId="{44C31871-66B9-4147-A28C-11892FD646EC}" srcId="{0D92F163-8FA5-42A1-BFE7-F7BFD9C0A031}" destId="{E2480E8A-D60A-4C4E-84CD-B5E9F9BCCD1B}" srcOrd="0" destOrd="0" parTransId="{E97C5EE4-EA00-49A9-AF87-0284044DA8CC}" sibTransId="{7DB4B5F7-0627-4146-B442-21C69811A15C}"/>
    <dgm:cxn modelId="{2BFC7572-9BDE-4148-A995-4E35D7D53851}" srcId="{7CC47965-0214-421B-A163-3BEF1EC67631}" destId="{7BD3FA49-3A4B-4E65-BB4E-F764A28FBD2D}" srcOrd="0" destOrd="0" parTransId="{568B1C54-6FCE-4E3A-982B-7BC56D4DBC68}" sibTransId="{E1EF4E19-3C3E-4AD5-94CB-6773EBCE404D}"/>
    <dgm:cxn modelId="{E6C79657-9A71-4AD3-9962-E868F59B61FA}" type="presOf" srcId="{8C7B65DA-7FF7-48CE-8BD3-CAA0FCA4C4A9}" destId="{26830449-1554-4701-9CF9-26BBFAA519F5}" srcOrd="0" destOrd="0" presId="urn:microsoft.com/office/officeart/2005/8/layout/process3"/>
    <dgm:cxn modelId="{0361A458-4115-4E8C-A043-474E5BF7A3D9}" type="presOf" srcId="{8C7B65DA-7FF7-48CE-8BD3-CAA0FCA4C4A9}" destId="{FF3A160E-504F-4582-8A86-1B55AC6D1784}" srcOrd="1" destOrd="0" presId="urn:microsoft.com/office/officeart/2005/8/layout/process3"/>
    <dgm:cxn modelId="{882E6882-4394-4FC7-BB67-3E0D609A27D7}" type="presOf" srcId="{C47C996F-89E7-4F94-98C7-F0FC4AB466F3}" destId="{9BBBFBC9-36AE-44F4-8902-94931C90534A}" srcOrd="0" destOrd="0" presId="urn:microsoft.com/office/officeart/2005/8/layout/process3"/>
    <dgm:cxn modelId="{123B1584-BC14-4C65-895C-FA678623C4DC}" srcId="{0D92F163-8FA5-42A1-BFE7-F7BFD9C0A031}" destId="{D7ECBCC9-293D-4C0C-9DE3-AB87867B696F}" srcOrd="1" destOrd="0" parTransId="{3B35BB20-62EA-40B7-9C5A-A7AB7E01237E}" sibTransId="{48CC8C27-0BA1-4E9B-9149-02E5BEBC7313}"/>
    <dgm:cxn modelId="{04C19E87-21F3-45B9-AF1D-F18B99F76210}" type="presOf" srcId="{177219D1-2193-468C-85DB-1DF234F4D4A9}" destId="{D8817D9D-E06F-4B52-BF18-ABB3D807F245}" srcOrd="0" destOrd="1" presId="urn:microsoft.com/office/officeart/2005/8/layout/process3"/>
    <dgm:cxn modelId="{E572C98E-1A75-42ED-926D-D7C3ED366CB7}" type="presOf" srcId="{9D1BC1B1-3C72-4BB6-8AD7-D0C4C3BEA6F2}" destId="{591A8284-5FB1-45CA-81E2-BC7D07EA4FAF}" srcOrd="0" destOrd="0" presId="urn:microsoft.com/office/officeart/2005/8/layout/process3"/>
    <dgm:cxn modelId="{79032992-E475-4D9D-A365-CF0EA9A79846}" srcId="{C47C996F-89E7-4F94-98C7-F0FC4AB466F3}" destId="{7CC47965-0214-421B-A163-3BEF1EC67631}" srcOrd="4" destOrd="0" parTransId="{8B7993BC-AFDF-44B7-9671-38DB7F111923}" sibTransId="{C06820DD-1F61-4647-98E6-BE1B2C436E79}"/>
    <dgm:cxn modelId="{C6E55095-D110-48EE-84B8-81D4F9113307}" type="presOf" srcId="{9A8A0CE6-E238-4E19-8B35-72D546452A29}" destId="{62AC3DB2-74AE-449E-ABD3-966077DD6ADF}" srcOrd="1" destOrd="0" presId="urn:microsoft.com/office/officeart/2005/8/layout/process3"/>
    <dgm:cxn modelId="{31CDE59C-1469-48D5-94C9-E523FF56D1F9}" srcId="{7CC47965-0214-421B-A163-3BEF1EC67631}" destId="{5F904F9F-95A3-46D1-BFB8-B39141DE2DF5}" srcOrd="2" destOrd="0" parTransId="{4B7A0D01-225B-4244-B1FD-BE97A2D3E020}" sibTransId="{986D1F75-48A1-4F08-8CB9-2F282ABC8833}"/>
    <dgm:cxn modelId="{A24D519F-692A-4820-B84B-BD7B1F6ADD89}" type="presOf" srcId="{A1B5352B-17A9-4199-9805-BB6ACE1B920F}" destId="{EE691AD6-87C3-4C0B-9794-50CB843664EF}" srcOrd="1" destOrd="0" presId="urn:microsoft.com/office/officeart/2005/8/layout/process3"/>
    <dgm:cxn modelId="{756C6EA1-C53D-47E4-A491-5546C8A67DA2}" type="presOf" srcId="{26CE6F84-DC3C-4930-9681-CBBF5B561FF1}" destId="{C06ABDBD-A1EF-4FC5-A0CB-F8E06A4518BA}" srcOrd="0" destOrd="1" presId="urn:microsoft.com/office/officeart/2005/8/layout/process3"/>
    <dgm:cxn modelId="{331AF2BC-B754-40C3-9CCF-0904FEE2CF53}" type="presOf" srcId="{E2480E8A-D60A-4C4E-84CD-B5E9F9BCCD1B}" destId="{BF5A5C7E-0F15-4D3E-9B04-3DCDB77EECBE}" srcOrd="0" destOrd="0" presId="urn:microsoft.com/office/officeart/2005/8/layout/process3"/>
    <dgm:cxn modelId="{254AF6BD-8F63-4AAC-A879-BA8D1E074A39}" type="presOf" srcId="{2486DEDC-48B2-47FA-87F2-FA9AF311011B}" destId="{BDE724DF-B9B5-4B46-80ED-F09916E93ADF}" srcOrd="1" destOrd="0" presId="urn:microsoft.com/office/officeart/2005/8/layout/process3"/>
    <dgm:cxn modelId="{11A0FCBE-141F-45EC-9730-755B7369B90A}" type="presOf" srcId="{9D1BC1B1-3C72-4BB6-8AD7-D0C4C3BEA6F2}" destId="{18F2C04E-9D03-456E-B5E6-EB7B85485BB5}" srcOrd="1" destOrd="0" presId="urn:microsoft.com/office/officeart/2005/8/layout/process3"/>
    <dgm:cxn modelId="{4E67EAC0-01F2-464A-9B81-1A9E4BBB9137}" type="presOf" srcId="{9A8A0CE6-E238-4E19-8B35-72D546452A29}" destId="{F1478149-0720-4680-8C97-D8C3962FFAF9}" srcOrd="0" destOrd="0" presId="urn:microsoft.com/office/officeart/2005/8/layout/process3"/>
    <dgm:cxn modelId="{D68C0FC7-1944-4F34-9100-43047F1AF2C3}" srcId="{0D92F163-8FA5-42A1-BFE7-F7BFD9C0A031}" destId="{48FE1757-0941-49F7-8783-3BB504F4C5D7}" srcOrd="2" destOrd="0" parTransId="{F7799781-C986-444D-A868-413BEE083B4C}" sibTransId="{D8D29CE2-12FB-41C6-ACA2-7B40BC86B30B}"/>
    <dgm:cxn modelId="{24687ACA-87FE-4240-8F34-7106F2BCC71A}" type="presOf" srcId="{704C6210-1B88-4971-9CEE-D8AEB50BB0E5}" destId="{6C2596A8-2FD9-43ED-B75A-DD71F7CDFD99}" srcOrd="0" destOrd="2" presId="urn:microsoft.com/office/officeart/2005/8/layout/process3"/>
    <dgm:cxn modelId="{3106F9CC-84C6-4354-9027-EA41859C8D59}" type="presOf" srcId="{6F2B7708-18DE-4941-A7E3-F845C9B84F08}" destId="{6C2596A8-2FD9-43ED-B75A-DD71F7CDFD99}" srcOrd="0" destOrd="1" presId="urn:microsoft.com/office/officeart/2005/8/layout/process3"/>
    <dgm:cxn modelId="{776E6DD1-4390-4EF1-B866-7EA00A2A2B66}" type="presOf" srcId="{5F904F9F-95A3-46D1-BFB8-B39141DE2DF5}" destId="{D8817D9D-E06F-4B52-BF18-ABB3D807F245}" srcOrd="0" destOrd="2" presId="urn:microsoft.com/office/officeart/2005/8/layout/process3"/>
    <dgm:cxn modelId="{3F5F71D3-66DB-42B3-83DF-C7BE3B13A3EA}" type="presOf" srcId="{21A476C2-7678-4121-A75A-E4AF467890AD}" destId="{EF1B3567-0BB2-4D2F-8F3B-885033FA6748}" srcOrd="0" destOrd="0" presId="urn:microsoft.com/office/officeart/2005/8/layout/process3"/>
    <dgm:cxn modelId="{724E4AD8-41D3-4382-A304-F8F543757A24}" srcId="{C47C996F-89E7-4F94-98C7-F0FC4AB466F3}" destId="{A1B5352B-17A9-4199-9805-BB6ACE1B920F}" srcOrd="2" destOrd="0" parTransId="{94C8D6EE-9D7C-4177-9FC4-A96E4FD5AC66}" sibTransId="{9A8A0CE6-E238-4E19-8B35-72D546452A29}"/>
    <dgm:cxn modelId="{4C1F9EDC-EFC7-4085-808F-A74B6B333FCD}" srcId="{A1B5352B-17A9-4199-9805-BB6ACE1B920F}" destId="{704C6210-1B88-4971-9CEE-D8AEB50BB0E5}" srcOrd="2" destOrd="0" parTransId="{95CB904B-FC56-43F2-97ED-32FDC707D12A}" sibTransId="{F278AE42-65E1-4CCB-99CB-F0470D0C1F66}"/>
    <dgm:cxn modelId="{B137A3E4-AE95-480A-BCF1-B5BF4078CFD7}" type="presOf" srcId="{48FE1757-0941-49F7-8783-3BB504F4C5D7}" destId="{BF5A5C7E-0F15-4D3E-9B04-3DCDB77EECBE}" srcOrd="0" destOrd="2" presId="urn:microsoft.com/office/officeart/2005/8/layout/process3"/>
    <dgm:cxn modelId="{133002ED-BFDE-4277-9CD9-686B037C4709}" type="presOf" srcId="{0D92F163-8FA5-42A1-BFE7-F7BFD9C0A031}" destId="{A6AFEE23-A344-4714-952C-612E80933AFC}" srcOrd="1" destOrd="0" presId="urn:microsoft.com/office/officeart/2005/8/layout/process3"/>
    <dgm:cxn modelId="{C871AAED-4A6F-45C2-9578-DD7A8DF38C1E}" srcId="{9D1BC1B1-3C72-4BB6-8AD7-D0C4C3BEA6F2}" destId="{4299C2C7-3DC8-4657-9B06-77902695993B}" srcOrd="0" destOrd="0" parTransId="{25584B91-4193-4BC9-8826-34DDEFD23699}" sibTransId="{88167BCC-1A75-4572-AF26-2D3B25632C5D}"/>
    <dgm:cxn modelId="{B74D64F7-C425-4C3B-A6A5-74D88E10C067}" type="presOf" srcId="{0D92F163-8FA5-42A1-BFE7-F7BFD9C0A031}" destId="{38910986-4854-48F7-829A-A263D75A0628}" srcOrd="0" destOrd="0" presId="urn:microsoft.com/office/officeart/2005/8/layout/process3"/>
    <dgm:cxn modelId="{8C0BE1F8-5743-45DD-BD96-1D18976BEAE1}" type="presOf" srcId="{2486DEDC-48B2-47FA-87F2-FA9AF311011B}" destId="{BA6181FA-1685-45FB-9C33-C7EF660C7747}" srcOrd="0" destOrd="0" presId="urn:microsoft.com/office/officeart/2005/8/layout/process3"/>
    <dgm:cxn modelId="{6A0A20FD-68A3-43E9-A2E0-49103860C30B}" type="presOf" srcId="{8DBF7DE9-AEDC-463E-B52D-F49B2B68BDBC}" destId="{C06ABDBD-A1EF-4FC5-A0CB-F8E06A4518BA}" srcOrd="0" destOrd="2" presId="urn:microsoft.com/office/officeart/2005/8/layout/process3"/>
    <dgm:cxn modelId="{987EC503-4F19-424A-88C5-64971E73E3FF}" type="presParOf" srcId="{9BBBFBC9-36AE-44F4-8902-94931C90534A}" destId="{FB19CA7C-F301-4717-A092-DBF3590B1240}" srcOrd="0" destOrd="0" presId="urn:microsoft.com/office/officeart/2005/8/layout/process3"/>
    <dgm:cxn modelId="{FBED21E1-A490-4983-8714-3F8068F82806}" type="presParOf" srcId="{FB19CA7C-F301-4717-A092-DBF3590B1240}" destId="{38910986-4854-48F7-829A-A263D75A0628}" srcOrd="0" destOrd="0" presId="urn:microsoft.com/office/officeart/2005/8/layout/process3"/>
    <dgm:cxn modelId="{5D934CA7-C802-4755-93D9-DD40D1DC88D0}" type="presParOf" srcId="{FB19CA7C-F301-4717-A092-DBF3590B1240}" destId="{A6AFEE23-A344-4714-952C-612E80933AFC}" srcOrd="1" destOrd="0" presId="urn:microsoft.com/office/officeart/2005/8/layout/process3"/>
    <dgm:cxn modelId="{70C69E30-71DB-4DE0-BEA2-CF89C7FC1576}" type="presParOf" srcId="{FB19CA7C-F301-4717-A092-DBF3590B1240}" destId="{BF5A5C7E-0F15-4D3E-9B04-3DCDB77EECBE}" srcOrd="2" destOrd="0" presId="urn:microsoft.com/office/officeart/2005/8/layout/process3"/>
    <dgm:cxn modelId="{0987CB1A-BFC7-4ACD-947F-327D5FBC1388}" type="presParOf" srcId="{9BBBFBC9-36AE-44F4-8902-94931C90534A}" destId="{0B7DDE92-3FE4-436E-AE68-8403493D5C7C}" srcOrd="1" destOrd="0" presId="urn:microsoft.com/office/officeart/2005/8/layout/process3"/>
    <dgm:cxn modelId="{E543B896-3A9B-4E58-A676-CA11DEBC5424}" type="presParOf" srcId="{0B7DDE92-3FE4-436E-AE68-8403493D5C7C}" destId="{4EC753C9-B391-489B-B8AC-E0D343B71A99}" srcOrd="0" destOrd="0" presId="urn:microsoft.com/office/officeart/2005/8/layout/process3"/>
    <dgm:cxn modelId="{405C76CD-8B1A-44C8-B7E4-DB0EC22C4D6A}" type="presParOf" srcId="{9BBBFBC9-36AE-44F4-8902-94931C90534A}" destId="{B6643B02-75DF-495D-80F8-7F0EB5DCE451}" srcOrd="2" destOrd="0" presId="urn:microsoft.com/office/officeart/2005/8/layout/process3"/>
    <dgm:cxn modelId="{C9A75A03-6859-4379-879A-49FCE8C4FBE3}" type="presParOf" srcId="{B6643B02-75DF-495D-80F8-7F0EB5DCE451}" destId="{591A8284-5FB1-45CA-81E2-BC7D07EA4FAF}" srcOrd="0" destOrd="0" presId="urn:microsoft.com/office/officeart/2005/8/layout/process3"/>
    <dgm:cxn modelId="{9B362D07-DF5A-41F8-B3E5-31CDC7E7C3C4}" type="presParOf" srcId="{B6643B02-75DF-495D-80F8-7F0EB5DCE451}" destId="{18F2C04E-9D03-456E-B5E6-EB7B85485BB5}" srcOrd="1" destOrd="0" presId="urn:microsoft.com/office/officeart/2005/8/layout/process3"/>
    <dgm:cxn modelId="{B147298B-2BC9-4A88-9A7C-0DBF8FAB10DC}" type="presParOf" srcId="{B6643B02-75DF-495D-80F8-7F0EB5DCE451}" destId="{C06ABDBD-A1EF-4FC5-A0CB-F8E06A4518BA}" srcOrd="2" destOrd="0" presId="urn:microsoft.com/office/officeart/2005/8/layout/process3"/>
    <dgm:cxn modelId="{567075DC-9D30-4A9F-97D2-D16BF949B20F}" type="presParOf" srcId="{9BBBFBC9-36AE-44F4-8902-94931C90534A}" destId="{BA6181FA-1685-45FB-9C33-C7EF660C7747}" srcOrd="3" destOrd="0" presId="urn:microsoft.com/office/officeart/2005/8/layout/process3"/>
    <dgm:cxn modelId="{242BBF28-84F5-4A24-924C-76D1F0794125}" type="presParOf" srcId="{BA6181FA-1685-45FB-9C33-C7EF660C7747}" destId="{BDE724DF-B9B5-4B46-80ED-F09916E93ADF}" srcOrd="0" destOrd="0" presId="urn:microsoft.com/office/officeart/2005/8/layout/process3"/>
    <dgm:cxn modelId="{BFE69237-4621-4BDC-8A87-442F3899E8D0}" type="presParOf" srcId="{9BBBFBC9-36AE-44F4-8902-94931C90534A}" destId="{408A30D5-7E27-4F63-9A1F-A08709A03476}" srcOrd="4" destOrd="0" presId="urn:microsoft.com/office/officeart/2005/8/layout/process3"/>
    <dgm:cxn modelId="{07984A58-514A-4EB8-9CE0-6540455B4CDB}" type="presParOf" srcId="{408A30D5-7E27-4F63-9A1F-A08709A03476}" destId="{680046C9-001A-4D17-836C-A103EA0E5867}" srcOrd="0" destOrd="0" presId="urn:microsoft.com/office/officeart/2005/8/layout/process3"/>
    <dgm:cxn modelId="{55903E39-34C8-445E-83DB-2583E0B65A04}" type="presParOf" srcId="{408A30D5-7E27-4F63-9A1F-A08709A03476}" destId="{EE691AD6-87C3-4C0B-9794-50CB843664EF}" srcOrd="1" destOrd="0" presId="urn:microsoft.com/office/officeart/2005/8/layout/process3"/>
    <dgm:cxn modelId="{68A63573-355F-4ABB-90F0-4DCE3095031B}" type="presParOf" srcId="{408A30D5-7E27-4F63-9A1F-A08709A03476}" destId="{6C2596A8-2FD9-43ED-B75A-DD71F7CDFD99}" srcOrd="2" destOrd="0" presId="urn:microsoft.com/office/officeart/2005/8/layout/process3"/>
    <dgm:cxn modelId="{85414036-5B21-4686-8DB2-BC899D9081BE}" type="presParOf" srcId="{9BBBFBC9-36AE-44F4-8902-94931C90534A}" destId="{F1478149-0720-4680-8C97-D8C3962FFAF9}" srcOrd="5" destOrd="0" presId="urn:microsoft.com/office/officeart/2005/8/layout/process3"/>
    <dgm:cxn modelId="{3F1E5A41-99B7-40D2-8EEB-99A3902177DD}" type="presParOf" srcId="{F1478149-0720-4680-8C97-D8C3962FFAF9}" destId="{62AC3DB2-74AE-449E-ABD3-966077DD6ADF}" srcOrd="0" destOrd="0" presId="urn:microsoft.com/office/officeart/2005/8/layout/process3"/>
    <dgm:cxn modelId="{8DFCFDFC-0603-4844-8443-CEF8C9092CBB}" type="presParOf" srcId="{9BBBFBC9-36AE-44F4-8902-94931C90534A}" destId="{F12F1D9D-99CA-48CE-859D-C15728B813B7}" srcOrd="6" destOrd="0" presId="urn:microsoft.com/office/officeart/2005/8/layout/process3"/>
    <dgm:cxn modelId="{5479D6C6-CA00-4289-A6D7-9557A7D6DE15}" type="presParOf" srcId="{F12F1D9D-99CA-48CE-859D-C15728B813B7}" destId="{EF1B3567-0BB2-4D2F-8F3B-885033FA6748}" srcOrd="0" destOrd="0" presId="urn:microsoft.com/office/officeart/2005/8/layout/process3"/>
    <dgm:cxn modelId="{06D6C0DB-8DF7-4DF6-902D-86B8C7F0D9A8}" type="presParOf" srcId="{F12F1D9D-99CA-48CE-859D-C15728B813B7}" destId="{54ADBB12-FFA0-44A6-AF11-544DA95E7EFB}" srcOrd="1" destOrd="0" presId="urn:microsoft.com/office/officeart/2005/8/layout/process3"/>
    <dgm:cxn modelId="{DC6AD191-01D3-4F3F-9C25-F335AF61B031}" type="presParOf" srcId="{F12F1D9D-99CA-48CE-859D-C15728B813B7}" destId="{18C94A28-A3B1-4A97-9657-136D27662898}" srcOrd="2" destOrd="0" presId="urn:microsoft.com/office/officeart/2005/8/layout/process3"/>
    <dgm:cxn modelId="{A0723B2B-676D-4775-AA9D-92C8CDB03BCE}" type="presParOf" srcId="{9BBBFBC9-36AE-44F4-8902-94931C90534A}" destId="{26830449-1554-4701-9CF9-26BBFAA519F5}" srcOrd="7" destOrd="0" presId="urn:microsoft.com/office/officeart/2005/8/layout/process3"/>
    <dgm:cxn modelId="{BC78A53E-E837-4C1E-A2DB-8778969703EB}" type="presParOf" srcId="{26830449-1554-4701-9CF9-26BBFAA519F5}" destId="{FF3A160E-504F-4582-8A86-1B55AC6D1784}" srcOrd="0" destOrd="0" presId="urn:microsoft.com/office/officeart/2005/8/layout/process3"/>
    <dgm:cxn modelId="{4AAD9EFF-22DE-406B-8728-1AE9B3A3C926}" type="presParOf" srcId="{9BBBFBC9-36AE-44F4-8902-94931C90534A}" destId="{A7E8132D-751B-4083-8DF8-867D94BCC530}" srcOrd="8" destOrd="0" presId="urn:microsoft.com/office/officeart/2005/8/layout/process3"/>
    <dgm:cxn modelId="{96064CE3-1445-4C2A-A69E-D748E3FFD262}" type="presParOf" srcId="{A7E8132D-751B-4083-8DF8-867D94BCC530}" destId="{BEDBEE0A-B87D-4291-8DB1-69B8CBE0DBCF}" srcOrd="0" destOrd="0" presId="urn:microsoft.com/office/officeart/2005/8/layout/process3"/>
    <dgm:cxn modelId="{2312D739-D6C2-4115-B7BC-1EE01E85EDEE}" type="presParOf" srcId="{A7E8132D-751B-4083-8DF8-867D94BCC530}" destId="{60B45BCB-D643-499D-8317-61EC9CB42AD7}" srcOrd="1" destOrd="0" presId="urn:microsoft.com/office/officeart/2005/8/layout/process3"/>
    <dgm:cxn modelId="{15A5494F-4BDE-4113-B92A-A1E99E330FDC}" type="presParOf" srcId="{A7E8132D-751B-4083-8DF8-867D94BCC530}" destId="{D8817D9D-E06F-4B52-BF18-ABB3D807F24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DA845-C640-4374-9A0F-41BB520B7A86}">
      <dsp:nvSpPr>
        <dsp:cNvPr id="0" name=""/>
        <dsp:cNvSpPr/>
      </dsp:nvSpPr>
      <dsp:spPr>
        <a:xfrm>
          <a:off x="494970" y="0"/>
          <a:ext cx="3656399" cy="3656399"/>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Environmental Scan</a:t>
          </a:r>
        </a:p>
      </dsp:txBody>
      <dsp:txXfrm>
        <a:off x="1363365" y="274229"/>
        <a:ext cx="1919609" cy="621587"/>
      </dsp:txXfrm>
    </dsp:sp>
    <dsp:sp modelId="{A6E66D36-AD79-4411-BCCE-0BE70D6CF90D}">
      <dsp:nvSpPr>
        <dsp:cNvPr id="0" name=""/>
        <dsp:cNvSpPr/>
      </dsp:nvSpPr>
      <dsp:spPr>
        <a:xfrm>
          <a:off x="952020" y="914099"/>
          <a:ext cx="2742299" cy="2742299"/>
        </a:xfrm>
        <a:prstGeom prst="ellipse">
          <a:avLst/>
        </a:prstGeom>
        <a:solidFill>
          <a:srgbClr val="1C69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Needs assessment</a:t>
          </a:r>
        </a:p>
      </dsp:txBody>
      <dsp:txXfrm>
        <a:off x="1353621" y="1599674"/>
        <a:ext cx="1939098" cy="1371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79EDA-72AD-4342-998A-F00FF5578BD9}">
      <dsp:nvSpPr>
        <dsp:cNvPr id="0" name=""/>
        <dsp:cNvSpPr/>
      </dsp:nvSpPr>
      <dsp:spPr>
        <a:xfrm>
          <a:off x="589881" y="757524"/>
          <a:ext cx="466933" cy="7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2E7B2-9057-4AC6-B666-BE19C4B8DBFA}">
      <dsp:nvSpPr>
        <dsp:cNvPr id="0" name=""/>
        <dsp:cNvSpPr/>
      </dsp:nvSpPr>
      <dsp:spPr>
        <a:xfrm>
          <a:off x="1084830" y="718338"/>
          <a:ext cx="53697" cy="100815"/>
        </a:xfrm>
        <a:prstGeom prst="chevron">
          <a:avLst>
            <a:gd name="adj" fmla="val 9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9071AE-A937-4CBA-BBE1-535189BDC708}">
      <dsp:nvSpPr>
        <dsp:cNvPr id="0" name=""/>
        <dsp:cNvSpPr/>
      </dsp:nvSpPr>
      <dsp:spPr>
        <a:xfrm>
          <a:off x="334119" y="560165"/>
          <a:ext cx="394789" cy="394789"/>
        </a:xfrm>
        <a:prstGeom prst="ellipse">
          <a:avLst/>
        </a:prstGeom>
        <a:solidFill>
          <a:schemeClr val="accent2"/>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320" tIns="15320" rIns="15320" bIns="15320" numCol="1" spcCol="1270" anchor="ctr" anchorCtr="0">
          <a:noAutofit/>
        </a:bodyPr>
        <a:lstStyle/>
        <a:p>
          <a:pPr marL="0" lvl="0" indent="0" algn="ctr" defTabSz="755650">
            <a:lnSpc>
              <a:spcPct val="90000"/>
            </a:lnSpc>
            <a:spcBef>
              <a:spcPct val="0"/>
            </a:spcBef>
            <a:spcAft>
              <a:spcPct val="35000"/>
            </a:spcAft>
            <a:buNone/>
          </a:pPr>
          <a:r>
            <a:rPr lang="en-US" sz="1700" kern="1200"/>
            <a:t>1</a:t>
          </a:r>
          <a:endParaRPr lang="en-US" sz="1700" kern="1200" dirty="0"/>
        </a:p>
      </dsp:txBody>
      <dsp:txXfrm>
        <a:off x="391935" y="617981"/>
        <a:ext cx="279157" cy="279157"/>
      </dsp:txXfrm>
    </dsp:sp>
    <dsp:sp modelId="{71E8CDE6-047B-45F4-AE21-F6FC8B7C4F7C}">
      <dsp:nvSpPr>
        <dsp:cNvPr id="0" name=""/>
        <dsp:cNvSpPr/>
      </dsp:nvSpPr>
      <dsp:spPr>
        <a:xfrm>
          <a:off x="6214" y="1120485"/>
          <a:ext cx="1050600"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72" tIns="165100" rIns="82872" bIns="165100" numCol="1" spcCol="1270" anchor="t" anchorCtr="0">
          <a:noAutofit/>
        </a:bodyPr>
        <a:lstStyle/>
        <a:p>
          <a:pPr marL="0" lvl="0" indent="0" algn="l" defTabSz="577850">
            <a:lnSpc>
              <a:spcPct val="90000"/>
            </a:lnSpc>
            <a:spcBef>
              <a:spcPct val="0"/>
            </a:spcBef>
            <a:spcAft>
              <a:spcPct val="35000"/>
            </a:spcAft>
            <a:buNone/>
          </a:pPr>
          <a:r>
            <a:rPr lang="en-US" sz="1300" kern="1200" dirty="0"/>
            <a:t>Determine leadership, capacity, and budget</a:t>
          </a:r>
        </a:p>
      </dsp:txBody>
      <dsp:txXfrm>
        <a:off x="6214" y="1330605"/>
        <a:ext cx="1050600" cy="1755480"/>
      </dsp:txXfrm>
    </dsp:sp>
    <dsp:sp modelId="{247CF619-2E0F-454B-A1C2-17ACAC9EA86B}">
      <dsp:nvSpPr>
        <dsp:cNvPr id="0" name=""/>
        <dsp:cNvSpPr/>
      </dsp:nvSpPr>
      <dsp:spPr>
        <a:xfrm>
          <a:off x="1173547" y="757607"/>
          <a:ext cx="1050600" cy="7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3E0540-CE10-4D3F-9287-04F543C304F6}">
      <dsp:nvSpPr>
        <dsp:cNvPr id="0" name=""/>
        <dsp:cNvSpPr/>
      </dsp:nvSpPr>
      <dsp:spPr>
        <a:xfrm>
          <a:off x="2252163" y="718404"/>
          <a:ext cx="53697" cy="100900"/>
        </a:xfrm>
        <a:prstGeom prst="chevron">
          <a:avLst>
            <a:gd name="adj" fmla="val 9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4C2EB-C40D-4132-BC9A-69C0D2EAED60}">
      <dsp:nvSpPr>
        <dsp:cNvPr id="0" name=""/>
        <dsp:cNvSpPr/>
      </dsp:nvSpPr>
      <dsp:spPr>
        <a:xfrm>
          <a:off x="1501452" y="560248"/>
          <a:ext cx="394789" cy="394789"/>
        </a:xfrm>
        <a:prstGeom prst="ellipse">
          <a:avLst/>
        </a:prstGeom>
        <a:solidFill>
          <a:schemeClr val="accent2"/>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320" tIns="15320" rIns="15320" bIns="15320" numCol="1" spcCol="1270" anchor="ctr" anchorCtr="0">
          <a:noAutofit/>
        </a:bodyPr>
        <a:lstStyle/>
        <a:p>
          <a:pPr marL="0" lvl="0" indent="0" algn="ctr" defTabSz="755650">
            <a:lnSpc>
              <a:spcPct val="90000"/>
            </a:lnSpc>
            <a:spcBef>
              <a:spcPct val="0"/>
            </a:spcBef>
            <a:spcAft>
              <a:spcPct val="35000"/>
            </a:spcAft>
            <a:buNone/>
          </a:pPr>
          <a:r>
            <a:rPr lang="en-US" sz="1700" kern="1200"/>
            <a:t>2</a:t>
          </a:r>
        </a:p>
      </dsp:txBody>
      <dsp:txXfrm>
        <a:off x="1559268" y="618064"/>
        <a:ext cx="279157" cy="279157"/>
      </dsp:txXfrm>
    </dsp:sp>
    <dsp:sp modelId="{5516AFA1-5D84-4E58-8894-47561C9AB04A}">
      <dsp:nvSpPr>
        <dsp:cNvPr id="0" name=""/>
        <dsp:cNvSpPr/>
      </dsp:nvSpPr>
      <dsp:spPr>
        <a:xfrm>
          <a:off x="1173547" y="1120721"/>
          <a:ext cx="1050600"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72" tIns="165100" rIns="82872" bIns="165100" numCol="1" spcCol="1270" anchor="t" anchorCtr="0">
          <a:noAutofit/>
        </a:bodyPr>
        <a:lstStyle/>
        <a:p>
          <a:pPr marL="0" lvl="0" indent="0" algn="l" defTabSz="577850">
            <a:lnSpc>
              <a:spcPct val="90000"/>
            </a:lnSpc>
            <a:spcBef>
              <a:spcPct val="0"/>
            </a:spcBef>
            <a:spcAft>
              <a:spcPct val="35000"/>
            </a:spcAft>
            <a:buNone/>
          </a:pPr>
          <a:r>
            <a:rPr lang="en-US" sz="1300" kern="1200" dirty="0"/>
            <a:t>Establish the focal area and purpose</a:t>
          </a:r>
        </a:p>
      </dsp:txBody>
      <dsp:txXfrm>
        <a:off x="1173547" y="1330841"/>
        <a:ext cx="1050600" cy="1755480"/>
      </dsp:txXfrm>
    </dsp:sp>
    <dsp:sp modelId="{92B7CE5A-2A33-4122-8293-3D658E0E8A5F}">
      <dsp:nvSpPr>
        <dsp:cNvPr id="0" name=""/>
        <dsp:cNvSpPr/>
      </dsp:nvSpPr>
      <dsp:spPr>
        <a:xfrm>
          <a:off x="2340881" y="757607"/>
          <a:ext cx="1050600" cy="7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2CB6B-F8EB-41EA-8A9B-DBEF18C565A9}">
      <dsp:nvSpPr>
        <dsp:cNvPr id="0" name=""/>
        <dsp:cNvSpPr/>
      </dsp:nvSpPr>
      <dsp:spPr>
        <a:xfrm>
          <a:off x="3419497" y="718404"/>
          <a:ext cx="53697" cy="100900"/>
        </a:xfrm>
        <a:prstGeom prst="chevron">
          <a:avLst>
            <a:gd name="adj" fmla="val 9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9B0C9-EA38-4888-9565-B4939A1FB1A8}">
      <dsp:nvSpPr>
        <dsp:cNvPr id="0" name=""/>
        <dsp:cNvSpPr/>
      </dsp:nvSpPr>
      <dsp:spPr>
        <a:xfrm>
          <a:off x="2668786" y="560248"/>
          <a:ext cx="394789" cy="394789"/>
        </a:xfrm>
        <a:prstGeom prst="ellipse">
          <a:avLst/>
        </a:prstGeom>
        <a:solidFill>
          <a:schemeClr val="accent2"/>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320" tIns="15320" rIns="15320" bIns="15320" numCol="1" spcCol="1270" anchor="ctr" anchorCtr="0">
          <a:noAutofit/>
        </a:bodyPr>
        <a:lstStyle/>
        <a:p>
          <a:pPr marL="0" lvl="0" indent="0" algn="ctr" defTabSz="755650">
            <a:lnSpc>
              <a:spcPct val="90000"/>
            </a:lnSpc>
            <a:spcBef>
              <a:spcPct val="0"/>
            </a:spcBef>
            <a:spcAft>
              <a:spcPct val="35000"/>
            </a:spcAft>
            <a:buNone/>
          </a:pPr>
          <a:r>
            <a:rPr lang="en-US" sz="1700" kern="1200"/>
            <a:t>3</a:t>
          </a:r>
        </a:p>
      </dsp:txBody>
      <dsp:txXfrm>
        <a:off x="2726602" y="618064"/>
        <a:ext cx="279157" cy="279157"/>
      </dsp:txXfrm>
    </dsp:sp>
    <dsp:sp modelId="{31A671FE-25CF-428A-9321-5CA79E796D32}">
      <dsp:nvSpPr>
        <dsp:cNvPr id="0" name=""/>
        <dsp:cNvSpPr/>
      </dsp:nvSpPr>
      <dsp:spPr>
        <a:xfrm>
          <a:off x="2340881" y="1120721"/>
          <a:ext cx="1050600"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72" tIns="165100" rIns="82872" bIns="165100" numCol="1" spcCol="1270" anchor="t" anchorCtr="0">
          <a:noAutofit/>
        </a:bodyPr>
        <a:lstStyle/>
        <a:p>
          <a:pPr marL="0" lvl="0" indent="0" algn="l" defTabSz="577850">
            <a:lnSpc>
              <a:spcPct val="90000"/>
            </a:lnSpc>
            <a:spcBef>
              <a:spcPct val="0"/>
            </a:spcBef>
            <a:spcAft>
              <a:spcPct val="35000"/>
            </a:spcAft>
            <a:buNone/>
          </a:pPr>
          <a:r>
            <a:rPr lang="en-US" sz="1300" kern="1200" dirty="0"/>
            <a:t>Create and adhere to a timeline and set incremental goals</a:t>
          </a:r>
        </a:p>
      </dsp:txBody>
      <dsp:txXfrm>
        <a:off x="2340881" y="1330841"/>
        <a:ext cx="1050600" cy="1755480"/>
      </dsp:txXfrm>
    </dsp:sp>
    <dsp:sp modelId="{BF3115AC-6CF9-4510-A241-A6FD063D8DAC}">
      <dsp:nvSpPr>
        <dsp:cNvPr id="0" name=""/>
        <dsp:cNvSpPr/>
      </dsp:nvSpPr>
      <dsp:spPr>
        <a:xfrm>
          <a:off x="3508214" y="757607"/>
          <a:ext cx="1050600" cy="7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81E153-AFEF-435A-8C0A-9103936DF808}">
      <dsp:nvSpPr>
        <dsp:cNvPr id="0" name=""/>
        <dsp:cNvSpPr/>
      </dsp:nvSpPr>
      <dsp:spPr>
        <a:xfrm>
          <a:off x="4586830" y="718404"/>
          <a:ext cx="53697" cy="100900"/>
        </a:xfrm>
        <a:prstGeom prst="chevron">
          <a:avLst>
            <a:gd name="adj" fmla="val 9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F98ED-39D7-40EE-B822-A4CD325CF340}">
      <dsp:nvSpPr>
        <dsp:cNvPr id="0" name=""/>
        <dsp:cNvSpPr/>
      </dsp:nvSpPr>
      <dsp:spPr>
        <a:xfrm>
          <a:off x="3836119" y="560248"/>
          <a:ext cx="394789" cy="394789"/>
        </a:xfrm>
        <a:prstGeom prst="ellipse">
          <a:avLst/>
        </a:prstGeom>
        <a:solidFill>
          <a:schemeClr val="accent2"/>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320" tIns="15320" rIns="15320" bIns="15320" numCol="1" spcCol="1270" anchor="ctr" anchorCtr="0">
          <a:noAutofit/>
        </a:bodyPr>
        <a:lstStyle/>
        <a:p>
          <a:pPr marL="0" lvl="0" indent="0" algn="ctr" defTabSz="755650">
            <a:lnSpc>
              <a:spcPct val="90000"/>
            </a:lnSpc>
            <a:spcBef>
              <a:spcPct val="0"/>
            </a:spcBef>
            <a:spcAft>
              <a:spcPct val="35000"/>
            </a:spcAft>
            <a:buNone/>
          </a:pPr>
          <a:r>
            <a:rPr lang="en-US" sz="1700" kern="1200"/>
            <a:t>4</a:t>
          </a:r>
        </a:p>
      </dsp:txBody>
      <dsp:txXfrm>
        <a:off x="3893935" y="618064"/>
        <a:ext cx="279157" cy="279157"/>
      </dsp:txXfrm>
    </dsp:sp>
    <dsp:sp modelId="{B20997E3-8949-4BEF-A287-8989B2F7D3AA}">
      <dsp:nvSpPr>
        <dsp:cNvPr id="0" name=""/>
        <dsp:cNvSpPr/>
      </dsp:nvSpPr>
      <dsp:spPr>
        <a:xfrm>
          <a:off x="3508214" y="1120721"/>
          <a:ext cx="1050600"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72" tIns="165100" rIns="82872" bIns="165100" numCol="1" spcCol="1270" anchor="t" anchorCtr="0">
          <a:noAutofit/>
        </a:bodyPr>
        <a:lstStyle/>
        <a:p>
          <a:pPr marL="0" lvl="0" indent="0" algn="l" defTabSz="577850">
            <a:lnSpc>
              <a:spcPct val="90000"/>
            </a:lnSpc>
            <a:spcBef>
              <a:spcPct val="0"/>
            </a:spcBef>
            <a:spcAft>
              <a:spcPct val="35000"/>
            </a:spcAft>
            <a:buNone/>
          </a:pPr>
          <a:r>
            <a:rPr lang="en-US" sz="1300" kern="1200"/>
            <a:t>Determine information to be collected</a:t>
          </a:r>
        </a:p>
      </dsp:txBody>
      <dsp:txXfrm>
        <a:off x="3508214" y="1330841"/>
        <a:ext cx="1050600" cy="1755480"/>
      </dsp:txXfrm>
    </dsp:sp>
    <dsp:sp modelId="{50AE2862-007D-4F14-9BD3-502AB5FB5182}">
      <dsp:nvSpPr>
        <dsp:cNvPr id="0" name=""/>
        <dsp:cNvSpPr/>
      </dsp:nvSpPr>
      <dsp:spPr>
        <a:xfrm>
          <a:off x="4675547" y="757607"/>
          <a:ext cx="1050600" cy="7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0491B8-8EE6-4178-A0BB-ED0FBC4B16B8}">
      <dsp:nvSpPr>
        <dsp:cNvPr id="0" name=""/>
        <dsp:cNvSpPr/>
      </dsp:nvSpPr>
      <dsp:spPr>
        <a:xfrm>
          <a:off x="5754163" y="718404"/>
          <a:ext cx="53697" cy="100900"/>
        </a:xfrm>
        <a:prstGeom prst="chevron">
          <a:avLst>
            <a:gd name="adj" fmla="val 9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B80664-8A3F-4110-8154-7393C477310D}">
      <dsp:nvSpPr>
        <dsp:cNvPr id="0" name=""/>
        <dsp:cNvSpPr/>
      </dsp:nvSpPr>
      <dsp:spPr>
        <a:xfrm>
          <a:off x="5003453" y="560248"/>
          <a:ext cx="394789" cy="394789"/>
        </a:xfrm>
        <a:prstGeom prst="ellipse">
          <a:avLst/>
        </a:prstGeom>
        <a:solidFill>
          <a:schemeClr val="accent2"/>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320" tIns="15320" rIns="15320" bIns="15320" numCol="1" spcCol="1270" anchor="ctr" anchorCtr="0">
          <a:noAutofit/>
        </a:bodyPr>
        <a:lstStyle/>
        <a:p>
          <a:pPr marL="0" lvl="0" indent="0" algn="ctr" defTabSz="755650">
            <a:lnSpc>
              <a:spcPct val="90000"/>
            </a:lnSpc>
            <a:spcBef>
              <a:spcPct val="0"/>
            </a:spcBef>
            <a:spcAft>
              <a:spcPct val="35000"/>
            </a:spcAft>
            <a:buNone/>
          </a:pPr>
          <a:r>
            <a:rPr lang="en-US" sz="1700" kern="1200"/>
            <a:t>5</a:t>
          </a:r>
        </a:p>
      </dsp:txBody>
      <dsp:txXfrm>
        <a:off x="5061269" y="618064"/>
        <a:ext cx="279157" cy="279157"/>
      </dsp:txXfrm>
    </dsp:sp>
    <dsp:sp modelId="{52728AEE-3D5C-475C-8545-E6EF95C9AC94}">
      <dsp:nvSpPr>
        <dsp:cNvPr id="0" name=""/>
        <dsp:cNvSpPr/>
      </dsp:nvSpPr>
      <dsp:spPr>
        <a:xfrm>
          <a:off x="4675547" y="1120721"/>
          <a:ext cx="1050600"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72" tIns="165100" rIns="82872" bIns="165100" numCol="1" spcCol="1270" anchor="t" anchorCtr="0">
          <a:noAutofit/>
        </a:bodyPr>
        <a:lstStyle/>
        <a:p>
          <a:pPr marL="0" lvl="0" indent="0" algn="l" defTabSz="577850">
            <a:lnSpc>
              <a:spcPct val="90000"/>
            </a:lnSpc>
            <a:spcBef>
              <a:spcPct val="0"/>
            </a:spcBef>
            <a:spcAft>
              <a:spcPct val="35000"/>
            </a:spcAft>
            <a:buNone/>
          </a:pPr>
          <a:r>
            <a:rPr lang="en-US" sz="1300" kern="1200"/>
            <a:t>Identify and engage stakeholders</a:t>
          </a:r>
        </a:p>
      </dsp:txBody>
      <dsp:txXfrm>
        <a:off x="4675547" y="1330841"/>
        <a:ext cx="1050600" cy="1755480"/>
      </dsp:txXfrm>
    </dsp:sp>
    <dsp:sp modelId="{B883FE36-F8B4-48F2-98E3-7114DC6E273F}">
      <dsp:nvSpPr>
        <dsp:cNvPr id="0" name=""/>
        <dsp:cNvSpPr/>
      </dsp:nvSpPr>
      <dsp:spPr>
        <a:xfrm>
          <a:off x="5842881" y="757607"/>
          <a:ext cx="1050600" cy="7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E122E5-078C-4D16-81C4-2729CF15E37A}">
      <dsp:nvSpPr>
        <dsp:cNvPr id="0" name=""/>
        <dsp:cNvSpPr/>
      </dsp:nvSpPr>
      <dsp:spPr>
        <a:xfrm>
          <a:off x="6921497" y="718404"/>
          <a:ext cx="53697" cy="100900"/>
        </a:xfrm>
        <a:prstGeom prst="chevron">
          <a:avLst>
            <a:gd name="adj" fmla="val 9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39632-701F-4729-A0DE-5EDA2057B246}">
      <dsp:nvSpPr>
        <dsp:cNvPr id="0" name=""/>
        <dsp:cNvSpPr/>
      </dsp:nvSpPr>
      <dsp:spPr>
        <a:xfrm>
          <a:off x="6170786" y="560248"/>
          <a:ext cx="394789" cy="394789"/>
        </a:xfrm>
        <a:prstGeom prst="ellipse">
          <a:avLst/>
        </a:prstGeom>
        <a:solidFill>
          <a:schemeClr val="accent2"/>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320" tIns="15320" rIns="15320" bIns="15320" numCol="1" spcCol="1270" anchor="ctr" anchorCtr="0">
          <a:noAutofit/>
        </a:bodyPr>
        <a:lstStyle/>
        <a:p>
          <a:pPr marL="0" lvl="0" indent="0" algn="ctr" defTabSz="755650">
            <a:lnSpc>
              <a:spcPct val="90000"/>
            </a:lnSpc>
            <a:spcBef>
              <a:spcPct val="0"/>
            </a:spcBef>
            <a:spcAft>
              <a:spcPct val="35000"/>
            </a:spcAft>
            <a:buNone/>
          </a:pPr>
          <a:r>
            <a:rPr lang="en-US" sz="1700" kern="1200"/>
            <a:t>6</a:t>
          </a:r>
        </a:p>
      </dsp:txBody>
      <dsp:txXfrm>
        <a:off x="6228602" y="618064"/>
        <a:ext cx="279157" cy="279157"/>
      </dsp:txXfrm>
    </dsp:sp>
    <dsp:sp modelId="{73B000BA-57CC-4CDD-AC9B-CC388E982529}">
      <dsp:nvSpPr>
        <dsp:cNvPr id="0" name=""/>
        <dsp:cNvSpPr/>
      </dsp:nvSpPr>
      <dsp:spPr>
        <a:xfrm>
          <a:off x="5842881" y="1120721"/>
          <a:ext cx="1050600"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872" tIns="165100" rIns="82872" bIns="165100" numCol="1" spcCol="1270" anchor="t" anchorCtr="0">
          <a:noAutofit/>
        </a:bodyPr>
        <a:lstStyle/>
        <a:p>
          <a:pPr marL="0" lvl="0" indent="0" algn="l" defTabSz="577850">
            <a:lnSpc>
              <a:spcPct val="90000"/>
            </a:lnSpc>
            <a:spcBef>
              <a:spcPct val="0"/>
            </a:spcBef>
            <a:spcAft>
              <a:spcPct val="35000"/>
            </a:spcAft>
            <a:buNone/>
          </a:pPr>
          <a:r>
            <a:rPr lang="en-US" sz="1300" kern="1200"/>
            <a:t>Analyze and synthesize results into a concise summary report</a:t>
          </a:r>
        </a:p>
      </dsp:txBody>
      <dsp:txXfrm>
        <a:off x="5842881" y="1330841"/>
        <a:ext cx="1050600" cy="1755480"/>
      </dsp:txXfrm>
    </dsp:sp>
    <dsp:sp modelId="{1726F0AA-2594-4998-A537-4CB4D08F331F}">
      <dsp:nvSpPr>
        <dsp:cNvPr id="0" name=""/>
        <dsp:cNvSpPr/>
      </dsp:nvSpPr>
      <dsp:spPr>
        <a:xfrm>
          <a:off x="7010214" y="757607"/>
          <a:ext cx="525300" cy="7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1835C8-B5FF-4B2A-B5F8-32ED90DBA707}">
      <dsp:nvSpPr>
        <dsp:cNvPr id="0" name=""/>
        <dsp:cNvSpPr/>
      </dsp:nvSpPr>
      <dsp:spPr>
        <a:xfrm>
          <a:off x="7338119" y="560248"/>
          <a:ext cx="394789" cy="394789"/>
        </a:xfrm>
        <a:prstGeom prst="ellipse">
          <a:avLst/>
        </a:prstGeom>
        <a:solidFill>
          <a:schemeClr val="accent2"/>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320" tIns="15320" rIns="15320" bIns="15320" numCol="1" spcCol="1270" anchor="ctr" anchorCtr="0">
          <a:noAutofit/>
        </a:bodyPr>
        <a:lstStyle/>
        <a:p>
          <a:pPr marL="0" lvl="0" indent="0" algn="ctr" defTabSz="755650">
            <a:lnSpc>
              <a:spcPct val="90000"/>
            </a:lnSpc>
            <a:spcBef>
              <a:spcPct val="0"/>
            </a:spcBef>
            <a:spcAft>
              <a:spcPct val="35000"/>
            </a:spcAft>
            <a:buNone/>
          </a:pPr>
          <a:r>
            <a:rPr lang="en-US" sz="1700" kern="1200"/>
            <a:t>7</a:t>
          </a:r>
        </a:p>
      </dsp:txBody>
      <dsp:txXfrm>
        <a:off x="7395935" y="618064"/>
        <a:ext cx="279157" cy="279157"/>
      </dsp:txXfrm>
    </dsp:sp>
    <dsp:sp modelId="{64FC45B8-2174-4CCA-B6D8-27CDCE016A94}">
      <dsp:nvSpPr>
        <dsp:cNvPr id="0" name=""/>
        <dsp:cNvSpPr/>
      </dsp:nvSpPr>
      <dsp:spPr>
        <a:xfrm>
          <a:off x="7010214" y="1120721"/>
          <a:ext cx="1091853"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127" tIns="165100" rIns="86127" bIns="165100" numCol="1" spcCol="1270" anchor="t" anchorCtr="0">
          <a:noAutofit/>
        </a:bodyPr>
        <a:lstStyle/>
        <a:p>
          <a:pPr marL="0" lvl="0" indent="0" algn="l" defTabSz="577850">
            <a:lnSpc>
              <a:spcPct val="90000"/>
            </a:lnSpc>
            <a:spcBef>
              <a:spcPct val="0"/>
            </a:spcBef>
            <a:spcAft>
              <a:spcPct val="35000"/>
            </a:spcAft>
            <a:buNone/>
          </a:pPr>
          <a:r>
            <a:rPr lang="en-US" sz="1300" kern="1200" dirty="0"/>
            <a:t>Disseminate results and conclusions</a:t>
          </a:r>
        </a:p>
      </dsp:txBody>
      <dsp:txXfrm>
        <a:off x="7010214" y="1339092"/>
        <a:ext cx="1091853" cy="1747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FEE23-A344-4714-952C-612E80933AFC}">
      <dsp:nvSpPr>
        <dsp:cNvPr id="0" name=""/>
        <dsp:cNvSpPr/>
      </dsp:nvSpPr>
      <dsp:spPr>
        <a:xfrm>
          <a:off x="5252" y="800674"/>
          <a:ext cx="1185010" cy="644685"/>
        </a:xfrm>
        <a:prstGeom prst="roundRect">
          <a:avLst>
            <a:gd name="adj" fmla="val 10000"/>
          </a:avLst>
        </a:prstGeom>
        <a:solidFill>
          <a:srgbClr val="1E38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Define the goal</a:t>
          </a:r>
        </a:p>
      </dsp:txBody>
      <dsp:txXfrm>
        <a:off x="5252" y="800674"/>
        <a:ext cx="1185010" cy="429790"/>
      </dsp:txXfrm>
    </dsp:sp>
    <dsp:sp modelId="{BF5A5C7E-0F15-4D3E-9B04-3DCDB77EECBE}">
      <dsp:nvSpPr>
        <dsp:cNvPr id="0" name=""/>
        <dsp:cNvSpPr/>
      </dsp:nvSpPr>
      <dsp:spPr>
        <a:xfrm>
          <a:off x="247965" y="1230465"/>
          <a:ext cx="1185010" cy="19922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Data to use</a:t>
          </a:r>
        </a:p>
        <a:p>
          <a:pPr marL="57150" lvl="1" indent="-57150" algn="l" defTabSz="488950">
            <a:lnSpc>
              <a:spcPct val="90000"/>
            </a:lnSpc>
            <a:spcBef>
              <a:spcPct val="0"/>
            </a:spcBef>
            <a:spcAft>
              <a:spcPct val="15000"/>
            </a:spcAft>
            <a:buChar char="•"/>
          </a:pPr>
          <a:r>
            <a:rPr lang="en-US" sz="1100" kern="1200"/>
            <a:t>Type of analysis</a:t>
          </a:r>
        </a:p>
        <a:p>
          <a:pPr marL="57150" lvl="1" indent="-57150" algn="l" defTabSz="488950">
            <a:lnSpc>
              <a:spcPct val="90000"/>
            </a:lnSpc>
            <a:spcBef>
              <a:spcPct val="0"/>
            </a:spcBef>
            <a:spcAft>
              <a:spcPct val="15000"/>
            </a:spcAft>
            <a:buChar char="•"/>
          </a:pPr>
          <a:r>
            <a:rPr lang="en-US" sz="1100" kern="1200"/>
            <a:t>Visuals</a:t>
          </a:r>
        </a:p>
      </dsp:txBody>
      <dsp:txXfrm>
        <a:off x="282673" y="1265173"/>
        <a:ext cx="1115594" cy="1922804"/>
      </dsp:txXfrm>
    </dsp:sp>
    <dsp:sp modelId="{0B7DDE92-3FE4-436E-AE68-8403493D5C7C}">
      <dsp:nvSpPr>
        <dsp:cNvPr id="0" name=""/>
        <dsp:cNvSpPr/>
      </dsp:nvSpPr>
      <dsp:spPr>
        <a:xfrm>
          <a:off x="1369905" y="868053"/>
          <a:ext cx="380843" cy="295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69905" y="927060"/>
        <a:ext cx="292333" cy="177019"/>
      </dsp:txXfrm>
    </dsp:sp>
    <dsp:sp modelId="{18F2C04E-9D03-456E-B5E6-EB7B85485BB5}">
      <dsp:nvSpPr>
        <dsp:cNvPr id="0" name=""/>
        <dsp:cNvSpPr/>
      </dsp:nvSpPr>
      <dsp:spPr>
        <a:xfrm>
          <a:off x="1908835" y="800674"/>
          <a:ext cx="1185010" cy="644685"/>
        </a:xfrm>
        <a:prstGeom prst="roundRect">
          <a:avLst>
            <a:gd name="adj" fmla="val 10000"/>
          </a:avLst>
        </a:prstGeom>
        <a:solidFill>
          <a:srgbClr val="1E38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a:t>Collect the data</a:t>
          </a:r>
        </a:p>
      </dsp:txBody>
      <dsp:txXfrm>
        <a:off x="1908835" y="800674"/>
        <a:ext cx="1185010" cy="429790"/>
      </dsp:txXfrm>
    </dsp:sp>
    <dsp:sp modelId="{C06ABDBD-A1EF-4FC5-A0CB-F8E06A4518BA}">
      <dsp:nvSpPr>
        <dsp:cNvPr id="0" name=""/>
        <dsp:cNvSpPr/>
      </dsp:nvSpPr>
      <dsp:spPr>
        <a:xfrm>
          <a:off x="2151548" y="1230465"/>
          <a:ext cx="1185010" cy="19922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web search </a:t>
          </a:r>
        </a:p>
        <a:p>
          <a:pPr marL="57150" lvl="1" indent="-57150" algn="l" defTabSz="488950">
            <a:lnSpc>
              <a:spcPct val="90000"/>
            </a:lnSpc>
            <a:spcBef>
              <a:spcPct val="0"/>
            </a:spcBef>
            <a:spcAft>
              <a:spcPct val="15000"/>
            </a:spcAft>
            <a:buChar char="•"/>
          </a:pPr>
          <a:r>
            <a:rPr lang="en-US" sz="1100" kern="1200"/>
            <a:t>surveys</a:t>
          </a:r>
        </a:p>
        <a:p>
          <a:pPr marL="57150" lvl="1" indent="-57150" algn="l" defTabSz="488950">
            <a:lnSpc>
              <a:spcPct val="90000"/>
            </a:lnSpc>
            <a:spcBef>
              <a:spcPct val="0"/>
            </a:spcBef>
            <a:spcAft>
              <a:spcPct val="15000"/>
            </a:spcAft>
            <a:buChar char="•"/>
          </a:pPr>
          <a:r>
            <a:rPr lang="en-US" sz="1100" kern="1200"/>
            <a:t> census</a:t>
          </a:r>
        </a:p>
      </dsp:txBody>
      <dsp:txXfrm>
        <a:off x="2186256" y="1265173"/>
        <a:ext cx="1115594" cy="1922804"/>
      </dsp:txXfrm>
    </dsp:sp>
    <dsp:sp modelId="{BA6181FA-1685-45FB-9C33-C7EF660C7747}">
      <dsp:nvSpPr>
        <dsp:cNvPr id="0" name=""/>
        <dsp:cNvSpPr/>
      </dsp:nvSpPr>
      <dsp:spPr>
        <a:xfrm>
          <a:off x="3273488" y="868053"/>
          <a:ext cx="380843" cy="295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273488" y="927060"/>
        <a:ext cx="292333" cy="177019"/>
      </dsp:txXfrm>
    </dsp:sp>
    <dsp:sp modelId="{EE691AD6-87C3-4C0B-9794-50CB843664EF}">
      <dsp:nvSpPr>
        <dsp:cNvPr id="0" name=""/>
        <dsp:cNvSpPr/>
      </dsp:nvSpPr>
      <dsp:spPr>
        <a:xfrm>
          <a:off x="3812418" y="800674"/>
          <a:ext cx="1185010" cy="644685"/>
        </a:xfrm>
        <a:prstGeom prst="roundRect">
          <a:avLst>
            <a:gd name="adj" fmla="val 10000"/>
          </a:avLst>
        </a:prstGeom>
        <a:solidFill>
          <a:srgbClr val="1E38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a:t>Clean the data</a:t>
          </a:r>
        </a:p>
      </dsp:txBody>
      <dsp:txXfrm>
        <a:off x="3812418" y="800674"/>
        <a:ext cx="1185010" cy="429790"/>
      </dsp:txXfrm>
    </dsp:sp>
    <dsp:sp modelId="{6C2596A8-2FD9-43ED-B75A-DD71F7CDFD99}">
      <dsp:nvSpPr>
        <dsp:cNvPr id="0" name=""/>
        <dsp:cNvSpPr/>
      </dsp:nvSpPr>
      <dsp:spPr>
        <a:xfrm>
          <a:off x="4055131" y="1230465"/>
          <a:ext cx="1185010" cy="19922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Remove redundant data</a:t>
          </a:r>
        </a:p>
        <a:p>
          <a:pPr marL="57150" lvl="1" indent="-57150" algn="l" defTabSz="488950">
            <a:lnSpc>
              <a:spcPct val="90000"/>
            </a:lnSpc>
            <a:spcBef>
              <a:spcPct val="0"/>
            </a:spcBef>
            <a:spcAft>
              <a:spcPct val="15000"/>
            </a:spcAft>
            <a:buChar char="•"/>
          </a:pPr>
          <a:r>
            <a:rPr lang="en-US" sz="1100" kern="1200"/>
            <a:t>Analysis operations</a:t>
          </a:r>
        </a:p>
        <a:p>
          <a:pPr marL="57150" lvl="1" indent="-57150" algn="l" defTabSz="488950">
            <a:lnSpc>
              <a:spcPct val="90000"/>
            </a:lnSpc>
            <a:spcBef>
              <a:spcPct val="0"/>
            </a:spcBef>
            <a:spcAft>
              <a:spcPct val="15000"/>
            </a:spcAft>
            <a:buChar char="•"/>
          </a:pPr>
          <a:r>
            <a:rPr lang="en-US" sz="1100" kern="1200"/>
            <a:t>Filtering and converting data</a:t>
          </a:r>
        </a:p>
      </dsp:txBody>
      <dsp:txXfrm>
        <a:off x="4089839" y="1265173"/>
        <a:ext cx="1115594" cy="1922804"/>
      </dsp:txXfrm>
    </dsp:sp>
    <dsp:sp modelId="{F1478149-0720-4680-8C97-D8C3962FFAF9}">
      <dsp:nvSpPr>
        <dsp:cNvPr id="0" name=""/>
        <dsp:cNvSpPr/>
      </dsp:nvSpPr>
      <dsp:spPr>
        <a:xfrm>
          <a:off x="5177071" y="868053"/>
          <a:ext cx="380843" cy="295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177071" y="927060"/>
        <a:ext cx="292333" cy="177019"/>
      </dsp:txXfrm>
    </dsp:sp>
    <dsp:sp modelId="{54ADBB12-FFA0-44A6-AF11-544DA95E7EFB}">
      <dsp:nvSpPr>
        <dsp:cNvPr id="0" name=""/>
        <dsp:cNvSpPr/>
      </dsp:nvSpPr>
      <dsp:spPr>
        <a:xfrm>
          <a:off x="5716001" y="800674"/>
          <a:ext cx="1185010" cy="644685"/>
        </a:xfrm>
        <a:prstGeom prst="roundRect">
          <a:avLst>
            <a:gd name="adj" fmla="val 10000"/>
          </a:avLst>
        </a:prstGeom>
        <a:solidFill>
          <a:srgbClr val="1E38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a:t>Select the data visuals</a:t>
          </a:r>
        </a:p>
      </dsp:txBody>
      <dsp:txXfrm>
        <a:off x="5716001" y="800674"/>
        <a:ext cx="1185010" cy="429790"/>
      </dsp:txXfrm>
    </dsp:sp>
    <dsp:sp modelId="{18C94A28-A3B1-4A97-9657-136D27662898}">
      <dsp:nvSpPr>
        <dsp:cNvPr id="0" name=""/>
        <dsp:cNvSpPr/>
      </dsp:nvSpPr>
      <dsp:spPr>
        <a:xfrm>
          <a:off x="5958714" y="1230465"/>
          <a:ext cx="1185010" cy="19922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What visuals best answer your questions?</a:t>
          </a:r>
        </a:p>
      </dsp:txBody>
      <dsp:txXfrm>
        <a:off x="5993422" y="1265173"/>
        <a:ext cx="1115594" cy="1922804"/>
      </dsp:txXfrm>
    </dsp:sp>
    <dsp:sp modelId="{26830449-1554-4701-9CF9-26BBFAA519F5}">
      <dsp:nvSpPr>
        <dsp:cNvPr id="0" name=""/>
        <dsp:cNvSpPr/>
      </dsp:nvSpPr>
      <dsp:spPr>
        <a:xfrm>
          <a:off x="7080655" y="868053"/>
          <a:ext cx="380843" cy="295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080655" y="927060"/>
        <a:ext cx="292333" cy="177019"/>
      </dsp:txXfrm>
    </dsp:sp>
    <dsp:sp modelId="{60B45BCB-D643-499D-8317-61EC9CB42AD7}">
      <dsp:nvSpPr>
        <dsp:cNvPr id="0" name=""/>
        <dsp:cNvSpPr/>
      </dsp:nvSpPr>
      <dsp:spPr>
        <a:xfrm>
          <a:off x="7619584" y="800674"/>
          <a:ext cx="1185010" cy="644685"/>
        </a:xfrm>
        <a:prstGeom prst="roundRect">
          <a:avLst>
            <a:gd name="adj" fmla="val 10000"/>
          </a:avLst>
        </a:prstGeom>
        <a:solidFill>
          <a:srgbClr val="1E38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a:t>Create the data visuals</a:t>
          </a:r>
        </a:p>
      </dsp:txBody>
      <dsp:txXfrm>
        <a:off x="7619584" y="800674"/>
        <a:ext cx="1185010" cy="429790"/>
      </dsp:txXfrm>
    </dsp:sp>
    <dsp:sp modelId="{D8817D9D-E06F-4B52-BF18-ABB3D807F245}">
      <dsp:nvSpPr>
        <dsp:cNvPr id="0" name=""/>
        <dsp:cNvSpPr/>
      </dsp:nvSpPr>
      <dsp:spPr>
        <a:xfrm>
          <a:off x="7862297" y="1230465"/>
          <a:ext cx="1185010" cy="19922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Use a visualization tool</a:t>
          </a:r>
        </a:p>
        <a:p>
          <a:pPr marL="57150" lvl="1" indent="-57150" algn="l" defTabSz="488950">
            <a:lnSpc>
              <a:spcPct val="90000"/>
            </a:lnSpc>
            <a:spcBef>
              <a:spcPct val="0"/>
            </a:spcBef>
            <a:spcAft>
              <a:spcPct val="15000"/>
            </a:spcAft>
            <a:buChar char="•"/>
          </a:pPr>
          <a:r>
            <a:rPr lang="en-US" sz="1100" kern="1200" dirty="0"/>
            <a:t>Provide context to data</a:t>
          </a:r>
        </a:p>
        <a:p>
          <a:pPr marL="57150" lvl="1" indent="-57150" algn="l" defTabSz="488950">
            <a:lnSpc>
              <a:spcPct val="90000"/>
            </a:lnSpc>
            <a:spcBef>
              <a:spcPct val="0"/>
            </a:spcBef>
            <a:spcAft>
              <a:spcPct val="15000"/>
            </a:spcAft>
            <a:buChar char="•"/>
          </a:pPr>
          <a:r>
            <a:rPr lang="en-US" sz="1100" kern="1200" dirty="0"/>
            <a:t>Use sizes, colors, fonts, graphics to communicate important themes</a:t>
          </a:r>
        </a:p>
      </dsp:txBody>
      <dsp:txXfrm>
        <a:off x="7897005" y="1265173"/>
        <a:ext cx="1115594" cy="192280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86AB6-40ED-465D-8045-FBBB0C386C13}"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34BD7-5DD2-432A-8F84-0E05342D6162}" type="slidenum">
              <a:rPr lang="en-US" smtClean="0"/>
              <a:t>‹#›</a:t>
            </a:fld>
            <a:endParaRPr lang="en-US"/>
          </a:p>
        </p:txBody>
      </p:sp>
    </p:spTree>
    <p:extLst>
      <p:ext uri="{BB962C8B-B14F-4D97-AF65-F5344CB8AC3E}">
        <p14:creationId xmlns:p14="http://schemas.microsoft.com/office/powerpoint/2010/main" val="70874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Presentation title slide</a:t>
            </a:r>
          </a:p>
          <a:p>
            <a:pPr marL="171450" indent="-171450">
              <a:buFont typeface="Arial" panose="020B0604020202020204" pitchFamily="34" charset="0"/>
              <a:buChar char="•"/>
            </a:pPr>
            <a:r>
              <a:rPr lang="en-US"/>
              <a:t>Do not change colors</a:t>
            </a:r>
          </a:p>
          <a:p>
            <a:pPr marL="171450" indent="-171450">
              <a:buFont typeface="Arial" panose="020B0604020202020204" pitchFamily="34" charset="0"/>
              <a:buChar char="•"/>
            </a:pPr>
            <a:r>
              <a:rPr lang="en-US"/>
              <a:t>Add title where designated</a:t>
            </a:r>
          </a:p>
          <a:p>
            <a:endParaRPr lang="en-US"/>
          </a:p>
        </p:txBody>
      </p:sp>
      <p:sp>
        <p:nvSpPr>
          <p:cNvPr id="4" name="Slide Number Placeholder 3"/>
          <p:cNvSpPr>
            <a:spLocks noGrp="1"/>
          </p:cNvSpPr>
          <p:nvPr>
            <p:ph type="sldNum" sz="quarter" idx="5"/>
          </p:nvPr>
        </p:nvSpPr>
        <p:spPr/>
        <p:txBody>
          <a:bodyPr/>
          <a:lstStyle/>
          <a:p>
            <a:fld id="{EB134BD7-5DD2-432A-8F84-0E05342D6162}" type="slidenum">
              <a:rPr lang="en-US" smtClean="0"/>
              <a:t>1</a:t>
            </a:fld>
            <a:endParaRPr lang="en-US"/>
          </a:p>
        </p:txBody>
      </p:sp>
    </p:spTree>
    <p:extLst>
      <p:ext uri="{BB962C8B-B14F-4D97-AF65-F5344CB8AC3E}">
        <p14:creationId xmlns:p14="http://schemas.microsoft.com/office/powerpoint/2010/main" val="41219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134BD7-5DD2-432A-8F84-0E05342D6162}" type="slidenum">
              <a:rPr lang="en-US" smtClean="0"/>
              <a:t>26</a:t>
            </a:fld>
            <a:endParaRPr lang="en-US"/>
          </a:p>
        </p:txBody>
      </p:sp>
    </p:spTree>
    <p:extLst>
      <p:ext uri="{BB962C8B-B14F-4D97-AF65-F5344CB8AC3E}">
        <p14:creationId xmlns:p14="http://schemas.microsoft.com/office/powerpoint/2010/main" val="314729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Slide with Text</a:t>
            </a:r>
          </a:p>
          <a:p>
            <a:pPr marL="171450" indent="-171450">
              <a:buFont typeface="Arial" panose="020B0604020202020204" pitchFamily="34" charset="0"/>
              <a:buChar char="•"/>
            </a:pPr>
            <a:r>
              <a:rPr lang="en-US"/>
              <a:t>Add title where designated.</a:t>
            </a:r>
          </a:p>
          <a:p>
            <a:pPr marL="171450" indent="-171450">
              <a:buFont typeface="Arial" panose="020B0604020202020204" pitchFamily="34" charset="0"/>
              <a:buChar char="•"/>
            </a:pPr>
            <a:r>
              <a:rPr lang="en-US"/>
              <a:t>Add text by clicking on “Click to add text”. If you need to change color, make sure the contrast is good.</a:t>
            </a:r>
          </a:p>
          <a:p>
            <a:pPr marL="171450" indent="-171450">
              <a:buFont typeface="Arial" panose="020B0604020202020204" pitchFamily="34" charset="0"/>
              <a:buChar char="•"/>
            </a:pPr>
            <a:r>
              <a:rPr lang="en-US"/>
              <a:t>If you add an image that is purely for decoration, right click on the image, chose Edit alt text and check the box “Mark as decorative”</a:t>
            </a:r>
          </a:p>
          <a:p>
            <a:pPr marL="171450" indent="-171450">
              <a:buFont typeface="Arial" panose="020B0604020202020204" pitchFamily="34" charset="0"/>
              <a:buChar char="•"/>
            </a:pPr>
            <a:r>
              <a:rPr lang="en-US"/>
              <a:t>If you add an image that is informative (a chart or graph, an image with text), right click on the image, chose Edit alt text and type a description of the image in the text box. Include all data points for charts and graphs, include all text for images with text.</a:t>
            </a:r>
          </a:p>
          <a:p>
            <a:pPr marL="171450" indent="-171450">
              <a:buFont typeface="Arial" panose="020B0604020202020204" pitchFamily="34" charset="0"/>
              <a:buChar char="•"/>
            </a:pPr>
            <a:r>
              <a:rPr lang="en-US"/>
              <a:t>Do not use images of tables</a:t>
            </a:r>
          </a:p>
          <a:p>
            <a:pPr marL="171450" indent="-171450">
              <a:buFont typeface="Arial" panose="020B0604020202020204" pitchFamily="34" charset="0"/>
              <a:buChar char="•"/>
            </a:pPr>
            <a:r>
              <a:rPr lang="en-US"/>
              <a:t>If you add a table, make sure the “Header Row” checkbox is checked in the Table Style Options section of the Table design tab. (select the table to see the table design tab)</a:t>
            </a:r>
          </a:p>
          <a:p>
            <a:pPr marL="171450" indent="-171450">
              <a:buFont typeface="Arial" panose="020B0604020202020204" pitchFamily="34" charset="0"/>
              <a:buChar char="•"/>
            </a:pPr>
            <a:r>
              <a:rPr lang="en-US"/>
              <a:t>If you add a table, make sure the contrast between the text and background color is good. Consider a basic style (no style, table grid) or one of the dark styles.</a:t>
            </a:r>
          </a:p>
          <a:p>
            <a:pPr marL="171450" indent="-171450">
              <a:buFont typeface="Arial" panose="020B0604020202020204" pitchFamily="34" charset="0"/>
              <a:buChar char="•"/>
            </a:pPr>
            <a:r>
              <a:rPr lang="en-US"/>
              <a:t>Avoid Smart Graphics</a:t>
            </a:r>
          </a:p>
        </p:txBody>
      </p:sp>
      <p:sp>
        <p:nvSpPr>
          <p:cNvPr id="4" name="Slide Number Placeholder 3"/>
          <p:cNvSpPr>
            <a:spLocks noGrp="1"/>
          </p:cNvSpPr>
          <p:nvPr>
            <p:ph type="sldNum" sz="quarter" idx="5"/>
          </p:nvPr>
        </p:nvSpPr>
        <p:spPr/>
        <p:txBody>
          <a:bodyPr/>
          <a:lstStyle/>
          <a:p>
            <a:fld id="{EB134BD7-5DD2-432A-8F84-0E05342D6162}" type="slidenum">
              <a:rPr lang="en-US" smtClean="0"/>
              <a:t>32</a:t>
            </a:fld>
            <a:endParaRPr lang="en-US"/>
          </a:p>
        </p:txBody>
      </p:sp>
    </p:spTree>
    <p:extLst>
      <p:ext uri="{BB962C8B-B14F-4D97-AF65-F5344CB8AC3E}">
        <p14:creationId xmlns:p14="http://schemas.microsoft.com/office/powerpoint/2010/main" val="3212308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90 Degree Rotated Slide</a:t>
            </a:r>
          </a:p>
          <a:p>
            <a:pPr marL="171450" indent="-171450">
              <a:buFont typeface="Arial" panose="020B0604020202020204" pitchFamily="34" charset="0"/>
              <a:buChar char="•"/>
            </a:pPr>
            <a:r>
              <a:rPr lang="en-US"/>
              <a:t>Add title where designated.</a:t>
            </a:r>
          </a:p>
          <a:p>
            <a:pPr marL="171450" indent="-171450">
              <a:buFont typeface="Arial" panose="020B0604020202020204" pitchFamily="34" charset="0"/>
              <a:buChar char="•"/>
            </a:pPr>
            <a:r>
              <a:rPr lang="en-US"/>
              <a:t>Add text by clicking on “Click to add text”. If you need to change color, make sure the contrast is good.</a:t>
            </a:r>
          </a:p>
          <a:p>
            <a:pPr marL="171450" indent="-171450">
              <a:buFont typeface="Arial" panose="020B0604020202020204" pitchFamily="34" charset="0"/>
              <a:buChar char="•"/>
            </a:pPr>
            <a:r>
              <a:rPr lang="en-US"/>
              <a:t>If you add an image that is purely for decoration, right click on the image, chose Edit alt text and check the box “Mark as decorative”</a:t>
            </a:r>
          </a:p>
          <a:p>
            <a:pPr marL="171450" indent="-171450">
              <a:buFont typeface="Arial" panose="020B0604020202020204" pitchFamily="34" charset="0"/>
              <a:buChar char="•"/>
            </a:pPr>
            <a:r>
              <a:rPr lang="en-US"/>
              <a:t>If you add an image that is informative (a chart or graph, an image with text), right click on the image, chose Edit alt text and type a description of the image in the text box. Include all data points for charts and graphs, include all text for images with text.</a:t>
            </a:r>
          </a:p>
          <a:p>
            <a:pPr marL="171450" indent="-171450">
              <a:buFont typeface="Arial" panose="020B0604020202020204" pitchFamily="34" charset="0"/>
              <a:buChar char="•"/>
            </a:pPr>
            <a:r>
              <a:rPr lang="en-US"/>
              <a:t>Do not use images of tables</a:t>
            </a:r>
          </a:p>
          <a:p>
            <a:pPr marL="171450" indent="-171450">
              <a:buFont typeface="Arial" panose="020B0604020202020204" pitchFamily="34" charset="0"/>
              <a:buChar char="•"/>
            </a:pPr>
            <a:r>
              <a:rPr lang="en-US"/>
              <a:t>If you add a table, make sure the “Header Row” checkbox is checked in the Table Style Options section of the Table design tab. (select the table to see the table design tab)</a:t>
            </a:r>
          </a:p>
          <a:p>
            <a:pPr marL="171450" indent="-171450">
              <a:buFont typeface="Arial" panose="020B0604020202020204" pitchFamily="34" charset="0"/>
              <a:buChar char="•"/>
            </a:pPr>
            <a:r>
              <a:rPr lang="en-US"/>
              <a:t>If you add a table, make sure the contrast between the text and background color is good. Consider a basic style (no style, table grid) or one of the dark styles.</a:t>
            </a:r>
          </a:p>
          <a:p>
            <a:pPr marL="171450" indent="-171450">
              <a:buFont typeface="Arial" panose="020B0604020202020204" pitchFamily="34" charset="0"/>
              <a:buChar char="•"/>
            </a:pPr>
            <a:r>
              <a:rPr lang="en-US"/>
              <a:t>Avoid Smart Graphics</a:t>
            </a:r>
          </a:p>
        </p:txBody>
      </p:sp>
      <p:sp>
        <p:nvSpPr>
          <p:cNvPr id="4" name="Slide Number Placeholder 3"/>
          <p:cNvSpPr>
            <a:spLocks noGrp="1"/>
          </p:cNvSpPr>
          <p:nvPr>
            <p:ph type="sldNum" sz="quarter" idx="5"/>
          </p:nvPr>
        </p:nvSpPr>
        <p:spPr/>
        <p:txBody>
          <a:bodyPr/>
          <a:lstStyle/>
          <a:p>
            <a:fld id="{EB134BD7-5DD2-432A-8F84-0E05342D6162}" type="slidenum">
              <a:rPr lang="en-US" smtClean="0"/>
              <a:t>35</a:t>
            </a:fld>
            <a:endParaRPr lang="en-US"/>
          </a:p>
        </p:txBody>
      </p:sp>
    </p:spTree>
    <p:extLst>
      <p:ext uri="{BB962C8B-B14F-4D97-AF65-F5344CB8AC3E}">
        <p14:creationId xmlns:p14="http://schemas.microsoft.com/office/powerpoint/2010/main" val="93251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u="sng" dirty="0"/>
              <a:t>** INSTRUCTIONS – to all CSAP staff:</a:t>
            </a:r>
          </a:p>
          <a:p>
            <a:endParaRPr lang="en-US" sz="2000" dirty="0"/>
          </a:p>
          <a:p>
            <a:pPr marL="342900" indent="-342900">
              <a:buFont typeface="Wingdings" panose="05000000000000000000" pitchFamily="2" charset="2"/>
              <a:buChar char="q"/>
            </a:pPr>
            <a:r>
              <a:rPr lang="en-US" sz="2000" u="sng" dirty="0"/>
              <a:t>Insert</a:t>
            </a:r>
            <a:r>
              <a:rPr lang="en-US" sz="2000" dirty="0"/>
              <a:t> this slide in your PPT (up-front, after the cover slide &amp; any other intro slides, just before you dive into your presentation topic) -- &amp; state how your presentation / your program / your grant relates to 1 or more of CSAP’s 3 aims:</a:t>
            </a:r>
          </a:p>
          <a:p>
            <a:pPr marL="685800" lvl="1" indent="-228600">
              <a:buAutoNum type="arabicParenR"/>
            </a:pPr>
            <a:r>
              <a:rPr lang="en-US" sz="2000" dirty="0"/>
              <a:t>Prevent </a:t>
            </a:r>
            <a:r>
              <a:rPr lang="en-US" sz="2000" b="1" dirty="0"/>
              <a:t>initiation </a:t>
            </a:r>
            <a:r>
              <a:rPr lang="en-US" sz="2000" b="0" dirty="0"/>
              <a:t>of SU.</a:t>
            </a:r>
            <a:endParaRPr lang="en-US" sz="2000" b="1" dirty="0"/>
          </a:p>
          <a:p>
            <a:pPr marL="685800" lvl="1" indent="-228600">
              <a:buAutoNum type="arabicParenR"/>
            </a:pPr>
            <a:r>
              <a:rPr lang="en-US" sz="2000" dirty="0"/>
              <a:t>Prevention </a:t>
            </a:r>
            <a:r>
              <a:rPr lang="en-US" sz="2000" b="1" dirty="0"/>
              <a:t>progression </a:t>
            </a:r>
            <a:r>
              <a:rPr lang="en-US" sz="2000" dirty="0"/>
              <a:t>of SU</a:t>
            </a:r>
          </a:p>
          <a:p>
            <a:pPr marL="685800" lvl="1" indent="-228600">
              <a:buAutoNum type="arabicParenR"/>
            </a:pPr>
            <a:r>
              <a:rPr lang="en-US" sz="2000" dirty="0"/>
              <a:t>Prevent &amp; reduce </a:t>
            </a:r>
            <a:r>
              <a:rPr lang="en-US" sz="2000" b="1" dirty="0"/>
              <a:t>harms</a:t>
            </a:r>
            <a:r>
              <a:rPr lang="en-US" sz="2000" dirty="0"/>
              <a:t> associated with SU</a:t>
            </a:r>
          </a:p>
          <a:p>
            <a:pPr marL="457200" lvl="1" indent="0">
              <a:buNone/>
            </a:pPr>
            <a:endParaRPr lang="en-US" sz="2000" dirty="0"/>
          </a:p>
          <a:p>
            <a:pPr marL="342900" lvl="0" indent="-342900">
              <a:buFont typeface="Wingdings" panose="05000000000000000000" pitchFamily="2" charset="2"/>
              <a:buChar char="q"/>
            </a:pPr>
            <a:r>
              <a:rPr lang="en-US" sz="2000" dirty="0"/>
              <a:t>Your verbal remarks on this slide:  </a:t>
            </a:r>
          </a:p>
          <a:p>
            <a:pPr marL="800100" lvl="1" indent="-342900">
              <a:buFont typeface="Wingdings" panose="05000000000000000000" pitchFamily="2" charset="2"/>
              <a:buChar char="Ø"/>
            </a:pPr>
            <a:r>
              <a:rPr lang="en-US" sz="2000" dirty="0"/>
              <a:t>Say that CSAP aims to prevent initiation, progression, and harms of substance use -- &amp; that today’s presentation focuses on “X” (preventing initiation, progression, &amp;/or harms).   </a:t>
            </a:r>
          </a:p>
          <a:p>
            <a:pPr marL="342900" lvl="0" indent="-342900">
              <a:buFont typeface="Wingdings" panose="05000000000000000000" pitchFamily="2" charset="2"/>
              <a:buChar char="q"/>
            </a:pPr>
            <a:endParaRPr lang="en-US" sz="2000" dirty="0"/>
          </a:p>
          <a:p>
            <a:pPr marL="342900" lvl="0" indent="-342900">
              <a:buFont typeface="Wingdings" panose="05000000000000000000" pitchFamily="2" charset="2"/>
              <a:buChar char="q"/>
            </a:pPr>
            <a:r>
              <a:rPr lang="en-US" sz="2000" dirty="0"/>
              <a:t>The QR code links to:  www.samhsa.gov/find-help/atod/resources-events</a:t>
            </a:r>
          </a:p>
          <a:p>
            <a:pPr marL="800100" lvl="1" indent="-342900">
              <a:buFont typeface="Arial" panose="020B0604020202020204" pitchFamily="34" charset="0"/>
              <a:buChar char="•"/>
            </a:pPr>
            <a:r>
              <a:rPr lang="en-US" sz="1600" i="1" dirty="0"/>
              <a:t>In the coming months, we’ll build out another Prevention webpage that is more comprehensive.</a:t>
            </a:r>
          </a:p>
          <a:p>
            <a:pPr marL="800100" lvl="1" indent="-342900">
              <a:buFont typeface="Wingdings" panose="05000000000000000000" pitchFamily="2" charset="2"/>
              <a:buChar char="Ø"/>
            </a:pPr>
            <a:endParaRPr lang="en-US" sz="2000" dirty="0"/>
          </a:p>
          <a:p>
            <a:pPr marL="342900" lvl="0" indent="-342900">
              <a:buFont typeface="Wingdings" panose="05000000000000000000" pitchFamily="2" charset="2"/>
              <a:buChar char="q"/>
            </a:pPr>
            <a:r>
              <a:rPr lang="en-US" sz="2000" b="1" dirty="0">
                <a:solidFill>
                  <a:srgbClr val="0070C0"/>
                </a:solidFill>
              </a:rPr>
              <a:t>When you introduce yourself -- &amp; your grant program -- at any meeting:</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dirty="0"/>
              <a:t>State that CSAP aims to prevent initiation, progression, and harms of substance use -- &amp; that your grant program focuses on “X” (preventing initiation, progression, &amp;/or harms) – and accomplishes “Y.”</a:t>
            </a:r>
          </a:p>
          <a:p>
            <a:pPr marL="800100" lvl="1" indent="-342900">
              <a:buFont typeface="Wingdings" panose="05000000000000000000" pitchFamily="2" charset="2"/>
              <a:buChar char="Ø"/>
            </a:pPr>
            <a:endParaRPr lang="en-US" sz="20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34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vision was to empower government project officers with the information needed to assist grantees in locating local resources???</a:t>
            </a:r>
          </a:p>
        </p:txBody>
      </p:sp>
      <p:sp>
        <p:nvSpPr>
          <p:cNvPr id="4" name="Slide Number Placeholder 3"/>
          <p:cNvSpPr>
            <a:spLocks noGrp="1"/>
          </p:cNvSpPr>
          <p:nvPr>
            <p:ph type="sldNum" sz="quarter" idx="5"/>
          </p:nvPr>
        </p:nvSpPr>
        <p:spPr/>
        <p:txBody>
          <a:bodyPr/>
          <a:lstStyle/>
          <a:p>
            <a:fld id="{EB134BD7-5DD2-432A-8F84-0E05342D6162}" type="slidenum">
              <a:rPr lang="en-US" smtClean="0"/>
              <a:t>4</a:t>
            </a:fld>
            <a:endParaRPr lang="en-US"/>
          </a:p>
        </p:txBody>
      </p:sp>
    </p:spTree>
    <p:extLst>
      <p:ext uri="{BB962C8B-B14F-4D97-AF65-F5344CB8AC3E}">
        <p14:creationId xmlns:p14="http://schemas.microsoft.com/office/powerpoint/2010/main" val="179684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Title Slide</a:t>
            </a:r>
          </a:p>
          <a:p>
            <a:r>
              <a:rPr lang="en-US"/>
              <a:t>Add title where designated.</a:t>
            </a:r>
          </a:p>
          <a:p>
            <a:r>
              <a:rPr lang="en-US"/>
              <a:t>Add text by clicking on “Click to add text”. If you need to change color, make sure the contrast is good</a:t>
            </a:r>
          </a:p>
        </p:txBody>
      </p:sp>
      <p:sp>
        <p:nvSpPr>
          <p:cNvPr id="4" name="Slide Number Placeholder 3"/>
          <p:cNvSpPr>
            <a:spLocks noGrp="1"/>
          </p:cNvSpPr>
          <p:nvPr>
            <p:ph type="sldNum" sz="quarter" idx="5"/>
          </p:nvPr>
        </p:nvSpPr>
        <p:spPr/>
        <p:txBody>
          <a:bodyPr/>
          <a:lstStyle/>
          <a:p>
            <a:fld id="{EB134BD7-5DD2-432A-8F84-0E05342D6162}" type="slidenum">
              <a:rPr lang="en-US" smtClean="0"/>
              <a:t>9</a:t>
            </a:fld>
            <a:endParaRPr lang="en-US"/>
          </a:p>
        </p:txBody>
      </p:sp>
    </p:spTree>
    <p:extLst>
      <p:ext uri="{BB962C8B-B14F-4D97-AF65-F5344CB8AC3E}">
        <p14:creationId xmlns:p14="http://schemas.microsoft.com/office/powerpoint/2010/main" val="362057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Column</a:t>
            </a:r>
            <a:r>
              <a:rPr lang="en-US" baseline="0"/>
              <a:t> Slide</a:t>
            </a:r>
          </a:p>
          <a:p>
            <a:pPr marL="171450" indent="-171450">
              <a:buFont typeface="Arial" panose="020B0604020202020204" pitchFamily="34" charset="0"/>
              <a:buChar char="•"/>
            </a:pPr>
            <a:r>
              <a:rPr lang="en-US"/>
              <a:t>Add title where designated.</a:t>
            </a:r>
          </a:p>
          <a:p>
            <a:pPr marL="171450" indent="-171450">
              <a:buFont typeface="Arial" panose="020B0604020202020204" pitchFamily="34" charset="0"/>
              <a:buChar char="•"/>
            </a:pPr>
            <a:r>
              <a:rPr lang="en-US"/>
              <a:t>Add text by clicking on “Click to add text”. If you need to change color, make sure the contrast is good.</a:t>
            </a:r>
          </a:p>
          <a:p>
            <a:pPr marL="171450" indent="-171450">
              <a:buFont typeface="Arial" panose="020B0604020202020204" pitchFamily="34" charset="0"/>
              <a:buChar char="•"/>
            </a:pPr>
            <a:r>
              <a:rPr lang="en-US"/>
              <a:t>If you add an image that is purely for decoration, right click on the image, chose Edit alt text and check the box “Mark as decorative”</a:t>
            </a:r>
          </a:p>
          <a:p>
            <a:pPr marL="171450" indent="-171450">
              <a:buFont typeface="Arial" panose="020B0604020202020204" pitchFamily="34" charset="0"/>
              <a:buChar char="•"/>
            </a:pPr>
            <a:r>
              <a:rPr lang="en-US"/>
              <a:t>If you add an image that is informative (a chart or graph, an image with text), right click on the image, chose Edit alt text and type a description of the image in the text box. Include all data points for charts and graphs, include all text for images with text.</a:t>
            </a:r>
          </a:p>
          <a:p>
            <a:pPr marL="171450" indent="-171450">
              <a:buFont typeface="Arial" panose="020B0604020202020204" pitchFamily="34" charset="0"/>
              <a:buChar char="•"/>
            </a:pPr>
            <a:r>
              <a:rPr lang="en-US"/>
              <a:t>Do not use images of tables</a:t>
            </a:r>
          </a:p>
          <a:p>
            <a:pPr marL="171450" indent="-171450">
              <a:buFont typeface="Arial" panose="020B0604020202020204" pitchFamily="34" charset="0"/>
              <a:buChar char="•"/>
            </a:pPr>
            <a:r>
              <a:rPr lang="en-US"/>
              <a:t>If you add a table, make sure the “Header Row” checkbox is checked in the Table Style Options section of the Table design tab. (select the table to see the table design tab)</a:t>
            </a:r>
          </a:p>
          <a:p>
            <a:pPr marL="171450" indent="-171450">
              <a:buFont typeface="Arial" panose="020B0604020202020204" pitchFamily="34" charset="0"/>
              <a:buChar char="•"/>
            </a:pPr>
            <a:r>
              <a:rPr lang="en-US"/>
              <a:t>If you add a table, make sure the contrast between the text and background color is good. Consider a basic style (no style, table grid) or one of the dark styles.</a:t>
            </a:r>
          </a:p>
          <a:p>
            <a:pPr marL="171450" indent="-171450">
              <a:buFont typeface="Arial" panose="020B0604020202020204" pitchFamily="34" charset="0"/>
              <a:buChar char="•"/>
            </a:pPr>
            <a:r>
              <a:rPr lang="en-US"/>
              <a:t>Avoid Smart Graphics</a:t>
            </a:r>
          </a:p>
        </p:txBody>
      </p:sp>
      <p:sp>
        <p:nvSpPr>
          <p:cNvPr id="4" name="Slide Number Placeholder 3"/>
          <p:cNvSpPr>
            <a:spLocks noGrp="1"/>
          </p:cNvSpPr>
          <p:nvPr>
            <p:ph type="sldNum" sz="quarter" idx="5"/>
          </p:nvPr>
        </p:nvSpPr>
        <p:spPr/>
        <p:txBody>
          <a:bodyPr/>
          <a:lstStyle/>
          <a:p>
            <a:fld id="{EB134BD7-5DD2-432A-8F84-0E05342D6162}" type="slidenum">
              <a:rPr lang="en-US" smtClean="0"/>
              <a:t>12</a:t>
            </a:fld>
            <a:endParaRPr lang="en-US"/>
          </a:p>
        </p:txBody>
      </p:sp>
    </p:spTree>
    <p:extLst>
      <p:ext uri="{BB962C8B-B14F-4D97-AF65-F5344CB8AC3E}">
        <p14:creationId xmlns:p14="http://schemas.microsoft.com/office/powerpoint/2010/main" val="249391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Column Slide W/ Headers</a:t>
            </a:r>
          </a:p>
          <a:p>
            <a:pPr marL="171450" indent="-171450">
              <a:buFont typeface="Arial" panose="020B0604020202020204" pitchFamily="34" charset="0"/>
              <a:buChar char="•"/>
            </a:pPr>
            <a:r>
              <a:rPr lang="en-US"/>
              <a:t>Add title where designated.</a:t>
            </a:r>
          </a:p>
          <a:p>
            <a:pPr marL="171450" indent="-171450">
              <a:buFont typeface="Arial" panose="020B0604020202020204" pitchFamily="34" charset="0"/>
              <a:buChar char="•"/>
            </a:pPr>
            <a:r>
              <a:rPr lang="en-US"/>
              <a:t>Add text by clicking on “Click to add text”. If you need to change color, make sure the contrast is good.</a:t>
            </a:r>
          </a:p>
          <a:p>
            <a:pPr marL="171450" indent="-171450">
              <a:buFont typeface="Arial" panose="020B0604020202020204" pitchFamily="34" charset="0"/>
              <a:buChar char="•"/>
            </a:pPr>
            <a:r>
              <a:rPr lang="en-US"/>
              <a:t>If you add an image that is purely for decoration, right click on the image, chose Edit alt text and check the box “Mark as decorative”</a:t>
            </a:r>
          </a:p>
          <a:p>
            <a:pPr marL="171450" indent="-171450">
              <a:buFont typeface="Arial" panose="020B0604020202020204" pitchFamily="34" charset="0"/>
              <a:buChar char="•"/>
            </a:pPr>
            <a:r>
              <a:rPr lang="en-US"/>
              <a:t>If you add an image that is informative (a chart or graph, an image with text), right click on the image, chose Edit alt text and type a description of the image in the text box. Include all data points for charts and graphs, include all text for images with text.</a:t>
            </a:r>
          </a:p>
          <a:p>
            <a:pPr marL="171450" indent="-171450">
              <a:buFont typeface="Arial" panose="020B0604020202020204" pitchFamily="34" charset="0"/>
              <a:buChar char="•"/>
            </a:pPr>
            <a:r>
              <a:rPr lang="en-US"/>
              <a:t>Do not use images of tables</a:t>
            </a:r>
          </a:p>
          <a:p>
            <a:pPr marL="171450" indent="-171450">
              <a:buFont typeface="Arial" panose="020B0604020202020204" pitchFamily="34" charset="0"/>
              <a:buChar char="•"/>
            </a:pPr>
            <a:r>
              <a:rPr lang="en-US"/>
              <a:t>If you add a table, make sure the “Header Row” checkbox is checked in the Table Style Options section of the Table design tab. (select the table to see the table design tab)</a:t>
            </a:r>
          </a:p>
          <a:p>
            <a:pPr marL="171450" indent="-171450">
              <a:buFont typeface="Arial" panose="020B0604020202020204" pitchFamily="34" charset="0"/>
              <a:buChar char="•"/>
            </a:pPr>
            <a:r>
              <a:rPr lang="en-US"/>
              <a:t>If you add a table, make sure the contrast between the text and background color is good. Consider a basic style (no style, table grid) or one of the dark styles.</a:t>
            </a:r>
          </a:p>
          <a:p>
            <a:pPr marL="171450" indent="-171450">
              <a:buFont typeface="Arial" panose="020B0604020202020204" pitchFamily="34" charset="0"/>
              <a:buChar char="•"/>
            </a:pPr>
            <a:r>
              <a:rPr lang="en-US"/>
              <a:t>Avoid Smart Graphics</a:t>
            </a:r>
          </a:p>
        </p:txBody>
      </p:sp>
      <p:sp>
        <p:nvSpPr>
          <p:cNvPr id="4" name="Slide Number Placeholder 3"/>
          <p:cNvSpPr>
            <a:spLocks noGrp="1"/>
          </p:cNvSpPr>
          <p:nvPr>
            <p:ph type="sldNum" sz="quarter" idx="5"/>
          </p:nvPr>
        </p:nvSpPr>
        <p:spPr/>
        <p:txBody>
          <a:bodyPr/>
          <a:lstStyle/>
          <a:p>
            <a:fld id="{EB134BD7-5DD2-432A-8F84-0E05342D6162}" type="slidenum">
              <a:rPr lang="en-US" smtClean="0"/>
              <a:t>19</a:t>
            </a:fld>
            <a:endParaRPr lang="en-US"/>
          </a:p>
        </p:txBody>
      </p:sp>
    </p:spTree>
    <p:extLst>
      <p:ext uri="{BB962C8B-B14F-4D97-AF65-F5344CB8AC3E}">
        <p14:creationId xmlns:p14="http://schemas.microsoft.com/office/powerpoint/2010/main" val="167341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134BD7-5DD2-432A-8F84-0E05342D6162}" type="slidenum">
              <a:rPr lang="en-US" smtClean="0"/>
              <a:t>21</a:t>
            </a:fld>
            <a:endParaRPr lang="en-US"/>
          </a:p>
        </p:txBody>
      </p:sp>
    </p:spTree>
    <p:extLst>
      <p:ext uri="{BB962C8B-B14F-4D97-AF65-F5344CB8AC3E}">
        <p14:creationId xmlns:p14="http://schemas.microsoft.com/office/powerpoint/2010/main" val="353727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Drop-in Picture Slide</a:t>
            </a:r>
          </a:p>
          <a:p>
            <a:pPr marL="171450" indent="-171450">
              <a:buFont typeface="Arial" panose="020B0604020202020204" pitchFamily="34" charset="0"/>
              <a:buChar char="•"/>
            </a:pPr>
            <a:r>
              <a:rPr lang="en-US"/>
              <a:t>If you add an image that is purely for decoration, right click on the image, chose Edit alt text and check the box “Mark as decorative”</a:t>
            </a:r>
          </a:p>
          <a:p>
            <a:pPr marL="171450" indent="-171450">
              <a:buFont typeface="Arial" panose="020B0604020202020204" pitchFamily="34" charset="0"/>
              <a:buChar char="•"/>
            </a:pPr>
            <a:r>
              <a:rPr lang="en-US"/>
              <a:t>If you add an image that is informative (a chart or graph, an image with text), right click on the image, chose Edit alt text and type a description of the image in the text box. Include all data points for charts and graphs, include all text for images with text.</a:t>
            </a:r>
          </a:p>
          <a:p>
            <a:pPr marL="171450" indent="-171450">
              <a:buFont typeface="Arial" panose="020B0604020202020204" pitchFamily="34" charset="0"/>
              <a:buChar char="•"/>
            </a:pPr>
            <a:r>
              <a:rPr lang="en-US"/>
              <a:t>Do not use images of tables</a:t>
            </a:r>
          </a:p>
        </p:txBody>
      </p:sp>
      <p:sp>
        <p:nvSpPr>
          <p:cNvPr id="4" name="Slide Number Placeholder 3"/>
          <p:cNvSpPr>
            <a:spLocks noGrp="1"/>
          </p:cNvSpPr>
          <p:nvPr>
            <p:ph type="sldNum" sz="quarter" idx="5"/>
          </p:nvPr>
        </p:nvSpPr>
        <p:spPr/>
        <p:txBody>
          <a:bodyPr/>
          <a:lstStyle/>
          <a:p>
            <a:fld id="{EB134BD7-5DD2-432A-8F84-0E05342D6162}" type="slidenum">
              <a:rPr lang="en-US" smtClean="0"/>
              <a:t>23</a:t>
            </a:fld>
            <a:endParaRPr lang="en-US"/>
          </a:p>
        </p:txBody>
      </p:sp>
    </p:spTree>
    <p:extLst>
      <p:ext uri="{BB962C8B-B14F-4D97-AF65-F5344CB8AC3E}">
        <p14:creationId xmlns:p14="http://schemas.microsoft.com/office/powerpoint/2010/main" val="51149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Blank Slide -- Use this sparingly. See</a:t>
            </a:r>
            <a:r>
              <a:rPr lang="en-US" baseline="0"/>
              <a:t> if there are other slides that will fit your needs before using the blank slide.</a:t>
            </a:r>
            <a:endParaRPr lang="en-US"/>
          </a:p>
          <a:p>
            <a:pPr marL="171450" indent="-171450">
              <a:buFont typeface="Arial" panose="020B0604020202020204" pitchFamily="34" charset="0"/>
              <a:buChar char="•"/>
            </a:pPr>
            <a:r>
              <a:rPr lang="en-US"/>
              <a:t>Add title where designated.</a:t>
            </a:r>
          </a:p>
          <a:p>
            <a:pPr marL="171450" indent="-171450">
              <a:buFont typeface="Arial" panose="020B0604020202020204" pitchFamily="34" charset="0"/>
              <a:buChar char="•"/>
            </a:pPr>
            <a:r>
              <a:rPr lang="en-US"/>
              <a:t>If you add an image that is purely for decoration, right click on the image, chose Edit alt text and check the box “Mark as decorative”</a:t>
            </a:r>
          </a:p>
          <a:p>
            <a:pPr marL="171450" indent="-171450">
              <a:buFont typeface="Arial" panose="020B0604020202020204" pitchFamily="34" charset="0"/>
              <a:buChar char="•"/>
            </a:pPr>
            <a:r>
              <a:rPr lang="en-US"/>
              <a:t>If you add an image that is informative (a chart or graph, an image with text), right click on the image, chose Edit alt text and type a description of the image in the text box. Include all data points for charts and graphs, include all text for images with text.</a:t>
            </a:r>
          </a:p>
          <a:p>
            <a:pPr marL="171450" indent="-171450">
              <a:buFont typeface="Arial" panose="020B0604020202020204" pitchFamily="34" charset="0"/>
              <a:buChar char="•"/>
            </a:pPr>
            <a:r>
              <a:rPr lang="en-US"/>
              <a:t>Do not use images of tables</a:t>
            </a:r>
          </a:p>
          <a:p>
            <a:pPr marL="171450" indent="-171450">
              <a:buFont typeface="Arial" panose="020B0604020202020204" pitchFamily="34" charset="0"/>
              <a:buChar char="•"/>
            </a:pPr>
            <a:r>
              <a:rPr lang="en-US"/>
              <a:t>If you add a table, make sure the “Header Row” checkbox is checked in the Table Style Options section of the Table design tab. (select the table to see the table design tab)</a:t>
            </a:r>
          </a:p>
          <a:p>
            <a:pPr marL="171450" indent="-171450">
              <a:buFont typeface="Arial" panose="020B0604020202020204" pitchFamily="34" charset="0"/>
              <a:buChar char="•"/>
            </a:pPr>
            <a:r>
              <a:rPr lang="en-US"/>
              <a:t>If you add a table, make sure the contrast between the text and background color is good. Consider a basic style (no style, table grid) or one of the dark styles.</a:t>
            </a:r>
          </a:p>
          <a:p>
            <a:pPr marL="171450" indent="-171450">
              <a:buFont typeface="Arial" panose="020B0604020202020204" pitchFamily="34" charset="0"/>
              <a:buChar char="•"/>
            </a:pPr>
            <a:r>
              <a:rPr lang="en-US"/>
              <a:t>Avoid Smart Graphics</a:t>
            </a:r>
          </a:p>
        </p:txBody>
      </p:sp>
      <p:sp>
        <p:nvSpPr>
          <p:cNvPr id="4" name="Slide Number Placeholder 3"/>
          <p:cNvSpPr>
            <a:spLocks noGrp="1"/>
          </p:cNvSpPr>
          <p:nvPr>
            <p:ph type="sldNum" sz="quarter" idx="5"/>
          </p:nvPr>
        </p:nvSpPr>
        <p:spPr/>
        <p:txBody>
          <a:bodyPr/>
          <a:lstStyle/>
          <a:p>
            <a:fld id="{EB134BD7-5DD2-432A-8F84-0E05342D6162}" type="slidenum">
              <a:rPr lang="en-US" smtClean="0"/>
              <a:t>24</a:t>
            </a:fld>
            <a:endParaRPr lang="en-US"/>
          </a:p>
        </p:txBody>
      </p:sp>
    </p:spTree>
    <p:extLst>
      <p:ext uri="{BB962C8B-B14F-4D97-AF65-F5344CB8AC3E}">
        <p14:creationId xmlns:p14="http://schemas.microsoft.com/office/powerpoint/2010/main" val="3097703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467418" y="2364643"/>
            <a:ext cx="7676582" cy="414212"/>
          </a:xfrm>
          <a:prstGeom prst="rect">
            <a:avLst/>
          </a:prstGeom>
        </p:spPr>
        <p:txBody>
          <a:bodyPr>
            <a:normAutofit/>
          </a:bodyPr>
          <a:lstStyle>
            <a:lvl1pPr algn="r">
              <a:defRPr sz="3600" b="1">
                <a:solidFill>
                  <a:schemeClr val="accent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310606" y="4327232"/>
            <a:ext cx="2841625" cy="619125"/>
          </a:xfrm>
        </p:spPr>
        <p:txBody>
          <a:bodyPr anchor="ctr">
            <a:normAutofit/>
          </a:bodyPr>
          <a:lstStyle>
            <a:lvl1pPr marL="0" indent="0">
              <a:buNone/>
              <a:defRPr sz="1800"/>
            </a:lvl1pPr>
          </a:lstStyle>
          <a:p>
            <a:pPr lvl="0"/>
            <a:r>
              <a:rPr lang="en-US"/>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2010386" y="2797306"/>
            <a:ext cx="7133614" cy="688291"/>
          </a:xfrm>
          <a:solidFill>
            <a:schemeClr val="bg1"/>
          </a:solidFill>
        </p:spPr>
        <p:txBody>
          <a:bodyPr anchor="ctr">
            <a:normAutofit/>
          </a:bodyPr>
          <a:lstStyle>
            <a:lvl1pPr marL="0" indent="0" algn="r">
              <a:buNone/>
              <a:defRPr sz="22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3" name="Picture 2">
            <a:extLst>
              <a:ext uri="{FF2B5EF4-FFF2-40B4-BE49-F238E27FC236}">
                <a16:creationId xmlns:a16="http://schemas.microsoft.com/office/drawing/2014/main" id="{BD7302AF-ED47-E1C0-2ACD-555FC9AE5747}"/>
              </a:ext>
            </a:extLst>
          </p:cNvPr>
          <p:cNvPicPr>
            <a:picLocks/>
          </p:cNvPicPr>
          <p:nvPr userDrawn="1"/>
        </p:nvPicPr>
        <p:blipFill>
          <a:blip r:embed="rId2"/>
          <a:stretch>
            <a:fillRect/>
          </a:stretch>
        </p:blipFill>
        <p:spPr>
          <a:xfrm rot="5400000">
            <a:off x="-2515540" y="2515538"/>
            <a:ext cx="5143501" cy="112423"/>
          </a:xfrm>
          <a:prstGeom prst="rect">
            <a:avLst/>
          </a:prstGeom>
        </p:spPr>
      </p:pic>
      <p:pic>
        <p:nvPicPr>
          <p:cNvPr id="6" name="Picture 5" descr="A close up of a text&#10;&#10;Description automatically generated">
            <a:extLst>
              <a:ext uri="{FF2B5EF4-FFF2-40B4-BE49-F238E27FC236}">
                <a16:creationId xmlns:a16="http://schemas.microsoft.com/office/drawing/2014/main" id="{018D4E10-AC07-8A20-A115-DE7CD1EBB902}"/>
              </a:ext>
            </a:extLst>
          </p:cNvPr>
          <p:cNvPicPr>
            <a:picLocks noChangeAspect="1"/>
          </p:cNvPicPr>
          <p:nvPr userDrawn="1"/>
        </p:nvPicPr>
        <p:blipFill>
          <a:blip r:embed="rId3"/>
          <a:stretch>
            <a:fillRect/>
          </a:stretch>
        </p:blipFill>
        <p:spPr>
          <a:xfrm>
            <a:off x="873252" y="197143"/>
            <a:ext cx="7397496" cy="1133856"/>
          </a:xfrm>
          <a:prstGeom prst="rect">
            <a:avLst/>
          </a:prstGeom>
        </p:spPr>
      </p:pic>
    </p:spTree>
    <p:extLst>
      <p:ext uri="{BB962C8B-B14F-4D97-AF65-F5344CB8AC3E}">
        <p14:creationId xmlns:p14="http://schemas.microsoft.com/office/powerpoint/2010/main" val="18859823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947015"/>
            <a:ext cx="8229600" cy="3647609"/>
          </a:xfrm>
        </p:spPr>
        <p:txBody>
          <a:bodyPr vert="eaVert"/>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69505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457200" y="947015"/>
            <a:ext cx="6019800" cy="3647609"/>
          </a:xfrm>
        </p:spPr>
        <p:txBody>
          <a:bodyPr vert="eaVert"/>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5834298" y="1742121"/>
            <a:ext cx="3647609" cy="2057397"/>
          </a:xfrm>
        </p:spPr>
        <p:txBody>
          <a:bodyPr/>
          <a:lstStyle>
            <a:lvl1pPr marL="0" indent="0">
              <a:buNone/>
              <a:defRPr>
                <a:solidFill>
                  <a:schemeClr val="tx1">
                    <a:lumMod val="50000"/>
                    <a:lumOff val="50000"/>
                  </a:schemeClr>
                </a:solidFill>
              </a:defRPr>
            </a:lvl1pPr>
          </a:lstStyle>
          <a:p>
            <a:pPr lvl="0"/>
            <a:endParaRPr lang="en-US" dirty="0"/>
          </a:p>
        </p:txBody>
      </p:sp>
    </p:spTree>
    <p:extLst>
      <p:ext uri="{BB962C8B-B14F-4D97-AF65-F5344CB8AC3E}">
        <p14:creationId xmlns:p14="http://schemas.microsoft.com/office/powerpoint/2010/main" val="338137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CA1720-02F3-46D5-91D9-004D8178A80E}"/>
              </a:ext>
            </a:extLst>
          </p:cNvPr>
          <p:cNvSpPr txBox="1"/>
          <p:nvPr userDrawn="1"/>
        </p:nvSpPr>
        <p:spPr>
          <a:xfrm>
            <a:off x="457200" y="1001168"/>
            <a:ext cx="8229600" cy="3554819"/>
          </a:xfrm>
          <a:prstGeom prst="rect">
            <a:avLst/>
          </a:prstGeom>
          <a:noFill/>
        </p:spPr>
        <p:txBody>
          <a:bodyPr wrap="square" rtlCol="0">
            <a:spAutoFit/>
          </a:bodyPr>
          <a:lstStyle/>
          <a:p>
            <a:pPr algn="ctr"/>
            <a:r>
              <a:rPr lang="en-US" sz="2600" dirty="0">
                <a:solidFill>
                  <a:schemeClr val="tx1">
                    <a:lumMod val="50000"/>
                    <a:lumOff val="50000"/>
                  </a:schemeClr>
                </a:solidFill>
              </a:rPr>
              <a:t>SAMHSA’s mission is to reduce the impact of substance abuse and mental illness on America’s communities.</a:t>
            </a:r>
          </a:p>
          <a:p>
            <a:r>
              <a:rPr lang="en-US" sz="1800" dirty="0">
                <a:solidFill>
                  <a:schemeClr val="tx1">
                    <a:lumMod val="50000"/>
                    <a:lumOff val="50000"/>
                  </a:schemeClr>
                </a:solidFill>
              </a:rPr>
              <a:t>                  </a:t>
            </a:r>
          </a:p>
          <a:p>
            <a:pPr algn="ctr">
              <a:spcBef>
                <a:spcPts val="0"/>
              </a:spcBef>
            </a:pPr>
            <a:endParaRPr lang="en-US" dirty="0">
              <a:solidFill>
                <a:schemeClr val="tx1">
                  <a:lumMod val="50000"/>
                  <a:lumOff val="50000"/>
                </a:schemeClr>
              </a:solidFill>
            </a:endParaRPr>
          </a:p>
          <a:p>
            <a:pPr>
              <a:spcBef>
                <a:spcPts val="0"/>
              </a:spcBef>
            </a:pPr>
            <a:endParaRPr lang="en-US" sz="1400" dirty="0">
              <a:solidFill>
                <a:schemeClr val="tx1">
                  <a:lumMod val="50000"/>
                  <a:lumOff val="50000"/>
                </a:schemeClr>
              </a:solidFill>
            </a:endParaRPr>
          </a:p>
          <a:p>
            <a:pPr>
              <a:spcBef>
                <a:spcPts val="0"/>
              </a:spcBef>
            </a:pPr>
            <a:endParaRPr lang="en-US" sz="1400" dirty="0">
              <a:solidFill>
                <a:schemeClr val="tx1">
                  <a:lumMod val="50000"/>
                  <a:lumOff val="50000"/>
                </a:schemeClr>
              </a:solidFill>
            </a:endParaRPr>
          </a:p>
          <a:p>
            <a:pPr algn="ctr">
              <a:spcBef>
                <a:spcPts val="2400"/>
              </a:spcBef>
            </a:pPr>
            <a:r>
              <a:rPr lang="en-US" sz="4000" dirty="0">
                <a:solidFill>
                  <a:schemeClr val="tx1">
                    <a:lumMod val="50000"/>
                    <a:lumOff val="50000"/>
                  </a:schemeClr>
                </a:solidFill>
              </a:rPr>
              <a:t>www.samhsa.gov</a:t>
            </a:r>
          </a:p>
          <a:p>
            <a:pPr algn="ctr">
              <a:spcBef>
                <a:spcPts val="3000"/>
              </a:spcBef>
            </a:pPr>
            <a:r>
              <a:rPr lang="en-US" sz="2400" dirty="0">
                <a:solidFill>
                  <a:schemeClr val="tx1">
                    <a:lumMod val="50000"/>
                    <a:lumOff val="50000"/>
                  </a:schemeClr>
                </a:solidFill>
              </a:rPr>
              <a:t>1-877-SAMHSA-7 (1-877-726-4727) ● 1-800-487-4889 (TDD)</a:t>
            </a:r>
          </a:p>
        </p:txBody>
      </p:sp>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solidFill>
                  <a:schemeClr val="accent1"/>
                </a:solidFill>
              </a:defRPr>
            </a:lvl1pPr>
          </a:lstStyle>
          <a:p>
            <a:r>
              <a:rPr lang="en-US" dirty="0"/>
              <a:t>Thank You</a:t>
            </a:r>
          </a:p>
        </p:txBody>
      </p:sp>
      <p:sp>
        <p:nvSpPr>
          <p:cNvPr id="7" name="Text Placeholder 15">
            <a:extLst>
              <a:ext uri="{FF2B5EF4-FFF2-40B4-BE49-F238E27FC236}">
                <a16:creationId xmlns:a16="http://schemas.microsoft.com/office/drawing/2014/main" id="{69091E6D-2812-48AA-839F-22FB3CC77F13}"/>
              </a:ext>
            </a:extLst>
          </p:cNvPr>
          <p:cNvSpPr>
            <a:spLocks noGrp="1"/>
          </p:cNvSpPr>
          <p:nvPr>
            <p:ph type="body" sz="quarter" idx="11"/>
          </p:nvPr>
        </p:nvSpPr>
        <p:spPr>
          <a:xfrm>
            <a:off x="457200" y="1928917"/>
            <a:ext cx="8229600" cy="1201401"/>
          </a:xfrm>
        </p:spPr>
        <p:txBody>
          <a:bodyPr/>
          <a:lstStyle>
            <a:lvl1pPr marL="0" indent="0" algn="ctr">
              <a:buNone/>
              <a:defRPr sz="2000">
                <a:solidFill>
                  <a:schemeClr val="tx1">
                    <a:lumMod val="50000"/>
                    <a:lumOff val="50000"/>
                  </a:schemeClr>
                </a:solidFill>
              </a:defRPr>
            </a:lvl1pPr>
            <a:lvl2pPr marL="457200" indent="0">
              <a:buNone/>
              <a:defRPr/>
            </a:lvl2pPr>
          </a:lstStyle>
          <a:p>
            <a:pPr lvl="0"/>
            <a:endParaRPr lang="en-US" dirty="0"/>
          </a:p>
        </p:txBody>
      </p:sp>
    </p:spTree>
    <p:extLst>
      <p:ext uri="{BB962C8B-B14F-4D97-AF65-F5344CB8AC3E}">
        <p14:creationId xmlns:p14="http://schemas.microsoft.com/office/powerpoint/2010/main" val="29644819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5E43-5E08-4571-8A3D-76A8780BECE2}"/>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974F4A29-E200-4C1C-94BB-8C84BF89937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1" name="Text Placeholder 10">
            <a:extLst>
              <a:ext uri="{FF2B5EF4-FFF2-40B4-BE49-F238E27FC236}">
                <a16:creationId xmlns:a16="http://schemas.microsoft.com/office/drawing/2014/main" id="{0A2D9EF6-3FB5-4253-AB02-030F950A6163}"/>
              </a:ext>
            </a:extLst>
          </p:cNvPr>
          <p:cNvSpPr>
            <a:spLocks noGrp="1"/>
          </p:cNvSpPr>
          <p:nvPr>
            <p:ph type="body" sz="quarter" idx="11"/>
          </p:nvPr>
        </p:nvSpPr>
        <p:spPr>
          <a:xfrm>
            <a:off x="317506" y="989675"/>
            <a:ext cx="8369294" cy="914400"/>
          </a:xfrm>
        </p:spPr>
        <p:txBody>
          <a:bodyPr>
            <a:normAutofit/>
          </a:bodyPr>
          <a:lstStyle>
            <a:lvl1pPr marL="0" indent="0" algn="ctr">
              <a:buNone/>
              <a:defRPr sz="2600">
                <a:solidFill>
                  <a:schemeClr val="tx1">
                    <a:lumMod val="50000"/>
                    <a:lumOff val="50000"/>
                  </a:schemeClr>
                </a:solidFill>
              </a:defRPr>
            </a:lvl1pPr>
          </a:lstStyle>
          <a:p>
            <a:pPr lvl="0"/>
            <a:r>
              <a:rPr lang="en-US" dirty="0"/>
              <a:t>Click to edit Master text styles</a:t>
            </a:r>
          </a:p>
        </p:txBody>
      </p:sp>
      <p:sp>
        <p:nvSpPr>
          <p:cNvPr id="14" name="Text Placeholder 10">
            <a:extLst>
              <a:ext uri="{FF2B5EF4-FFF2-40B4-BE49-F238E27FC236}">
                <a16:creationId xmlns:a16="http://schemas.microsoft.com/office/drawing/2014/main" id="{4601820A-F0CB-4338-9234-13466F164E3C}"/>
              </a:ext>
            </a:extLst>
          </p:cNvPr>
          <p:cNvSpPr>
            <a:spLocks noGrp="1"/>
          </p:cNvSpPr>
          <p:nvPr>
            <p:ph type="body" sz="quarter" idx="12"/>
          </p:nvPr>
        </p:nvSpPr>
        <p:spPr>
          <a:xfrm>
            <a:off x="317506" y="1929949"/>
            <a:ext cx="8369294" cy="914400"/>
          </a:xfrm>
        </p:spPr>
        <p:txBody>
          <a:bodyPr/>
          <a:lstStyle>
            <a:lvl1pPr marL="0" indent="0" algn="ctr">
              <a:buNone/>
              <a:defRPr sz="2000">
                <a:solidFill>
                  <a:schemeClr val="tx1">
                    <a:lumMod val="50000"/>
                    <a:lumOff val="50000"/>
                  </a:schemeClr>
                </a:solidFill>
              </a:defRPr>
            </a:lvl1pPr>
          </a:lstStyle>
          <a:p>
            <a:pPr lvl="0"/>
            <a:r>
              <a:rPr lang="en-US" dirty="0"/>
              <a:t>Click to edit Master text styles</a:t>
            </a:r>
          </a:p>
        </p:txBody>
      </p:sp>
      <p:sp>
        <p:nvSpPr>
          <p:cNvPr id="15" name="Text Placeholder 10">
            <a:extLst>
              <a:ext uri="{FF2B5EF4-FFF2-40B4-BE49-F238E27FC236}">
                <a16:creationId xmlns:a16="http://schemas.microsoft.com/office/drawing/2014/main" id="{D2A5F6E9-C3CD-4B07-B65C-67B35CEA178C}"/>
              </a:ext>
            </a:extLst>
          </p:cNvPr>
          <p:cNvSpPr>
            <a:spLocks noGrp="1"/>
          </p:cNvSpPr>
          <p:nvPr>
            <p:ph type="body" sz="quarter" idx="13"/>
          </p:nvPr>
        </p:nvSpPr>
        <p:spPr>
          <a:xfrm>
            <a:off x="317506" y="2956234"/>
            <a:ext cx="8369294" cy="914400"/>
          </a:xfrm>
        </p:spPr>
        <p:txBody>
          <a:bodyPr>
            <a:normAutofit/>
          </a:bodyPr>
          <a:lstStyle>
            <a:lvl1pPr marL="0" indent="0" algn="ctr">
              <a:buNone/>
              <a:defRPr sz="4000">
                <a:solidFill>
                  <a:schemeClr val="tx1">
                    <a:lumMod val="50000"/>
                    <a:lumOff val="50000"/>
                  </a:schemeClr>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6C57AB5E-55EB-40AF-A1AE-21C38ECEEDE7}"/>
              </a:ext>
            </a:extLst>
          </p:cNvPr>
          <p:cNvSpPr>
            <a:spLocks noGrp="1"/>
          </p:cNvSpPr>
          <p:nvPr>
            <p:ph type="body" sz="quarter" idx="14"/>
          </p:nvPr>
        </p:nvSpPr>
        <p:spPr>
          <a:xfrm>
            <a:off x="317506" y="4166767"/>
            <a:ext cx="8369294" cy="528069"/>
          </a:xfrm>
        </p:spPr>
        <p:txBody>
          <a:bodyPr>
            <a:normAutofit/>
          </a:bodyPr>
          <a:lstStyle>
            <a:lvl1pPr marL="0" indent="0" algn="ctr">
              <a:buNone/>
              <a:defRPr sz="24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135259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60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3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7015"/>
            <a:ext cx="8229600" cy="3647609"/>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noAutofit/>
          </a:bodyPr>
          <a:lstStyle>
            <a:lvl1pPr>
              <a:defRPr sz="38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56338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80035"/>
            <a:ext cx="7772400" cy="1125140"/>
          </a:xfrm>
        </p:spPr>
        <p:txBody>
          <a:bodyPr anchor="b">
            <a:normAutofit/>
          </a:bodyPr>
          <a:lstStyle>
            <a:lvl1pPr marL="0" indent="0" algn="l" defTabSz="457200" rtl="0" eaLnBrk="1" latinLnBrk="0" hangingPunct="1">
              <a:spcBef>
                <a:spcPct val="0"/>
              </a:spcBef>
              <a:buNone/>
              <a:defRPr lang="en-US" sz="3200" b="1" kern="1200" dirty="0">
                <a:solidFill>
                  <a:schemeClr val="accent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722313" y="3318493"/>
            <a:ext cx="7772400" cy="729725"/>
          </a:xfrm>
        </p:spPr>
        <p:txBody>
          <a:bodyPr>
            <a:normAutofit/>
          </a:bodyPr>
          <a:lstStyle>
            <a:lvl1pPr>
              <a:defRPr sz="2000">
                <a:solidFill>
                  <a:schemeClr val="tx1">
                    <a:lumMod val="65000"/>
                    <a:lumOff val="35000"/>
                  </a:schemeClr>
                </a:solidFill>
                <a:latin typeface="+mn-lt"/>
              </a:defRPr>
            </a:lvl1pPr>
          </a:lstStyle>
          <a:p>
            <a:r>
              <a:rPr lang="en-US" dirty="0"/>
              <a:t>Click to edit Master title style</a:t>
            </a:r>
          </a:p>
        </p:txBody>
      </p:sp>
      <p:pic>
        <p:nvPicPr>
          <p:cNvPr id="4" name="Picture 3">
            <a:extLst>
              <a:ext uri="{FF2B5EF4-FFF2-40B4-BE49-F238E27FC236}">
                <a16:creationId xmlns:a16="http://schemas.microsoft.com/office/drawing/2014/main" id="{E8504E83-CAB3-EABE-234F-7B0DE482B10A}"/>
              </a:ext>
            </a:extLst>
          </p:cNvPr>
          <p:cNvPicPr>
            <a:picLocks/>
          </p:cNvPicPr>
          <p:nvPr userDrawn="1"/>
        </p:nvPicPr>
        <p:blipFill>
          <a:blip r:embed="rId2"/>
          <a:stretch>
            <a:fillRect/>
          </a:stretch>
        </p:blipFill>
        <p:spPr>
          <a:xfrm rot="5400000">
            <a:off x="-2515540" y="2515538"/>
            <a:ext cx="5143501" cy="112423"/>
          </a:xfrm>
          <a:prstGeom prst="rect">
            <a:avLst/>
          </a:prstGeom>
        </p:spPr>
      </p:pic>
    </p:spTree>
    <p:extLst>
      <p:ext uri="{BB962C8B-B14F-4D97-AF65-F5344CB8AC3E}">
        <p14:creationId xmlns:p14="http://schemas.microsoft.com/office/powerpoint/2010/main" val="253390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47015"/>
            <a:ext cx="4038600" cy="3647609"/>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47015"/>
            <a:ext cx="4038600" cy="3647609"/>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628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47014"/>
            <a:ext cx="4040188" cy="47982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78132"/>
            <a:ext cx="4040188" cy="3116490"/>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947014"/>
            <a:ext cx="4041775" cy="47982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1478132"/>
            <a:ext cx="4041775" cy="3116490"/>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7048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A6BCC9-8AF3-4028-BDF8-D4FFB58A42B3}"/>
              </a:ext>
            </a:extLst>
          </p:cNvPr>
          <p:cNvSpPr>
            <a:spLocks noGrp="1" noChangeAspect="1"/>
          </p:cNvSpPr>
          <p:nvPr>
            <p:ph type="pic" sz="quarter" idx="10"/>
          </p:nvPr>
        </p:nvSpPr>
        <p:spPr>
          <a:xfrm>
            <a:off x="306746" y="828311"/>
            <a:ext cx="8530508" cy="3749040"/>
          </a:xfrm>
        </p:spPr>
        <p:txBody>
          <a:bodyPr/>
          <a:lstStyle>
            <a:lvl1pPr>
              <a:defRPr>
                <a:solidFill>
                  <a:schemeClr val="tx1">
                    <a:lumMod val="65000"/>
                    <a:lumOff val="35000"/>
                  </a:schemeClr>
                </a:solidFill>
              </a:defRPr>
            </a:lvl1pPr>
          </a:lstStyle>
          <a:p>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913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11056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795560"/>
            <a:ext cx="5111750" cy="3799064"/>
          </a:xfr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323009"/>
            <a:ext cx="3008313" cy="3271616"/>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457203" y="795560"/>
            <a:ext cx="3008313" cy="527448"/>
          </a:xfrm>
        </p:spPr>
        <p:txBody>
          <a:bodyPr anchor="ctr">
            <a:normAutofit/>
          </a:bodyPr>
          <a:lstStyle>
            <a:lvl1pPr marL="0" indent="0">
              <a:buNone/>
              <a:defRPr sz="2000" b="1">
                <a:solidFill>
                  <a:schemeClr val="tx1">
                    <a:lumMod val="65000"/>
                    <a:lumOff val="35000"/>
                  </a:schemeClr>
                </a:solidFill>
              </a:defRPr>
            </a:lvl1pPr>
          </a:lstStyle>
          <a:p>
            <a:pPr lvl="0"/>
            <a:endParaRPr lang="en-US" dirty="0"/>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a:xfrm>
            <a:off x="387353" y="210334"/>
            <a:ext cx="8369294" cy="474757"/>
          </a:xfrm>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06666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575962"/>
            <a:ext cx="5486400" cy="2969720"/>
          </a:xfrm>
        </p:spPr>
        <p:txBody>
          <a:bodyPr/>
          <a:lstStyle>
            <a:lvl1pPr marL="0" indent="0">
              <a:buNone/>
              <a:defRPr sz="32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1792288" y="3545681"/>
            <a:ext cx="5486400" cy="479823"/>
          </a:xfrm>
        </p:spPr>
        <p:txBody>
          <a:bodyPr anchor="ctr">
            <a:normAutofit/>
          </a:bodyPr>
          <a:lstStyle>
            <a:lvl1pPr marL="0" indent="0">
              <a:buNone/>
              <a:defRPr sz="2000" b="1">
                <a:solidFill>
                  <a:schemeClr val="tx1">
                    <a:lumMod val="50000"/>
                    <a:lumOff val="50000"/>
                  </a:schemeClr>
                </a:solidFill>
              </a:defRPr>
            </a:lvl1pPr>
          </a:lstStyle>
          <a:p>
            <a:pPr lvl="0"/>
            <a:endParaRPr lang="en-US" dirty="0"/>
          </a:p>
        </p:txBody>
      </p:sp>
    </p:spTree>
    <p:extLst>
      <p:ext uri="{BB962C8B-B14F-4D97-AF65-F5344CB8AC3E}">
        <p14:creationId xmlns:p14="http://schemas.microsoft.com/office/powerpoint/2010/main" val="339184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1"/>
            <a:ext cx="9144000" cy="5759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3" name="Text Placeholder 2"/>
          <p:cNvSpPr>
            <a:spLocks noGrp="1"/>
          </p:cNvSpPr>
          <p:nvPr>
            <p:ph type="body" idx="1"/>
          </p:nvPr>
        </p:nvSpPr>
        <p:spPr>
          <a:xfrm>
            <a:off x="457200" y="947015"/>
            <a:ext cx="8229600" cy="36476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457200" y="4767263"/>
            <a:ext cx="2057400" cy="273844"/>
          </a:xfrm>
          <a:prstGeom prst="rect">
            <a:avLst/>
          </a:prstGeom>
        </p:spPr>
        <p:txBody>
          <a:bodyPr vert="horz" lIns="91440" tIns="45720" rIns="91440" bIns="45720" rtlCol="0" anchor="ctr"/>
          <a:lstStyle>
            <a:lvl1pPr algn="l">
              <a:defRPr sz="1400" b="1">
                <a:solidFill>
                  <a:schemeClr val="tx1">
                    <a:tint val="75000"/>
                  </a:schemeClr>
                </a:solidFill>
              </a:defRPr>
            </a:lvl1pPr>
          </a:lstStyle>
          <a:p>
            <a:fld id="{D07D4089-40B5-457D-927F-16367A53BB79}" type="slidenum">
              <a:rPr lang="en-US" smtClean="0"/>
              <a:pPr/>
              <a:t>‹#›</a:t>
            </a:fld>
            <a:endParaRPr lang="en-US"/>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387353" y="287981"/>
            <a:ext cx="8369294" cy="474757"/>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54792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Lst>
  <p:hf hdr="0" ftr="0" dt="0"/>
  <p:txStyles>
    <p:titleStyle>
      <a:lvl1pPr algn="l" defTabSz="457200" rtl="0" eaLnBrk="1" latinLnBrk="0" hangingPunct="1">
        <a:spcBef>
          <a:spcPct val="0"/>
        </a:spcBef>
        <a:buNone/>
        <a:defRPr sz="38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6E53F9-A76B-5AB8-CE1D-9204E513F617}"/>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7FEB1E7-118F-53AB-F728-0E7B102CD9C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4B275-2FFB-B03A-223D-8AD935B2914D}"/>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890C7B12-822C-408F-A8DA-49254439332E}" type="datetimeFigureOut">
              <a:rPr lang="en-US" smtClean="0"/>
              <a:t>8/19/2024</a:t>
            </a:fld>
            <a:endParaRPr lang="en-US"/>
          </a:p>
        </p:txBody>
      </p:sp>
      <p:sp>
        <p:nvSpPr>
          <p:cNvPr id="5" name="Footer Placeholder 4">
            <a:extLst>
              <a:ext uri="{FF2B5EF4-FFF2-40B4-BE49-F238E27FC236}">
                <a16:creationId xmlns:a16="http://schemas.microsoft.com/office/drawing/2014/main" id="{1D9E04CC-9175-568F-D6BB-D075793E9B6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CB8A24-23E9-A6A5-CC3D-D202B9D4D2C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51A0B1FD-DBE6-4440-A6AD-9ACB9A94B759}" type="slidenum">
              <a:rPr lang="en-US" smtClean="0"/>
              <a:t>‹#›</a:t>
            </a:fld>
            <a:endParaRPr lang="en-US"/>
          </a:p>
        </p:txBody>
      </p:sp>
    </p:spTree>
    <p:extLst>
      <p:ext uri="{BB962C8B-B14F-4D97-AF65-F5344CB8AC3E}">
        <p14:creationId xmlns:p14="http://schemas.microsoft.com/office/powerpoint/2010/main" val="1895371265"/>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0C_7FD9514E.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hyperlink" Target="https://www.atlassian.com/data/charts/how-to-choose-data-visualization" TargetMode="External"/><Relationship Id="rId3" Type="http://schemas.openxmlformats.org/officeDocument/2006/relationships/hyperlink" Target="https://aws.amazon.com/what-is/data-visualization/" TargetMode="External"/><Relationship Id="rId7" Type="http://schemas.openxmlformats.org/officeDocument/2006/relationships/hyperlink" Target="https://cancercontroltap.smhs.gwu.edu/policy-systems-and-environmental-change" TargetMode="External"/><Relationship Id="rId2" Type="http://schemas.openxmlformats.org/officeDocument/2006/relationships/hyperlink" Target="https://asselgrantservices.com/you-can-evaluate-your-program-how-to-conduct-an-environmental-scan-and-needs-analysis-part-1-of-11-by-michelle-dykes-anderson-ed-d-gpc-cfre/#:~:text=A%20needs%20assessment%20collects%2C%20analyzes,%2D%2C%20or%20community%2Dlevel" TargetMode="External"/><Relationship Id="rId1" Type="http://schemas.openxmlformats.org/officeDocument/2006/relationships/slideLayout" Target="../slideLayouts/slideLayout2.xml"/><Relationship Id="rId6" Type="http://schemas.openxmlformats.org/officeDocument/2006/relationships/hyperlink" Target="https://www.samhsa.gov/resource/ebp/strategic-prevention-framework" TargetMode="External"/><Relationship Id="rId5" Type="http://schemas.openxmlformats.org/officeDocument/2006/relationships/hyperlink" Target="https://doi.org/10.1016/j.drugpo.2024.104417" TargetMode="External"/><Relationship Id="rId4" Type="http://schemas.openxmlformats.org/officeDocument/2006/relationships/hyperlink" Target="https://www.toptal.com/designers/data-visualization/data-visualization-tool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9EE626-EEC0-43FB-B603-AA0AC5C12AF2}"/>
              </a:ext>
            </a:extLst>
          </p:cNvPr>
          <p:cNvSpPr>
            <a:spLocks noGrp="1"/>
          </p:cNvSpPr>
          <p:nvPr>
            <p:ph type="ctrTitle"/>
          </p:nvPr>
        </p:nvSpPr>
        <p:spPr>
          <a:xfrm>
            <a:off x="923925" y="1864677"/>
            <a:ext cx="7677150" cy="1414145"/>
          </a:xfrm>
        </p:spPr>
        <p:txBody>
          <a:bodyPr>
            <a:normAutofit fontScale="90000"/>
          </a:bodyPr>
          <a:lstStyle/>
          <a:p>
            <a:r>
              <a:rPr lang="en-US" dirty="0"/>
              <a:t>Know Your Community: Environmental Scans and Data Visualizations for Preventionists</a:t>
            </a:r>
          </a:p>
        </p:txBody>
      </p:sp>
      <p:sp>
        <p:nvSpPr>
          <p:cNvPr id="7" name="Text Placeholder 6">
            <a:extLst>
              <a:ext uri="{FF2B5EF4-FFF2-40B4-BE49-F238E27FC236}">
                <a16:creationId xmlns:a16="http://schemas.microsoft.com/office/drawing/2014/main" id="{7B1DB14A-3049-4866-BD99-5A18DF86BAA2}"/>
              </a:ext>
            </a:extLst>
          </p:cNvPr>
          <p:cNvSpPr>
            <a:spLocks noGrp="1"/>
          </p:cNvSpPr>
          <p:nvPr>
            <p:ph type="body" sz="quarter" idx="10"/>
          </p:nvPr>
        </p:nvSpPr>
        <p:spPr>
          <a:xfrm>
            <a:off x="310606" y="4327232"/>
            <a:ext cx="2841625" cy="619125"/>
          </a:xfrm>
        </p:spPr>
        <p:txBody>
          <a:bodyPr>
            <a:normAutofit/>
          </a:bodyPr>
          <a:lstStyle/>
          <a:p>
            <a:r>
              <a:rPr lang="en-US" sz="1200" dirty="0">
                <a:solidFill>
                  <a:schemeClr val="tx1">
                    <a:lumMod val="50000"/>
                    <a:lumOff val="50000"/>
                  </a:schemeClr>
                </a:solidFill>
              </a:rPr>
              <a:t>Phoenix, AZ</a:t>
            </a:r>
          </a:p>
          <a:p>
            <a:r>
              <a:rPr lang="en-US" sz="1200" dirty="0">
                <a:solidFill>
                  <a:schemeClr val="tx1">
                    <a:lumMod val="50000"/>
                    <a:lumOff val="50000"/>
                  </a:schemeClr>
                </a:solidFill>
              </a:rPr>
              <a:t>August 15, 2024</a:t>
            </a:r>
          </a:p>
        </p:txBody>
      </p:sp>
      <p:sp>
        <p:nvSpPr>
          <p:cNvPr id="6" name="Subtitle 5">
            <a:extLst>
              <a:ext uri="{FF2B5EF4-FFF2-40B4-BE49-F238E27FC236}">
                <a16:creationId xmlns:a16="http://schemas.microsoft.com/office/drawing/2014/main" id="{1EC365AA-61DB-46DD-9742-F7B4A5D30598}"/>
              </a:ext>
            </a:extLst>
          </p:cNvPr>
          <p:cNvSpPr>
            <a:spLocks noGrp="1"/>
          </p:cNvSpPr>
          <p:nvPr>
            <p:ph type="subTitle" idx="1"/>
          </p:nvPr>
        </p:nvSpPr>
        <p:spPr>
          <a:xfrm>
            <a:off x="4922520" y="3620452"/>
            <a:ext cx="3678555" cy="1414145"/>
          </a:xfrm>
        </p:spPr>
        <p:txBody>
          <a:bodyPr>
            <a:normAutofit fontScale="92500"/>
          </a:bodyPr>
          <a:lstStyle/>
          <a:p>
            <a:r>
              <a:rPr lang="en-US" sz="1700" b="1" dirty="0">
                <a:solidFill>
                  <a:schemeClr val="tx1">
                    <a:lumMod val="50000"/>
                    <a:lumOff val="50000"/>
                  </a:schemeClr>
                </a:solidFill>
              </a:rPr>
              <a:t>Ingrid Donato, MHA</a:t>
            </a:r>
            <a:endParaRPr lang="en-US" b="1" dirty="0">
              <a:solidFill>
                <a:schemeClr val="tx1">
                  <a:lumMod val="50000"/>
                  <a:lumOff val="50000"/>
                </a:schemeClr>
              </a:solidFill>
            </a:endParaRPr>
          </a:p>
          <a:p>
            <a:r>
              <a:rPr lang="en-US" sz="1400" dirty="0">
                <a:solidFill>
                  <a:schemeClr val="tx1">
                    <a:lumMod val="50000"/>
                    <a:lumOff val="50000"/>
                  </a:schemeClr>
                </a:solidFill>
              </a:rPr>
              <a:t>Director, Office of Prevention Innovation</a:t>
            </a:r>
          </a:p>
          <a:p>
            <a:r>
              <a:rPr lang="en-US" sz="1400" dirty="0">
                <a:solidFill>
                  <a:schemeClr val="tx1">
                    <a:lumMod val="50000"/>
                    <a:lumOff val="50000"/>
                  </a:schemeClr>
                </a:solidFill>
              </a:rPr>
              <a:t>SAMHSA - Center for Substance Abuse Prevention</a:t>
            </a:r>
            <a:endParaRPr lang="en-US" sz="1700" dirty="0">
              <a:solidFill>
                <a:schemeClr val="tx1">
                  <a:lumMod val="50000"/>
                  <a:lumOff val="50000"/>
                </a:schemeClr>
              </a:solidFill>
            </a:endParaRPr>
          </a:p>
          <a:p>
            <a:r>
              <a:rPr lang="en-US" sz="1700" b="1" dirty="0">
                <a:solidFill>
                  <a:schemeClr val="tx1">
                    <a:lumMod val="50000"/>
                    <a:lumOff val="50000"/>
                  </a:schemeClr>
                </a:solidFill>
              </a:rPr>
              <a:t>Rachel R. Witmer</a:t>
            </a:r>
          </a:p>
          <a:p>
            <a:r>
              <a:rPr lang="en-US" sz="1500" dirty="0">
                <a:solidFill>
                  <a:schemeClr val="tx1">
                    <a:lumMod val="50000"/>
                    <a:lumOff val="50000"/>
                  </a:schemeClr>
                </a:solidFill>
              </a:rPr>
              <a:t>PTTC NCO, Program Coordinator</a:t>
            </a:r>
          </a:p>
        </p:txBody>
      </p:sp>
    </p:spTree>
    <p:extLst>
      <p:ext uri="{BB962C8B-B14F-4D97-AF65-F5344CB8AC3E}">
        <p14:creationId xmlns:p14="http://schemas.microsoft.com/office/powerpoint/2010/main" val="30253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C5F568-E206-76C8-868D-364D32565D8B}"/>
              </a:ext>
            </a:extLst>
          </p:cNvPr>
          <p:cNvSpPr txBox="1"/>
          <p:nvPr/>
        </p:nvSpPr>
        <p:spPr>
          <a:xfrm>
            <a:off x="307981" y="4119867"/>
            <a:ext cx="2000249" cy="474757"/>
          </a:xfrm>
          <a:prstGeom prst="rect">
            <a:avLst/>
          </a:prstGeom>
        </p:spPr>
        <p:txBody>
          <a:bodyPr vert="horz" lIns="91440" tIns="45720" rIns="91440" bIns="45720" rtlCol="0">
            <a:normAutofit/>
          </a:bodyPr>
          <a:lstStyle/>
          <a:p>
            <a:pPr>
              <a:spcBef>
                <a:spcPct val="20000"/>
              </a:spcBef>
            </a:pPr>
            <a:r>
              <a:rPr lang="en-US" sz="1050"/>
              <a:t>(Wilburn, Vanderpool &amp; Knight, 2016) &amp; (Shahid &amp; Turin, 2018) </a:t>
            </a:r>
          </a:p>
        </p:txBody>
      </p:sp>
      <p:graphicFrame>
        <p:nvGraphicFramePr>
          <p:cNvPr id="11" name="Content Placeholder 5">
            <a:extLst>
              <a:ext uri="{FF2B5EF4-FFF2-40B4-BE49-F238E27FC236}">
                <a16:creationId xmlns:a16="http://schemas.microsoft.com/office/drawing/2014/main" id="{59288C02-E627-A4B4-819F-0FDF65F3BE22}"/>
              </a:ext>
            </a:extLst>
          </p:cNvPr>
          <p:cNvGraphicFramePr>
            <a:graphicFrameLocks noGrp="1"/>
          </p:cNvGraphicFramePr>
          <p:nvPr>
            <p:ph idx="1"/>
            <p:extLst>
              <p:ext uri="{D42A27DB-BD31-4B8C-83A1-F6EECF244321}">
                <p14:modId xmlns:p14="http://schemas.microsoft.com/office/powerpoint/2010/main" val="1015821875"/>
              </p:ext>
            </p:extLst>
          </p:nvPr>
        </p:nvGraphicFramePr>
        <p:xfrm>
          <a:off x="457200" y="947738"/>
          <a:ext cx="8229600" cy="3646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1CB779DD-C49A-9D4A-0512-DDC33A99807C}"/>
              </a:ext>
            </a:extLst>
          </p:cNvPr>
          <p:cNvSpPr>
            <a:spLocks noGrp="1"/>
          </p:cNvSpPr>
          <p:nvPr>
            <p:ph type="sldNum" sz="quarter" idx="10"/>
          </p:nvPr>
        </p:nvSpPr>
        <p:spPr/>
        <p:txBody>
          <a:bodyPr vert="horz" lIns="91440" tIns="45720" rIns="91440" bIns="45720" rtlCol="0" anchor="ctr">
            <a:normAutofit fontScale="92500" lnSpcReduction="10000"/>
          </a:bodyPr>
          <a:lstStyle/>
          <a:p>
            <a:fld id="{D07D4089-40B5-457D-927F-16367A53BB79}" type="slidenum">
              <a:rPr lang="en-US" smtClean="0"/>
              <a:pPr/>
              <a:t>10</a:t>
            </a:fld>
            <a:endParaRPr lang="en-US"/>
          </a:p>
        </p:txBody>
      </p:sp>
      <p:sp>
        <p:nvSpPr>
          <p:cNvPr id="5" name="Title 4">
            <a:extLst>
              <a:ext uri="{FF2B5EF4-FFF2-40B4-BE49-F238E27FC236}">
                <a16:creationId xmlns:a16="http://schemas.microsoft.com/office/drawing/2014/main" id="{91B237EC-4F82-CA30-DF36-BEF789F9A69E}"/>
              </a:ext>
            </a:extLst>
          </p:cNvPr>
          <p:cNvSpPr>
            <a:spLocks noGrp="1"/>
          </p:cNvSpPr>
          <p:nvPr>
            <p:ph type="title"/>
          </p:nvPr>
        </p:nvSpPr>
        <p:spPr/>
        <p:txBody>
          <a:bodyPr vert="horz" lIns="91440" tIns="45720" rIns="91440" bIns="45720" rtlCol="0" anchor="ctr">
            <a:normAutofit fontScale="90000"/>
          </a:bodyPr>
          <a:lstStyle/>
          <a:p>
            <a:r>
              <a:rPr lang="en-US" dirty="0"/>
              <a:t>Seven Step Process</a:t>
            </a:r>
          </a:p>
        </p:txBody>
      </p:sp>
    </p:spTree>
    <p:extLst>
      <p:ext uri="{BB962C8B-B14F-4D97-AF65-F5344CB8AC3E}">
        <p14:creationId xmlns:p14="http://schemas.microsoft.com/office/powerpoint/2010/main" val="222806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E9085C-FB71-7BD4-3FF2-9484BA135154}"/>
              </a:ext>
            </a:extLst>
          </p:cNvPr>
          <p:cNvSpPr>
            <a:spLocks noGrp="1"/>
          </p:cNvSpPr>
          <p:nvPr>
            <p:ph sz="half" idx="1"/>
          </p:nvPr>
        </p:nvSpPr>
        <p:spPr>
          <a:xfrm>
            <a:off x="457200" y="947738"/>
            <a:ext cx="4038600" cy="3646487"/>
          </a:xfrm>
          <a:solidFill>
            <a:schemeClr val="accent2"/>
          </a:solidFill>
        </p:spPr>
        <p:txBody>
          <a:bodyPr anchor="ctr"/>
          <a:lstStyle/>
          <a:p>
            <a:pPr marL="0" indent="0">
              <a:buNone/>
            </a:pPr>
            <a:r>
              <a:rPr lang="en-US">
                <a:solidFill>
                  <a:schemeClr val="bg1"/>
                </a:solidFill>
              </a:rPr>
              <a:t>How does this process compare to the steps of the SPF?</a:t>
            </a:r>
          </a:p>
        </p:txBody>
      </p:sp>
      <p:sp>
        <p:nvSpPr>
          <p:cNvPr id="4" name="Slide Number Placeholder 3">
            <a:extLst>
              <a:ext uri="{FF2B5EF4-FFF2-40B4-BE49-F238E27FC236}">
                <a16:creationId xmlns:a16="http://schemas.microsoft.com/office/drawing/2014/main" id="{0C9B05BB-6CDE-F0F5-A10F-5A5B0D5E2D3F}"/>
              </a:ext>
            </a:extLst>
          </p:cNvPr>
          <p:cNvSpPr>
            <a:spLocks noGrp="1"/>
          </p:cNvSpPr>
          <p:nvPr>
            <p:ph type="sldNum" sz="quarter" idx="10"/>
          </p:nvPr>
        </p:nvSpPr>
        <p:spPr/>
        <p:txBody>
          <a:bodyPr/>
          <a:lstStyle/>
          <a:p>
            <a:fld id="{D07D4089-40B5-457D-927F-16367A53BB79}" type="slidenum">
              <a:rPr lang="en-US" smtClean="0"/>
              <a:pPr/>
              <a:t>11</a:t>
            </a:fld>
            <a:endParaRPr lang="en-US"/>
          </a:p>
        </p:txBody>
      </p:sp>
      <p:sp>
        <p:nvSpPr>
          <p:cNvPr id="5" name="Title 4">
            <a:extLst>
              <a:ext uri="{FF2B5EF4-FFF2-40B4-BE49-F238E27FC236}">
                <a16:creationId xmlns:a16="http://schemas.microsoft.com/office/drawing/2014/main" id="{20E63628-0172-451E-18AF-3DFA7F8834DB}"/>
              </a:ext>
            </a:extLst>
          </p:cNvPr>
          <p:cNvSpPr>
            <a:spLocks noGrp="1"/>
          </p:cNvSpPr>
          <p:nvPr>
            <p:ph type="title"/>
          </p:nvPr>
        </p:nvSpPr>
        <p:spPr/>
        <p:txBody>
          <a:bodyPr>
            <a:normAutofit fontScale="90000"/>
          </a:bodyPr>
          <a:lstStyle/>
          <a:p>
            <a:r>
              <a:rPr lang="en-US" dirty="0"/>
              <a:t>Strategic Prevention Framework	(SPF)</a:t>
            </a:r>
          </a:p>
        </p:txBody>
      </p:sp>
      <p:pic>
        <p:nvPicPr>
          <p:cNvPr id="9" name="Content Placeholder 8">
            <a:extLst>
              <a:ext uri="{FF2B5EF4-FFF2-40B4-BE49-F238E27FC236}">
                <a16:creationId xmlns:a16="http://schemas.microsoft.com/office/drawing/2014/main" id="{58346C6D-5E17-7647-AE0D-F2D0CA5B6915}"/>
              </a:ext>
            </a:extLst>
          </p:cNvPr>
          <p:cNvPicPr>
            <a:picLocks noGrp="1" noChangeAspect="1"/>
          </p:cNvPicPr>
          <p:nvPr>
            <p:ph sz="half" idx="2"/>
          </p:nvPr>
        </p:nvPicPr>
        <p:blipFill>
          <a:blip r:embed="rId2"/>
          <a:stretch>
            <a:fillRect/>
          </a:stretch>
        </p:blipFill>
        <p:spPr>
          <a:xfrm>
            <a:off x="4810177" y="947738"/>
            <a:ext cx="3714645" cy="3646487"/>
          </a:xfrm>
          <a:prstGeom prst="rect">
            <a:avLst/>
          </a:prstGeom>
        </p:spPr>
      </p:pic>
    </p:spTree>
    <p:extLst>
      <p:ext uri="{BB962C8B-B14F-4D97-AF65-F5344CB8AC3E}">
        <p14:creationId xmlns:p14="http://schemas.microsoft.com/office/powerpoint/2010/main" val="104542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FBF0F-1B9F-F333-AD24-AD7510669930}"/>
              </a:ext>
            </a:extLst>
          </p:cNvPr>
          <p:cNvSpPr>
            <a:spLocks noGrp="1"/>
          </p:cNvSpPr>
          <p:nvPr>
            <p:ph idx="1"/>
          </p:nvPr>
        </p:nvSpPr>
        <p:spPr/>
        <p:txBody>
          <a:bodyPr/>
          <a:lstStyle/>
          <a:p>
            <a:r>
              <a:rPr lang="en-US"/>
              <a:t>Who is doing what, why, and how?</a:t>
            </a:r>
          </a:p>
          <a:p>
            <a:pPr lvl="1"/>
            <a:r>
              <a:rPr lang="en-US"/>
              <a:t>Designate project coordinator</a:t>
            </a:r>
          </a:p>
          <a:p>
            <a:pPr lvl="1"/>
            <a:r>
              <a:rPr lang="en-US"/>
              <a:t>Define clear roles</a:t>
            </a:r>
          </a:p>
          <a:p>
            <a:pPr lvl="1"/>
            <a:r>
              <a:rPr lang="en-US"/>
              <a:t>Reach consensus on e-scan goal</a:t>
            </a:r>
          </a:p>
          <a:p>
            <a:pPr lvl="1"/>
            <a:r>
              <a:rPr lang="en-US"/>
              <a:t>Ensure goals are realistic</a:t>
            </a:r>
          </a:p>
        </p:txBody>
      </p:sp>
      <p:sp>
        <p:nvSpPr>
          <p:cNvPr id="4" name="Slide Number Placeholder 3">
            <a:extLst>
              <a:ext uri="{FF2B5EF4-FFF2-40B4-BE49-F238E27FC236}">
                <a16:creationId xmlns:a16="http://schemas.microsoft.com/office/drawing/2014/main" id="{8945E358-8D72-4B39-97BF-B7449192DEF2}"/>
              </a:ext>
            </a:extLst>
          </p:cNvPr>
          <p:cNvSpPr>
            <a:spLocks noGrp="1"/>
          </p:cNvSpPr>
          <p:nvPr>
            <p:ph type="sldNum" sz="quarter" idx="10"/>
          </p:nvPr>
        </p:nvSpPr>
        <p:spPr/>
        <p:txBody>
          <a:bodyPr/>
          <a:lstStyle/>
          <a:p>
            <a:fld id="{D07D4089-40B5-457D-927F-16367A53BB79}" type="slidenum">
              <a:rPr lang="en-US" smtClean="0"/>
              <a:pPr/>
              <a:t>12</a:t>
            </a:fld>
            <a:endParaRPr lang="en-US"/>
          </a:p>
        </p:txBody>
      </p:sp>
      <p:sp>
        <p:nvSpPr>
          <p:cNvPr id="2" name="Title 1">
            <a:extLst>
              <a:ext uri="{FF2B5EF4-FFF2-40B4-BE49-F238E27FC236}">
                <a16:creationId xmlns:a16="http://schemas.microsoft.com/office/drawing/2014/main" id="{9DED9BEF-6465-375F-A98B-5524A80869B4}"/>
              </a:ext>
            </a:extLst>
          </p:cNvPr>
          <p:cNvSpPr>
            <a:spLocks noGrp="1"/>
          </p:cNvSpPr>
          <p:nvPr>
            <p:ph type="title"/>
          </p:nvPr>
        </p:nvSpPr>
        <p:spPr/>
        <p:txBody>
          <a:bodyPr>
            <a:normAutofit fontScale="90000"/>
          </a:bodyPr>
          <a:lstStyle/>
          <a:p>
            <a:r>
              <a:rPr lang="en-US"/>
              <a:t>Determine leadership and capacity for the project</a:t>
            </a:r>
          </a:p>
        </p:txBody>
      </p:sp>
    </p:spTree>
    <p:extLst>
      <p:ext uri="{BB962C8B-B14F-4D97-AF65-F5344CB8AC3E}">
        <p14:creationId xmlns:p14="http://schemas.microsoft.com/office/powerpoint/2010/main" val="15914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A90B9C-F694-918E-8078-647AA3DEBCD3}"/>
              </a:ext>
            </a:extLst>
          </p:cNvPr>
          <p:cNvSpPr>
            <a:spLocks noGrp="1"/>
          </p:cNvSpPr>
          <p:nvPr>
            <p:ph idx="1"/>
          </p:nvPr>
        </p:nvSpPr>
        <p:spPr>
          <a:xfrm>
            <a:off x="457200" y="947015"/>
            <a:ext cx="8229600" cy="3647609"/>
          </a:xfrm>
        </p:spPr>
        <p:txBody>
          <a:bodyPr/>
          <a:lstStyle/>
          <a:p>
            <a:r>
              <a:rPr lang="en-US" dirty="0"/>
              <a:t>Specify a clear, concise, and firmly grounded purpose for the environmental scan.</a:t>
            </a:r>
          </a:p>
        </p:txBody>
      </p:sp>
      <p:sp>
        <p:nvSpPr>
          <p:cNvPr id="3" name="Slide Number Placeholder 2">
            <a:extLst>
              <a:ext uri="{FF2B5EF4-FFF2-40B4-BE49-F238E27FC236}">
                <a16:creationId xmlns:a16="http://schemas.microsoft.com/office/drawing/2014/main" id="{E51C635B-4D8C-C008-AE0A-BAC71026A5CC}"/>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13</a:t>
            </a:fld>
            <a:endParaRPr lang="en-US"/>
          </a:p>
        </p:txBody>
      </p:sp>
      <p:sp>
        <p:nvSpPr>
          <p:cNvPr id="4" name="Title 3">
            <a:extLst>
              <a:ext uri="{FF2B5EF4-FFF2-40B4-BE49-F238E27FC236}">
                <a16:creationId xmlns:a16="http://schemas.microsoft.com/office/drawing/2014/main" id="{319C275D-CB0E-16DA-8353-70607A2C70E9}"/>
              </a:ext>
            </a:extLst>
          </p:cNvPr>
          <p:cNvSpPr>
            <a:spLocks noGrp="1"/>
          </p:cNvSpPr>
          <p:nvPr>
            <p:ph type="title"/>
          </p:nvPr>
        </p:nvSpPr>
        <p:spPr>
          <a:xfrm>
            <a:off x="387353" y="287981"/>
            <a:ext cx="8369294" cy="474757"/>
          </a:xfrm>
        </p:spPr>
        <p:txBody>
          <a:bodyPr>
            <a:normAutofit fontScale="90000"/>
          </a:bodyPr>
          <a:lstStyle/>
          <a:p>
            <a:r>
              <a:rPr lang="en-US" dirty="0"/>
              <a:t>Define focal area and purpose</a:t>
            </a:r>
          </a:p>
        </p:txBody>
      </p:sp>
    </p:spTree>
    <p:extLst>
      <p:ext uri="{BB962C8B-B14F-4D97-AF65-F5344CB8AC3E}">
        <p14:creationId xmlns:p14="http://schemas.microsoft.com/office/powerpoint/2010/main" val="286889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83B1BE5-C716-765C-83F2-4CA5CF4998DC}"/>
              </a:ext>
            </a:extLst>
          </p:cNvPr>
          <p:cNvSpPr>
            <a:spLocks noGrp="1"/>
          </p:cNvSpPr>
          <p:nvPr>
            <p:ph idx="1"/>
          </p:nvPr>
        </p:nvSpPr>
        <p:spPr/>
        <p:txBody>
          <a:bodyPr>
            <a:normAutofit fontScale="77500" lnSpcReduction="20000"/>
          </a:bodyPr>
          <a:lstStyle/>
          <a:p>
            <a:pPr marL="514350" indent="-514350">
              <a:buFont typeface="+mj-lt"/>
              <a:buAutoNum type="arabicPeriod"/>
            </a:pPr>
            <a:r>
              <a:rPr lang="en-US"/>
              <a:t>Assess substance misuse and mental health disorder prevention needs of marginalized populations and people of color</a:t>
            </a:r>
          </a:p>
          <a:p>
            <a:pPr marL="514350" indent="-514350">
              <a:buFont typeface="+mj-lt"/>
              <a:buAutoNum type="arabicPeriod"/>
            </a:pPr>
            <a:r>
              <a:rPr lang="en-US"/>
              <a:t>Provide adequate linkage to psychosocial resources.</a:t>
            </a:r>
          </a:p>
          <a:p>
            <a:pPr marL="514350" indent="-514350">
              <a:buFont typeface="+mj-lt"/>
              <a:buAutoNum type="arabicPeriod"/>
            </a:pPr>
            <a:r>
              <a:rPr lang="en-US"/>
              <a:t>Identify existing services and resources while documenting gaps in primary and secondary substance misuse and mental health disorder prevention services.</a:t>
            </a:r>
          </a:p>
          <a:p>
            <a:pPr marL="514350" indent="-514350">
              <a:buFont typeface="+mj-lt"/>
              <a:buAutoNum type="arabicPeriod"/>
            </a:pPr>
            <a:r>
              <a:rPr lang="en-US"/>
              <a:t>Map resources that are available in the community to address the physical health, mental health and psychosocial needs of the individuals in the community.</a:t>
            </a:r>
          </a:p>
        </p:txBody>
      </p:sp>
      <p:sp>
        <p:nvSpPr>
          <p:cNvPr id="3" name="Slide Number Placeholder 2">
            <a:extLst>
              <a:ext uri="{FF2B5EF4-FFF2-40B4-BE49-F238E27FC236}">
                <a16:creationId xmlns:a16="http://schemas.microsoft.com/office/drawing/2014/main" id="{1449EE9A-6EC9-3744-FE71-BE16284A510B}"/>
              </a:ext>
            </a:extLst>
          </p:cNvPr>
          <p:cNvSpPr>
            <a:spLocks noGrp="1"/>
          </p:cNvSpPr>
          <p:nvPr>
            <p:ph type="sldNum" sz="quarter" idx="10"/>
          </p:nvPr>
        </p:nvSpPr>
        <p:spPr/>
        <p:txBody>
          <a:bodyPr/>
          <a:lstStyle/>
          <a:p>
            <a:fld id="{D07D4089-40B5-457D-927F-16367A53BB79}" type="slidenum">
              <a:rPr lang="en-US" smtClean="0"/>
              <a:pPr/>
              <a:t>14</a:t>
            </a:fld>
            <a:endParaRPr lang="en-US"/>
          </a:p>
        </p:txBody>
      </p:sp>
      <p:sp>
        <p:nvSpPr>
          <p:cNvPr id="4" name="Title 3">
            <a:extLst>
              <a:ext uri="{FF2B5EF4-FFF2-40B4-BE49-F238E27FC236}">
                <a16:creationId xmlns:a16="http://schemas.microsoft.com/office/drawing/2014/main" id="{BD5947DF-DAD4-5CC8-C14E-7085F77FC522}"/>
              </a:ext>
            </a:extLst>
          </p:cNvPr>
          <p:cNvSpPr>
            <a:spLocks noGrp="1"/>
          </p:cNvSpPr>
          <p:nvPr>
            <p:ph type="title"/>
          </p:nvPr>
        </p:nvSpPr>
        <p:spPr/>
        <p:txBody>
          <a:bodyPr>
            <a:noAutofit/>
          </a:bodyPr>
          <a:lstStyle/>
          <a:p>
            <a:r>
              <a:rPr lang="en-US"/>
              <a:t>Focal Area and Purpose-Example</a:t>
            </a:r>
          </a:p>
        </p:txBody>
      </p:sp>
    </p:spTree>
    <p:extLst>
      <p:ext uri="{BB962C8B-B14F-4D97-AF65-F5344CB8AC3E}">
        <p14:creationId xmlns:p14="http://schemas.microsoft.com/office/powerpoint/2010/main" val="999843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0FDB6F-625C-4088-74D2-48EB32C33702}"/>
              </a:ext>
            </a:extLst>
          </p:cNvPr>
          <p:cNvSpPr>
            <a:spLocks noGrp="1"/>
          </p:cNvSpPr>
          <p:nvPr>
            <p:ph idx="1"/>
          </p:nvPr>
        </p:nvSpPr>
        <p:spPr>
          <a:xfrm>
            <a:off x="457200" y="947015"/>
            <a:ext cx="8229600" cy="3647609"/>
          </a:xfrm>
        </p:spPr>
        <p:txBody>
          <a:bodyPr>
            <a:normAutofit/>
          </a:bodyPr>
          <a:lstStyle/>
          <a:p>
            <a:r>
              <a:rPr lang="en-US" dirty="0"/>
              <a:t>Establish a timeline at the outset of</a:t>
            </a:r>
          </a:p>
          <a:p>
            <a:r>
              <a:rPr lang="en-US" dirty="0"/>
              <a:t>the project.</a:t>
            </a:r>
          </a:p>
          <a:p>
            <a:r>
              <a:rPr lang="en-US" dirty="0"/>
              <a:t>Plan environmental scan activities to optimize the process and stay on task.</a:t>
            </a:r>
          </a:p>
          <a:p>
            <a:r>
              <a:rPr lang="en-US" dirty="0"/>
              <a:t>Keep it realistic to your capacity and budget</a:t>
            </a:r>
          </a:p>
        </p:txBody>
      </p:sp>
      <p:sp>
        <p:nvSpPr>
          <p:cNvPr id="3" name="Slide Number Placeholder 2">
            <a:extLst>
              <a:ext uri="{FF2B5EF4-FFF2-40B4-BE49-F238E27FC236}">
                <a16:creationId xmlns:a16="http://schemas.microsoft.com/office/drawing/2014/main" id="{3D2B55EC-194C-FAD3-5C5A-F1C4D8E602C6}"/>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15</a:t>
            </a:fld>
            <a:endParaRPr lang="en-US"/>
          </a:p>
        </p:txBody>
      </p:sp>
      <p:sp>
        <p:nvSpPr>
          <p:cNvPr id="4" name="Title 3">
            <a:extLst>
              <a:ext uri="{FF2B5EF4-FFF2-40B4-BE49-F238E27FC236}">
                <a16:creationId xmlns:a16="http://schemas.microsoft.com/office/drawing/2014/main" id="{6B5A1728-8AE4-CDC7-98A7-5840D25EB907}"/>
              </a:ext>
            </a:extLst>
          </p:cNvPr>
          <p:cNvSpPr>
            <a:spLocks noGrp="1"/>
          </p:cNvSpPr>
          <p:nvPr>
            <p:ph type="title"/>
          </p:nvPr>
        </p:nvSpPr>
        <p:spPr>
          <a:xfrm>
            <a:off x="387353" y="287981"/>
            <a:ext cx="8369294" cy="474757"/>
          </a:xfrm>
        </p:spPr>
        <p:txBody>
          <a:bodyPr>
            <a:noAutofit/>
          </a:bodyPr>
          <a:lstStyle/>
          <a:p>
            <a:r>
              <a:rPr lang="en-US"/>
              <a:t>Set Timeline and Goals</a:t>
            </a:r>
          </a:p>
        </p:txBody>
      </p:sp>
    </p:spTree>
    <p:extLst>
      <p:ext uri="{BB962C8B-B14F-4D97-AF65-F5344CB8AC3E}">
        <p14:creationId xmlns:p14="http://schemas.microsoft.com/office/powerpoint/2010/main" val="174875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8B90F7A-C847-526E-2742-054FFC9CF884}"/>
              </a:ext>
            </a:extLst>
          </p:cNvPr>
          <p:cNvSpPr>
            <a:spLocks noGrp="1"/>
          </p:cNvSpPr>
          <p:nvPr>
            <p:ph idx="1"/>
          </p:nvPr>
        </p:nvSpPr>
        <p:spPr>
          <a:xfrm>
            <a:off x="457200" y="947015"/>
            <a:ext cx="8229600" cy="3647609"/>
          </a:xfrm>
        </p:spPr>
        <p:txBody>
          <a:bodyPr>
            <a:normAutofit/>
          </a:bodyPr>
          <a:lstStyle/>
          <a:p>
            <a:r>
              <a:rPr lang="en-US" dirty="0"/>
              <a:t>Brainstorm all relevant topics and resources</a:t>
            </a:r>
          </a:p>
          <a:p>
            <a:r>
              <a:rPr lang="en-US" dirty="0"/>
              <a:t>Caste a wide net</a:t>
            </a:r>
          </a:p>
          <a:p>
            <a:r>
              <a:rPr lang="en-US" dirty="0"/>
              <a:t>Be flexible-the information to be collected may evolve as you move through the process</a:t>
            </a:r>
          </a:p>
        </p:txBody>
      </p:sp>
      <p:sp>
        <p:nvSpPr>
          <p:cNvPr id="3" name="Slide Number Placeholder 2">
            <a:extLst>
              <a:ext uri="{FF2B5EF4-FFF2-40B4-BE49-F238E27FC236}">
                <a16:creationId xmlns:a16="http://schemas.microsoft.com/office/drawing/2014/main" id="{D28DF485-F6EE-13FA-35CB-DF0E04D0BC73}"/>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16</a:t>
            </a:fld>
            <a:endParaRPr lang="en-US"/>
          </a:p>
        </p:txBody>
      </p:sp>
      <p:sp>
        <p:nvSpPr>
          <p:cNvPr id="4" name="Title 3">
            <a:extLst>
              <a:ext uri="{FF2B5EF4-FFF2-40B4-BE49-F238E27FC236}">
                <a16:creationId xmlns:a16="http://schemas.microsoft.com/office/drawing/2014/main" id="{EAB39D9C-D8CA-EE5B-9538-5C1B97EB6D4B}"/>
              </a:ext>
            </a:extLst>
          </p:cNvPr>
          <p:cNvSpPr>
            <a:spLocks noGrp="1"/>
          </p:cNvSpPr>
          <p:nvPr>
            <p:ph type="title"/>
          </p:nvPr>
        </p:nvSpPr>
        <p:spPr>
          <a:xfrm>
            <a:off x="387353" y="287981"/>
            <a:ext cx="8369294" cy="474757"/>
          </a:xfrm>
        </p:spPr>
        <p:txBody>
          <a:bodyPr>
            <a:noAutofit/>
          </a:bodyPr>
          <a:lstStyle/>
          <a:p>
            <a:r>
              <a:rPr lang="en-US"/>
              <a:t>Define Information to be Collected</a:t>
            </a:r>
          </a:p>
        </p:txBody>
      </p:sp>
    </p:spTree>
    <p:extLst>
      <p:ext uri="{BB962C8B-B14F-4D97-AF65-F5344CB8AC3E}">
        <p14:creationId xmlns:p14="http://schemas.microsoft.com/office/powerpoint/2010/main" val="320464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4AA77CB-7BC7-2D58-4E60-2E455D138A60}"/>
              </a:ext>
            </a:extLst>
          </p:cNvPr>
          <p:cNvSpPr>
            <a:spLocks noGrp="1"/>
          </p:cNvSpPr>
          <p:nvPr>
            <p:ph idx="1"/>
          </p:nvPr>
        </p:nvSpPr>
        <p:spPr>
          <a:xfrm>
            <a:off x="457200" y="947015"/>
            <a:ext cx="8229600" cy="3647609"/>
          </a:xfrm>
        </p:spPr>
        <p:txBody>
          <a:bodyPr>
            <a:normAutofit/>
          </a:bodyPr>
          <a:lstStyle/>
          <a:p>
            <a:r>
              <a:rPr lang="en-US" dirty="0"/>
              <a:t>Stakeholders can be the key to successful completion of an environmental scan.</a:t>
            </a:r>
          </a:p>
          <a:p>
            <a:pPr lvl="1"/>
            <a:r>
              <a:rPr lang="en-US" dirty="0"/>
              <a:t>Willing to participate</a:t>
            </a:r>
          </a:p>
          <a:p>
            <a:pPr lvl="1"/>
            <a:r>
              <a:rPr lang="en-US" dirty="0"/>
              <a:t>Clear expectations</a:t>
            </a:r>
          </a:p>
          <a:p>
            <a:pPr lvl="1"/>
            <a:r>
              <a:rPr lang="en-US" dirty="0"/>
              <a:t>Planned and meaningful conversations</a:t>
            </a:r>
          </a:p>
          <a:p>
            <a:pPr lvl="1"/>
            <a:r>
              <a:rPr lang="en-US" dirty="0"/>
              <a:t>Value of participation</a:t>
            </a:r>
          </a:p>
          <a:p>
            <a:pPr lvl="1"/>
            <a:r>
              <a:rPr lang="en-US" dirty="0"/>
              <a:t>Diverse</a:t>
            </a:r>
          </a:p>
        </p:txBody>
      </p:sp>
      <p:sp>
        <p:nvSpPr>
          <p:cNvPr id="3" name="Slide Number Placeholder 2">
            <a:extLst>
              <a:ext uri="{FF2B5EF4-FFF2-40B4-BE49-F238E27FC236}">
                <a16:creationId xmlns:a16="http://schemas.microsoft.com/office/drawing/2014/main" id="{10CD6000-85BC-23D0-9346-783570F63A81}"/>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17</a:t>
            </a:fld>
            <a:endParaRPr lang="en-US"/>
          </a:p>
        </p:txBody>
      </p:sp>
      <p:sp>
        <p:nvSpPr>
          <p:cNvPr id="4" name="Title 3">
            <a:extLst>
              <a:ext uri="{FF2B5EF4-FFF2-40B4-BE49-F238E27FC236}">
                <a16:creationId xmlns:a16="http://schemas.microsoft.com/office/drawing/2014/main" id="{1BD50943-7964-1E23-AF6F-ADB0D857F7CE}"/>
              </a:ext>
            </a:extLst>
          </p:cNvPr>
          <p:cNvSpPr>
            <a:spLocks noGrp="1"/>
          </p:cNvSpPr>
          <p:nvPr>
            <p:ph type="title"/>
          </p:nvPr>
        </p:nvSpPr>
        <p:spPr>
          <a:xfrm>
            <a:off x="387353" y="287981"/>
            <a:ext cx="8369294" cy="474757"/>
          </a:xfrm>
        </p:spPr>
        <p:txBody>
          <a:bodyPr>
            <a:normAutofit fontScale="90000"/>
          </a:bodyPr>
          <a:lstStyle/>
          <a:p>
            <a:r>
              <a:rPr lang="en-US"/>
              <a:t>Identify and Engage Stakeholders</a:t>
            </a:r>
          </a:p>
        </p:txBody>
      </p:sp>
    </p:spTree>
    <p:extLst>
      <p:ext uri="{BB962C8B-B14F-4D97-AF65-F5344CB8AC3E}">
        <p14:creationId xmlns:p14="http://schemas.microsoft.com/office/powerpoint/2010/main" val="353698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790007D-ACA4-542E-5354-16E5662CE980}"/>
              </a:ext>
            </a:extLst>
          </p:cNvPr>
          <p:cNvSpPr>
            <a:spLocks noGrp="1"/>
          </p:cNvSpPr>
          <p:nvPr>
            <p:ph idx="1"/>
          </p:nvPr>
        </p:nvSpPr>
        <p:spPr>
          <a:xfrm>
            <a:off x="457200" y="1274164"/>
            <a:ext cx="8229600" cy="3320061"/>
          </a:xfrm>
        </p:spPr>
        <p:txBody>
          <a:bodyPr>
            <a:normAutofit/>
          </a:bodyPr>
          <a:lstStyle/>
          <a:p>
            <a:pPr marL="0" indent="0">
              <a:buNone/>
            </a:pPr>
            <a:r>
              <a:rPr lang="en-US" dirty="0"/>
              <a:t>Disseminated in a manner and level that is easy to understand, remember, and access.</a:t>
            </a:r>
          </a:p>
        </p:txBody>
      </p:sp>
      <p:sp>
        <p:nvSpPr>
          <p:cNvPr id="3" name="Slide Number Placeholder 2">
            <a:extLst>
              <a:ext uri="{FF2B5EF4-FFF2-40B4-BE49-F238E27FC236}">
                <a16:creationId xmlns:a16="http://schemas.microsoft.com/office/drawing/2014/main" id="{7BC7578B-D1E0-A28F-B5FE-87EE7CEE3F11}"/>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18</a:t>
            </a:fld>
            <a:endParaRPr lang="en-US"/>
          </a:p>
        </p:txBody>
      </p:sp>
      <p:sp>
        <p:nvSpPr>
          <p:cNvPr id="4" name="Title 3">
            <a:extLst>
              <a:ext uri="{FF2B5EF4-FFF2-40B4-BE49-F238E27FC236}">
                <a16:creationId xmlns:a16="http://schemas.microsoft.com/office/drawing/2014/main" id="{C5FC58AF-6566-6C6F-861F-150E776E52EB}"/>
              </a:ext>
            </a:extLst>
          </p:cNvPr>
          <p:cNvSpPr>
            <a:spLocks noGrp="1"/>
          </p:cNvSpPr>
          <p:nvPr>
            <p:ph type="title"/>
          </p:nvPr>
        </p:nvSpPr>
        <p:spPr>
          <a:xfrm>
            <a:off x="387350" y="287338"/>
            <a:ext cx="8369300" cy="739846"/>
          </a:xfrm>
        </p:spPr>
        <p:txBody>
          <a:bodyPr>
            <a:noAutofit/>
          </a:bodyPr>
          <a:lstStyle/>
          <a:p>
            <a:pPr algn="ctr"/>
            <a:r>
              <a:rPr lang="en-US" dirty="0"/>
              <a:t>Analyze, Synthesize, Summarize, and Disseminate Results</a:t>
            </a:r>
          </a:p>
        </p:txBody>
      </p:sp>
      <p:pic>
        <p:nvPicPr>
          <p:cNvPr id="11" name="Picture 10" descr="A colorful lines and dots">
            <a:extLst>
              <a:ext uri="{FF2B5EF4-FFF2-40B4-BE49-F238E27FC236}">
                <a16:creationId xmlns:a16="http://schemas.microsoft.com/office/drawing/2014/main" id="{B9B5DF90-D59D-CE88-5DBF-879D07ED1DEB}"/>
              </a:ext>
            </a:extLst>
          </p:cNvPr>
          <p:cNvPicPr>
            <a:picLocks noChangeAspect="1"/>
          </p:cNvPicPr>
          <p:nvPr/>
        </p:nvPicPr>
        <p:blipFill>
          <a:blip r:embed="rId2"/>
          <a:stretch>
            <a:fillRect/>
          </a:stretch>
        </p:blipFill>
        <p:spPr>
          <a:xfrm>
            <a:off x="0" y="2387504"/>
            <a:ext cx="9144000" cy="2132779"/>
          </a:xfrm>
          <a:prstGeom prst="rect">
            <a:avLst/>
          </a:prstGeom>
        </p:spPr>
      </p:pic>
    </p:spTree>
    <p:extLst>
      <p:ext uri="{BB962C8B-B14F-4D97-AF65-F5344CB8AC3E}">
        <p14:creationId xmlns:p14="http://schemas.microsoft.com/office/powerpoint/2010/main" val="4080297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D54FB7-EB11-1F49-77C9-E4ED0D0326E9}"/>
              </a:ext>
            </a:extLst>
          </p:cNvPr>
          <p:cNvSpPr>
            <a:spLocks noGrp="1"/>
          </p:cNvSpPr>
          <p:nvPr>
            <p:ph sz="half" idx="1"/>
          </p:nvPr>
        </p:nvSpPr>
        <p:spPr>
          <a:xfrm>
            <a:off x="457200" y="947015"/>
            <a:ext cx="4038600" cy="3647609"/>
          </a:xfrm>
        </p:spPr>
        <p:txBody>
          <a:bodyPr anchor="ctr">
            <a:normAutofit fontScale="77500" lnSpcReduction="20000"/>
          </a:bodyPr>
          <a:lstStyle/>
          <a:p>
            <a:pPr marL="0" indent="0">
              <a:buNone/>
            </a:pPr>
            <a:r>
              <a:rPr lang="en-US" dirty="0"/>
              <a:t>“The final step in completing a needs and capacity assessment is to communicate key findings to prevention stakeholders. There are many ways to share findings, but what is critical is that the chosen approach is the right match for the audience.”</a:t>
            </a:r>
          </a:p>
          <a:p>
            <a:pPr marL="0" indent="0" algn="r">
              <a:buNone/>
            </a:pPr>
            <a:r>
              <a:rPr lang="en-US" dirty="0"/>
              <a:t>~A Guide to SAMHSA’s Strategic Prevention Framework</a:t>
            </a:r>
          </a:p>
        </p:txBody>
      </p:sp>
      <p:pic>
        <p:nvPicPr>
          <p:cNvPr id="6" name="Content Placeholder 5">
            <a:extLst>
              <a:ext uri="{FF2B5EF4-FFF2-40B4-BE49-F238E27FC236}">
                <a16:creationId xmlns:a16="http://schemas.microsoft.com/office/drawing/2014/main" id="{210B8412-3759-C9BE-A485-369762EF14EB}"/>
              </a:ext>
            </a:extLst>
          </p:cNvPr>
          <p:cNvPicPr>
            <a:picLocks noGrp="1" noChangeAspect="1"/>
          </p:cNvPicPr>
          <p:nvPr>
            <p:ph sz="half" idx="2"/>
          </p:nvPr>
        </p:nvPicPr>
        <p:blipFill>
          <a:blip r:embed="rId4"/>
          <a:stretch>
            <a:fillRect/>
          </a:stretch>
        </p:blipFill>
        <p:spPr>
          <a:xfrm>
            <a:off x="4813819" y="947738"/>
            <a:ext cx="3707362" cy="3646487"/>
          </a:xfrm>
        </p:spPr>
      </p:pic>
      <p:sp>
        <p:nvSpPr>
          <p:cNvPr id="4" name="Slide Number Placeholder 3">
            <a:extLst>
              <a:ext uri="{FF2B5EF4-FFF2-40B4-BE49-F238E27FC236}">
                <a16:creationId xmlns:a16="http://schemas.microsoft.com/office/drawing/2014/main" id="{2BE5A4C8-0577-47A7-8CD1-2FBE64B2CA38}"/>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19</a:t>
            </a:fld>
            <a:endParaRPr lang="en-US"/>
          </a:p>
        </p:txBody>
      </p:sp>
      <p:sp>
        <p:nvSpPr>
          <p:cNvPr id="2" name="Title 1">
            <a:extLst>
              <a:ext uri="{FF2B5EF4-FFF2-40B4-BE49-F238E27FC236}">
                <a16:creationId xmlns:a16="http://schemas.microsoft.com/office/drawing/2014/main" id="{49C702C9-10C0-679E-B462-5629D1835855}"/>
              </a:ext>
            </a:extLst>
          </p:cNvPr>
          <p:cNvSpPr>
            <a:spLocks noGrp="1"/>
          </p:cNvSpPr>
          <p:nvPr>
            <p:ph type="title"/>
          </p:nvPr>
        </p:nvSpPr>
        <p:spPr>
          <a:xfrm>
            <a:off x="387353" y="287981"/>
            <a:ext cx="8369294" cy="474757"/>
          </a:xfrm>
        </p:spPr>
        <p:txBody>
          <a:bodyPr>
            <a:normAutofit fontScale="90000"/>
          </a:bodyPr>
          <a:lstStyle/>
          <a:p>
            <a:r>
              <a:rPr lang="en-US"/>
              <a:t>SPF-Sharing Assessment Findings</a:t>
            </a:r>
          </a:p>
        </p:txBody>
      </p:sp>
    </p:spTree>
    <p:extLst>
      <p:ext uri="{BB962C8B-B14F-4D97-AF65-F5344CB8AC3E}">
        <p14:creationId xmlns:p14="http://schemas.microsoft.com/office/powerpoint/2010/main" val="214494855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CD0AEF1-40B7-CB00-BEC1-A8FA7EF8D344}"/>
              </a:ext>
            </a:extLst>
          </p:cNvPr>
          <p:cNvPicPr>
            <a:picLocks noGrp="1" noChangeAspect="1"/>
          </p:cNvPicPr>
          <p:nvPr>
            <p:ph idx="1"/>
          </p:nvPr>
        </p:nvPicPr>
        <p:blipFill rotWithShape="1">
          <a:blip r:embed="rId2"/>
          <a:srcRect l="7103" t="11982" r="5552" b="3966"/>
          <a:stretch/>
        </p:blipFill>
        <p:spPr>
          <a:xfrm>
            <a:off x="3413761" y="569432"/>
            <a:ext cx="5618426" cy="3994393"/>
          </a:xfrm>
          <a:prstGeom prst="rect">
            <a:avLst/>
          </a:prstGeom>
        </p:spPr>
      </p:pic>
      <p:sp>
        <p:nvSpPr>
          <p:cNvPr id="6" name="Text Placeholder 5">
            <a:extLst>
              <a:ext uri="{FF2B5EF4-FFF2-40B4-BE49-F238E27FC236}">
                <a16:creationId xmlns:a16="http://schemas.microsoft.com/office/drawing/2014/main" id="{196A1FDA-A8D6-2AE6-BA31-CF3180611A53}"/>
              </a:ext>
            </a:extLst>
          </p:cNvPr>
          <p:cNvSpPr>
            <a:spLocks noGrp="1"/>
          </p:cNvSpPr>
          <p:nvPr>
            <p:ph type="body" sz="half" idx="2"/>
          </p:nvPr>
        </p:nvSpPr>
        <p:spPr>
          <a:xfrm>
            <a:off x="297180" y="960924"/>
            <a:ext cx="3008313" cy="3286000"/>
          </a:xfrm>
        </p:spPr>
        <p:txBody>
          <a:bodyPr/>
          <a:lstStyle/>
          <a:p>
            <a:r>
              <a:rPr lang="en-US" b="0" i="0" dirty="0">
                <a:solidFill>
                  <a:srgbClr val="000000"/>
                </a:solidFill>
                <a:effectLst/>
                <a:latin typeface="YAFcflVm6HM 0"/>
              </a:rPr>
              <a:t>The PTTC Network is dedicated to enhancing substance misuse prevention efforts through quality enhancement, assistance for prevention professionals, and next-generation engagement.</a:t>
            </a:r>
            <a:endParaRPr lang="en-US" dirty="0">
              <a:solidFill>
                <a:srgbClr val="000000"/>
              </a:solidFill>
              <a:effectLst/>
              <a:latin typeface="YAFcflVm6HM 0"/>
            </a:endParaRPr>
          </a:p>
          <a:p>
            <a:r>
              <a:rPr lang="en-US" b="0" i="0" dirty="0">
                <a:solidFill>
                  <a:srgbClr val="000000"/>
                </a:solidFill>
                <a:effectLst/>
                <a:latin typeface="YAFcflVm6HM 0"/>
              </a:rPr>
              <a:t>We develop and share tools and strategies to elevate the quality of substance misuse prevention efforts empowering prevention professionals to make a lasting impact.</a:t>
            </a:r>
            <a:endParaRPr lang="en-US" dirty="0">
              <a:solidFill>
                <a:srgbClr val="000000"/>
              </a:solidFill>
              <a:effectLst/>
              <a:latin typeface="YAFcflVm6HM 0"/>
            </a:endParaRPr>
          </a:p>
          <a:p>
            <a:endParaRPr lang="en-US" dirty="0"/>
          </a:p>
        </p:txBody>
      </p:sp>
      <p:sp>
        <p:nvSpPr>
          <p:cNvPr id="3" name="Slide Number Placeholder 2">
            <a:extLst>
              <a:ext uri="{FF2B5EF4-FFF2-40B4-BE49-F238E27FC236}">
                <a16:creationId xmlns:a16="http://schemas.microsoft.com/office/drawing/2014/main" id="{3F62B5A4-5A03-B945-E296-B91F22D8CD36}"/>
              </a:ext>
            </a:extLst>
          </p:cNvPr>
          <p:cNvSpPr>
            <a:spLocks noGrp="1"/>
          </p:cNvSpPr>
          <p:nvPr>
            <p:ph type="sldNum" sz="quarter" idx="10"/>
          </p:nvPr>
        </p:nvSpPr>
        <p:spPr/>
        <p:txBody>
          <a:bodyPr/>
          <a:lstStyle/>
          <a:p>
            <a:fld id="{D07D4089-40B5-457D-927F-16367A53BB79}" type="slidenum">
              <a:rPr lang="en-US" smtClean="0"/>
              <a:pPr/>
              <a:t>2</a:t>
            </a:fld>
            <a:endParaRPr lang="en-US"/>
          </a:p>
        </p:txBody>
      </p:sp>
      <p:sp>
        <p:nvSpPr>
          <p:cNvPr id="4" name="Title 3">
            <a:extLst>
              <a:ext uri="{FF2B5EF4-FFF2-40B4-BE49-F238E27FC236}">
                <a16:creationId xmlns:a16="http://schemas.microsoft.com/office/drawing/2014/main" id="{E0E4C9F2-F53A-E92C-21CE-B4520B74991A}"/>
              </a:ext>
            </a:extLst>
          </p:cNvPr>
          <p:cNvSpPr>
            <a:spLocks noGrp="1"/>
          </p:cNvSpPr>
          <p:nvPr>
            <p:ph type="title"/>
          </p:nvPr>
        </p:nvSpPr>
        <p:spPr>
          <a:xfrm>
            <a:off x="297180" y="486167"/>
            <a:ext cx="3194047" cy="474757"/>
          </a:xfrm>
        </p:spPr>
        <p:txBody>
          <a:bodyPr>
            <a:normAutofit fontScale="90000"/>
          </a:bodyPr>
          <a:lstStyle/>
          <a:p>
            <a:r>
              <a:rPr lang="en-US" dirty="0"/>
              <a:t>About the PTTC</a:t>
            </a:r>
          </a:p>
        </p:txBody>
      </p:sp>
    </p:spTree>
    <p:extLst>
      <p:ext uri="{BB962C8B-B14F-4D97-AF65-F5344CB8AC3E}">
        <p14:creationId xmlns:p14="http://schemas.microsoft.com/office/powerpoint/2010/main" val="173346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3574A0-FC57-7F6B-B986-E3616B9A22CE}"/>
              </a:ext>
            </a:extLst>
          </p:cNvPr>
          <p:cNvSpPr>
            <a:spLocks noGrp="1"/>
          </p:cNvSpPr>
          <p:nvPr>
            <p:ph type="sldNum" sz="quarter" idx="11"/>
          </p:nvPr>
        </p:nvSpPr>
        <p:spPr>
          <a:xfrm>
            <a:off x="457200" y="4767263"/>
            <a:ext cx="20574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7D4089-40B5-457D-927F-16367A53BB79}" type="slidenum">
              <a:rPr kumimoji="0" lang="en-US"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14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itle 6">
            <a:extLst>
              <a:ext uri="{FF2B5EF4-FFF2-40B4-BE49-F238E27FC236}">
                <a16:creationId xmlns:a16="http://schemas.microsoft.com/office/drawing/2014/main" id="{E318E68D-DF25-9769-112D-00308713DDDA}"/>
              </a:ext>
            </a:extLst>
          </p:cNvPr>
          <p:cNvSpPr>
            <a:spLocks noGrp="1"/>
          </p:cNvSpPr>
          <p:nvPr>
            <p:ph type="title"/>
          </p:nvPr>
        </p:nvSpPr>
        <p:spPr>
          <a:xfrm>
            <a:off x="1282700" y="1853407"/>
            <a:ext cx="6578600" cy="1436687"/>
          </a:xfrm>
        </p:spPr>
        <p:txBody>
          <a:bodyPr>
            <a:normAutofit/>
          </a:bodyPr>
          <a:lstStyle/>
          <a:p>
            <a:r>
              <a:rPr lang="en-US" dirty="0">
                <a:solidFill>
                  <a:schemeClr val="bg2"/>
                </a:solidFill>
              </a:rPr>
              <a:t>What challenges do you face in sharing assessment findings?</a:t>
            </a:r>
          </a:p>
        </p:txBody>
      </p:sp>
    </p:spTree>
    <p:extLst>
      <p:ext uri="{BB962C8B-B14F-4D97-AF65-F5344CB8AC3E}">
        <p14:creationId xmlns:p14="http://schemas.microsoft.com/office/powerpoint/2010/main" val="3501111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EB8EE7-C655-6A01-231F-BCAC1F9B52D3}"/>
              </a:ext>
            </a:extLst>
          </p:cNvPr>
          <p:cNvSpPr>
            <a:spLocks noGrp="1"/>
          </p:cNvSpPr>
          <p:nvPr>
            <p:ph type="body" idx="1"/>
          </p:nvPr>
        </p:nvSpPr>
        <p:spPr>
          <a:xfrm>
            <a:off x="722313" y="2247094"/>
            <a:ext cx="3849687" cy="1125537"/>
          </a:xfrm>
        </p:spPr>
        <p:txBody>
          <a:bodyPr/>
          <a:lstStyle/>
          <a:p>
            <a:r>
              <a:rPr lang="en-US" dirty="0"/>
              <a:t>Utilizing and Creating</a:t>
            </a:r>
          </a:p>
          <a:p>
            <a:r>
              <a:rPr lang="en-US" dirty="0"/>
              <a:t>Data Visualizations</a:t>
            </a:r>
          </a:p>
        </p:txBody>
      </p:sp>
      <p:sp>
        <p:nvSpPr>
          <p:cNvPr id="3" name="Slide Number Placeholder 2">
            <a:extLst>
              <a:ext uri="{FF2B5EF4-FFF2-40B4-BE49-F238E27FC236}">
                <a16:creationId xmlns:a16="http://schemas.microsoft.com/office/drawing/2014/main" id="{BCA19950-4D09-8383-4329-A5694B55D2A7}"/>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21</a:t>
            </a:fld>
            <a:endParaRPr lang="en-US"/>
          </a:p>
        </p:txBody>
      </p:sp>
      <p:pic>
        <p:nvPicPr>
          <p:cNvPr id="4" name="Picture 3" descr="A black and white graphic design&#10;&#10;Description automatically generated">
            <a:extLst>
              <a:ext uri="{FF2B5EF4-FFF2-40B4-BE49-F238E27FC236}">
                <a16:creationId xmlns:a16="http://schemas.microsoft.com/office/drawing/2014/main" id="{BAF8084A-F13D-0020-4255-4306D6883B16}"/>
              </a:ext>
            </a:extLst>
          </p:cNvPr>
          <p:cNvPicPr>
            <a:picLocks noChangeAspect="1"/>
          </p:cNvPicPr>
          <p:nvPr/>
        </p:nvPicPr>
        <p:blipFill>
          <a:blip r:embed="rId3"/>
          <a:stretch>
            <a:fillRect/>
          </a:stretch>
        </p:blipFill>
        <p:spPr>
          <a:xfrm>
            <a:off x="5272901" y="101460"/>
            <a:ext cx="3747274" cy="4940581"/>
          </a:xfrm>
          <a:prstGeom prst="rect">
            <a:avLst/>
          </a:prstGeom>
        </p:spPr>
      </p:pic>
    </p:spTree>
    <p:extLst>
      <p:ext uri="{BB962C8B-B14F-4D97-AF65-F5344CB8AC3E}">
        <p14:creationId xmlns:p14="http://schemas.microsoft.com/office/powerpoint/2010/main" val="3404607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AA2246-D158-6D3E-73DB-5199B0178295}"/>
              </a:ext>
            </a:extLst>
          </p:cNvPr>
          <p:cNvSpPr>
            <a:spLocks noGrp="1"/>
          </p:cNvSpPr>
          <p:nvPr>
            <p:ph idx="1"/>
          </p:nvPr>
        </p:nvSpPr>
        <p:spPr/>
        <p:txBody>
          <a:bodyPr>
            <a:normAutofit/>
          </a:bodyPr>
          <a:lstStyle/>
          <a:p>
            <a:r>
              <a:rPr lang="en-US" dirty="0"/>
              <a:t>Graphical representation of information and data</a:t>
            </a:r>
          </a:p>
          <a:p>
            <a:r>
              <a:rPr lang="en-US" dirty="0"/>
              <a:t>Provides a visual interpretation</a:t>
            </a:r>
          </a:p>
          <a:p>
            <a:r>
              <a:rPr lang="en-US" dirty="0"/>
              <a:t>Makes it easier to interpret trends, patterns, and outliers</a:t>
            </a:r>
          </a:p>
          <a:p>
            <a:r>
              <a:rPr lang="en-US" dirty="0"/>
              <a:t>Examples include charts, maps, and graphs</a:t>
            </a:r>
          </a:p>
        </p:txBody>
      </p:sp>
      <p:sp>
        <p:nvSpPr>
          <p:cNvPr id="4" name="Slide Number Placeholder 3">
            <a:extLst>
              <a:ext uri="{FF2B5EF4-FFF2-40B4-BE49-F238E27FC236}">
                <a16:creationId xmlns:a16="http://schemas.microsoft.com/office/drawing/2014/main" id="{0BA23797-161D-3BD9-09AC-8679E9E64558}"/>
              </a:ext>
            </a:extLst>
          </p:cNvPr>
          <p:cNvSpPr>
            <a:spLocks noGrp="1"/>
          </p:cNvSpPr>
          <p:nvPr>
            <p:ph type="sldNum" sz="quarter" idx="10"/>
          </p:nvPr>
        </p:nvSpPr>
        <p:spPr/>
        <p:txBody>
          <a:bodyPr/>
          <a:lstStyle/>
          <a:p>
            <a:fld id="{D07D4089-40B5-457D-927F-16367A53BB79}" type="slidenum">
              <a:rPr lang="en-US" smtClean="0"/>
              <a:pPr/>
              <a:t>22</a:t>
            </a:fld>
            <a:endParaRPr lang="en-US"/>
          </a:p>
        </p:txBody>
      </p:sp>
      <p:sp>
        <p:nvSpPr>
          <p:cNvPr id="8" name="Title 7">
            <a:extLst>
              <a:ext uri="{FF2B5EF4-FFF2-40B4-BE49-F238E27FC236}">
                <a16:creationId xmlns:a16="http://schemas.microsoft.com/office/drawing/2014/main" id="{50AE8E49-1322-6103-0D14-F24B0CBBA4FA}"/>
              </a:ext>
            </a:extLst>
          </p:cNvPr>
          <p:cNvSpPr>
            <a:spLocks noGrp="1"/>
          </p:cNvSpPr>
          <p:nvPr>
            <p:ph type="title"/>
          </p:nvPr>
        </p:nvSpPr>
        <p:spPr/>
        <p:txBody>
          <a:bodyPr>
            <a:normAutofit fontScale="90000"/>
          </a:bodyPr>
          <a:lstStyle/>
          <a:p>
            <a:r>
              <a:rPr lang="en-US"/>
              <a:t>Data Visualization</a:t>
            </a:r>
          </a:p>
        </p:txBody>
      </p:sp>
    </p:spTree>
    <p:extLst>
      <p:ext uri="{BB962C8B-B14F-4D97-AF65-F5344CB8AC3E}">
        <p14:creationId xmlns:p14="http://schemas.microsoft.com/office/powerpoint/2010/main" val="402007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3F334DC-EC38-4955-E520-88F03CA735E0}"/>
              </a:ext>
            </a:extLst>
          </p:cNvPr>
          <p:cNvPicPr>
            <a:picLocks noGrp="1" noChangeAspect="1"/>
          </p:cNvPicPr>
          <p:nvPr>
            <p:ph idx="1"/>
          </p:nvPr>
        </p:nvPicPr>
        <p:blipFill rotWithShape="1">
          <a:blip r:embed="rId3"/>
          <a:stretch/>
        </p:blipFill>
        <p:spPr>
          <a:xfrm>
            <a:off x="3940368" y="1066800"/>
            <a:ext cx="5066914" cy="3798887"/>
          </a:xfrm>
        </p:spPr>
      </p:pic>
      <p:sp>
        <p:nvSpPr>
          <p:cNvPr id="7" name="Text Placeholder 6">
            <a:extLst>
              <a:ext uri="{FF2B5EF4-FFF2-40B4-BE49-F238E27FC236}">
                <a16:creationId xmlns:a16="http://schemas.microsoft.com/office/drawing/2014/main" id="{63172F67-B8B2-8F40-E8CB-AF983E060939}"/>
              </a:ext>
            </a:extLst>
          </p:cNvPr>
          <p:cNvSpPr>
            <a:spLocks noGrp="1"/>
          </p:cNvSpPr>
          <p:nvPr>
            <p:ph type="body" sz="half" idx="2"/>
          </p:nvPr>
        </p:nvSpPr>
        <p:spPr>
          <a:xfrm>
            <a:off x="457200" y="2171700"/>
            <a:ext cx="3008313" cy="2422525"/>
          </a:xfrm>
        </p:spPr>
        <p:txBody>
          <a:bodyPr>
            <a:normAutofit lnSpcReduction="10000"/>
          </a:bodyPr>
          <a:lstStyle/>
          <a:p>
            <a:r>
              <a:rPr lang="en-US" sz="2000" dirty="0"/>
              <a:t>This tree map, created by The White House during Barack Obama’s presidency, visually broke down the United States' 2016 budget to put government programs in context.</a:t>
            </a:r>
          </a:p>
        </p:txBody>
      </p:sp>
      <p:sp>
        <p:nvSpPr>
          <p:cNvPr id="6" name="Slide Number Placeholder 5">
            <a:extLst>
              <a:ext uri="{FF2B5EF4-FFF2-40B4-BE49-F238E27FC236}">
                <a16:creationId xmlns:a16="http://schemas.microsoft.com/office/drawing/2014/main" id="{018E25B5-1EFD-49B5-9EEB-0FB17A65C579}"/>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23</a:t>
            </a:fld>
            <a:endParaRPr lang="en-US"/>
          </a:p>
        </p:txBody>
      </p:sp>
      <p:sp>
        <p:nvSpPr>
          <p:cNvPr id="10" name="Text Placeholder 9">
            <a:extLst>
              <a:ext uri="{FF2B5EF4-FFF2-40B4-BE49-F238E27FC236}">
                <a16:creationId xmlns:a16="http://schemas.microsoft.com/office/drawing/2014/main" id="{A0FB0752-F60E-EE15-861F-1FADAEC48F5B}"/>
              </a:ext>
            </a:extLst>
          </p:cNvPr>
          <p:cNvSpPr>
            <a:spLocks noGrp="1"/>
          </p:cNvSpPr>
          <p:nvPr>
            <p:ph type="body" sz="quarter" idx="11"/>
          </p:nvPr>
        </p:nvSpPr>
        <p:spPr>
          <a:xfrm>
            <a:off x="457200" y="1066800"/>
            <a:ext cx="3305175" cy="1104900"/>
          </a:xfrm>
        </p:spPr>
        <p:txBody>
          <a:bodyPr>
            <a:noAutofit/>
          </a:bodyPr>
          <a:lstStyle/>
          <a:p>
            <a:r>
              <a:rPr lang="en-US" dirty="0"/>
              <a:t>Visualization by: US Office of Management and Budget (2016) </a:t>
            </a:r>
          </a:p>
        </p:txBody>
      </p:sp>
      <p:sp>
        <p:nvSpPr>
          <p:cNvPr id="8" name="Title 7">
            <a:extLst>
              <a:ext uri="{FF2B5EF4-FFF2-40B4-BE49-F238E27FC236}">
                <a16:creationId xmlns:a16="http://schemas.microsoft.com/office/drawing/2014/main" id="{1A9FFE7B-E4D5-43F5-BE1B-7621DB12C492}"/>
              </a:ext>
            </a:extLst>
          </p:cNvPr>
          <p:cNvSpPr>
            <a:spLocks noGrp="1"/>
          </p:cNvSpPr>
          <p:nvPr>
            <p:ph type="title"/>
          </p:nvPr>
        </p:nvSpPr>
        <p:spPr>
          <a:xfrm>
            <a:off x="387353" y="210334"/>
            <a:ext cx="8369294" cy="474757"/>
          </a:xfrm>
        </p:spPr>
        <p:txBody>
          <a:bodyPr>
            <a:noAutofit/>
          </a:bodyPr>
          <a:lstStyle/>
          <a:p>
            <a:r>
              <a:rPr lang="en-US" dirty="0"/>
              <a:t>Data Visualization Example- Interactive Government Budget</a:t>
            </a:r>
          </a:p>
        </p:txBody>
      </p:sp>
    </p:spTree>
    <p:extLst>
      <p:ext uri="{BB962C8B-B14F-4D97-AF65-F5344CB8AC3E}">
        <p14:creationId xmlns:p14="http://schemas.microsoft.com/office/powerpoint/2010/main" val="44513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1A0BCB3-9D39-DA43-8EEC-89B709CEC789}"/>
              </a:ext>
            </a:extLst>
          </p:cNvPr>
          <p:cNvSpPr>
            <a:spLocks noGrp="1"/>
          </p:cNvSpPr>
          <p:nvPr>
            <p:ph type="body" sz="half" idx="2"/>
          </p:nvPr>
        </p:nvSpPr>
        <p:spPr>
          <a:xfrm>
            <a:off x="457203" y="1657350"/>
            <a:ext cx="3008313" cy="2937274"/>
          </a:xfrm>
        </p:spPr>
        <p:txBody>
          <a:bodyPr>
            <a:normAutofit lnSpcReduction="10000"/>
          </a:bodyPr>
          <a:lstStyle/>
          <a:p>
            <a:r>
              <a:rPr lang="en-US" sz="2000" dirty="0"/>
              <a:t>This animated age and gender demographic breakdown pyramid shows how population demographics have shifted since the 1950s highlighting the longer life expectancy as the graphic takes a more rectangular shape.</a:t>
            </a:r>
          </a:p>
        </p:txBody>
      </p:sp>
      <p:sp>
        <p:nvSpPr>
          <p:cNvPr id="3" name="Slide Number Placeholder 2">
            <a:extLst>
              <a:ext uri="{FF2B5EF4-FFF2-40B4-BE49-F238E27FC236}">
                <a16:creationId xmlns:a16="http://schemas.microsoft.com/office/drawing/2014/main" id="{2E0FD02B-13D1-415F-8BBB-EB16947BADC6}"/>
              </a:ext>
            </a:extLst>
          </p:cNvPr>
          <p:cNvSpPr>
            <a:spLocks noGrp="1"/>
          </p:cNvSpPr>
          <p:nvPr>
            <p:ph type="sldNum" sz="quarter" idx="10"/>
          </p:nvPr>
        </p:nvSpPr>
        <p:spPr/>
        <p:txBody>
          <a:bodyPr/>
          <a:lstStyle/>
          <a:p>
            <a:fld id="{D07D4089-40B5-457D-927F-16367A53BB79}" type="slidenum">
              <a:rPr lang="en-US" smtClean="0"/>
              <a:pPr/>
              <a:t>24</a:t>
            </a:fld>
            <a:endParaRPr lang="en-US"/>
          </a:p>
        </p:txBody>
      </p:sp>
      <p:sp>
        <p:nvSpPr>
          <p:cNvPr id="10" name="Text Placeholder 9">
            <a:extLst>
              <a:ext uri="{FF2B5EF4-FFF2-40B4-BE49-F238E27FC236}">
                <a16:creationId xmlns:a16="http://schemas.microsoft.com/office/drawing/2014/main" id="{EE65ED4D-F8B2-00E1-30CE-CDE1D49375B1}"/>
              </a:ext>
            </a:extLst>
          </p:cNvPr>
          <p:cNvSpPr>
            <a:spLocks noGrp="1"/>
          </p:cNvSpPr>
          <p:nvPr>
            <p:ph type="body" sz="quarter" idx="11"/>
          </p:nvPr>
        </p:nvSpPr>
        <p:spPr>
          <a:xfrm>
            <a:off x="454848" y="907496"/>
            <a:ext cx="3008313" cy="527448"/>
          </a:xfrm>
        </p:spPr>
        <p:txBody>
          <a:bodyPr>
            <a:noAutofit/>
          </a:bodyPr>
          <a:lstStyle/>
          <a:p>
            <a:r>
              <a:rPr lang="en-US" sz="1800" dirty="0"/>
              <a:t>Visualization by: Pew Research Center</a:t>
            </a:r>
          </a:p>
        </p:txBody>
      </p:sp>
      <p:sp>
        <p:nvSpPr>
          <p:cNvPr id="7" name="Title 6">
            <a:extLst>
              <a:ext uri="{FF2B5EF4-FFF2-40B4-BE49-F238E27FC236}">
                <a16:creationId xmlns:a16="http://schemas.microsoft.com/office/drawing/2014/main" id="{9265A5EF-7C5E-848C-E815-A2FEB2EBADF4}"/>
              </a:ext>
            </a:extLst>
          </p:cNvPr>
          <p:cNvSpPr>
            <a:spLocks noGrp="1"/>
          </p:cNvSpPr>
          <p:nvPr>
            <p:ph type="title"/>
          </p:nvPr>
        </p:nvSpPr>
        <p:spPr/>
        <p:txBody>
          <a:bodyPr>
            <a:noAutofit/>
          </a:bodyPr>
          <a:lstStyle/>
          <a:p>
            <a:r>
              <a:rPr lang="en-US" sz="2400" dirty="0"/>
              <a:t>Data visualization Example- U.S. Population by Age Group</a:t>
            </a:r>
          </a:p>
        </p:txBody>
      </p:sp>
      <p:sp>
        <p:nvSpPr>
          <p:cNvPr id="2" name="Rectangle 1">
            <a:extLst>
              <a:ext uri="{FF2B5EF4-FFF2-40B4-BE49-F238E27FC236}">
                <a16:creationId xmlns:a16="http://schemas.microsoft.com/office/drawing/2014/main" id="{9978EA7B-5D02-7B09-E8B3-B0B12216C2B0}"/>
              </a:ext>
            </a:extLst>
          </p:cNvPr>
          <p:cNvSpPr/>
          <p:nvPr/>
        </p:nvSpPr>
        <p:spPr>
          <a:xfrm>
            <a:off x="7278029" y="4311805"/>
            <a:ext cx="1717288" cy="78234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Content Placeholder 11" descr="A chart of a pyramid&#10;&#10;Description automatically generated">
            <a:extLst>
              <a:ext uri="{FF2B5EF4-FFF2-40B4-BE49-F238E27FC236}">
                <a16:creationId xmlns:a16="http://schemas.microsoft.com/office/drawing/2014/main" id="{258DE091-3C85-DCE8-8EB7-AF14A5C32B7D}"/>
              </a:ext>
            </a:extLst>
          </p:cNvPr>
          <p:cNvPicPr>
            <a:picLocks noGrp="1" noChangeAspect="1"/>
          </p:cNvPicPr>
          <p:nvPr>
            <p:ph idx="1"/>
          </p:nvPr>
        </p:nvPicPr>
        <p:blipFill>
          <a:blip r:embed="rId3"/>
          <a:stretch>
            <a:fillRect/>
          </a:stretch>
        </p:blipFill>
        <p:spPr>
          <a:xfrm>
            <a:off x="4411722" y="722313"/>
            <a:ext cx="4247197" cy="4044950"/>
          </a:xfrm>
        </p:spPr>
      </p:pic>
    </p:spTree>
    <p:extLst>
      <p:ext uri="{BB962C8B-B14F-4D97-AF65-F5344CB8AC3E}">
        <p14:creationId xmlns:p14="http://schemas.microsoft.com/office/powerpoint/2010/main" val="3193699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43076C-D791-2A4F-B0EA-327FE15AEC01}"/>
              </a:ext>
            </a:extLst>
          </p:cNvPr>
          <p:cNvSpPr>
            <a:spLocks noGrp="1"/>
          </p:cNvSpPr>
          <p:nvPr>
            <p:ph type="body" idx="1"/>
          </p:nvPr>
        </p:nvSpPr>
        <p:spPr/>
        <p:txBody>
          <a:bodyPr/>
          <a:lstStyle/>
          <a:p>
            <a:r>
              <a:rPr lang="en-US" dirty="0"/>
              <a:t>Data visualizations</a:t>
            </a:r>
          </a:p>
          <a:p>
            <a:r>
              <a:rPr lang="en-US" dirty="0"/>
              <a:t>CSAP and PTTC Examples</a:t>
            </a:r>
          </a:p>
        </p:txBody>
      </p:sp>
      <p:sp>
        <p:nvSpPr>
          <p:cNvPr id="3" name="Slide Number Placeholder 2">
            <a:extLst>
              <a:ext uri="{FF2B5EF4-FFF2-40B4-BE49-F238E27FC236}">
                <a16:creationId xmlns:a16="http://schemas.microsoft.com/office/drawing/2014/main" id="{D3D98AFC-7F8B-8F9B-B781-2537E204C29D}"/>
              </a:ext>
            </a:extLst>
          </p:cNvPr>
          <p:cNvSpPr>
            <a:spLocks noGrp="1"/>
          </p:cNvSpPr>
          <p:nvPr>
            <p:ph type="sldNum" sz="quarter" idx="10"/>
          </p:nvPr>
        </p:nvSpPr>
        <p:spPr/>
        <p:txBody>
          <a:bodyPr/>
          <a:lstStyle/>
          <a:p>
            <a:fld id="{D07D4089-40B5-457D-927F-16367A53BB79}" type="slidenum">
              <a:rPr lang="en-US" smtClean="0"/>
              <a:pPr/>
              <a:t>25</a:t>
            </a:fld>
            <a:endParaRPr lang="en-US"/>
          </a:p>
        </p:txBody>
      </p:sp>
      <p:pic>
        <p:nvPicPr>
          <p:cNvPr id="9" name="Picture 8">
            <a:extLst>
              <a:ext uri="{FF2B5EF4-FFF2-40B4-BE49-F238E27FC236}">
                <a16:creationId xmlns:a16="http://schemas.microsoft.com/office/drawing/2014/main" id="{1D020562-72FC-4619-1C71-AECCFE311941}"/>
              </a:ext>
            </a:extLst>
          </p:cNvPr>
          <p:cNvPicPr>
            <a:picLocks noChangeAspect="1"/>
          </p:cNvPicPr>
          <p:nvPr/>
        </p:nvPicPr>
        <p:blipFill>
          <a:blip r:embed="rId2"/>
          <a:stretch>
            <a:fillRect/>
          </a:stretch>
        </p:blipFill>
        <p:spPr>
          <a:xfrm>
            <a:off x="5248638" y="16199"/>
            <a:ext cx="3895361" cy="5127301"/>
          </a:xfrm>
          <a:prstGeom prst="rect">
            <a:avLst/>
          </a:prstGeom>
        </p:spPr>
      </p:pic>
    </p:spTree>
    <p:extLst>
      <p:ext uri="{BB962C8B-B14F-4D97-AF65-F5344CB8AC3E}">
        <p14:creationId xmlns:p14="http://schemas.microsoft.com/office/powerpoint/2010/main" val="1246774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61E43-D745-53B0-97C4-684936DE6352}"/>
              </a:ext>
            </a:extLst>
          </p:cNvPr>
          <p:cNvSpPr>
            <a:spLocks noGrp="1"/>
          </p:cNvSpPr>
          <p:nvPr>
            <p:ph type="sldNum" sz="quarter" idx="4294967295"/>
          </p:nvPr>
        </p:nvSpPr>
        <p:spPr>
          <a:xfrm>
            <a:off x="0" y="4767263"/>
            <a:ext cx="2057400" cy="274637"/>
          </a:xfrm>
        </p:spPr>
        <p:txBody>
          <a:bodyPr/>
          <a:lstStyle/>
          <a:p>
            <a:fld id="{D07D4089-40B5-457D-927F-16367A53BB79}" type="slidenum">
              <a:rPr lang="en-US" smtClean="0"/>
              <a:pPr/>
              <a:t>26</a:t>
            </a:fld>
            <a:endParaRPr lang="en-US"/>
          </a:p>
        </p:txBody>
      </p:sp>
      <p:pic>
        <p:nvPicPr>
          <p:cNvPr id="6" name="Picture 5" descr="A map of the world&#10;&#10;Description automatically generated">
            <a:extLst>
              <a:ext uri="{FF2B5EF4-FFF2-40B4-BE49-F238E27FC236}">
                <a16:creationId xmlns:a16="http://schemas.microsoft.com/office/drawing/2014/main" id="{45487DC5-67E6-E5C2-9682-D724B298AD43}"/>
              </a:ext>
            </a:extLst>
          </p:cNvPr>
          <p:cNvPicPr>
            <a:picLocks noChangeAspect="1"/>
          </p:cNvPicPr>
          <p:nvPr/>
        </p:nvPicPr>
        <p:blipFill rotWithShape="1">
          <a:blip r:embed="rId3"/>
          <a:srcRect b="7311"/>
          <a:stretch/>
        </p:blipFill>
        <p:spPr>
          <a:xfrm>
            <a:off x="0" y="188223"/>
            <a:ext cx="9144000" cy="4767055"/>
          </a:xfrm>
          <a:prstGeom prst="rect">
            <a:avLst/>
          </a:prstGeom>
        </p:spPr>
      </p:pic>
    </p:spTree>
    <p:extLst>
      <p:ext uri="{BB962C8B-B14F-4D97-AF65-F5344CB8AC3E}">
        <p14:creationId xmlns:p14="http://schemas.microsoft.com/office/powerpoint/2010/main" val="479791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10;&#10;Description automatically generated">
            <a:extLst>
              <a:ext uri="{FF2B5EF4-FFF2-40B4-BE49-F238E27FC236}">
                <a16:creationId xmlns:a16="http://schemas.microsoft.com/office/drawing/2014/main" id="{0583FC9F-39FD-31A7-58F5-F66A42869C49}"/>
              </a:ext>
            </a:extLst>
          </p:cNvPr>
          <p:cNvPicPr>
            <a:picLocks noChangeAspect="1"/>
          </p:cNvPicPr>
          <p:nvPr/>
        </p:nvPicPr>
        <p:blipFill rotWithShape="1">
          <a:blip r:embed="rId2"/>
          <a:srcRect b="7315"/>
          <a:stretch/>
        </p:blipFill>
        <p:spPr>
          <a:xfrm>
            <a:off x="0" y="188119"/>
            <a:ext cx="9144000" cy="4767263"/>
          </a:xfrm>
          <a:prstGeom prst="rect">
            <a:avLst/>
          </a:prstGeom>
        </p:spPr>
      </p:pic>
    </p:spTree>
    <p:extLst>
      <p:ext uri="{BB962C8B-B14F-4D97-AF65-F5344CB8AC3E}">
        <p14:creationId xmlns:p14="http://schemas.microsoft.com/office/powerpoint/2010/main" val="408076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6B7B6AB8-FF89-E1A4-2455-8216D44C2DA5}"/>
              </a:ext>
            </a:extLst>
          </p:cNvPr>
          <p:cNvPicPr>
            <a:picLocks noChangeAspect="1"/>
          </p:cNvPicPr>
          <p:nvPr/>
        </p:nvPicPr>
        <p:blipFill rotWithShape="1">
          <a:blip r:embed="rId2"/>
          <a:srcRect b="7315"/>
          <a:stretch/>
        </p:blipFill>
        <p:spPr>
          <a:xfrm>
            <a:off x="0" y="188119"/>
            <a:ext cx="9144000" cy="4767263"/>
          </a:xfrm>
          <a:prstGeom prst="rect">
            <a:avLst/>
          </a:prstGeom>
        </p:spPr>
      </p:pic>
    </p:spTree>
    <p:extLst>
      <p:ext uri="{BB962C8B-B14F-4D97-AF65-F5344CB8AC3E}">
        <p14:creationId xmlns:p14="http://schemas.microsoft.com/office/powerpoint/2010/main" val="1207708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ap&#10;&#10;Description automatically generated">
            <a:extLst>
              <a:ext uri="{FF2B5EF4-FFF2-40B4-BE49-F238E27FC236}">
                <a16:creationId xmlns:a16="http://schemas.microsoft.com/office/drawing/2014/main" id="{BE26AFBA-9E69-1C98-B361-9361FD297658}"/>
              </a:ext>
            </a:extLst>
          </p:cNvPr>
          <p:cNvPicPr>
            <a:picLocks noChangeAspect="1"/>
          </p:cNvPicPr>
          <p:nvPr/>
        </p:nvPicPr>
        <p:blipFill rotWithShape="1">
          <a:blip r:embed="rId2"/>
          <a:srcRect b="8365"/>
          <a:stretch/>
        </p:blipFill>
        <p:spPr>
          <a:xfrm>
            <a:off x="0" y="215126"/>
            <a:ext cx="9144000" cy="4713249"/>
          </a:xfrm>
          <a:prstGeom prst="rect">
            <a:avLst/>
          </a:prstGeom>
        </p:spPr>
      </p:pic>
    </p:spTree>
    <p:extLst>
      <p:ext uri="{BB962C8B-B14F-4D97-AF65-F5344CB8AC3E}">
        <p14:creationId xmlns:p14="http://schemas.microsoft.com/office/powerpoint/2010/main" val="177034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483DC0-EE30-4E3C-A888-3308C31E3123}"/>
              </a:ext>
            </a:extLst>
          </p:cNvPr>
          <p:cNvSpPr>
            <a:spLocks noGrp="1"/>
          </p:cNvSpPr>
          <p:nvPr>
            <p:ph type="title"/>
          </p:nvPr>
        </p:nvSpPr>
        <p:spPr/>
        <p:txBody>
          <a:bodyPr>
            <a:normAutofit fontScale="90000"/>
          </a:bodyPr>
          <a:lstStyle/>
          <a:p>
            <a:r>
              <a:rPr lang="en-US" dirty="0"/>
              <a:t>About CSAP</a:t>
            </a:r>
          </a:p>
        </p:txBody>
      </p:sp>
      <p:sp>
        <p:nvSpPr>
          <p:cNvPr id="2" name="Content Placeholder 2">
            <a:extLst>
              <a:ext uri="{FF2B5EF4-FFF2-40B4-BE49-F238E27FC236}">
                <a16:creationId xmlns:a16="http://schemas.microsoft.com/office/drawing/2014/main" id="{70D29BB5-1756-98A7-3B2D-E2548E8CEE3F}"/>
              </a:ext>
            </a:extLst>
          </p:cNvPr>
          <p:cNvSpPr txBox="1">
            <a:spLocks/>
          </p:cNvSpPr>
          <p:nvPr/>
        </p:nvSpPr>
        <p:spPr>
          <a:xfrm>
            <a:off x="-42087" y="805363"/>
            <a:ext cx="4131392" cy="42887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222222"/>
                </a:solidFill>
                <a:effectLst/>
                <a:uLnTx/>
                <a:uFillTx/>
                <a:latin typeface="Open Sans Medium"/>
                <a:ea typeface="+mn-ea"/>
                <a:cs typeface="+mn-cs"/>
              </a:rPr>
              <a:t>     CSAP Vision:</a:t>
            </a:r>
          </a:p>
          <a:p>
            <a:pPr marL="514350" marR="0" lvl="1" indent="-171450" algn="l" defTabSz="457200" rtl="0" eaLnBrk="1" fontAlgn="base" latinLnBrk="0" hangingPunct="1">
              <a:lnSpc>
                <a:spcPct val="100000"/>
              </a:lnSpc>
              <a:spcBef>
                <a:spcPts val="0"/>
              </a:spcBef>
              <a:spcAft>
                <a:spcPct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 future where individuals, families, and communities are healthy and thriving.</a:t>
            </a:r>
          </a:p>
          <a:p>
            <a:pPr marL="400050" marR="0" lvl="1" indent="0" algn="l" defTabSz="457200" rtl="0" eaLnBrk="1" fontAlgn="auto" latinLnBrk="0" hangingPunct="1">
              <a:lnSpc>
                <a:spcPct val="100000"/>
              </a:lnSpc>
              <a:spcBef>
                <a:spcPts val="0"/>
              </a:spcBef>
              <a:spcAft>
                <a:spcPts val="0"/>
              </a:spcAft>
              <a:buClrTx/>
              <a:buSzTx/>
              <a:buFont typeface="Arial"/>
              <a:buNone/>
              <a:tabLst/>
              <a:defRPr/>
            </a:pPr>
            <a:endParaRPr kumimoji="0" lang="en-US" sz="800" b="1" i="0" u="none" strike="noStrike" kern="1200" cap="none" spc="0" normalizeH="0" baseline="0" noProof="0" dirty="0">
              <a:ln>
                <a:noFill/>
              </a:ln>
              <a:solidFill>
                <a:prstClr val="black"/>
              </a:solidFill>
              <a:effectLst/>
              <a:uLnTx/>
              <a:uFillTx/>
              <a:latin typeface="Open Sans Medium"/>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222222"/>
                </a:solidFill>
                <a:effectLst/>
                <a:uLnTx/>
                <a:uFillTx/>
                <a:latin typeface="Open Sans Medium"/>
                <a:ea typeface="+mn-ea"/>
                <a:cs typeface="+mn-cs"/>
              </a:rPr>
              <a:t>     CSAP Mission:</a:t>
            </a:r>
          </a:p>
          <a:p>
            <a:pPr marL="514350" marR="0" lvl="1" indent="-171450" algn="l" defTabSz="457200" rtl="0" eaLnBrk="1" fontAlgn="base" latinLnBrk="0" hangingPunct="1">
              <a:lnSpc>
                <a:spcPct val="100000"/>
              </a:lnSpc>
              <a:spcBef>
                <a:spcPts val="0"/>
              </a:spcBef>
              <a:spcAft>
                <a:spcPct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Provide leadership and collaborate across sectors to advance prevention across the lifespan. </a:t>
            </a:r>
          </a:p>
          <a:p>
            <a:pPr marL="457200" marR="0" lvl="0" indent="-171450" algn="l" defTabSz="457200" rtl="0" eaLnBrk="1" fontAlgn="base" latinLnBrk="0" hangingPunct="1">
              <a:lnSpc>
                <a:spcPct val="100000"/>
              </a:lnSpc>
              <a:spcBef>
                <a:spcPts val="0"/>
              </a:spcBef>
              <a:spcAft>
                <a:spcPct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We aim to: </a:t>
            </a:r>
          </a:p>
          <a:p>
            <a:pPr marL="971550" marR="0" lvl="1" indent="-285750" algn="l" defTabSz="457200" rtl="0" eaLnBrk="1" fontAlgn="base" latinLnBrk="0" hangingPunct="1">
              <a:lnSpc>
                <a:spcPct val="100000"/>
              </a:lnSpc>
              <a:spcBef>
                <a:spcPts val="0"/>
              </a:spcBef>
              <a:spcAft>
                <a:spcPct val="0"/>
              </a:spcAft>
              <a:buClrTx/>
              <a:buSzPct val="100000"/>
              <a:buFont typeface="Open Sans" panose="020B0606030504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Prevent </a:t>
            </a:r>
            <a:r>
              <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mn-ea"/>
                <a:cs typeface="+mn-cs"/>
              </a:rPr>
              <a:t>initiation</a:t>
            </a: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of substance use. </a:t>
            </a: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mn-ea"/>
              <a:cs typeface="+mn-cs"/>
            </a:endParaRPr>
          </a:p>
          <a:p>
            <a:pPr marL="971550" marR="0" lvl="1" indent="-285750" algn="l" defTabSz="457200" rtl="0" eaLnBrk="1" fontAlgn="base" latinLnBrk="0" hangingPunct="1">
              <a:lnSpc>
                <a:spcPct val="100000"/>
              </a:lnSpc>
              <a:spcBef>
                <a:spcPts val="0"/>
              </a:spcBef>
              <a:spcAft>
                <a:spcPct val="0"/>
              </a:spcAft>
              <a:buClrTx/>
              <a:buSzPct val="100000"/>
              <a:buFont typeface="Open Sans" panose="020B0606030504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Prevention </a:t>
            </a:r>
            <a:r>
              <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mn-ea"/>
                <a:cs typeface="+mn-cs"/>
              </a:rPr>
              <a:t>progression</a:t>
            </a: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of substance use.</a:t>
            </a:r>
          </a:p>
          <a:p>
            <a:pPr marL="971550" marR="0" lvl="1" indent="-285750" algn="l" defTabSz="457200" rtl="0" eaLnBrk="1" fontAlgn="base" latinLnBrk="0" hangingPunct="1">
              <a:lnSpc>
                <a:spcPct val="100000"/>
              </a:lnSpc>
              <a:spcBef>
                <a:spcPts val="0"/>
              </a:spcBef>
              <a:spcAft>
                <a:spcPct val="0"/>
              </a:spcAft>
              <a:buClrTx/>
              <a:buSzPct val="100000"/>
              <a:buFont typeface="Open Sans" panose="020B0606030504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Prevent and reduce </a:t>
            </a:r>
            <a:r>
              <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mn-ea"/>
                <a:cs typeface="+mn-cs"/>
              </a:rPr>
              <a:t>harms</a:t>
            </a: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associated with substance use.</a:t>
            </a:r>
          </a:p>
          <a:p>
            <a:pPr marL="400050" marR="0" lvl="1" indent="0" algn="l" defTabSz="457200" rtl="0" eaLnBrk="1" fontAlgn="auto" latinLnBrk="0" hangingPunct="1">
              <a:lnSpc>
                <a:spcPct val="100000"/>
              </a:lnSpc>
              <a:spcBef>
                <a:spcPts val="0"/>
              </a:spcBef>
              <a:spcAft>
                <a:spcPts val="0"/>
              </a:spcAft>
              <a:buClrTx/>
              <a:buSzTx/>
              <a:buFont typeface="Arial"/>
              <a:buNone/>
              <a:tabLst/>
              <a:defRPr/>
            </a:pPr>
            <a:endPar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222222"/>
                </a:solidFill>
                <a:effectLst/>
                <a:uLnTx/>
                <a:uFillTx/>
                <a:latin typeface="Open Sans Medium"/>
                <a:ea typeface="+mn-ea"/>
                <a:cs typeface="+mn-cs"/>
              </a:rPr>
              <a:t>     How We Do It:</a:t>
            </a:r>
          </a:p>
          <a:p>
            <a:pPr marL="514350" marR="0" lvl="1" indent="-171450" algn="l" defTabSz="457200" rtl="0" eaLnBrk="1" fontAlgn="base" latinLnBrk="0" hangingPunct="1">
              <a:lnSpc>
                <a:spcPct val="100000"/>
              </a:lnSpc>
              <a:spcBef>
                <a:spcPts val="0"/>
              </a:spcBef>
              <a:spcAft>
                <a:spcPct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Through the use of data, prevention science, communication, collaboration, and strategic program investments.</a:t>
            </a:r>
          </a:p>
        </p:txBody>
      </p:sp>
      <p:sp>
        <p:nvSpPr>
          <p:cNvPr id="6" name="TextBox 5">
            <a:extLst>
              <a:ext uri="{FF2B5EF4-FFF2-40B4-BE49-F238E27FC236}">
                <a16:creationId xmlns:a16="http://schemas.microsoft.com/office/drawing/2014/main" id="{3BD25238-3943-AD2F-74A7-253D932AAFD0}"/>
              </a:ext>
            </a:extLst>
          </p:cNvPr>
          <p:cNvSpPr txBox="1"/>
          <p:nvPr/>
        </p:nvSpPr>
        <p:spPr>
          <a:xfrm>
            <a:off x="7346730" y="4668743"/>
            <a:ext cx="1481959" cy="47475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4" descr="Communities Talk to Prevent Alcohol and Other Drug Misuse">
            <a:extLst>
              <a:ext uri="{FF2B5EF4-FFF2-40B4-BE49-F238E27FC236}">
                <a16:creationId xmlns:a16="http://schemas.microsoft.com/office/drawing/2014/main" id="{578D39D4-B2FB-A194-AB06-77251F535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755" y="3922359"/>
            <a:ext cx="3910050" cy="1090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038D332-B963-5E89-AA96-E7B70C62212B}"/>
              </a:ext>
            </a:extLst>
          </p:cNvPr>
          <p:cNvPicPr>
            <a:picLocks noChangeAspect="1"/>
          </p:cNvPicPr>
          <p:nvPr/>
        </p:nvPicPr>
        <p:blipFill>
          <a:blip r:embed="rId4"/>
          <a:stretch>
            <a:fillRect/>
          </a:stretch>
        </p:blipFill>
        <p:spPr>
          <a:xfrm>
            <a:off x="4183945" y="1765063"/>
            <a:ext cx="1613084" cy="2003301"/>
          </a:xfrm>
          <a:prstGeom prst="rect">
            <a:avLst/>
          </a:prstGeom>
          <a:ln>
            <a:solidFill>
              <a:schemeClr val="tx1"/>
            </a:solidFill>
          </a:ln>
        </p:spPr>
      </p:pic>
      <p:pic>
        <p:nvPicPr>
          <p:cNvPr id="9" name="Picture 4" descr="Substance Misuse Prevention for Young Adults">
            <a:extLst>
              <a:ext uri="{FF2B5EF4-FFF2-40B4-BE49-F238E27FC236}">
                <a16:creationId xmlns:a16="http://schemas.microsoft.com/office/drawing/2014/main" id="{0FF7E95A-133F-23FA-D0CB-3B5FA8E27F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1548" y="1702306"/>
            <a:ext cx="1529063" cy="20735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D0F942C-B58B-C904-12D1-C32146E1B750}"/>
              </a:ext>
            </a:extLst>
          </p:cNvPr>
          <p:cNvPicPr>
            <a:picLocks noChangeAspect="1"/>
          </p:cNvPicPr>
          <p:nvPr/>
        </p:nvPicPr>
        <p:blipFill>
          <a:blip r:embed="rId6"/>
          <a:stretch>
            <a:fillRect/>
          </a:stretch>
        </p:blipFill>
        <p:spPr>
          <a:xfrm>
            <a:off x="7595199" y="1765064"/>
            <a:ext cx="1547550" cy="2003301"/>
          </a:xfrm>
          <a:prstGeom prst="rect">
            <a:avLst/>
          </a:prstGeom>
        </p:spPr>
      </p:pic>
      <p:pic>
        <p:nvPicPr>
          <p:cNvPr id="11" name="Picture 10" descr="Logo&#10;&#10;Description automatically generated">
            <a:extLst>
              <a:ext uri="{FF2B5EF4-FFF2-40B4-BE49-F238E27FC236}">
                <a16:creationId xmlns:a16="http://schemas.microsoft.com/office/drawing/2014/main" id="{DB906BD9-3A65-E1A3-FEAF-5812E3E1CDA3}"/>
              </a:ext>
            </a:extLst>
          </p:cNvPr>
          <p:cNvPicPr>
            <a:picLocks noChangeAspect="1"/>
          </p:cNvPicPr>
          <p:nvPr/>
        </p:nvPicPr>
        <p:blipFill>
          <a:blip r:embed="rId7"/>
          <a:stretch>
            <a:fillRect/>
          </a:stretch>
        </p:blipFill>
        <p:spPr>
          <a:xfrm>
            <a:off x="5157244" y="822767"/>
            <a:ext cx="1279569" cy="725538"/>
          </a:xfrm>
          <a:prstGeom prst="rect">
            <a:avLst/>
          </a:prstGeom>
        </p:spPr>
      </p:pic>
      <p:pic>
        <p:nvPicPr>
          <p:cNvPr id="12" name="Picture 11" descr="Logo&#10;&#10;Description automatically generated">
            <a:extLst>
              <a:ext uri="{FF2B5EF4-FFF2-40B4-BE49-F238E27FC236}">
                <a16:creationId xmlns:a16="http://schemas.microsoft.com/office/drawing/2014/main" id="{5D000BB1-AF63-5A45-EACB-4F865C852651}"/>
              </a:ext>
            </a:extLst>
          </p:cNvPr>
          <p:cNvPicPr>
            <a:picLocks noChangeAspect="1"/>
          </p:cNvPicPr>
          <p:nvPr/>
        </p:nvPicPr>
        <p:blipFill rotWithShape="1">
          <a:blip r:embed="rId8"/>
          <a:srcRect t="2" b="11404"/>
          <a:stretch/>
        </p:blipFill>
        <p:spPr>
          <a:xfrm>
            <a:off x="6854191" y="844638"/>
            <a:ext cx="1449612" cy="646424"/>
          </a:xfrm>
          <a:prstGeom prst="rect">
            <a:avLst/>
          </a:prstGeom>
        </p:spPr>
      </p:pic>
      <p:pic>
        <p:nvPicPr>
          <p:cNvPr id="13" name="Picture 12">
            <a:extLst>
              <a:ext uri="{FF2B5EF4-FFF2-40B4-BE49-F238E27FC236}">
                <a16:creationId xmlns:a16="http://schemas.microsoft.com/office/drawing/2014/main" id="{A0A365DE-8305-FCFE-5450-302A53C63061}"/>
              </a:ext>
            </a:extLst>
          </p:cNvPr>
          <p:cNvPicPr>
            <a:picLocks noChangeAspect="1"/>
          </p:cNvPicPr>
          <p:nvPr/>
        </p:nvPicPr>
        <p:blipFill>
          <a:blip r:embed="rId9"/>
          <a:stretch>
            <a:fillRect/>
          </a:stretch>
        </p:blipFill>
        <p:spPr>
          <a:xfrm>
            <a:off x="4150689" y="4115077"/>
            <a:ext cx="719141" cy="719141"/>
          </a:xfrm>
          <a:prstGeom prst="rect">
            <a:avLst/>
          </a:prstGeom>
        </p:spPr>
      </p:pic>
      <p:cxnSp>
        <p:nvCxnSpPr>
          <p:cNvPr id="15" name="Straight Connector 14">
            <a:extLst>
              <a:ext uri="{FF2B5EF4-FFF2-40B4-BE49-F238E27FC236}">
                <a16:creationId xmlns:a16="http://schemas.microsoft.com/office/drawing/2014/main" id="{3AF31550-8C8E-E89D-83E2-6898C17178B4}"/>
              </a:ext>
            </a:extLst>
          </p:cNvPr>
          <p:cNvCxnSpPr>
            <a:cxnSpLocks/>
          </p:cNvCxnSpPr>
          <p:nvPr/>
        </p:nvCxnSpPr>
        <p:spPr>
          <a:xfrm>
            <a:off x="19297" y="0"/>
            <a:ext cx="0" cy="51435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58569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3574A0-FC57-7F6B-B986-E3616B9A22CE}"/>
              </a:ext>
            </a:extLst>
          </p:cNvPr>
          <p:cNvSpPr>
            <a:spLocks noGrp="1"/>
          </p:cNvSpPr>
          <p:nvPr>
            <p:ph type="sldNum" sz="quarter" idx="11"/>
          </p:nvPr>
        </p:nvSpPr>
        <p:spPr>
          <a:xfrm>
            <a:off x="457200" y="4767263"/>
            <a:ext cx="20574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7D4089-40B5-457D-927F-16367A53BB79}" type="slidenum">
              <a:rPr kumimoji="0" lang="en-US"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sz="14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itle 6">
            <a:extLst>
              <a:ext uri="{FF2B5EF4-FFF2-40B4-BE49-F238E27FC236}">
                <a16:creationId xmlns:a16="http://schemas.microsoft.com/office/drawing/2014/main" id="{E318E68D-DF25-9769-112D-00308713DDDA}"/>
              </a:ext>
            </a:extLst>
          </p:cNvPr>
          <p:cNvSpPr>
            <a:spLocks noGrp="1"/>
          </p:cNvSpPr>
          <p:nvPr>
            <p:ph type="title"/>
          </p:nvPr>
        </p:nvSpPr>
        <p:spPr>
          <a:xfrm>
            <a:off x="1282700" y="1853407"/>
            <a:ext cx="6578600" cy="1436687"/>
          </a:xfrm>
        </p:spPr>
        <p:txBody>
          <a:bodyPr>
            <a:normAutofit fontScale="90000"/>
          </a:bodyPr>
          <a:lstStyle/>
          <a:p>
            <a:r>
              <a:rPr lang="en-US" dirty="0">
                <a:solidFill>
                  <a:schemeClr val="bg1"/>
                </a:solidFill>
              </a:rPr>
              <a:t>How confident do you feel about creating data visualizations?</a:t>
            </a:r>
          </a:p>
        </p:txBody>
      </p:sp>
    </p:spTree>
    <p:extLst>
      <p:ext uri="{BB962C8B-B14F-4D97-AF65-F5344CB8AC3E}">
        <p14:creationId xmlns:p14="http://schemas.microsoft.com/office/powerpoint/2010/main" val="727590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C3DA5F2-921C-D6C3-8AFA-F939AE39BE9B}"/>
              </a:ext>
            </a:extLst>
          </p:cNvPr>
          <p:cNvGraphicFramePr>
            <a:graphicFrameLocks noGrp="1" noChangeAspect="1"/>
          </p:cNvGraphicFramePr>
          <p:nvPr>
            <p:ph idx="1"/>
            <p:extLst>
              <p:ext uri="{D42A27DB-BD31-4B8C-83A1-F6EECF244321}">
                <p14:modId xmlns:p14="http://schemas.microsoft.com/office/powerpoint/2010/main" val="1071789057"/>
              </p:ext>
            </p:extLst>
          </p:nvPr>
        </p:nvGraphicFramePr>
        <p:xfrm>
          <a:off x="45720" y="947737"/>
          <a:ext cx="905256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28C32D3-F66E-72CF-D744-DE34B6E59761}"/>
              </a:ext>
            </a:extLst>
          </p:cNvPr>
          <p:cNvSpPr>
            <a:spLocks noGrp="1"/>
          </p:cNvSpPr>
          <p:nvPr>
            <p:ph type="sldNum" sz="quarter" idx="10"/>
          </p:nvPr>
        </p:nvSpPr>
        <p:spPr/>
        <p:txBody>
          <a:bodyPr/>
          <a:lstStyle/>
          <a:p>
            <a:fld id="{D07D4089-40B5-457D-927F-16367A53BB79}" type="slidenum">
              <a:rPr lang="en-US" smtClean="0"/>
              <a:pPr/>
              <a:t>31</a:t>
            </a:fld>
            <a:endParaRPr lang="en-US"/>
          </a:p>
        </p:txBody>
      </p:sp>
      <p:sp>
        <p:nvSpPr>
          <p:cNvPr id="4" name="Title 3">
            <a:extLst>
              <a:ext uri="{FF2B5EF4-FFF2-40B4-BE49-F238E27FC236}">
                <a16:creationId xmlns:a16="http://schemas.microsoft.com/office/drawing/2014/main" id="{043A0AE1-3355-E8AA-081D-CD6F61685D0D}"/>
              </a:ext>
            </a:extLst>
          </p:cNvPr>
          <p:cNvSpPr>
            <a:spLocks noGrp="1"/>
          </p:cNvSpPr>
          <p:nvPr>
            <p:ph type="title"/>
          </p:nvPr>
        </p:nvSpPr>
        <p:spPr/>
        <p:txBody>
          <a:bodyPr>
            <a:normAutofit fontScale="90000"/>
          </a:bodyPr>
          <a:lstStyle/>
          <a:p>
            <a:r>
              <a:rPr lang="en-US" dirty="0"/>
              <a:t>Data Visualization Steps</a:t>
            </a:r>
          </a:p>
        </p:txBody>
      </p:sp>
      <p:sp>
        <p:nvSpPr>
          <p:cNvPr id="7" name="TextBox 6">
            <a:extLst>
              <a:ext uri="{FF2B5EF4-FFF2-40B4-BE49-F238E27FC236}">
                <a16:creationId xmlns:a16="http://schemas.microsoft.com/office/drawing/2014/main" id="{E08F21DA-AB54-A098-F7D0-4868500E4D64}"/>
              </a:ext>
            </a:extLst>
          </p:cNvPr>
          <p:cNvSpPr txBox="1"/>
          <p:nvPr/>
        </p:nvSpPr>
        <p:spPr>
          <a:xfrm>
            <a:off x="6784972" y="4651847"/>
            <a:ext cx="1971675" cy="230832"/>
          </a:xfrm>
          <a:prstGeom prst="rect">
            <a:avLst/>
          </a:prstGeom>
          <a:noFill/>
        </p:spPr>
        <p:txBody>
          <a:bodyPr wrap="square" rtlCol="0">
            <a:spAutoFit/>
          </a:bodyPr>
          <a:lstStyle/>
          <a:p>
            <a:r>
              <a:rPr lang="en-US" sz="900" dirty="0"/>
              <a:t>Process from Amazon Web Services</a:t>
            </a:r>
          </a:p>
        </p:txBody>
      </p:sp>
    </p:spTree>
    <p:extLst>
      <p:ext uri="{BB962C8B-B14F-4D97-AF65-F5344CB8AC3E}">
        <p14:creationId xmlns:p14="http://schemas.microsoft.com/office/powerpoint/2010/main" val="2682119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8DD046-6F0F-7CBD-7588-284BAD0B8A43}"/>
              </a:ext>
            </a:extLst>
          </p:cNvPr>
          <p:cNvSpPr>
            <a:spLocks noGrp="1"/>
          </p:cNvSpPr>
          <p:nvPr>
            <p:ph sz="half" idx="1"/>
          </p:nvPr>
        </p:nvSpPr>
        <p:spPr>
          <a:xfrm>
            <a:off x="457200" y="947015"/>
            <a:ext cx="4038600" cy="3647609"/>
          </a:xfrm>
        </p:spPr>
        <p:txBody>
          <a:bodyPr/>
          <a:lstStyle/>
          <a:p>
            <a:r>
              <a:rPr lang="en-US"/>
              <a:t>Depends on needs, capacity, and available resources</a:t>
            </a:r>
          </a:p>
        </p:txBody>
      </p:sp>
      <p:sp>
        <p:nvSpPr>
          <p:cNvPr id="9" name="Content Placeholder 8">
            <a:extLst>
              <a:ext uri="{FF2B5EF4-FFF2-40B4-BE49-F238E27FC236}">
                <a16:creationId xmlns:a16="http://schemas.microsoft.com/office/drawing/2014/main" id="{2C3E688C-EDE8-33E3-2C9E-6E921FE8374E}"/>
              </a:ext>
            </a:extLst>
          </p:cNvPr>
          <p:cNvSpPr>
            <a:spLocks noGrp="1"/>
          </p:cNvSpPr>
          <p:nvPr>
            <p:ph sz="half" idx="2"/>
          </p:nvPr>
        </p:nvSpPr>
        <p:spPr>
          <a:xfrm>
            <a:off x="4648200" y="947015"/>
            <a:ext cx="4038600" cy="3647609"/>
          </a:xfrm>
        </p:spPr>
        <p:txBody>
          <a:bodyPr/>
          <a:lstStyle/>
          <a:p>
            <a:r>
              <a:rPr lang="en-US"/>
              <a:t>Excel</a:t>
            </a:r>
          </a:p>
          <a:p>
            <a:r>
              <a:rPr lang="en-US"/>
              <a:t>Google Sheets</a:t>
            </a:r>
          </a:p>
          <a:p>
            <a:r>
              <a:rPr lang="en-US"/>
              <a:t>AirTable</a:t>
            </a:r>
          </a:p>
          <a:p>
            <a:r>
              <a:rPr lang="en-US"/>
              <a:t>Access</a:t>
            </a:r>
          </a:p>
          <a:p>
            <a:r>
              <a:rPr lang="en-US"/>
              <a:t>SQL database</a:t>
            </a:r>
          </a:p>
          <a:p>
            <a:endParaRPr lang="en-US"/>
          </a:p>
        </p:txBody>
      </p:sp>
      <p:sp>
        <p:nvSpPr>
          <p:cNvPr id="5" name="Slide Number Placeholder 4">
            <a:extLst>
              <a:ext uri="{FF2B5EF4-FFF2-40B4-BE49-F238E27FC236}">
                <a16:creationId xmlns:a16="http://schemas.microsoft.com/office/drawing/2014/main" id="{B4C213AF-42AF-49CB-9A8F-1FF3C4727B7C}"/>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32</a:t>
            </a:fld>
            <a:endParaRPr lang="en-US"/>
          </a:p>
        </p:txBody>
      </p:sp>
      <p:sp>
        <p:nvSpPr>
          <p:cNvPr id="7" name="Title 6">
            <a:extLst>
              <a:ext uri="{FF2B5EF4-FFF2-40B4-BE49-F238E27FC236}">
                <a16:creationId xmlns:a16="http://schemas.microsoft.com/office/drawing/2014/main" id="{D458DEEB-83B6-751A-BC81-93B9B276FB5C}"/>
              </a:ext>
            </a:extLst>
          </p:cNvPr>
          <p:cNvSpPr>
            <a:spLocks noGrp="1"/>
          </p:cNvSpPr>
          <p:nvPr>
            <p:ph type="title"/>
          </p:nvPr>
        </p:nvSpPr>
        <p:spPr>
          <a:xfrm>
            <a:off x="387353" y="287981"/>
            <a:ext cx="8369294" cy="474757"/>
          </a:xfrm>
        </p:spPr>
        <p:txBody>
          <a:bodyPr>
            <a:normAutofit fontScale="90000"/>
          </a:bodyPr>
          <a:lstStyle/>
          <a:p>
            <a:r>
              <a:rPr lang="en-US"/>
              <a:t>Collect and Clean the Data</a:t>
            </a:r>
          </a:p>
        </p:txBody>
      </p:sp>
    </p:spTree>
    <p:extLst>
      <p:ext uri="{BB962C8B-B14F-4D97-AF65-F5344CB8AC3E}">
        <p14:creationId xmlns:p14="http://schemas.microsoft.com/office/powerpoint/2010/main" val="1243556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664D5EB-7AE4-0CC4-C0FD-01F4C8FF30F2}"/>
              </a:ext>
            </a:extLst>
          </p:cNvPr>
          <p:cNvGraphicFramePr>
            <a:graphicFrameLocks noGrp="1"/>
          </p:cNvGraphicFramePr>
          <p:nvPr>
            <p:ph idx="1"/>
            <p:extLst>
              <p:ext uri="{D42A27DB-BD31-4B8C-83A1-F6EECF244321}">
                <p14:modId xmlns:p14="http://schemas.microsoft.com/office/powerpoint/2010/main" val="3757213958"/>
              </p:ext>
            </p:extLst>
          </p:nvPr>
        </p:nvGraphicFramePr>
        <p:xfrm>
          <a:off x="45720" y="961420"/>
          <a:ext cx="9052561" cy="3570154"/>
        </p:xfrm>
        <a:graphic>
          <a:graphicData uri="http://schemas.openxmlformats.org/drawingml/2006/table">
            <a:tbl>
              <a:tblPr>
                <a:tableStyleId>{69CF1AB2-1976-4502-BF36-3FF5EA218861}</a:tableStyleId>
              </a:tblPr>
              <a:tblGrid>
                <a:gridCol w="1131570">
                  <a:extLst>
                    <a:ext uri="{9D8B030D-6E8A-4147-A177-3AD203B41FA5}">
                      <a16:colId xmlns:a16="http://schemas.microsoft.com/office/drawing/2014/main" val="1881341979"/>
                    </a:ext>
                  </a:extLst>
                </a:gridCol>
                <a:gridCol w="1131570">
                  <a:extLst>
                    <a:ext uri="{9D8B030D-6E8A-4147-A177-3AD203B41FA5}">
                      <a16:colId xmlns:a16="http://schemas.microsoft.com/office/drawing/2014/main" val="3877308774"/>
                    </a:ext>
                  </a:extLst>
                </a:gridCol>
                <a:gridCol w="1131570">
                  <a:extLst>
                    <a:ext uri="{9D8B030D-6E8A-4147-A177-3AD203B41FA5}">
                      <a16:colId xmlns:a16="http://schemas.microsoft.com/office/drawing/2014/main" val="3531447047"/>
                    </a:ext>
                  </a:extLst>
                </a:gridCol>
                <a:gridCol w="1131570">
                  <a:extLst>
                    <a:ext uri="{9D8B030D-6E8A-4147-A177-3AD203B41FA5}">
                      <a16:colId xmlns:a16="http://schemas.microsoft.com/office/drawing/2014/main" val="737514223"/>
                    </a:ext>
                  </a:extLst>
                </a:gridCol>
                <a:gridCol w="1131570">
                  <a:extLst>
                    <a:ext uri="{9D8B030D-6E8A-4147-A177-3AD203B41FA5}">
                      <a16:colId xmlns:a16="http://schemas.microsoft.com/office/drawing/2014/main" val="2368897394"/>
                    </a:ext>
                  </a:extLst>
                </a:gridCol>
                <a:gridCol w="649606">
                  <a:extLst>
                    <a:ext uri="{9D8B030D-6E8A-4147-A177-3AD203B41FA5}">
                      <a16:colId xmlns:a16="http://schemas.microsoft.com/office/drawing/2014/main" val="1442480437"/>
                    </a:ext>
                  </a:extLst>
                </a:gridCol>
                <a:gridCol w="1102234">
                  <a:extLst>
                    <a:ext uri="{9D8B030D-6E8A-4147-A177-3AD203B41FA5}">
                      <a16:colId xmlns:a16="http://schemas.microsoft.com/office/drawing/2014/main" val="3396392695"/>
                    </a:ext>
                  </a:extLst>
                </a:gridCol>
                <a:gridCol w="1642871">
                  <a:extLst>
                    <a:ext uri="{9D8B030D-6E8A-4147-A177-3AD203B41FA5}">
                      <a16:colId xmlns:a16="http://schemas.microsoft.com/office/drawing/2014/main" val="1554313652"/>
                    </a:ext>
                  </a:extLst>
                </a:gridCol>
              </a:tblGrid>
              <a:tr h="708103">
                <a:tc>
                  <a:txBody>
                    <a:bodyPr/>
                    <a:lstStyle/>
                    <a:p>
                      <a:pPr algn="ctr" fontAlgn="b"/>
                      <a:r>
                        <a:rPr lang="en-US" sz="1400" u="none" strike="noStrike">
                          <a:solidFill>
                            <a:schemeClr val="bg1"/>
                          </a:solidFill>
                          <a:effectLst/>
                        </a:rPr>
                        <a:t>Resource</a:t>
                      </a:r>
                      <a:endParaRPr lang="en-US" sz="1400" b="0" i="0" u="none" strike="noStrike">
                        <a:solidFill>
                          <a:schemeClr val="bg1"/>
                        </a:solidFill>
                        <a:effectLst/>
                        <a:latin typeface="Calibri" panose="020F0502020204030204" pitchFamily="34" charset="0"/>
                      </a:endParaRPr>
                    </a:p>
                  </a:txBody>
                  <a:tcPr marL="6222" marR="6222" marT="6222" marB="0" anchor="ctr">
                    <a:solidFill>
                      <a:srgbClr val="1E384C"/>
                    </a:solidFill>
                  </a:tcPr>
                </a:tc>
                <a:tc>
                  <a:txBody>
                    <a:bodyPr/>
                    <a:lstStyle/>
                    <a:p>
                      <a:pPr algn="ctr" fontAlgn="b"/>
                      <a:r>
                        <a:rPr lang="en-US" sz="1400" u="none" strike="noStrike">
                          <a:solidFill>
                            <a:schemeClr val="bg1"/>
                          </a:solidFill>
                          <a:effectLst/>
                        </a:rPr>
                        <a:t>Website</a:t>
                      </a:r>
                      <a:endParaRPr lang="en-US" sz="1400" b="0" i="0" u="none" strike="noStrike">
                        <a:solidFill>
                          <a:schemeClr val="bg1"/>
                        </a:solidFill>
                        <a:effectLst/>
                        <a:latin typeface="Calibri" panose="020F0502020204030204" pitchFamily="34" charset="0"/>
                      </a:endParaRPr>
                    </a:p>
                  </a:txBody>
                  <a:tcPr marL="6222" marR="6222" marT="6222" marB="0" anchor="ctr">
                    <a:solidFill>
                      <a:srgbClr val="1E384C"/>
                    </a:solidFill>
                  </a:tcPr>
                </a:tc>
                <a:tc>
                  <a:txBody>
                    <a:bodyPr/>
                    <a:lstStyle/>
                    <a:p>
                      <a:pPr algn="ctr" fontAlgn="b"/>
                      <a:r>
                        <a:rPr lang="en-US" sz="1400" u="none" strike="noStrike">
                          <a:solidFill>
                            <a:schemeClr val="bg1"/>
                          </a:solidFill>
                          <a:effectLst/>
                        </a:rPr>
                        <a:t>Address 1</a:t>
                      </a:r>
                      <a:endParaRPr lang="en-US" sz="1400" b="0" i="0" u="none" strike="noStrike">
                        <a:solidFill>
                          <a:schemeClr val="bg1"/>
                        </a:solidFill>
                        <a:effectLst/>
                        <a:latin typeface="Calibri" panose="020F0502020204030204" pitchFamily="34" charset="0"/>
                      </a:endParaRPr>
                    </a:p>
                  </a:txBody>
                  <a:tcPr marL="6222" marR="6222" marT="6222" marB="0" anchor="ctr">
                    <a:solidFill>
                      <a:srgbClr val="1E384C"/>
                    </a:solidFill>
                  </a:tcPr>
                </a:tc>
                <a:tc>
                  <a:txBody>
                    <a:bodyPr/>
                    <a:lstStyle/>
                    <a:p>
                      <a:pPr algn="ctr" fontAlgn="b"/>
                      <a:r>
                        <a:rPr lang="en-US" sz="1400" u="none" strike="noStrike">
                          <a:solidFill>
                            <a:schemeClr val="bg1"/>
                          </a:solidFill>
                          <a:effectLst/>
                        </a:rPr>
                        <a:t>City</a:t>
                      </a:r>
                      <a:endParaRPr lang="en-US" sz="1400" b="0" i="0" u="none" strike="noStrike">
                        <a:solidFill>
                          <a:schemeClr val="bg1"/>
                        </a:solidFill>
                        <a:effectLst/>
                        <a:latin typeface="Calibri" panose="020F0502020204030204" pitchFamily="34" charset="0"/>
                      </a:endParaRPr>
                    </a:p>
                  </a:txBody>
                  <a:tcPr marL="6222" marR="6222" marT="6222" marB="0" anchor="ctr">
                    <a:solidFill>
                      <a:srgbClr val="1E384C"/>
                    </a:solidFill>
                  </a:tcPr>
                </a:tc>
                <a:tc>
                  <a:txBody>
                    <a:bodyPr/>
                    <a:lstStyle/>
                    <a:p>
                      <a:pPr algn="ctr" fontAlgn="b"/>
                      <a:r>
                        <a:rPr lang="en-US" sz="1400" u="none" strike="noStrike">
                          <a:solidFill>
                            <a:schemeClr val="bg1"/>
                          </a:solidFill>
                          <a:effectLst/>
                        </a:rPr>
                        <a:t>State</a:t>
                      </a:r>
                      <a:endParaRPr lang="en-US" sz="1400" b="0" i="0" u="none" strike="noStrike">
                        <a:solidFill>
                          <a:schemeClr val="bg1"/>
                        </a:solidFill>
                        <a:effectLst/>
                        <a:latin typeface="Calibri" panose="020F0502020204030204" pitchFamily="34" charset="0"/>
                      </a:endParaRPr>
                    </a:p>
                  </a:txBody>
                  <a:tcPr marL="6222" marR="6222" marT="6222" marB="0" anchor="ctr">
                    <a:solidFill>
                      <a:srgbClr val="1E384C"/>
                    </a:solidFill>
                  </a:tcPr>
                </a:tc>
                <a:tc>
                  <a:txBody>
                    <a:bodyPr/>
                    <a:lstStyle/>
                    <a:p>
                      <a:pPr algn="ctr" fontAlgn="b"/>
                      <a:r>
                        <a:rPr lang="en-US" sz="1400" u="none" strike="noStrike">
                          <a:solidFill>
                            <a:schemeClr val="bg1"/>
                          </a:solidFill>
                          <a:effectLst/>
                        </a:rPr>
                        <a:t>Zip</a:t>
                      </a:r>
                      <a:endParaRPr lang="en-US" sz="1400" b="0" i="0" u="none" strike="noStrike">
                        <a:solidFill>
                          <a:schemeClr val="bg1"/>
                        </a:solidFill>
                        <a:effectLst/>
                        <a:latin typeface="Calibri" panose="020F0502020204030204" pitchFamily="34" charset="0"/>
                      </a:endParaRPr>
                    </a:p>
                  </a:txBody>
                  <a:tcPr marL="6222" marR="6222" marT="6222" marB="0" anchor="ctr">
                    <a:solidFill>
                      <a:srgbClr val="1E384C"/>
                    </a:solidFill>
                  </a:tcPr>
                </a:tc>
                <a:tc>
                  <a:txBody>
                    <a:bodyPr/>
                    <a:lstStyle/>
                    <a:p>
                      <a:pPr algn="ctr" fontAlgn="b"/>
                      <a:r>
                        <a:rPr lang="en-US" sz="1400" u="none" strike="noStrike">
                          <a:solidFill>
                            <a:schemeClr val="bg1"/>
                          </a:solidFill>
                          <a:effectLst/>
                        </a:rPr>
                        <a:t>Phone </a:t>
                      </a:r>
                      <a:endParaRPr lang="en-US" sz="1400" b="0" i="0" u="none" strike="noStrike">
                        <a:solidFill>
                          <a:schemeClr val="bg1"/>
                        </a:solidFill>
                        <a:effectLst/>
                        <a:latin typeface="Calibri" panose="020F0502020204030204" pitchFamily="34" charset="0"/>
                      </a:endParaRPr>
                    </a:p>
                  </a:txBody>
                  <a:tcPr marL="6222" marR="6222" marT="6222" marB="0" anchor="ctr">
                    <a:solidFill>
                      <a:srgbClr val="1E384C"/>
                    </a:solidFill>
                  </a:tcPr>
                </a:tc>
                <a:tc>
                  <a:txBody>
                    <a:bodyPr/>
                    <a:lstStyle/>
                    <a:p>
                      <a:pPr algn="ctr" fontAlgn="b"/>
                      <a:r>
                        <a:rPr lang="en-US" sz="1400" u="none" strike="noStrike">
                          <a:solidFill>
                            <a:schemeClr val="bg1"/>
                          </a:solidFill>
                          <a:effectLst/>
                        </a:rPr>
                        <a:t>Search Terms</a:t>
                      </a:r>
                      <a:endParaRPr lang="en-US" sz="1400" b="0" i="0" u="none" strike="noStrike">
                        <a:solidFill>
                          <a:schemeClr val="bg1"/>
                        </a:solidFill>
                        <a:effectLst/>
                        <a:latin typeface="Calibri" panose="020F0502020204030204" pitchFamily="34" charset="0"/>
                      </a:endParaRPr>
                    </a:p>
                  </a:txBody>
                  <a:tcPr marL="6222" marR="6222" marT="6222" marB="0" anchor="ctr">
                    <a:solidFill>
                      <a:srgbClr val="1E384C"/>
                    </a:solidFill>
                  </a:tcPr>
                </a:tc>
                <a:extLst>
                  <a:ext uri="{0D108BD9-81ED-4DB2-BD59-A6C34878D82A}">
                    <a16:rowId xmlns:a16="http://schemas.microsoft.com/office/drawing/2014/main" val="1467995765"/>
                  </a:ext>
                </a:extLst>
              </a:tr>
              <a:tr h="727887">
                <a:tc>
                  <a:txBody>
                    <a:bodyPr/>
                    <a:lstStyle/>
                    <a:p>
                      <a:pPr algn="ctr" fontAlgn="b"/>
                      <a:r>
                        <a:rPr lang="en-US" sz="1200" u="none" strike="noStrike">
                          <a:solidFill>
                            <a:schemeClr val="tx1"/>
                          </a:solidFill>
                          <a:effectLst/>
                        </a:rPr>
                        <a:t>Boys and Girls Club of America</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https://www.bgca.org/</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1275 Peachtree Street NE</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Atlanta</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Georgia</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30309</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(404) 487-5700</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crisis lines, trauma support, before/after school programs, youth organizations</a:t>
                      </a:r>
                      <a:endParaRPr lang="en-US" sz="1200" b="0" i="0" u="none" strike="noStrike">
                        <a:solidFill>
                          <a:schemeClr val="tx1"/>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3091144334"/>
                  </a:ext>
                </a:extLst>
              </a:tr>
              <a:tr h="708103">
                <a:tc>
                  <a:txBody>
                    <a:bodyPr/>
                    <a:lstStyle/>
                    <a:p>
                      <a:pPr algn="ctr" fontAlgn="b"/>
                      <a:r>
                        <a:rPr lang="en-US" sz="1200" u="none" strike="noStrike">
                          <a:solidFill>
                            <a:schemeClr val="tx1"/>
                          </a:solidFill>
                          <a:effectLst/>
                        </a:rPr>
                        <a:t>ASPR Regional Emergency Coordinator</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dirty="0">
                          <a:solidFill>
                            <a:schemeClr val="tx1"/>
                          </a:solidFill>
                          <a:effectLst/>
                        </a:rPr>
                        <a:t>150 S. Independence Mall W</a:t>
                      </a:r>
                      <a:endParaRPr lang="en-US" sz="1200" b="0" i="0" u="none" strike="noStrike" dirty="0">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Philadelphia</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Pennsylvania</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19106</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disaster relief, emergency response</a:t>
                      </a:r>
                      <a:endParaRPr lang="en-US" sz="1200" b="0" i="0" u="none" strike="noStrike">
                        <a:solidFill>
                          <a:schemeClr val="tx1"/>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1797255201"/>
                  </a:ext>
                </a:extLst>
              </a:tr>
              <a:tr h="708103">
                <a:tc>
                  <a:txBody>
                    <a:bodyPr/>
                    <a:lstStyle/>
                    <a:p>
                      <a:pPr algn="ctr" fontAlgn="b"/>
                      <a:r>
                        <a:rPr lang="en-US" sz="1200" u="none" strike="noStrike">
                          <a:solidFill>
                            <a:schemeClr val="tx1"/>
                          </a:solidFill>
                          <a:effectLst/>
                        </a:rPr>
                        <a:t>Communities Unlimited, Inc.</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www.communitiesu.org</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3 East Colt Square Drive</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Fayetteville</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Arkansas</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72703</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community development</a:t>
                      </a:r>
                      <a:endParaRPr lang="en-US" sz="1200" b="0" i="0" u="none" strike="noStrike">
                        <a:solidFill>
                          <a:schemeClr val="tx1"/>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1150715373"/>
                  </a:ext>
                </a:extLst>
              </a:tr>
              <a:tr h="708103">
                <a:tc>
                  <a:txBody>
                    <a:bodyPr/>
                    <a:lstStyle/>
                    <a:p>
                      <a:pPr algn="ctr" fontAlgn="b"/>
                      <a:r>
                        <a:rPr lang="en-US" sz="1200" u="none" strike="noStrike">
                          <a:solidFill>
                            <a:schemeClr val="tx1"/>
                          </a:solidFill>
                          <a:effectLst/>
                        </a:rPr>
                        <a:t>Covenant House Illinois</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https://www.covenanthouseil.org/</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2934 West Lake Street </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Chicago</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Illinois</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60612</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a:solidFill>
                            <a:schemeClr val="tx1"/>
                          </a:solidFill>
                          <a:effectLst/>
                        </a:rPr>
                        <a:t>(312) 759-7878</a:t>
                      </a:r>
                      <a:endParaRPr lang="en-US" sz="1200" b="0" i="0" u="none" strike="noStrike">
                        <a:solidFill>
                          <a:schemeClr val="tx1"/>
                        </a:solidFill>
                        <a:effectLst/>
                        <a:latin typeface="Calibri" panose="020F0502020204030204" pitchFamily="34" charset="0"/>
                      </a:endParaRPr>
                    </a:p>
                  </a:txBody>
                  <a:tcPr marL="6222" marR="6222" marT="6222" marB="0" anchor="ctr"/>
                </a:tc>
                <a:tc>
                  <a:txBody>
                    <a:bodyPr/>
                    <a:lstStyle/>
                    <a:p>
                      <a:pPr algn="ctr" fontAlgn="b"/>
                      <a:r>
                        <a:rPr lang="en-US" sz="1200" u="none" strike="noStrike" dirty="0">
                          <a:solidFill>
                            <a:schemeClr val="tx1"/>
                          </a:solidFill>
                          <a:effectLst/>
                        </a:rPr>
                        <a:t>homeless shelters</a:t>
                      </a:r>
                      <a:endParaRPr lang="en-US" sz="1200" b="0" i="0" u="none" strike="noStrike" dirty="0">
                        <a:solidFill>
                          <a:schemeClr val="tx1"/>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1618143614"/>
                  </a:ext>
                </a:extLst>
              </a:tr>
            </a:tbl>
          </a:graphicData>
        </a:graphic>
      </p:graphicFrame>
      <p:sp>
        <p:nvSpPr>
          <p:cNvPr id="4" name="Slide Number Placeholder 3">
            <a:extLst>
              <a:ext uri="{FF2B5EF4-FFF2-40B4-BE49-F238E27FC236}">
                <a16:creationId xmlns:a16="http://schemas.microsoft.com/office/drawing/2014/main" id="{F6FCE89E-643E-9441-331C-8287A5F4A02E}"/>
              </a:ext>
            </a:extLst>
          </p:cNvPr>
          <p:cNvSpPr>
            <a:spLocks noGrp="1"/>
          </p:cNvSpPr>
          <p:nvPr>
            <p:ph type="sldNum" sz="quarter" idx="10"/>
          </p:nvPr>
        </p:nvSpPr>
        <p:spPr/>
        <p:txBody>
          <a:bodyPr/>
          <a:lstStyle/>
          <a:p>
            <a:fld id="{D07D4089-40B5-457D-927F-16367A53BB79}" type="slidenum">
              <a:rPr lang="en-US" smtClean="0"/>
              <a:pPr/>
              <a:t>33</a:t>
            </a:fld>
            <a:endParaRPr lang="en-US"/>
          </a:p>
        </p:txBody>
      </p:sp>
      <p:sp>
        <p:nvSpPr>
          <p:cNvPr id="6" name="Title 5">
            <a:extLst>
              <a:ext uri="{FF2B5EF4-FFF2-40B4-BE49-F238E27FC236}">
                <a16:creationId xmlns:a16="http://schemas.microsoft.com/office/drawing/2014/main" id="{E885ED37-8DB9-51EB-3205-D536032DC7A9}"/>
              </a:ext>
            </a:extLst>
          </p:cNvPr>
          <p:cNvSpPr>
            <a:spLocks noGrp="1"/>
          </p:cNvSpPr>
          <p:nvPr>
            <p:ph type="title"/>
          </p:nvPr>
        </p:nvSpPr>
        <p:spPr/>
        <p:txBody>
          <a:bodyPr>
            <a:normAutofit fontScale="90000"/>
          </a:bodyPr>
          <a:lstStyle/>
          <a:p>
            <a:r>
              <a:rPr lang="en-US"/>
              <a:t>Collect and Clean example</a:t>
            </a:r>
          </a:p>
        </p:txBody>
      </p:sp>
    </p:spTree>
    <p:extLst>
      <p:ext uri="{BB962C8B-B14F-4D97-AF65-F5344CB8AC3E}">
        <p14:creationId xmlns:p14="http://schemas.microsoft.com/office/powerpoint/2010/main" val="1863635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0ACFE27-C00C-0418-3E98-2D18383C5E9D}"/>
              </a:ext>
            </a:extLst>
          </p:cNvPr>
          <p:cNvSpPr>
            <a:spLocks noGrp="1"/>
          </p:cNvSpPr>
          <p:nvPr>
            <p:ph idx="1"/>
          </p:nvPr>
        </p:nvSpPr>
        <p:spPr>
          <a:xfrm>
            <a:off x="457200" y="1476375"/>
            <a:ext cx="8229600" cy="3117850"/>
          </a:xfrm>
        </p:spPr>
        <p:txBody>
          <a:bodyPr/>
          <a:lstStyle/>
          <a:p>
            <a:r>
              <a:rPr lang="en-US" dirty="0"/>
              <a:t>Who is the end user? </a:t>
            </a:r>
          </a:p>
          <a:p>
            <a:r>
              <a:rPr lang="en-US" dirty="0"/>
              <a:t>How will they access the reports?</a:t>
            </a:r>
          </a:p>
          <a:p>
            <a:r>
              <a:rPr lang="en-US" dirty="0"/>
              <a:t>What terms will they use to search for things</a:t>
            </a:r>
          </a:p>
          <a:p>
            <a:r>
              <a:rPr lang="en-US" dirty="0"/>
              <a:t>What geographic range to you want to utilize?</a:t>
            </a:r>
          </a:p>
        </p:txBody>
      </p:sp>
      <p:sp>
        <p:nvSpPr>
          <p:cNvPr id="3" name="Slide Number Placeholder 2">
            <a:extLst>
              <a:ext uri="{FF2B5EF4-FFF2-40B4-BE49-F238E27FC236}">
                <a16:creationId xmlns:a16="http://schemas.microsoft.com/office/drawing/2014/main" id="{DCAF1C14-98EB-AB0C-5ED5-962FD6CC0BE7}"/>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34</a:t>
            </a:fld>
            <a:endParaRPr lang="en-US"/>
          </a:p>
        </p:txBody>
      </p:sp>
      <p:sp>
        <p:nvSpPr>
          <p:cNvPr id="4" name="Title 3">
            <a:extLst>
              <a:ext uri="{FF2B5EF4-FFF2-40B4-BE49-F238E27FC236}">
                <a16:creationId xmlns:a16="http://schemas.microsoft.com/office/drawing/2014/main" id="{B05CC0DB-2915-F508-5DB7-47C84E4FA85B}"/>
              </a:ext>
            </a:extLst>
          </p:cNvPr>
          <p:cNvSpPr>
            <a:spLocks noGrp="1"/>
          </p:cNvSpPr>
          <p:nvPr>
            <p:ph type="title"/>
          </p:nvPr>
        </p:nvSpPr>
        <p:spPr>
          <a:xfrm>
            <a:off x="387350" y="287337"/>
            <a:ext cx="8369300" cy="1015999"/>
          </a:xfrm>
        </p:spPr>
        <p:txBody>
          <a:bodyPr>
            <a:noAutofit/>
          </a:bodyPr>
          <a:lstStyle/>
          <a:p>
            <a:r>
              <a:rPr lang="en-US" dirty="0"/>
              <a:t>Collecting, Storing, Standardizing Data-lessons Learned</a:t>
            </a:r>
          </a:p>
        </p:txBody>
      </p:sp>
    </p:spTree>
    <p:extLst>
      <p:ext uri="{BB962C8B-B14F-4D97-AF65-F5344CB8AC3E}">
        <p14:creationId xmlns:p14="http://schemas.microsoft.com/office/powerpoint/2010/main" val="3824456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56E237-1350-8CB6-E7A5-AF37A9229227}"/>
              </a:ext>
            </a:extLst>
          </p:cNvPr>
          <p:cNvSpPr>
            <a:spLocks noGrp="1"/>
          </p:cNvSpPr>
          <p:nvPr>
            <p:ph idx="1"/>
          </p:nvPr>
        </p:nvSpPr>
        <p:spPr>
          <a:xfrm>
            <a:off x="457200" y="947015"/>
            <a:ext cx="8229600" cy="3647609"/>
          </a:xfrm>
        </p:spPr>
        <p:txBody>
          <a:bodyPr/>
          <a:lstStyle/>
          <a:p>
            <a:r>
              <a:rPr lang="en-US"/>
              <a:t>What visuals best answer your questions?</a:t>
            </a:r>
          </a:p>
          <a:p>
            <a:pPr lvl="0"/>
            <a:r>
              <a:rPr lang="en-US"/>
              <a:t>How can you provide context to data</a:t>
            </a:r>
          </a:p>
          <a:p>
            <a:pPr lvl="0"/>
            <a:r>
              <a:rPr lang="en-US"/>
              <a:t>How can size, color, font be leveraged to communicate important themes?</a:t>
            </a:r>
          </a:p>
          <a:p>
            <a:endParaRPr lang="en-US"/>
          </a:p>
        </p:txBody>
      </p:sp>
      <p:sp>
        <p:nvSpPr>
          <p:cNvPr id="5" name="Slide Number Placeholder 4">
            <a:extLst>
              <a:ext uri="{FF2B5EF4-FFF2-40B4-BE49-F238E27FC236}">
                <a16:creationId xmlns:a16="http://schemas.microsoft.com/office/drawing/2014/main" id="{5E5371A3-B862-44BB-B64F-80AC23D2922D}"/>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35</a:t>
            </a:fld>
            <a:endParaRPr lang="en-US"/>
          </a:p>
        </p:txBody>
      </p:sp>
      <p:sp>
        <p:nvSpPr>
          <p:cNvPr id="7" name="Title 6">
            <a:extLst>
              <a:ext uri="{FF2B5EF4-FFF2-40B4-BE49-F238E27FC236}">
                <a16:creationId xmlns:a16="http://schemas.microsoft.com/office/drawing/2014/main" id="{272ED369-91CE-4FD7-98E4-F385E4E5A739}"/>
              </a:ext>
            </a:extLst>
          </p:cNvPr>
          <p:cNvSpPr>
            <a:spLocks noGrp="1"/>
          </p:cNvSpPr>
          <p:nvPr>
            <p:ph type="title"/>
          </p:nvPr>
        </p:nvSpPr>
        <p:spPr>
          <a:xfrm>
            <a:off x="387353" y="287981"/>
            <a:ext cx="8369294" cy="474757"/>
          </a:xfrm>
        </p:spPr>
        <p:txBody>
          <a:bodyPr>
            <a:normAutofit fontScale="90000"/>
          </a:bodyPr>
          <a:lstStyle/>
          <a:p>
            <a:r>
              <a:rPr lang="en-US"/>
              <a:t>Select and Create the Data Visuals</a:t>
            </a:r>
          </a:p>
        </p:txBody>
      </p:sp>
    </p:spTree>
    <p:extLst>
      <p:ext uri="{BB962C8B-B14F-4D97-AF65-F5344CB8AC3E}">
        <p14:creationId xmlns:p14="http://schemas.microsoft.com/office/powerpoint/2010/main" val="3846996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917E0E-FEBB-D67B-1CB2-47552A9A0220}"/>
              </a:ext>
            </a:extLst>
          </p:cNvPr>
          <p:cNvSpPr>
            <a:spLocks noGrp="1"/>
          </p:cNvSpPr>
          <p:nvPr>
            <p:ph type="title"/>
          </p:nvPr>
        </p:nvSpPr>
        <p:spPr/>
        <p:txBody>
          <a:bodyPr>
            <a:normAutofit fontScale="90000"/>
          </a:bodyPr>
          <a:lstStyle/>
          <a:p>
            <a:r>
              <a:rPr lang="en-US"/>
              <a:t>Change Over Time</a:t>
            </a:r>
          </a:p>
        </p:txBody>
      </p:sp>
      <p:sp>
        <p:nvSpPr>
          <p:cNvPr id="3" name="Slide Number Placeholder 2">
            <a:extLst>
              <a:ext uri="{FF2B5EF4-FFF2-40B4-BE49-F238E27FC236}">
                <a16:creationId xmlns:a16="http://schemas.microsoft.com/office/drawing/2014/main" id="{DBE6A376-62D0-C133-0267-1ECA50E6D3C3}"/>
              </a:ext>
            </a:extLst>
          </p:cNvPr>
          <p:cNvSpPr>
            <a:spLocks noGrp="1"/>
          </p:cNvSpPr>
          <p:nvPr>
            <p:ph type="sldNum" sz="quarter" idx="10"/>
          </p:nvPr>
        </p:nvSpPr>
        <p:spPr/>
        <p:txBody>
          <a:bodyPr/>
          <a:lstStyle/>
          <a:p>
            <a:fld id="{D07D4089-40B5-457D-927F-16367A53BB79}" type="slidenum">
              <a:rPr lang="en-US" smtClean="0"/>
              <a:pPr/>
              <a:t>36</a:t>
            </a:fld>
            <a:endParaRPr lang="en-US"/>
          </a:p>
        </p:txBody>
      </p:sp>
      <p:sp>
        <p:nvSpPr>
          <p:cNvPr id="8" name="Content Placeholder 7">
            <a:extLst>
              <a:ext uri="{FF2B5EF4-FFF2-40B4-BE49-F238E27FC236}">
                <a16:creationId xmlns:a16="http://schemas.microsoft.com/office/drawing/2014/main" id="{55DFE571-CE1E-13F5-F2E5-CB5513201D9D}"/>
              </a:ext>
            </a:extLst>
          </p:cNvPr>
          <p:cNvSpPr>
            <a:spLocks noGrp="1"/>
          </p:cNvSpPr>
          <p:nvPr>
            <p:ph type="body" sz="quarter" idx="11"/>
          </p:nvPr>
        </p:nvSpPr>
        <p:spPr>
          <a:xfrm>
            <a:off x="317505" y="989674"/>
            <a:ext cx="4054470" cy="3696625"/>
          </a:xfrm>
        </p:spPr>
        <p:txBody>
          <a:bodyPr>
            <a:normAutofit/>
          </a:bodyPr>
          <a:lstStyle/>
          <a:p>
            <a:pPr marL="457200" indent="-457200" algn="l">
              <a:buFont typeface="Arial" panose="020B0604020202020204" pitchFamily="34" charset="0"/>
              <a:buChar char="•"/>
            </a:pPr>
            <a:r>
              <a:rPr lang="en-US"/>
              <a:t>Bar chart</a:t>
            </a:r>
          </a:p>
          <a:p>
            <a:pPr marL="457200" indent="-457200" algn="l">
              <a:buFont typeface="Arial" panose="020B0604020202020204" pitchFamily="34" charset="0"/>
              <a:buChar char="•"/>
            </a:pPr>
            <a:r>
              <a:rPr lang="en-US"/>
              <a:t>Line chart</a:t>
            </a:r>
          </a:p>
          <a:p>
            <a:pPr marL="457200" indent="-457200" algn="l">
              <a:buFont typeface="Arial" panose="020B0604020202020204" pitchFamily="34" charset="0"/>
              <a:buChar char="•"/>
            </a:pPr>
            <a:r>
              <a:rPr lang="en-US"/>
              <a:t>Box plot</a:t>
            </a:r>
          </a:p>
          <a:p>
            <a:endParaRPr lang="en-US" dirty="0"/>
          </a:p>
        </p:txBody>
      </p:sp>
      <p:pic>
        <p:nvPicPr>
          <p:cNvPr id="10" name="Content Placeholder 9">
            <a:extLst>
              <a:ext uri="{FF2B5EF4-FFF2-40B4-BE49-F238E27FC236}">
                <a16:creationId xmlns:a16="http://schemas.microsoft.com/office/drawing/2014/main" id="{51829D65-9BC4-4C35-85DD-03A4C1B638A1}"/>
              </a:ext>
            </a:extLst>
          </p:cNvPr>
          <p:cNvPicPr>
            <a:picLocks noGrp="1" noChangeAspect="1"/>
          </p:cNvPicPr>
          <p:nvPr>
            <p:ph sz="half" idx="4294967295"/>
          </p:nvPr>
        </p:nvPicPr>
        <p:blipFill>
          <a:blip r:embed="rId2"/>
          <a:stretch>
            <a:fillRect/>
          </a:stretch>
        </p:blipFill>
        <p:spPr>
          <a:xfrm>
            <a:off x="4198932" y="-1"/>
            <a:ext cx="4945068" cy="5161217"/>
          </a:xfrm>
          <a:prstGeom prst="rect">
            <a:avLst/>
          </a:prstGeom>
        </p:spPr>
      </p:pic>
      <p:sp>
        <p:nvSpPr>
          <p:cNvPr id="14" name="TextBox 13">
            <a:extLst>
              <a:ext uri="{FF2B5EF4-FFF2-40B4-BE49-F238E27FC236}">
                <a16:creationId xmlns:a16="http://schemas.microsoft.com/office/drawing/2014/main" id="{F49C395D-89FB-4DDE-5270-C16B88953500}"/>
              </a:ext>
            </a:extLst>
          </p:cNvPr>
          <p:cNvSpPr txBox="1"/>
          <p:nvPr/>
        </p:nvSpPr>
        <p:spPr>
          <a:xfrm>
            <a:off x="1039815" y="3969160"/>
            <a:ext cx="2609850" cy="369332"/>
          </a:xfrm>
          <a:prstGeom prst="rect">
            <a:avLst/>
          </a:prstGeom>
          <a:noFill/>
        </p:spPr>
        <p:txBody>
          <a:bodyPr wrap="square" rtlCol="0">
            <a:spAutoFit/>
          </a:bodyPr>
          <a:lstStyle/>
          <a:p>
            <a:r>
              <a:rPr lang="en-US" sz="900" dirty="0"/>
              <a:t>J Palamar, et al. National and Regional Trends in Fentanyl Seizures in the United States, 2017-2023.</a:t>
            </a:r>
          </a:p>
        </p:txBody>
      </p:sp>
    </p:spTree>
    <p:extLst>
      <p:ext uri="{BB962C8B-B14F-4D97-AF65-F5344CB8AC3E}">
        <p14:creationId xmlns:p14="http://schemas.microsoft.com/office/powerpoint/2010/main" val="2083221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4D7F74-5E02-D447-D78F-25D28C81837A}"/>
              </a:ext>
            </a:extLst>
          </p:cNvPr>
          <p:cNvSpPr>
            <a:spLocks noGrp="1"/>
          </p:cNvSpPr>
          <p:nvPr>
            <p:ph sz="half" idx="1"/>
          </p:nvPr>
        </p:nvSpPr>
        <p:spPr>
          <a:xfrm>
            <a:off x="457200" y="947015"/>
            <a:ext cx="4038600" cy="3647609"/>
          </a:xfrm>
        </p:spPr>
        <p:txBody>
          <a:bodyPr>
            <a:normAutofit/>
          </a:bodyPr>
          <a:lstStyle/>
          <a:p>
            <a:r>
              <a:rPr lang="en-US"/>
              <a:t>Pie Chart</a:t>
            </a:r>
          </a:p>
          <a:p>
            <a:r>
              <a:rPr lang="en-US"/>
              <a:t>Stacked bar chart</a:t>
            </a:r>
          </a:p>
          <a:p>
            <a:r>
              <a:rPr lang="en-US"/>
              <a:t>Stacked area chart</a:t>
            </a:r>
          </a:p>
        </p:txBody>
      </p:sp>
      <p:sp>
        <p:nvSpPr>
          <p:cNvPr id="3" name="Slide Number Placeholder 2">
            <a:extLst>
              <a:ext uri="{FF2B5EF4-FFF2-40B4-BE49-F238E27FC236}">
                <a16:creationId xmlns:a16="http://schemas.microsoft.com/office/drawing/2014/main" id="{B27A7A85-16DD-6B36-7E67-49262CF048AF}"/>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37</a:t>
            </a:fld>
            <a:endParaRPr lang="en-US"/>
          </a:p>
        </p:txBody>
      </p:sp>
      <p:sp>
        <p:nvSpPr>
          <p:cNvPr id="4" name="Title 3">
            <a:extLst>
              <a:ext uri="{FF2B5EF4-FFF2-40B4-BE49-F238E27FC236}">
                <a16:creationId xmlns:a16="http://schemas.microsoft.com/office/drawing/2014/main" id="{99777528-B32A-0D6D-B11E-99C7381E55F9}"/>
              </a:ext>
            </a:extLst>
          </p:cNvPr>
          <p:cNvSpPr>
            <a:spLocks noGrp="1"/>
          </p:cNvSpPr>
          <p:nvPr>
            <p:ph type="title"/>
          </p:nvPr>
        </p:nvSpPr>
        <p:spPr>
          <a:xfrm>
            <a:off x="317506" y="49354"/>
            <a:ext cx="8369294" cy="474757"/>
          </a:xfrm>
        </p:spPr>
        <p:txBody>
          <a:bodyPr>
            <a:normAutofit fontScale="90000"/>
          </a:bodyPr>
          <a:lstStyle/>
          <a:p>
            <a:r>
              <a:rPr lang="en-US"/>
              <a:t>Part-to-Whole Composition</a:t>
            </a:r>
          </a:p>
        </p:txBody>
      </p:sp>
      <p:pic>
        <p:nvPicPr>
          <p:cNvPr id="15" name="Content Placeholder 5">
            <a:extLst>
              <a:ext uri="{FF2B5EF4-FFF2-40B4-BE49-F238E27FC236}">
                <a16:creationId xmlns:a16="http://schemas.microsoft.com/office/drawing/2014/main" id="{0A3568D2-0DE2-6E8E-7A80-E08B282FBD88}"/>
              </a:ext>
            </a:extLst>
          </p:cNvPr>
          <p:cNvPicPr>
            <a:picLocks noChangeAspect="1"/>
          </p:cNvPicPr>
          <p:nvPr/>
        </p:nvPicPr>
        <p:blipFill>
          <a:blip r:embed="rId2"/>
          <a:stretch>
            <a:fillRect/>
          </a:stretch>
        </p:blipFill>
        <p:spPr>
          <a:xfrm>
            <a:off x="4029075" y="1362056"/>
            <a:ext cx="4897440" cy="2502895"/>
          </a:xfrm>
          <a:prstGeom prst="rect">
            <a:avLst/>
          </a:prstGeom>
        </p:spPr>
      </p:pic>
      <p:sp>
        <p:nvSpPr>
          <p:cNvPr id="16" name="Title 1">
            <a:extLst>
              <a:ext uri="{FF2B5EF4-FFF2-40B4-BE49-F238E27FC236}">
                <a16:creationId xmlns:a16="http://schemas.microsoft.com/office/drawing/2014/main" id="{B323CE2D-EAD6-D043-D5C7-211CEBF3606A}"/>
              </a:ext>
            </a:extLst>
          </p:cNvPr>
          <p:cNvSpPr txBox="1">
            <a:spLocks/>
          </p:cNvSpPr>
          <p:nvPr/>
        </p:nvSpPr>
        <p:spPr>
          <a:xfrm>
            <a:off x="4648202" y="947738"/>
            <a:ext cx="4432300" cy="2619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kern="1200">
                <a:solidFill>
                  <a:schemeClr val="bg1"/>
                </a:solidFill>
                <a:latin typeface="+mj-lt"/>
                <a:ea typeface="+mj-ea"/>
                <a:cs typeface="+mj-cs"/>
              </a:defRPr>
            </a:lvl1pPr>
          </a:lstStyle>
          <a:p>
            <a:r>
              <a:rPr lang="en-US" sz="1200">
                <a:solidFill>
                  <a:schemeClr val="tx1"/>
                </a:solidFill>
              </a:rPr>
              <a:t>Past Month Cigarette Use: Among People Aged 12 or Older; 2023</a:t>
            </a:r>
          </a:p>
        </p:txBody>
      </p:sp>
      <p:sp>
        <p:nvSpPr>
          <p:cNvPr id="17" name="TextBox 16">
            <a:extLst>
              <a:ext uri="{FF2B5EF4-FFF2-40B4-BE49-F238E27FC236}">
                <a16:creationId xmlns:a16="http://schemas.microsoft.com/office/drawing/2014/main" id="{CDA3F9EF-5E87-4E4C-0937-B3D30CA35BE0}"/>
              </a:ext>
            </a:extLst>
          </p:cNvPr>
          <p:cNvSpPr txBox="1"/>
          <p:nvPr/>
        </p:nvSpPr>
        <p:spPr>
          <a:xfrm>
            <a:off x="5767247" y="4017332"/>
            <a:ext cx="1802095" cy="400110"/>
          </a:xfrm>
          <a:prstGeom prst="rect">
            <a:avLst/>
          </a:prstGeom>
          <a:noFill/>
        </p:spPr>
        <p:txBody>
          <a:bodyPr wrap="none" rtlCol="0">
            <a:spAutoFit/>
          </a:bodyPr>
          <a:lstStyle/>
          <a:p>
            <a:pPr algn="ctr"/>
            <a:r>
              <a:rPr lang="en-US" sz="1000"/>
              <a:t>2023 National </a:t>
            </a:r>
            <a:br>
              <a:rPr lang="en-US" sz="1000"/>
            </a:br>
            <a:r>
              <a:rPr lang="en-US" sz="1000"/>
              <a:t>Survey on Drug Use and Health</a:t>
            </a:r>
          </a:p>
        </p:txBody>
      </p:sp>
    </p:spTree>
    <p:extLst>
      <p:ext uri="{BB962C8B-B14F-4D97-AF65-F5344CB8AC3E}">
        <p14:creationId xmlns:p14="http://schemas.microsoft.com/office/powerpoint/2010/main" val="2772149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5CE617-5813-A5E6-87D6-F114A04BC68A}"/>
              </a:ext>
            </a:extLst>
          </p:cNvPr>
          <p:cNvSpPr>
            <a:spLocks noGrp="1"/>
          </p:cNvSpPr>
          <p:nvPr>
            <p:ph sz="half" idx="1"/>
          </p:nvPr>
        </p:nvSpPr>
        <p:spPr/>
        <p:txBody>
          <a:bodyPr/>
          <a:lstStyle/>
          <a:p>
            <a:r>
              <a:rPr lang="en-US" dirty="0"/>
              <a:t>Bar Chart </a:t>
            </a:r>
          </a:p>
          <a:p>
            <a:r>
              <a:rPr lang="en-US" dirty="0"/>
              <a:t>Line Chart </a:t>
            </a:r>
          </a:p>
          <a:p>
            <a:r>
              <a:rPr lang="en-US" dirty="0"/>
              <a:t>Grouped Bar Chart</a:t>
            </a:r>
          </a:p>
        </p:txBody>
      </p:sp>
      <p:pic>
        <p:nvPicPr>
          <p:cNvPr id="7" name="Content Placeholder 6">
            <a:extLst>
              <a:ext uri="{FF2B5EF4-FFF2-40B4-BE49-F238E27FC236}">
                <a16:creationId xmlns:a16="http://schemas.microsoft.com/office/drawing/2014/main" id="{3CE7EF2C-6BAF-A1D6-6146-9430CC02FD85}"/>
              </a:ext>
            </a:extLst>
          </p:cNvPr>
          <p:cNvPicPr>
            <a:picLocks noGrp="1" noChangeAspect="1"/>
          </p:cNvPicPr>
          <p:nvPr>
            <p:ph sz="half" idx="2"/>
          </p:nvPr>
        </p:nvPicPr>
        <p:blipFill>
          <a:blip r:embed="rId2"/>
          <a:stretch>
            <a:fillRect/>
          </a:stretch>
        </p:blipFill>
        <p:spPr>
          <a:xfrm>
            <a:off x="4151376" y="1598644"/>
            <a:ext cx="4992624" cy="2560320"/>
          </a:xfrm>
          <a:prstGeom prst="rect">
            <a:avLst/>
          </a:prstGeom>
        </p:spPr>
      </p:pic>
      <p:sp>
        <p:nvSpPr>
          <p:cNvPr id="3" name="Slide Number Placeholder 2">
            <a:extLst>
              <a:ext uri="{FF2B5EF4-FFF2-40B4-BE49-F238E27FC236}">
                <a16:creationId xmlns:a16="http://schemas.microsoft.com/office/drawing/2014/main" id="{55BC09A1-8C66-120A-1A47-E0DB33C24092}"/>
              </a:ext>
            </a:extLst>
          </p:cNvPr>
          <p:cNvSpPr>
            <a:spLocks noGrp="1"/>
          </p:cNvSpPr>
          <p:nvPr>
            <p:ph type="sldNum" sz="quarter" idx="10"/>
          </p:nvPr>
        </p:nvSpPr>
        <p:spPr/>
        <p:txBody>
          <a:bodyPr/>
          <a:lstStyle/>
          <a:p>
            <a:fld id="{D07D4089-40B5-457D-927F-16367A53BB79}" type="slidenum">
              <a:rPr lang="en-US" smtClean="0"/>
              <a:pPr/>
              <a:t>38</a:t>
            </a:fld>
            <a:endParaRPr lang="en-US"/>
          </a:p>
        </p:txBody>
      </p:sp>
      <p:sp>
        <p:nvSpPr>
          <p:cNvPr id="4" name="Title 3">
            <a:extLst>
              <a:ext uri="{FF2B5EF4-FFF2-40B4-BE49-F238E27FC236}">
                <a16:creationId xmlns:a16="http://schemas.microsoft.com/office/drawing/2014/main" id="{B77C053A-730D-3A85-10CF-AB19314ACD3B}"/>
              </a:ext>
            </a:extLst>
          </p:cNvPr>
          <p:cNvSpPr>
            <a:spLocks noGrp="1"/>
          </p:cNvSpPr>
          <p:nvPr>
            <p:ph type="title"/>
          </p:nvPr>
        </p:nvSpPr>
        <p:spPr/>
        <p:txBody>
          <a:bodyPr>
            <a:normAutofit fontScale="90000"/>
          </a:bodyPr>
          <a:lstStyle/>
          <a:p>
            <a:r>
              <a:rPr lang="en-US"/>
              <a:t>Comparing Values Between Groups</a:t>
            </a:r>
          </a:p>
        </p:txBody>
      </p:sp>
      <p:sp>
        <p:nvSpPr>
          <p:cNvPr id="8" name="Title 1">
            <a:extLst>
              <a:ext uri="{FF2B5EF4-FFF2-40B4-BE49-F238E27FC236}">
                <a16:creationId xmlns:a16="http://schemas.microsoft.com/office/drawing/2014/main" id="{F23B3E68-7035-F0D8-7848-7D989D424158}"/>
              </a:ext>
            </a:extLst>
          </p:cNvPr>
          <p:cNvSpPr txBox="1">
            <a:spLocks/>
          </p:cNvSpPr>
          <p:nvPr/>
        </p:nvSpPr>
        <p:spPr>
          <a:xfrm>
            <a:off x="4629150" y="892398"/>
            <a:ext cx="4514850" cy="474757"/>
          </a:xfrm>
          <a:prstGeom prst="rect">
            <a:avLst/>
          </a:prstGeom>
        </p:spPr>
        <p:txBody>
          <a:bodyPr vert="horz" lIns="91440" tIns="45720" rIns="91440" bIns="45720" rtlCol="0" anchor="ctr">
            <a:normAutofit fontScale="47500" lnSpcReduction="20000"/>
          </a:bodyPr>
          <a:lstStyle>
            <a:lvl1pPr algn="l" defTabSz="457200" rtl="0" eaLnBrk="1" latinLnBrk="0" hangingPunct="1">
              <a:spcBef>
                <a:spcPct val="0"/>
              </a:spcBef>
              <a:buNone/>
              <a:defRPr sz="3200" b="1" kern="1200">
                <a:solidFill>
                  <a:schemeClr val="bg1"/>
                </a:solidFill>
                <a:latin typeface="+mj-lt"/>
                <a:ea typeface="+mj-ea"/>
                <a:cs typeface="+mj-cs"/>
              </a:defRPr>
            </a:lvl1pPr>
          </a:lstStyle>
          <a:p>
            <a:r>
              <a:rPr lang="en-US">
                <a:solidFill>
                  <a:schemeClr val="tx1"/>
                </a:solidFill>
              </a:rPr>
              <a:t>Past Month Cigarette Use: Among People Aged 12 or Older; 2023</a:t>
            </a:r>
          </a:p>
        </p:txBody>
      </p:sp>
      <p:sp>
        <p:nvSpPr>
          <p:cNvPr id="9" name="TextBox 8">
            <a:extLst>
              <a:ext uri="{FF2B5EF4-FFF2-40B4-BE49-F238E27FC236}">
                <a16:creationId xmlns:a16="http://schemas.microsoft.com/office/drawing/2014/main" id="{D0FF04DD-ACB4-D3E6-1A93-319221CEC737}"/>
              </a:ext>
            </a:extLst>
          </p:cNvPr>
          <p:cNvSpPr txBox="1"/>
          <p:nvPr/>
        </p:nvSpPr>
        <p:spPr>
          <a:xfrm>
            <a:off x="5171981" y="4251102"/>
            <a:ext cx="3105337" cy="646331"/>
          </a:xfrm>
          <a:prstGeom prst="rect">
            <a:avLst/>
          </a:prstGeom>
          <a:noFill/>
        </p:spPr>
        <p:txBody>
          <a:bodyPr wrap="none" rtlCol="0">
            <a:spAutoFit/>
          </a:bodyPr>
          <a:lstStyle/>
          <a:p>
            <a:pPr algn="ctr"/>
            <a:r>
              <a:rPr lang="en-US" sz="1800"/>
              <a:t>2023 National </a:t>
            </a:r>
            <a:br>
              <a:rPr lang="en-US" sz="1800"/>
            </a:br>
            <a:r>
              <a:rPr lang="en-US" sz="1800"/>
              <a:t>Survey on Drug Use and Health</a:t>
            </a:r>
            <a:endParaRPr lang="en-US"/>
          </a:p>
        </p:txBody>
      </p:sp>
    </p:spTree>
    <p:extLst>
      <p:ext uri="{BB962C8B-B14F-4D97-AF65-F5344CB8AC3E}">
        <p14:creationId xmlns:p14="http://schemas.microsoft.com/office/powerpoint/2010/main" val="3310871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583A5E2-A755-2CC8-9054-CA80E5616BF2}"/>
              </a:ext>
            </a:extLst>
          </p:cNvPr>
          <p:cNvSpPr>
            <a:spLocks noGrp="1"/>
          </p:cNvSpPr>
          <p:nvPr>
            <p:ph sz="half" idx="1"/>
          </p:nvPr>
        </p:nvSpPr>
        <p:spPr/>
        <p:txBody>
          <a:bodyPr>
            <a:normAutofit/>
          </a:bodyPr>
          <a:lstStyle/>
          <a:p>
            <a:r>
              <a:rPr lang="en-US"/>
              <a:t>Choropleth</a:t>
            </a:r>
          </a:p>
          <a:p>
            <a:r>
              <a:rPr lang="en-US"/>
              <a:t>Cartogram</a:t>
            </a:r>
          </a:p>
        </p:txBody>
      </p:sp>
      <p:pic>
        <p:nvPicPr>
          <p:cNvPr id="8" name="Content Placeholder 7">
            <a:extLst>
              <a:ext uri="{FF2B5EF4-FFF2-40B4-BE49-F238E27FC236}">
                <a16:creationId xmlns:a16="http://schemas.microsoft.com/office/drawing/2014/main" id="{C367661C-B783-BB25-E307-B0849F680582}"/>
              </a:ext>
            </a:extLst>
          </p:cNvPr>
          <p:cNvPicPr>
            <a:picLocks noGrp="1" noChangeAspect="1"/>
          </p:cNvPicPr>
          <p:nvPr>
            <p:ph sz="half" idx="2"/>
          </p:nvPr>
        </p:nvPicPr>
        <p:blipFill>
          <a:blip r:embed="rId2"/>
          <a:stretch>
            <a:fillRect/>
          </a:stretch>
        </p:blipFill>
        <p:spPr>
          <a:xfrm>
            <a:off x="3705225" y="947015"/>
            <a:ext cx="5303520" cy="3401499"/>
          </a:xfrm>
          <a:noFill/>
        </p:spPr>
      </p:pic>
      <p:sp>
        <p:nvSpPr>
          <p:cNvPr id="3" name="Slide Number Placeholder 2">
            <a:extLst>
              <a:ext uri="{FF2B5EF4-FFF2-40B4-BE49-F238E27FC236}">
                <a16:creationId xmlns:a16="http://schemas.microsoft.com/office/drawing/2014/main" id="{3452E784-CEE6-B69D-D4DC-6044E9C37A07}"/>
              </a:ext>
            </a:extLst>
          </p:cNvPr>
          <p:cNvSpPr>
            <a:spLocks noGrp="1"/>
          </p:cNvSpPr>
          <p:nvPr>
            <p:ph type="sldNum" sz="quarter" idx="10"/>
          </p:nvPr>
        </p:nvSpPr>
        <p:spPr/>
        <p:txBody>
          <a:bodyPr anchor="ctr">
            <a:normAutofit/>
          </a:bodyPr>
          <a:lstStyle/>
          <a:p>
            <a:pPr>
              <a:lnSpc>
                <a:spcPct val="90000"/>
              </a:lnSpc>
              <a:spcAft>
                <a:spcPts val="600"/>
              </a:spcAft>
            </a:pPr>
            <a:fld id="{D07D4089-40B5-457D-927F-16367A53BB79}" type="slidenum">
              <a:rPr lang="en-US" sz="1300" smtClean="0"/>
              <a:pPr>
                <a:lnSpc>
                  <a:spcPct val="90000"/>
                </a:lnSpc>
                <a:spcAft>
                  <a:spcPts val="600"/>
                </a:spcAft>
              </a:pPr>
              <a:t>39</a:t>
            </a:fld>
            <a:endParaRPr lang="en-US" sz="1300"/>
          </a:p>
        </p:txBody>
      </p:sp>
      <p:sp>
        <p:nvSpPr>
          <p:cNvPr id="4" name="Title 3">
            <a:extLst>
              <a:ext uri="{FF2B5EF4-FFF2-40B4-BE49-F238E27FC236}">
                <a16:creationId xmlns:a16="http://schemas.microsoft.com/office/drawing/2014/main" id="{5EC5432B-B45F-352A-67A1-9A6B41DC9F18}"/>
              </a:ext>
            </a:extLst>
          </p:cNvPr>
          <p:cNvSpPr>
            <a:spLocks noGrp="1"/>
          </p:cNvSpPr>
          <p:nvPr>
            <p:ph type="title"/>
          </p:nvPr>
        </p:nvSpPr>
        <p:spPr/>
        <p:txBody>
          <a:bodyPr anchor="ctr">
            <a:normAutofit/>
          </a:bodyPr>
          <a:lstStyle/>
          <a:p>
            <a:pPr>
              <a:lnSpc>
                <a:spcPct val="90000"/>
              </a:lnSpc>
            </a:pPr>
            <a:r>
              <a:rPr lang="en-US" sz="2700"/>
              <a:t>Geographical Data</a:t>
            </a:r>
          </a:p>
        </p:txBody>
      </p:sp>
      <p:sp>
        <p:nvSpPr>
          <p:cNvPr id="9" name="TextBox 8">
            <a:extLst>
              <a:ext uri="{FF2B5EF4-FFF2-40B4-BE49-F238E27FC236}">
                <a16:creationId xmlns:a16="http://schemas.microsoft.com/office/drawing/2014/main" id="{B75C7607-47A5-0BCB-ADDA-B5DB64D7A3D7}"/>
              </a:ext>
            </a:extLst>
          </p:cNvPr>
          <p:cNvSpPr txBox="1"/>
          <p:nvPr/>
        </p:nvSpPr>
        <p:spPr>
          <a:xfrm>
            <a:off x="4572000" y="331752"/>
            <a:ext cx="4041775" cy="479822"/>
          </a:xfrm>
          <a:prstGeom prst="rect">
            <a:avLst/>
          </a:prstGeom>
        </p:spPr>
        <p:txBody>
          <a:bodyPr vert="horz" lIns="91440" tIns="45720" rIns="91440" bIns="45720" rtlCol="0" anchor="b">
            <a:normAutofit/>
          </a:bodyPr>
          <a:lstStyle/>
          <a:p>
            <a:pPr>
              <a:spcBef>
                <a:spcPct val="20000"/>
              </a:spcBef>
            </a:pPr>
            <a:r>
              <a:rPr lang="en-US" sz="2400" b="1" kern="1200" dirty="0"/>
              <a:t>Resource count by state</a:t>
            </a:r>
          </a:p>
        </p:txBody>
      </p:sp>
      <p:sp>
        <p:nvSpPr>
          <p:cNvPr id="11" name="Rectangle 10">
            <a:extLst>
              <a:ext uri="{FF2B5EF4-FFF2-40B4-BE49-F238E27FC236}">
                <a16:creationId xmlns:a16="http://schemas.microsoft.com/office/drawing/2014/main" id="{8CAB923E-0AFC-BE63-5593-CFEAEE84C851}"/>
              </a:ext>
            </a:extLst>
          </p:cNvPr>
          <p:cNvSpPr/>
          <p:nvPr/>
        </p:nvSpPr>
        <p:spPr>
          <a:xfrm>
            <a:off x="7391400" y="4594622"/>
            <a:ext cx="1685925" cy="4995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B88AE8-BD81-7F29-D65D-57C6D37457A7}"/>
              </a:ext>
            </a:extLst>
          </p:cNvPr>
          <p:cNvSpPr txBox="1"/>
          <p:nvPr/>
        </p:nvSpPr>
        <p:spPr>
          <a:xfrm>
            <a:off x="5205566" y="4586050"/>
            <a:ext cx="2568267" cy="369332"/>
          </a:xfrm>
          <a:prstGeom prst="rect">
            <a:avLst/>
          </a:prstGeom>
          <a:noFill/>
        </p:spPr>
        <p:txBody>
          <a:bodyPr wrap="none" rtlCol="0">
            <a:spAutoFit/>
          </a:bodyPr>
          <a:lstStyle/>
          <a:p>
            <a:pPr algn="ctr"/>
            <a:r>
              <a:rPr lang="en-US" sz="1800"/>
              <a:t>CSAP Environmental Scan</a:t>
            </a:r>
            <a:endParaRPr lang="en-US"/>
          </a:p>
        </p:txBody>
      </p:sp>
    </p:spTree>
    <p:extLst>
      <p:ext uri="{BB962C8B-B14F-4D97-AF65-F5344CB8AC3E}">
        <p14:creationId xmlns:p14="http://schemas.microsoft.com/office/powerpoint/2010/main" val="11189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163F9-9458-4AD0-0200-71011EDFDE81}"/>
              </a:ext>
            </a:extLst>
          </p:cNvPr>
          <p:cNvSpPr>
            <a:spLocks noGrp="1"/>
          </p:cNvSpPr>
          <p:nvPr>
            <p:ph idx="1"/>
          </p:nvPr>
        </p:nvSpPr>
        <p:spPr/>
        <p:txBody>
          <a:bodyPr>
            <a:normAutofit lnSpcReduction="10000"/>
          </a:bodyPr>
          <a:lstStyle/>
          <a:p>
            <a:r>
              <a:rPr lang="en-US" dirty="0"/>
              <a:t>A visual representation to show resource density and scarcity</a:t>
            </a:r>
          </a:p>
          <a:p>
            <a:r>
              <a:rPr lang="en-US" dirty="0"/>
              <a:t>Enhance technical assistance provided to grant programs from GPO</a:t>
            </a:r>
          </a:p>
          <a:p>
            <a:r>
              <a:rPr lang="en-US" dirty="0"/>
              <a:t>To inform Notice of Funding Opportunity (NOFO) development and reduce duplicative efforts</a:t>
            </a:r>
          </a:p>
          <a:p>
            <a:endParaRPr lang="en-US" dirty="0"/>
          </a:p>
        </p:txBody>
      </p:sp>
      <p:sp>
        <p:nvSpPr>
          <p:cNvPr id="3" name="Slide Number Placeholder 2">
            <a:extLst>
              <a:ext uri="{FF2B5EF4-FFF2-40B4-BE49-F238E27FC236}">
                <a16:creationId xmlns:a16="http://schemas.microsoft.com/office/drawing/2014/main" id="{A385BEDF-F2DF-9860-5514-ABC603324372}"/>
              </a:ext>
            </a:extLst>
          </p:cNvPr>
          <p:cNvSpPr>
            <a:spLocks noGrp="1"/>
          </p:cNvSpPr>
          <p:nvPr>
            <p:ph type="sldNum" sz="quarter" idx="10"/>
          </p:nvPr>
        </p:nvSpPr>
        <p:spPr/>
        <p:txBody>
          <a:bodyPr/>
          <a:lstStyle/>
          <a:p>
            <a:fld id="{D07D4089-40B5-457D-927F-16367A53BB79}" type="slidenum">
              <a:rPr lang="en-US" smtClean="0"/>
              <a:pPr/>
              <a:t>4</a:t>
            </a:fld>
            <a:endParaRPr lang="en-US"/>
          </a:p>
        </p:txBody>
      </p:sp>
      <p:sp>
        <p:nvSpPr>
          <p:cNvPr id="4" name="Title 3">
            <a:extLst>
              <a:ext uri="{FF2B5EF4-FFF2-40B4-BE49-F238E27FC236}">
                <a16:creationId xmlns:a16="http://schemas.microsoft.com/office/drawing/2014/main" id="{D51F9ECB-1F79-6207-31DE-7ACEF07633CB}"/>
              </a:ext>
            </a:extLst>
          </p:cNvPr>
          <p:cNvSpPr>
            <a:spLocks noGrp="1"/>
          </p:cNvSpPr>
          <p:nvPr>
            <p:ph type="title"/>
          </p:nvPr>
        </p:nvSpPr>
        <p:spPr/>
        <p:txBody>
          <a:bodyPr>
            <a:normAutofit fontScale="90000"/>
          </a:bodyPr>
          <a:lstStyle/>
          <a:p>
            <a:r>
              <a:rPr lang="en-US"/>
              <a:t>The Vision-Why an environmental scan?</a:t>
            </a:r>
          </a:p>
        </p:txBody>
      </p:sp>
    </p:spTree>
    <p:extLst>
      <p:ext uri="{BB962C8B-B14F-4D97-AF65-F5344CB8AC3E}">
        <p14:creationId xmlns:p14="http://schemas.microsoft.com/office/powerpoint/2010/main" val="640356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CD704AD-C2A2-08F5-27B3-C78B4273B0B0}"/>
              </a:ext>
            </a:extLst>
          </p:cNvPr>
          <p:cNvSpPr>
            <a:spLocks noGrp="1"/>
          </p:cNvSpPr>
          <p:nvPr>
            <p:ph idx="1"/>
          </p:nvPr>
        </p:nvSpPr>
        <p:spPr>
          <a:xfrm>
            <a:off x="457200" y="1348741"/>
            <a:ext cx="8229600" cy="3063240"/>
          </a:xfrm>
        </p:spPr>
        <p:txBody>
          <a:bodyPr>
            <a:normAutofit fontScale="85000" lnSpcReduction="20000"/>
          </a:bodyPr>
          <a:lstStyle/>
          <a:p>
            <a:r>
              <a:rPr lang="en-US" dirty="0"/>
              <a:t>How CSAP has used e-scan</a:t>
            </a:r>
          </a:p>
          <a:p>
            <a:r>
              <a:rPr lang="en-US" dirty="0"/>
              <a:t>How CSAP has used e-scan</a:t>
            </a:r>
          </a:p>
          <a:p>
            <a:r>
              <a:rPr lang="en-US" dirty="0"/>
              <a:t>Identify potential barriers for grant recipient program implementation </a:t>
            </a:r>
          </a:p>
          <a:p>
            <a:r>
              <a:rPr lang="en-US" dirty="0"/>
              <a:t>Staying abreast of community needs by geographic area </a:t>
            </a:r>
          </a:p>
          <a:p>
            <a:r>
              <a:rPr lang="en-US" dirty="0"/>
              <a:t>Enhanced understanding of opportunity for collaboration at local, state, and federal levels</a:t>
            </a:r>
          </a:p>
        </p:txBody>
      </p:sp>
      <p:sp>
        <p:nvSpPr>
          <p:cNvPr id="4" name="Slide Number Placeholder 3">
            <a:extLst>
              <a:ext uri="{FF2B5EF4-FFF2-40B4-BE49-F238E27FC236}">
                <a16:creationId xmlns:a16="http://schemas.microsoft.com/office/drawing/2014/main" id="{85715E17-E3B6-173B-D3C2-122AB18951AA}"/>
              </a:ext>
            </a:extLst>
          </p:cNvPr>
          <p:cNvSpPr>
            <a:spLocks noGrp="1"/>
          </p:cNvSpPr>
          <p:nvPr>
            <p:ph type="sldNum" sz="quarter" idx="10"/>
          </p:nvPr>
        </p:nvSpPr>
        <p:spPr>
          <a:xfrm>
            <a:off x="457200" y="4767263"/>
            <a:ext cx="2057400" cy="273844"/>
          </a:xfrm>
        </p:spPr>
        <p:txBody>
          <a:bodyPr/>
          <a:lstStyle/>
          <a:p>
            <a:fld id="{D07D4089-40B5-457D-927F-16367A53BB79}" type="slidenum">
              <a:rPr lang="en-US" smtClean="0"/>
              <a:pPr/>
              <a:t>40</a:t>
            </a:fld>
            <a:endParaRPr lang="en-US"/>
          </a:p>
        </p:txBody>
      </p:sp>
      <p:sp>
        <p:nvSpPr>
          <p:cNvPr id="5" name="Title 4">
            <a:extLst>
              <a:ext uri="{FF2B5EF4-FFF2-40B4-BE49-F238E27FC236}">
                <a16:creationId xmlns:a16="http://schemas.microsoft.com/office/drawing/2014/main" id="{743DFD8B-F2E5-5289-9724-16A508782EAC}"/>
              </a:ext>
            </a:extLst>
          </p:cNvPr>
          <p:cNvSpPr>
            <a:spLocks noGrp="1"/>
          </p:cNvSpPr>
          <p:nvPr>
            <p:ph type="title"/>
          </p:nvPr>
        </p:nvSpPr>
        <p:spPr>
          <a:xfrm>
            <a:off x="387350" y="242728"/>
            <a:ext cx="8369300" cy="977582"/>
          </a:xfrm>
        </p:spPr>
        <p:txBody>
          <a:bodyPr>
            <a:noAutofit/>
          </a:bodyPr>
          <a:lstStyle/>
          <a:p>
            <a:r>
              <a:rPr lang="en-US" dirty="0"/>
              <a:t>Analyze needs and resources via data visualizations</a:t>
            </a:r>
          </a:p>
        </p:txBody>
      </p:sp>
    </p:spTree>
    <p:extLst>
      <p:ext uri="{BB962C8B-B14F-4D97-AF65-F5344CB8AC3E}">
        <p14:creationId xmlns:p14="http://schemas.microsoft.com/office/powerpoint/2010/main" val="2637188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3574A0-FC57-7F6B-B986-E3616B9A22CE}"/>
              </a:ext>
            </a:extLst>
          </p:cNvPr>
          <p:cNvSpPr>
            <a:spLocks noGrp="1"/>
          </p:cNvSpPr>
          <p:nvPr>
            <p:ph type="sldNum" sz="quarter" idx="11"/>
          </p:nvPr>
        </p:nvSpPr>
        <p:spPr>
          <a:xfrm>
            <a:off x="457200" y="4767263"/>
            <a:ext cx="20574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7D4089-40B5-457D-927F-16367A53BB79}" type="slidenum">
              <a:rPr kumimoji="0" lang="en-US"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en-US" sz="14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itle 6">
            <a:extLst>
              <a:ext uri="{FF2B5EF4-FFF2-40B4-BE49-F238E27FC236}">
                <a16:creationId xmlns:a16="http://schemas.microsoft.com/office/drawing/2014/main" id="{E318E68D-DF25-9769-112D-00308713DDDA}"/>
              </a:ext>
            </a:extLst>
          </p:cNvPr>
          <p:cNvSpPr>
            <a:spLocks noGrp="1"/>
          </p:cNvSpPr>
          <p:nvPr>
            <p:ph type="title"/>
          </p:nvPr>
        </p:nvSpPr>
        <p:spPr>
          <a:xfrm>
            <a:off x="1282700" y="1853407"/>
            <a:ext cx="6578600" cy="1436687"/>
          </a:xfrm>
        </p:spPr>
        <p:txBody>
          <a:bodyPr>
            <a:normAutofit fontScale="90000"/>
          </a:bodyPr>
          <a:lstStyle/>
          <a:p>
            <a:r>
              <a:rPr lang="en-US" dirty="0">
                <a:solidFill>
                  <a:schemeClr val="bg1"/>
                </a:solidFill>
              </a:rPr>
              <a:t>How can you utilize environmental scans and data visualizations? </a:t>
            </a:r>
          </a:p>
        </p:txBody>
      </p:sp>
    </p:spTree>
    <p:extLst>
      <p:ext uri="{BB962C8B-B14F-4D97-AF65-F5344CB8AC3E}">
        <p14:creationId xmlns:p14="http://schemas.microsoft.com/office/powerpoint/2010/main" val="3416202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F72A389-216E-C5A7-E2BE-EBF1D618BA27}"/>
              </a:ext>
            </a:extLst>
          </p:cNvPr>
          <p:cNvSpPr>
            <a:spLocks noGrp="1"/>
          </p:cNvSpPr>
          <p:nvPr>
            <p:ph idx="1"/>
          </p:nvPr>
        </p:nvSpPr>
        <p:spPr/>
        <p:txBody>
          <a:bodyPr>
            <a:normAutofit fontScale="62500" lnSpcReduction="20000"/>
          </a:bodyPr>
          <a:lstStyle/>
          <a:p>
            <a:pPr marL="0" marR="0" indent="0">
              <a:lnSpc>
                <a:spcPct val="107000"/>
              </a:lnSpc>
              <a:spcBef>
                <a:spcPts val="0"/>
              </a:spcBef>
              <a:spcAft>
                <a:spcPts val="800"/>
              </a:spcAft>
              <a:buNone/>
            </a:pPr>
            <a:r>
              <a:rPr lang="en-US" sz="1800" kern="100" err="1">
                <a:effectLst/>
                <a:latin typeface="Calibri" panose="020F0502020204030204" pitchFamily="34" charset="0"/>
                <a:ea typeface="Calibri" panose="020F0502020204030204" pitchFamily="34" charset="0"/>
                <a:cs typeface="Times New Roman" panose="02020603050405020304" pitchFamily="18" charset="0"/>
              </a:rPr>
              <a:t>Alsup</a:t>
            </a:r>
            <a:r>
              <a:rPr lang="en-US" sz="1800" kern="100">
                <a:effectLst/>
                <a:latin typeface="Calibri" panose="020F0502020204030204" pitchFamily="34" charset="0"/>
                <a:ea typeface="Calibri" panose="020F0502020204030204" pitchFamily="34" charset="0"/>
                <a:cs typeface="Times New Roman" panose="02020603050405020304" pitchFamily="18" charset="0"/>
              </a:rPr>
              <a:t>, J.,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Assel</a:t>
            </a:r>
            <a:r>
              <a:rPr lang="en-US" sz="1800" kern="100">
                <a:effectLst/>
                <a:latin typeface="Calibri" panose="020F0502020204030204" pitchFamily="34" charset="0"/>
                <a:ea typeface="Calibri" panose="020F0502020204030204" pitchFamily="34" charset="0"/>
                <a:cs typeface="Times New Roman" panose="02020603050405020304" pitchFamily="18" charset="0"/>
              </a:rPr>
              <a:t>, J.,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Assel</a:t>
            </a:r>
            <a:r>
              <a:rPr lang="en-US" sz="1800" kern="100">
                <a:effectLst/>
                <a:latin typeface="Calibri" panose="020F0502020204030204" pitchFamily="34" charset="0"/>
                <a:ea typeface="Calibri" panose="020F0502020204030204" pitchFamily="34" charset="0"/>
                <a:cs typeface="Times New Roman" panose="02020603050405020304" pitchFamily="18" charset="0"/>
              </a:rPr>
              <a:t>, T.,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Brungard</a:t>
            </a:r>
            <a:r>
              <a:rPr lang="en-US" sz="1800" kern="100">
                <a:effectLst/>
                <a:latin typeface="Calibri" panose="020F0502020204030204" pitchFamily="34" charset="0"/>
                <a:ea typeface="Calibri" panose="020F0502020204030204" pitchFamily="34" charset="0"/>
                <a:cs typeface="Times New Roman" panose="02020603050405020304" pitchFamily="18" charset="0"/>
              </a:rPr>
              <a:t>, K., Campbell, M.,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Diefenbach</a:t>
            </a:r>
            <a:r>
              <a:rPr lang="en-US" sz="1800" kern="100">
                <a:effectLst/>
                <a:latin typeface="Calibri" panose="020F0502020204030204" pitchFamily="34" charset="0"/>
                <a:ea typeface="Calibri" panose="020F0502020204030204" pitchFamily="34" charset="0"/>
                <a:cs typeface="Times New Roman" panose="02020603050405020304" pitchFamily="18" charset="0"/>
              </a:rPr>
              <a:t>, T., Dooley, A., Gray, W., Hyman, L., Jensen, R., O’Toole, S., Ryan, M.,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Waynick</a:t>
            </a:r>
            <a:r>
              <a:rPr lang="en-US" sz="1800" kern="100">
                <a:effectLst/>
                <a:latin typeface="Calibri" panose="020F0502020204030204" pitchFamily="34" charset="0"/>
                <a:ea typeface="Calibri" panose="020F0502020204030204" pitchFamily="34" charset="0"/>
                <a:cs typeface="Times New Roman" panose="02020603050405020304" pitchFamily="18" charset="0"/>
              </a:rPr>
              <a:t>, H.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n.d</a:t>
            </a:r>
            <a:r>
              <a:rPr lang="en-US" sz="1800" kern="100">
                <a:effectLst/>
                <a:latin typeface="Calibri" panose="020F0502020204030204" pitchFamily="34" charset="0"/>
                <a:ea typeface="Calibri" panose="020F0502020204030204" pitchFamily="34" charset="0"/>
                <a:cs typeface="Times New Roman" panose="02020603050405020304" pitchFamily="18" charset="0"/>
              </a:rPr>
              <a:t>). Y</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ou can evaluate your program! How to conduct an environmental scan and needs analysis (part 1 of 11)</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Assel</a:t>
            </a:r>
            <a:r>
              <a:rPr lang="en-US" sz="1800" kern="100">
                <a:effectLst/>
                <a:latin typeface="Calibri" panose="020F0502020204030204" pitchFamily="34" charset="0"/>
                <a:ea typeface="Calibri" panose="020F0502020204030204" pitchFamily="34" charset="0"/>
                <a:cs typeface="Times New Roman" panose="02020603050405020304" pitchFamily="18" charset="0"/>
              </a:rPr>
              <a:t> Grant Services. </a:t>
            </a:r>
            <a:r>
              <a:rPr lang="en-US" sz="1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https://asselgrantservices.com/you-can-evaluate-your-program-how-to-conduct-an-environmental-scan-and-needs-analysis-part-1-of-11-by-michelle-dykes-anderson-ed-d-gpc-cfre/#:~:text=A%20needs%20assessment%20collects%2C%20analyzes,%2D%2C%20or%20community%2Dlevel</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Amazon Web Services.(</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n.d</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What is Data Visualization?</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https://aws.amazon.com/what-is/data-visualization/</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Chapman, C.;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n.d</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A complete overview of the best data visualization tools.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Toptal</a:t>
            </a:r>
            <a:r>
              <a:rPr lang="en-US" sz="1800" kern="100">
                <a:effectLst/>
                <a:latin typeface="Calibri" panose="020F0502020204030204" pitchFamily="34" charset="0"/>
                <a:ea typeface="Calibri" panose="020F0502020204030204" pitchFamily="34" charset="0"/>
                <a:cs typeface="Times New Roman" panose="02020603050405020304" pitchFamily="18" charset="0"/>
              </a:rPr>
              <a:t> Designers. </a:t>
            </a:r>
            <a:r>
              <a:rPr lang="en-US" sz="1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https://www.toptal.com/designers/data-visualization/data-visualization-tools</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J Palamar, et al. </a:t>
            </a:r>
            <a:r>
              <a:rPr lang="en-US" sz="1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National and Regional Trends in Fentanyl Seizures in the United States, 2017-2023</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International Journal of Drug Policy</a:t>
            </a:r>
            <a:r>
              <a:rPr lang="en-US" sz="1800" kern="100">
                <a:effectLst/>
                <a:latin typeface="Calibri" panose="020F0502020204030204" pitchFamily="34" charset="0"/>
                <a:ea typeface="Calibri" panose="020F0502020204030204" pitchFamily="34" charset="0"/>
                <a:cs typeface="Times New Roman" panose="02020603050405020304" pitchFamily="18" charset="0"/>
              </a:rPr>
              <a:t>. DOI: 10.1016/j.drugpo.2024.104417 (2024).</a:t>
            </a:r>
          </a:p>
          <a:p>
            <a:pPr marL="0" marR="0" indent="0">
              <a:lnSpc>
                <a:spcPct val="107000"/>
              </a:lnSpc>
              <a:spcBef>
                <a:spcPts val="0"/>
              </a:spcBef>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Substance Abuse and Mental Health Services Administration. (2019). </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A guide to SAMHSA's strategic prevention framework</a:t>
            </a:r>
            <a:r>
              <a:rPr lang="en-US" sz="1800" kern="100">
                <a:effectLst/>
                <a:latin typeface="Calibri" panose="020F0502020204030204" pitchFamily="34" charset="0"/>
                <a:ea typeface="Calibri" panose="020F0502020204030204" pitchFamily="34" charset="0"/>
                <a:cs typeface="Times New Roman" panose="02020603050405020304" pitchFamily="18" charset="0"/>
              </a:rPr>
              <a:t>. Rockville, MD: Center for Substance Abuse Prevention. Substance Abuse and Mental Health Services Administration. </a:t>
            </a:r>
            <a:r>
              <a:rPr lang="en-US" sz="1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https://www.samhsa.gov/resource/ebp/strategic-prevention-framework</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George Washington University (GW) Cancer Center’s Cancer Control Technical Assistance Portal (TAP).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n.d</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Policy, systems and environmental change</a:t>
            </a:r>
            <a:r>
              <a:rPr lang="en-US" sz="1800" kern="100">
                <a:effectLst/>
                <a:latin typeface="Calibri" panose="020F0502020204030204" pitchFamily="34" charset="0"/>
                <a:ea typeface="Calibri" panose="020F0502020204030204" pitchFamily="34" charset="0"/>
                <a:cs typeface="Times New Roman" panose="02020603050405020304" pitchFamily="18" charset="0"/>
              </a:rPr>
              <a:t>. GW School of Medicine and Health Sciences. </a:t>
            </a:r>
            <a:r>
              <a:rPr lang="en-US" sz="1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https://cancercontroltap.smhs.gwu.edu/policy-systems-and-environmental-change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Yi, M.,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Restori</a:t>
            </a:r>
            <a:r>
              <a:rPr lang="en-US" sz="1800" kern="100">
                <a:effectLst/>
                <a:latin typeface="Calibri" panose="020F0502020204030204" pitchFamily="34" charset="0"/>
                <a:ea typeface="Calibri" panose="020F0502020204030204" pitchFamily="34" charset="0"/>
                <a:cs typeface="Times New Roman" panose="02020603050405020304" pitchFamily="18" charset="0"/>
              </a:rPr>
              <a:t>, M.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n.d</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How to choose the right data visualization. </a:t>
            </a:r>
            <a:r>
              <a:rPr lang="en-US" sz="1800" kern="100">
                <a:effectLst/>
                <a:latin typeface="Calibri" panose="020F0502020204030204" pitchFamily="34" charset="0"/>
                <a:ea typeface="Calibri" panose="020F0502020204030204" pitchFamily="34" charset="0"/>
                <a:cs typeface="Times New Roman" panose="02020603050405020304" pitchFamily="18" charset="0"/>
              </a:rPr>
              <a:t>Atlassian. </a:t>
            </a:r>
            <a:r>
              <a:rPr lang="en-US" sz="1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https://www.atlassian.com/data/charts/how-to-choose-data-visualization</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8F259718-6F42-99C2-D6E5-5B121DDD311C}"/>
              </a:ext>
            </a:extLst>
          </p:cNvPr>
          <p:cNvSpPr>
            <a:spLocks noGrp="1"/>
          </p:cNvSpPr>
          <p:nvPr>
            <p:ph type="sldNum" sz="quarter" idx="10"/>
          </p:nvPr>
        </p:nvSpPr>
        <p:spPr/>
        <p:txBody>
          <a:bodyPr/>
          <a:lstStyle/>
          <a:p>
            <a:fld id="{D07D4089-40B5-457D-927F-16367A53BB79}" type="slidenum">
              <a:rPr lang="en-US" smtClean="0"/>
              <a:pPr/>
              <a:t>42</a:t>
            </a:fld>
            <a:endParaRPr lang="en-US"/>
          </a:p>
        </p:txBody>
      </p:sp>
      <p:sp>
        <p:nvSpPr>
          <p:cNvPr id="6" name="Title 5">
            <a:extLst>
              <a:ext uri="{FF2B5EF4-FFF2-40B4-BE49-F238E27FC236}">
                <a16:creationId xmlns:a16="http://schemas.microsoft.com/office/drawing/2014/main" id="{88975AA9-32BE-1325-D4B3-4D718ED64290}"/>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240285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EDACC-7186-2344-A2D9-9319513EBFCD}"/>
              </a:ext>
            </a:extLst>
          </p:cNvPr>
          <p:cNvSpPr>
            <a:spLocks noGrp="1"/>
          </p:cNvSpPr>
          <p:nvPr>
            <p:ph idx="1"/>
          </p:nvPr>
        </p:nvSpPr>
        <p:spPr/>
        <p:txBody>
          <a:bodyPr>
            <a:normAutofit/>
          </a:bodyPr>
          <a:lstStyle/>
          <a:p>
            <a:pPr marL="0" indent="0">
              <a:buNone/>
            </a:pPr>
            <a:r>
              <a:rPr lang="en-US" dirty="0"/>
              <a:t>An environmental scan  is a thoughtful analysis and evaluation of the milieu of a program, organization, or community.</a:t>
            </a:r>
          </a:p>
          <a:p>
            <a:pPr lvl="1"/>
            <a:r>
              <a:rPr lang="en-US" dirty="0"/>
              <a:t>Economic context</a:t>
            </a:r>
          </a:p>
          <a:p>
            <a:pPr lvl="1"/>
            <a:r>
              <a:rPr lang="en-US" dirty="0"/>
              <a:t>Social context</a:t>
            </a:r>
          </a:p>
          <a:p>
            <a:pPr lvl="1"/>
            <a:r>
              <a:rPr lang="en-US" dirty="0"/>
              <a:t>Politic context</a:t>
            </a:r>
          </a:p>
          <a:p>
            <a:pPr lvl="1"/>
            <a:r>
              <a:rPr lang="en-US" dirty="0"/>
              <a:t>Opportunities and threats</a:t>
            </a:r>
          </a:p>
        </p:txBody>
      </p:sp>
      <p:sp>
        <p:nvSpPr>
          <p:cNvPr id="3" name="Slide Number Placeholder 2">
            <a:extLst>
              <a:ext uri="{FF2B5EF4-FFF2-40B4-BE49-F238E27FC236}">
                <a16:creationId xmlns:a16="http://schemas.microsoft.com/office/drawing/2014/main" id="{7678EA05-2F37-8CB0-A025-081FA9A6D3EE}"/>
              </a:ext>
            </a:extLst>
          </p:cNvPr>
          <p:cNvSpPr>
            <a:spLocks noGrp="1"/>
          </p:cNvSpPr>
          <p:nvPr>
            <p:ph type="sldNum" sz="quarter" idx="10"/>
          </p:nvPr>
        </p:nvSpPr>
        <p:spPr/>
        <p:txBody>
          <a:bodyPr/>
          <a:lstStyle/>
          <a:p>
            <a:fld id="{D07D4089-40B5-457D-927F-16367A53BB79}" type="slidenum">
              <a:rPr lang="en-US" smtClean="0"/>
              <a:pPr/>
              <a:t>5</a:t>
            </a:fld>
            <a:endParaRPr lang="en-US"/>
          </a:p>
        </p:txBody>
      </p:sp>
      <p:sp>
        <p:nvSpPr>
          <p:cNvPr id="4" name="Title 3">
            <a:extLst>
              <a:ext uri="{FF2B5EF4-FFF2-40B4-BE49-F238E27FC236}">
                <a16:creationId xmlns:a16="http://schemas.microsoft.com/office/drawing/2014/main" id="{F59BF16E-BB23-ED29-3103-88992184C140}"/>
              </a:ext>
            </a:extLst>
          </p:cNvPr>
          <p:cNvSpPr>
            <a:spLocks noGrp="1"/>
          </p:cNvSpPr>
          <p:nvPr>
            <p:ph type="title"/>
          </p:nvPr>
        </p:nvSpPr>
        <p:spPr/>
        <p:txBody>
          <a:bodyPr>
            <a:normAutofit fontScale="90000"/>
          </a:bodyPr>
          <a:lstStyle/>
          <a:p>
            <a:r>
              <a:rPr lang="en-US" dirty="0"/>
              <a:t>What is an environmental scan</a:t>
            </a:r>
          </a:p>
        </p:txBody>
      </p:sp>
      <p:sp>
        <p:nvSpPr>
          <p:cNvPr id="5" name="TextBox 4">
            <a:extLst>
              <a:ext uri="{FF2B5EF4-FFF2-40B4-BE49-F238E27FC236}">
                <a16:creationId xmlns:a16="http://schemas.microsoft.com/office/drawing/2014/main" id="{5758DE24-0814-1D53-4994-444694020E5F}"/>
              </a:ext>
            </a:extLst>
          </p:cNvPr>
          <p:cNvSpPr txBox="1"/>
          <p:nvPr/>
        </p:nvSpPr>
        <p:spPr>
          <a:xfrm>
            <a:off x="1227734" y="4653512"/>
            <a:ext cx="1622560" cy="261610"/>
          </a:xfrm>
          <a:prstGeom prst="rect">
            <a:avLst/>
          </a:prstGeom>
          <a:noFill/>
        </p:spPr>
        <p:txBody>
          <a:bodyPr wrap="none" rtlCol="0">
            <a:spAutoFit/>
          </a:bodyPr>
          <a:lstStyle/>
          <a:p>
            <a:r>
              <a:rPr lang="en-US" sz="1100">
                <a:effectLst/>
                <a:latin typeface="Calibri" panose="020F0502020204030204" pitchFamily="34" charset="0"/>
                <a:ea typeface="Calibri" panose="020F0502020204030204" pitchFamily="34" charset="0"/>
                <a:cs typeface="Times New Roman" panose="02020603050405020304" pitchFamily="18" charset="0"/>
              </a:rPr>
              <a:t>(</a:t>
            </a:r>
            <a:r>
              <a:rPr lang="en-US" sz="1100" err="1">
                <a:effectLst/>
                <a:latin typeface="Calibri" panose="020F0502020204030204" pitchFamily="34" charset="0"/>
                <a:ea typeface="Calibri" panose="020F0502020204030204" pitchFamily="34" charset="0"/>
                <a:cs typeface="Times New Roman" panose="02020603050405020304" pitchFamily="18" charset="0"/>
              </a:rPr>
              <a:t>Alsup</a:t>
            </a:r>
            <a:r>
              <a:rPr lang="en-US" sz="1100">
                <a:effectLst/>
                <a:latin typeface="Calibri" panose="020F0502020204030204" pitchFamily="34" charset="0"/>
                <a:ea typeface="Calibri" panose="020F0502020204030204" pitchFamily="34" charset="0"/>
                <a:cs typeface="Times New Roman" panose="02020603050405020304" pitchFamily="18" charset="0"/>
              </a:rPr>
              <a:t> et al.) &amp; GWU TAP</a:t>
            </a:r>
            <a:endParaRPr lang="en-US" sz="1100"/>
          </a:p>
        </p:txBody>
      </p:sp>
    </p:spTree>
    <p:extLst>
      <p:ext uri="{BB962C8B-B14F-4D97-AF65-F5344CB8AC3E}">
        <p14:creationId xmlns:p14="http://schemas.microsoft.com/office/powerpoint/2010/main" val="94723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3A0D90-E905-9840-291E-120AB52D9199}"/>
              </a:ext>
            </a:extLst>
          </p:cNvPr>
          <p:cNvSpPr>
            <a:spLocks noGrp="1"/>
          </p:cNvSpPr>
          <p:nvPr>
            <p:ph idx="1"/>
          </p:nvPr>
        </p:nvSpPr>
        <p:spPr/>
        <p:txBody>
          <a:bodyPr>
            <a:normAutofit fontScale="77500" lnSpcReduction="20000"/>
          </a:bodyPr>
          <a:lstStyle/>
          <a:p>
            <a:pPr marL="0" indent="0">
              <a:buNone/>
            </a:pPr>
            <a:r>
              <a:rPr lang="en-US" dirty="0"/>
              <a:t>The purpose of an assessment is to understand local needs based on a careful review of data gathered from a variety of sources to</a:t>
            </a:r>
          </a:p>
          <a:p>
            <a:pPr lvl="1"/>
            <a:r>
              <a:rPr lang="en-US" dirty="0"/>
              <a:t>identify and prioritize the substance misuse problems present in a community; </a:t>
            </a:r>
          </a:p>
          <a:p>
            <a:pPr lvl="1"/>
            <a:r>
              <a:rPr lang="en-US" dirty="0"/>
              <a:t>clarify the impact these problems have on community members; </a:t>
            </a:r>
          </a:p>
          <a:p>
            <a:pPr lvl="1"/>
            <a:r>
              <a:rPr lang="en-US" dirty="0"/>
              <a:t>identify the specific factors that contribute to these problems; </a:t>
            </a:r>
          </a:p>
          <a:p>
            <a:pPr lvl="1"/>
            <a:r>
              <a:rPr lang="en-US" dirty="0"/>
              <a:t>assess readiness; </a:t>
            </a:r>
          </a:p>
          <a:p>
            <a:pPr lvl="1"/>
            <a:r>
              <a:rPr lang="en-US" dirty="0"/>
              <a:t>determine the resources required to address those factors. </a:t>
            </a:r>
          </a:p>
          <a:p>
            <a:pPr marL="0" indent="0">
              <a:buNone/>
            </a:pPr>
            <a:endParaRPr lang="en-US" dirty="0"/>
          </a:p>
        </p:txBody>
      </p:sp>
      <p:sp>
        <p:nvSpPr>
          <p:cNvPr id="3" name="Slide Number Placeholder 2">
            <a:extLst>
              <a:ext uri="{FF2B5EF4-FFF2-40B4-BE49-F238E27FC236}">
                <a16:creationId xmlns:a16="http://schemas.microsoft.com/office/drawing/2014/main" id="{A8132EE3-9C82-B5B2-0E94-1C0F97CBDD6D}"/>
              </a:ext>
            </a:extLst>
          </p:cNvPr>
          <p:cNvSpPr>
            <a:spLocks noGrp="1"/>
          </p:cNvSpPr>
          <p:nvPr>
            <p:ph type="sldNum" sz="quarter" idx="10"/>
          </p:nvPr>
        </p:nvSpPr>
        <p:spPr/>
        <p:txBody>
          <a:bodyPr/>
          <a:lstStyle/>
          <a:p>
            <a:fld id="{D07D4089-40B5-457D-927F-16367A53BB79}" type="slidenum">
              <a:rPr lang="en-US" smtClean="0"/>
              <a:pPr/>
              <a:t>6</a:t>
            </a:fld>
            <a:endParaRPr lang="en-US"/>
          </a:p>
        </p:txBody>
      </p:sp>
      <p:sp>
        <p:nvSpPr>
          <p:cNvPr id="4" name="Title 3">
            <a:extLst>
              <a:ext uri="{FF2B5EF4-FFF2-40B4-BE49-F238E27FC236}">
                <a16:creationId xmlns:a16="http://schemas.microsoft.com/office/drawing/2014/main" id="{802407AF-96D3-D039-0367-7CDF35D8BE0C}"/>
              </a:ext>
            </a:extLst>
          </p:cNvPr>
          <p:cNvSpPr>
            <a:spLocks noGrp="1"/>
          </p:cNvSpPr>
          <p:nvPr>
            <p:ph type="title"/>
          </p:nvPr>
        </p:nvSpPr>
        <p:spPr/>
        <p:txBody>
          <a:bodyPr>
            <a:normAutofit fontScale="90000"/>
          </a:bodyPr>
          <a:lstStyle/>
          <a:p>
            <a:r>
              <a:rPr lang="en-US" dirty="0"/>
              <a:t>What is an assessment?</a:t>
            </a:r>
          </a:p>
        </p:txBody>
      </p:sp>
      <p:sp>
        <p:nvSpPr>
          <p:cNvPr id="8" name="TextBox 7">
            <a:extLst>
              <a:ext uri="{FF2B5EF4-FFF2-40B4-BE49-F238E27FC236}">
                <a16:creationId xmlns:a16="http://schemas.microsoft.com/office/drawing/2014/main" id="{1CE5102D-06E2-C45F-8DA8-E311C621B3A3}"/>
              </a:ext>
            </a:extLst>
          </p:cNvPr>
          <p:cNvSpPr txBox="1"/>
          <p:nvPr/>
        </p:nvSpPr>
        <p:spPr>
          <a:xfrm>
            <a:off x="7194395" y="4225292"/>
            <a:ext cx="1791630" cy="400110"/>
          </a:xfrm>
          <a:prstGeom prst="rect">
            <a:avLst/>
          </a:prstGeom>
          <a:noFill/>
        </p:spPr>
        <p:txBody>
          <a:bodyPr wrap="square" rtlCol="0">
            <a:spAutoFit/>
          </a:bodyPr>
          <a:lstStyle/>
          <a:p>
            <a:r>
              <a:rPr lang="en-US" sz="1000" dirty="0"/>
              <a:t>A Guide to SAMHSA’s Strategic Prevention Framework </a:t>
            </a:r>
          </a:p>
        </p:txBody>
      </p:sp>
    </p:spTree>
    <p:extLst>
      <p:ext uri="{BB962C8B-B14F-4D97-AF65-F5344CB8AC3E}">
        <p14:creationId xmlns:p14="http://schemas.microsoft.com/office/powerpoint/2010/main" val="2491037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CD3B8BEB-076A-C0E5-97AC-63B4CFC45A24}"/>
              </a:ext>
            </a:extLst>
          </p:cNvPr>
          <p:cNvGraphicFramePr>
            <a:graphicFrameLocks noGrp="1"/>
          </p:cNvGraphicFramePr>
          <p:nvPr>
            <p:ph idx="1"/>
            <p:extLst>
              <p:ext uri="{D42A27DB-BD31-4B8C-83A1-F6EECF244321}">
                <p14:modId xmlns:p14="http://schemas.microsoft.com/office/powerpoint/2010/main" val="2758074533"/>
              </p:ext>
            </p:extLst>
          </p:nvPr>
        </p:nvGraphicFramePr>
        <p:xfrm>
          <a:off x="4653776" y="885864"/>
          <a:ext cx="4646341" cy="3656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26CE5980-71FE-F757-1AC3-63B695EFB210}"/>
              </a:ext>
            </a:extLst>
          </p:cNvPr>
          <p:cNvSpPr>
            <a:spLocks noGrp="1"/>
          </p:cNvSpPr>
          <p:nvPr>
            <p:ph type="sldNum" sz="quarter" idx="10"/>
          </p:nvPr>
        </p:nvSpPr>
        <p:spPr/>
        <p:txBody>
          <a:bodyPr/>
          <a:lstStyle/>
          <a:p>
            <a:fld id="{D07D4089-40B5-457D-927F-16367A53BB79}" type="slidenum">
              <a:rPr lang="en-US" smtClean="0"/>
              <a:pPr/>
              <a:t>7</a:t>
            </a:fld>
            <a:endParaRPr lang="en-US"/>
          </a:p>
        </p:txBody>
      </p:sp>
      <p:sp>
        <p:nvSpPr>
          <p:cNvPr id="7" name="Title 6">
            <a:extLst>
              <a:ext uri="{FF2B5EF4-FFF2-40B4-BE49-F238E27FC236}">
                <a16:creationId xmlns:a16="http://schemas.microsoft.com/office/drawing/2014/main" id="{8E094DCC-1157-D6BA-C2FA-EE7460742C11}"/>
              </a:ext>
            </a:extLst>
          </p:cNvPr>
          <p:cNvSpPr>
            <a:spLocks noGrp="1"/>
          </p:cNvSpPr>
          <p:nvPr>
            <p:ph type="title"/>
          </p:nvPr>
        </p:nvSpPr>
        <p:spPr/>
        <p:txBody>
          <a:bodyPr>
            <a:noAutofit/>
          </a:bodyPr>
          <a:lstStyle/>
          <a:p>
            <a:r>
              <a:rPr lang="en-US" sz="2400" dirty="0"/>
              <a:t>Environmental Scan vs. Needs and Resource Assessment</a:t>
            </a:r>
          </a:p>
        </p:txBody>
      </p:sp>
      <p:graphicFrame>
        <p:nvGraphicFramePr>
          <p:cNvPr id="2" name="Table 1">
            <a:extLst>
              <a:ext uri="{FF2B5EF4-FFF2-40B4-BE49-F238E27FC236}">
                <a16:creationId xmlns:a16="http://schemas.microsoft.com/office/drawing/2014/main" id="{EB7842AB-9933-38E5-9F0D-868732AD5B0C}"/>
              </a:ext>
            </a:extLst>
          </p:cNvPr>
          <p:cNvGraphicFramePr>
            <a:graphicFrameLocks noGrp="1"/>
          </p:cNvGraphicFramePr>
          <p:nvPr>
            <p:extLst>
              <p:ext uri="{D42A27DB-BD31-4B8C-83A1-F6EECF244321}">
                <p14:modId xmlns:p14="http://schemas.microsoft.com/office/powerpoint/2010/main" val="336110911"/>
              </p:ext>
            </p:extLst>
          </p:nvPr>
        </p:nvGraphicFramePr>
        <p:xfrm>
          <a:off x="416313" y="1159583"/>
          <a:ext cx="4073912" cy="3108960"/>
        </p:xfrm>
        <a:graphic>
          <a:graphicData uri="http://schemas.openxmlformats.org/drawingml/2006/table">
            <a:tbl>
              <a:tblPr firstRow="1" bandRow="1">
                <a:tableStyleId>{5C22544A-7EE6-4342-B048-85BDC9FD1C3A}</a:tableStyleId>
              </a:tblPr>
              <a:tblGrid>
                <a:gridCol w="2036956">
                  <a:extLst>
                    <a:ext uri="{9D8B030D-6E8A-4147-A177-3AD203B41FA5}">
                      <a16:colId xmlns:a16="http://schemas.microsoft.com/office/drawing/2014/main" val="2576392036"/>
                    </a:ext>
                  </a:extLst>
                </a:gridCol>
                <a:gridCol w="2036956">
                  <a:extLst>
                    <a:ext uri="{9D8B030D-6E8A-4147-A177-3AD203B41FA5}">
                      <a16:colId xmlns:a16="http://schemas.microsoft.com/office/drawing/2014/main" val="494259218"/>
                    </a:ext>
                  </a:extLst>
                </a:gridCol>
              </a:tblGrid>
              <a:tr h="370840">
                <a:tc>
                  <a:txBody>
                    <a:bodyPr/>
                    <a:lstStyle/>
                    <a:p>
                      <a:r>
                        <a:rPr lang="en-US" sz="1600" dirty="0"/>
                        <a:t>Environmental scan offer a broad perspective of a community.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Assessments are focused more specific to offer insight to a specific issue in a community.</a:t>
                      </a:r>
                    </a:p>
                    <a:p>
                      <a:endParaRPr lang="en-US" sz="1600" dirty="0"/>
                    </a:p>
                  </a:txBody>
                  <a:tcPr/>
                </a:tc>
                <a:extLst>
                  <a:ext uri="{0D108BD9-81ED-4DB2-BD59-A6C34878D82A}">
                    <a16:rowId xmlns:a16="http://schemas.microsoft.com/office/drawing/2014/main" val="2239504987"/>
                  </a:ext>
                </a:extLst>
              </a:tr>
              <a:tr h="370840">
                <a:tc>
                  <a:txBody>
                    <a:bodyPr/>
                    <a:lstStyle/>
                    <a:p>
                      <a:r>
                        <a:rPr lang="en-US" sz="1600" dirty="0"/>
                        <a:t>Environmental scan’s purpose is to identify broad trends for future planning.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An assessment’s purpose is to facilitate planning and operationalizing a plan to address a specific issue</a:t>
                      </a:r>
                    </a:p>
                  </a:txBody>
                  <a:tcPr/>
                </a:tc>
                <a:extLst>
                  <a:ext uri="{0D108BD9-81ED-4DB2-BD59-A6C34878D82A}">
                    <a16:rowId xmlns:a16="http://schemas.microsoft.com/office/drawing/2014/main" val="3854934328"/>
                  </a:ext>
                </a:extLst>
              </a:tr>
            </a:tbl>
          </a:graphicData>
        </a:graphic>
      </p:graphicFrame>
    </p:spTree>
    <p:extLst>
      <p:ext uri="{BB962C8B-B14F-4D97-AF65-F5344CB8AC3E}">
        <p14:creationId xmlns:p14="http://schemas.microsoft.com/office/powerpoint/2010/main" val="402752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3574A0-FC57-7F6B-B986-E3616B9A22CE}"/>
              </a:ext>
            </a:extLst>
          </p:cNvPr>
          <p:cNvSpPr>
            <a:spLocks noGrp="1"/>
          </p:cNvSpPr>
          <p:nvPr>
            <p:ph type="sldNum" sz="quarter" idx="11"/>
          </p:nvPr>
        </p:nvSpPr>
        <p:spPr>
          <a:xfrm>
            <a:off x="457200" y="4767263"/>
            <a:ext cx="2057400" cy="273844"/>
          </a:xfrm>
        </p:spPr>
        <p:txBody>
          <a:bodyPr/>
          <a:lstStyle/>
          <a:p>
            <a:fld id="{D07D4089-40B5-457D-927F-16367A53BB79}" type="slidenum">
              <a:rPr lang="en-US" smtClean="0"/>
              <a:pPr/>
              <a:t>8</a:t>
            </a:fld>
            <a:endParaRPr lang="en-US"/>
          </a:p>
        </p:txBody>
      </p:sp>
      <p:sp>
        <p:nvSpPr>
          <p:cNvPr id="7" name="Title 6">
            <a:extLst>
              <a:ext uri="{FF2B5EF4-FFF2-40B4-BE49-F238E27FC236}">
                <a16:creationId xmlns:a16="http://schemas.microsoft.com/office/drawing/2014/main" id="{E318E68D-DF25-9769-112D-00308713DDDA}"/>
              </a:ext>
            </a:extLst>
          </p:cNvPr>
          <p:cNvSpPr>
            <a:spLocks noGrp="1"/>
          </p:cNvSpPr>
          <p:nvPr>
            <p:ph type="title"/>
          </p:nvPr>
        </p:nvSpPr>
        <p:spPr>
          <a:xfrm>
            <a:off x="1282700" y="1853407"/>
            <a:ext cx="6578600" cy="1436687"/>
          </a:xfrm>
        </p:spPr>
        <p:txBody>
          <a:bodyPr>
            <a:normAutofit fontScale="90000"/>
          </a:bodyPr>
          <a:lstStyle/>
          <a:p>
            <a:r>
              <a:rPr lang="en-US" dirty="0">
                <a:solidFill>
                  <a:schemeClr val="bg2"/>
                </a:solidFill>
              </a:rPr>
              <a:t>Discussion: How can environmental scans be used in prevention?</a:t>
            </a:r>
          </a:p>
        </p:txBody>
      </p:sp>
    </p:spTree>
    <p:extLst>
      <p:ext uri="{BB962C8B-B14F-4D97-AF65-F5344CB8AC3E}">
        <p14:creationId xmlns:p14="http://schemas.microsoft.com/office/powerpoint/2010/main" val="239007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oint-to-point route. Red thumbtacks and green arrows. ">
            <a:extLst>
              <a:ext uri="{FF2B5EF4-FFF2-40B4-BE49-F238E27FC236}">
                <a16:creationId xmlns:a16="http://schemas.microsoft.com/office/drawing/2014/main" id="{17772460-6E04-5CEE-787D-3624E5032C8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72001" y="-37833"/>
            <a:ext cx="4924268" cy="5171762"/>
          </a:xfrm>
          <a:prstGeom prst="rect">
            <a:avLst/>
          </a:prstGeom>
        </p:spPr>
      </p:pic>
      <p:sp>
        <p:nvSpPr>
          <p:cNvPr id="5" name="Title 4">
            <a:extLst>
              <a:ext uri="{FF2B5EF4-FFF2-40B4-BE49-F238E27FC236}">
                <a16:creationId xmlns:a16="http://schemas.microsoft.com/office/drawing/2014/main" id="{51483DC0-EE30-4E3C-A888-3308C31E3123}"/>
              </a:ext>
              <a:ext uri="{C183D7F6-B498-43B3-948B-1728B52AA6E4}">
                <adec:decorative xmlns:adec="http://schemas.microsoft.com/office/drawing/2017/decorative" val="1"/>
              </a:ext>
            </a:extLst>
          </p:cNvPr>
          <p:cNvSpPr txBox="1">
            <a:spLocks/>
          </p:cNvSpPr>
          <p:nvPr/>
        </p:nvSpPr>
        <p:spPr>
          <a:xfrm>
            <a:off x="317506" y="49354"/>
            <a:ext cx="8369294" cy="474757"/>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200" b="1" kern="1200">
                <a:solidFill>
                  <a:schemeClr val="tx1"/>
                </a:solidFill>
                <a:latin typeface="+mj-lt"/>
                <a:ea typeface="+mj-ea"/>
                <a:cs typeface="+mj-cs"/>
              </a:defRPr>
            </a:lvl1pPr>
          </a:lstStyle>
          <a:p>
            <a:endParaRPr lang="en-US">
              <a:solidFill>
                <a:schemeClr val="bg1"/>
              </a:solidFill>
            </a:endParaRPr>
          </a:p>
        </p:txBody>
      </p:sp>
      <p:sp>
        <p:nvSpPr>
          <p:cNvPr id="7" name="Text Placeholder 6">
            <a:extLst>
              <a:ext uri="{FF2B5EF4-FFF2-40B4-BE49-F238E27FC236}">
                <a16:creationId xmlns:a16="http://schemas.microsoft.com/office/drawing/2014/main" id="{7FFD07D0-01C6-4B7F-AC27-9E28E769938B}"/>
              </a:ext>
              <a:ext uri="{C183D7F6-B498-43B3-948B-1728B52AA6E4}">
                <adec:decorative xmlns:adec="http://schemas.microsoft.com/office/drawing/2017/decorative" val="1"/>
              </a:ext>
            </a:extLst>
          </p:cNvPr>
          <p:cNvSpPr>
            <a:spLocks noGrp="1"/>
          </p:cNvSpPr>
          <p:nvPr>
            <p:ph type="body" idx="1"/>
          </p:nvPr>
        </p:nvSpPr>
        <p:spPr>
          <a:xfrm>
            <a:off x="649287" y="2130230"/>
            <a:ext cx="5926773" cy="474758"/>
          </a:xfrm>
        </p:spPr>
        <p:txBody>
          <a:bodyPr>
            <a:normAutofit fontScale="92500" lnSpcReduction="20000"/>
          </a:bodyPr>
          <a:lstStyle/>
          <a:p>
            <a:pPr>
              <a:spcBef>
                <a:spcPct val="0"/>
              </a:spcBef>
            </a:pPr>
            <a:r>
              <a:rPr lang="en-US" sz="3200" b="1" dirty="0">
                <a:solidFill>
                  <a:schemeClr val="accent1"/>
                </a:solidFill>
                <a:latin typeface="+mj-lt"/>
                <a:ea typeface="+mj-ea"/>
                <a:cs typeface="+mj-cs"/>
              </a:rPr>
              <a:t>Conducting an environmental scan</a:t>
            </a:r>
          </a:p>
        </p:txBody>
      </p:sp>
      <p:sp>
        <p:nvSpPr>
          <p:cNvPr id="6" name="Title 5">
            <a:extLst>
              <a:ext uri="{FF2B5EF4-FFF2-40B4-BE49-F238E27FC236}">
                <a16:creationId xmlns:a16="http://schemas.microsoft.com/office/drawing/2014/main" id="{C061C274-B40A-44F5-A5B2-80390606E3EC}"/>
              </a:ext>
            </a:extLst>
          </p:cNvPr>
          <p:cNvSpPr>
            <a:spLocks noGrp="1"/>
          </p:cNvSpPr>
          <p:nvPr>
            <p:ph type="title"/>
          </p:nvPr>
        </p:nvSpPr>
        <p:spPr>
          <a:xfrm>
            <a:off x="722313" y="2764407"/>
            <a:ext cx="7772400" cy="729725"/>
          </a:xfrm>
        </p:spPr>
        <p:txBody>
          <a:bodyPr/>
          <a:lstStyle/>
          <a:p>
            <a:r>
              <a:rPr lang="en-US" dirty="0">
                <a:solidFill>
                  <a:schemeClr val="tx1">
                    <a:lumMod val="50000"/>
                    <a:lumOff val="50000"/>
                  </a:schemeClr>
                </a:solidFill>
              </a:rPr>
              <a:t>Process</a:t>
            </a:r>
          </a:p>
        </p:txBody>
      </p:sp>
      <p:sp>
        <p:nvSpPr>
          <p:cNvPr id="3" name="Slide Number Placeholder 2">
            <a:extLst>
              <a:ext uri="{FF2B5EF4-FFF2-40B4-BE49-F238E27FC236}">
                <a16:creationId xmlns:a16="http://schemas.microsoft.com/office/drawing/2014/main" id="{ACE33626-0933-45AF-862A-3FDCB7E3055F}"/>
              </a:ext>
              <a:ext uri="{C183D7F6-B498-43B3-948B-1728B52AA6E4}">
                <adec:decorative xmlns:adec="http://schemas.microsoft.com/office/drawing/2017/decorative" val="1"/>
              </a:ext>
            </a:extLst>
          </p:cNvPr>
          <p:cNvSpPr>
            <a:spLocks noGrp="1"/>
          </p:cNvSpPr>
          <p:nvPr>
            <p:ph type="sldNum" sz="quarter" idx="10"/>
          </p:nvPr>
        </p:nvSpPr>
        <p:spPr/>
        <p:txBody>
          <a:bodyPr/>
          <a:lstStyle/>
          <a:p>
            <a:fld id="{D07D4089-40B5-457D-927F-16367A53BB79}" type="slidenum">
              <a:rPr lang="en-US" smtClean="0"/>
              <a:pPr/>
              <a:t>9</a:t>
            </a:fld>
            <a:endParaRPr lang="en-US"/>
          </a:p>
        </p:txBody>
      </p:sp>
    </p:spTree>
    <p:extLst>
      <p:ext uri="{BB962C8B-B14F-4D97-AF65-F5344CB8AC3E}">
        <p14:creationId xmlns:p14="http://schemas.microsoft.com/office/powerpoint/2010/main" val="3215540682"/>
      </p:ext>
    </p:extLst>
  </p:cSld>
  <p:clrMapOvr>
    <a:masterClrMapping/>
  </p:clrMapOvr>
</p:sld>
</file>

<file path=ppt/theme/theme1.xml><?xml version="1.0" encoding="utf-8"?>
<a:theme xmlns:a="http://schemas.openxmlformats.org/drawingml/2006/main" name="Office Theme">
  <a:themeElements>
    <a:clrScheme name="PTTC">
      <a:dk1>
        <a:srgbClr val="000000"/>
      </a:dk1>
      <a:lt1>
        <a:srgbClr val="FFFFFF"/>
      </a:lt1>
      <a:dk2>
        <a:srgbClr val="000000"/>
      </a:dk2>
      <a:lt2>
        <a:srgbClr val="FFFFFF"/>
      </a:lt2>
      <a:accent1>
        <a:srgbClr val="546015"/>
      </a:accent1>
      <a:accent2>
        <a:srgbClr val="6A4A62"/>
      </a:accent2>
      <a:accent3>
        <a:srgbClr val="00467F"/>
      </a:accent3>
      <a:accent4>
        <a:srgbClr val="F1E18A"/>
      </a:accent4>
      <a:accent5>
        <a:srgbClr val="B2CEE7"/>
      </a:accent5>
      <a:accent6>
        <a:srgbClr val="CC4927"/>
      </a:accent6>
      <a:hlink>
        <a:srgbClr val="00467F"/>
      </a:hlink>
      <a:folHlink>
        <a:srgbClr val="CC49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92f25178-76b2-4de0-9d60-5d0245b5c537">PDQUUCDTUFQJ-146102684-63</_dlc_DocId>
    <_dlc_DocIdUrl xmlns="92f25178-76b2-4de0-9d60-5d0245b5c537">
      <Url>https://samhsa273.sharepoint.com/sites/Intranet/employeeresources/_layouts/15/DocIdRedir.aspx?ID=PDQUUCDTUFQJ-146102684-63</Url>
      <Description>PDQUUCDTUFQJ-146102684-63</Description>
    </_dlc_DocIdUrl>
    <Description0 xmlns="c45d8f61-6bb6-4514-9743-fc73fc486ad5"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2081492D9CC94458EBF01BCBCCEECD0" ma:contentTypeVersion="5" ma:contentTypeDescription="Create a new document." ma:contentTypeScope="" ma:versionID="46064cdd8cbdc3b836513db9f2603a41">
  <xsd:schema xmlns:xsd="http://www.w3.org/2001/XMLSchema" xmlns:xs="http://www.w3.org/2001/XMLSchema" xmlns:p="http://schemas.microsoft.com/office/2006/metadata/properties" xmlns:ns2="92f25178-76b2-4de0-9d60-5d0245b5c537" xmlns:ns3="c45d8f61-6bb6-4514-9743-fc73fc486ad5" targetNamespace="http://schemas.microsoft.com/office/2006/metadata/properties" ma:root="true" ma:fieldsID="e51671118e09b88d9ddb3dfcd3f44a7c" ns2:_="" ns3:_="">
    <xsd:import namespace="92f25178-76b2-4de0-9d60-5d0245b5c537"/>
    <xsd:import namespace="c45d8f61-6bb6-4514-9743-fc73fc486ad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Description0"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25178-76b2-4de0-9d60-5d0245b5c53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45d8f61-6bb6-4514-9743-fc73fc486ad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Description0" ma:index="13" nillable="true" ma:displayName="Description" ma:internalName="Description0">
      <xsd:simpleType>
        <xsd:restriction base="dms:Text">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19311-0E8A-4546-953C-6564B3EBBBE1}">
  <ds:schemaRefs>
    <ds:schemaRef ds:uri="http://schemas.microsoft.com/sharepoint/v3/contenttype/forms"/>
  </ds:schemaRefs>
</ds:datastoreItem>
</file>

<file path=customXml/itemProps2.xml><?xml version="1.0" encoding="utf-8"?>
<ds:datastoreItem xmlns:ds="http://schemas.openxmlformats.org/officeDocument/2006/customXml" ds:itemID="{D591ECA1-3807-411B-A64E-3A679FDF8D43}">
  <ds:schemaRefs>
    <ds:schemaRef ds:uri="92f25178-76b2-4de0-9d60-5d0245b5c537"/>
    <ds:schemaRef ds:uri="c45d8f61-6bb6-4514-9743-fc73fc486a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9F8D5F7-FD12-4EC7-A328-4DB2DBBF9390}">
  <ds:schemaRefs>
    <ds:schemaRef ds:uri="http://schemas.microsoft.com/sharepoint/events"/>
  </ds:schemaRefs>
</ds:datastoreItem>
</file>

<file path=customXml/itemProps4.xml><?xml version="1.0" encoding="utf-8"?>
<ds:datastoreItem xmlns:ds="http://schemas.openxmlformats.org/officeDocument/2006/customXml" ds:itemID="{C214B1B4-8724-4385-A9F3-BEE1D0EE758F}">
  <ds:schemaRefs>
    <ds:schemaRef ds:uri="92f25178-76b2-4de0-9d60-5d0245b5c537"/>
    <ds:schemaRef ds:uri="c45d8f61-6bb6-4514-9743-fc73fc486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otalTime>48</TotalTime>
  <Words>3202</Words>
  <Application>Microsoft Office PowerPoint</Application>
  <PresentationFormat>On-screen Show (16:9)</PresentationFormat>
  <Paragraphs>344</Paragraphs>
  <Slides>42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Aptos</vt:lpstr>
      <vt:lpstr>Aptos Display</vt:lpstr>
      <vt:lpstr>Arial</vt:lpstr>
      <vt:lpstr>Calibri</vt:lpstr>
      <vt:lpstr>Open Sans</vt:lpstr>
      <vt:lpstr>Open Sans Medium</vt:lpstr>
      <vt:lpstr>Wingdings</vt:lpstr>
      <vt:lpstr>YAFcflVm6HM 0</vt:lpstr>
      <vt:lpstr>Office Theme</vt:lpstr>
      <vt:lpstr>Custom Design</vt:lpstr>
      <vt:lpstr>Know Your Community: Environmental Scans and Data Visualizations for Preventionists</vt:lpstr>
      <vt:lpstr>About the PTTC</vt:lpstr>
      <vt:lpstr>About CSAP</vt:lpstr>
      <vt:lpstr>The Vision-Why an environmental scan?</vt:lpstr>
      <vt:lpstr>What is an environmental scan</vt:lpstr>
      <vt:lpstr>What is an assessment?</vt:lpstr>
      <vt:lpstr>Environmental Scan vs. Needs and Resource Assessment</vt:lpstr>
      <vt:lpstr>Discussion: How can environmental scans be used in prevention?</vt:lpstr>
      <vt:lpstr>Process</vt:lpstr>
      <vt:lpstr>Seven Step Process</vt:lpstr>
      <vt:lpstr>Strategic Prevention Framework (SPF)</vt:lpstr>
      <vt:lpstr>Determine leadership and capacity for the project</vt:lpstr>
      <vt:lpstr>Define focal area and purpose</vt:lpstr>
      <vt:lpstr>Focal Area and Purpose-Example</vt:lpstr>
      <vt:lpstr>Set Timeline and Goals</vt:lpstr>
      <vt:lpstr>Define Information to be Collected</vt:lpstr>
      <vt:lpstr>Identify and Engage Stakeholders</vt:lpstr>
      <vt:lpstr>Analyze, Synthesize, Summarize, and Disseminate Results</vt:lpstr>
      <vt:lpstr>SPF-Sharing Assessment Findings</vt:lpstr>
      <vt:lpstr>What challenges do you face in sharing assessment findings?</vt:lpstr>
      <vt:lpstr>PowerPoint Presentation</vt:lpstr>
      <vt:lpstr>Data Visualization</vt:lpstr>
      <vt:lpstr>Data Visualization Example- Interactive Government Budget</vt:lpstr>
      <vt:lpstr>Data visualization Example- U.S. Population by Age Group</vt:lpstr>
      <vt:lpstr>PowerPoint Presentation</vt:lpstr>
      <vt:lpstr>PowerPoint Presentation</vt:lpstr>
      <vt:lpstr>PowerPoint Presentation</vt:lpstr>
      <vt:lpstr>PowerPoint Presentation</vt:lpstr>
      <vt:lpstr>PowerPoint Presentation</vt:lpstr>
      <vt:lpstr>How confident do you feel about creating data visualizations?</vt:lpstr>
      <vt:lpstr>Data Visualization Steps</vt:lpstr>
      <vt:lpstr>Collect and Clean the Data</vt:lpstr>
      <vt:lpstr>Collect and Clean example</vt:lpstr>
      <vt:lpstr>Collecting, Storing, Standardizing Data-lessons Learned</vt:lpstr>
      <vt:lpstr>Select and Create the Data Visuals</vt:lpstr>
      <vt:lpstr>Change Over Time</vt:lpstr>
      <vt:lpstr>Part-to-Whole Composition</vt:lpstr>
      <vt:lpstr>Comparing Values Between Groups</vt:lpstr>
      <vt:lpstr>Geographical Data</vt:lpstr>
      <vt:lpstr>Analyze needs and resources via data visualizations</vt:lpstr>
      <vt:lpstr>How can you utilize environmental scans and data visualizations? </vt:lpstr>
      <vt:lpstr>PowerPoint Presentation</vt:lpstr>
    </vt:vector>
  </TitlesOfParts>
  <Company>Crosby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Loffler</dc:creator>
  <cp:lastModifiedBy>Witmer, Rachel</cp:lastModifiedBy>
  <cp:revision>8</cp:revision>
  <dcterms:created xsi:type="dcterms:W3CDTF">2018-02-20T15:28:46Z</dcterms:created>
  <dcterms:modified xsi:type="dcterms:W3CDTF">2024-08-19T21:41:20Z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0x010100B2081492D9CC94458EBF01BCBCCEECD0</vt:lpwstr>
  </property>
  <property fmtid="{D5CDD505-2E9C-101B-9397-08002B2CF9AE}" pid="3" name="_dlc_DocIdItemGuid">
    <vt:lpwstr>c3c6d217-77bc-4e9d-9e65-ca4f36c31b98</vt:lpwstr>
  </property>
  <property fmtid="{D5CDD505-2E9C-101B-9397-08002B2CF9AE}" pid="4" name="Order">
    <vt:r8>2000</vt:r8>
  </property>
  <property fmtid="{D5CDD505-2E9C-101B-9397-08002B2CF9AE}" pid="5" name="_ExtendedDescription">
    <vt:lpwstr/>
  </property>
  <property fmtid="{D5CDD505-2E9C-101B-9397-08002B2CF9AE}" pid="6" name="MediaServiceImageTags">
    <vt:lpwstr/>
  </property>
</Properties>
</file>